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455D7D-10D5-215B-66E1-9A6F3D01EE2D}" v="203" dt="2025-04-23T23:22:18.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4/23/2025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4/23/2025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2887217" y="692191"/>
            <a:ext cx="6105194" cy="1642867"/>
          </a:xfrm>
        </p:spPr>
        <p:txBody>
          <a:bodyPr>
            <a:normAutofit/>
          </a:bodyPr>
          <a:lstStyle/>
          <a:p>
            <a:r>
              <a:rPr lang="en-US" sz="4000" dirty="0" err="1">
                <a:solidFill>
                  <a:srgbClr val="FFFFFF"/>
                </a:solidFill>
              </a:rPr>
              <a:t>DriverPass</a:t>
            </a:r>
            <a:br>
              <a:rPr lang="en-US" sz="4000" dirty="0"/>
            </a:br>
            <a:r>
              <a:rPr lang="en-US" sz="4000" dirty="0">
                <a:solidFill>
                  <a:srgbClr val="FFFFFF"/>
                </a:solidFill>
              </a:rPr>
              <a:t>System Analysis</a:t>
            </a:r>
            <a:br>
              <a:rPr lang="en-US" sz="4000" dirty="0">
                <a:solidFill>
                  <a:srgbClr val="FFFFFF"/>
                </a:solidFill>
              </a:rPr>
            </a:br>
            <a:r>
              <a:rPr lang="en-US" sz="2800" dirty="0">
                <a:solidFill>
                  <a:srgbClr val="FFFFFF"/>
                </a:solidFill>
                <a:ea typeface="Calibri Light"/>
                <a:cs typeface="Calibri Light"/>
              </a:rPr>
              <a:t>Kyrstie Jackson 4/17/2025</a:t>
            </a:r>
          </a:p>
        </p:txBody>
      </p:sp>
      <p:sp>
        <p:nvSpPr>
          <p:cNvPr id="3" name="Content Placeholder 2"/>
          <p:cNvSpPr>
            <a:spLocks noGrp="1"/>
          </p:cNvSpPr>
          <p:nvPr>
            <p:ph type="subTitle" idx="1"/>
          </p:nvPr>
        </p:nvSpPr>
        <p:spPr>
          <a:xfrm>
            <a:off x="3045368" y="2435700"/>
            <a:ext cx="6105194" cy="2378606"/>
          </a:xfrm>
        </p:spPr>
        <p:txBody>
          <a:bodyPr vert="horz" lIns="91440" tIns="45720" rIns="91440" bIns="45720" rtlCol="0" anchor="t">
            <a:noAutofit/>
          </a:bodyPr>
          <a:lstStyle/>
          <a:p>
            <a:r>
              <a:rPr lang="en-US" sz="2800" dirty="0">
                <a:solidFill>
                  <a:srgbClr val="FFFFFF"/>
                </a:solidFill>
                <a:ea typeface="+mn-lt"/>
                <a:cs typeface="+mn-lt"/>
              </a:rPr>
              <a:t>A Streamlined System to Support Students, Instructors, and Administrators</a:t>
            </a:r>
            <a:endParaRPr lang="en-US" sz="2800">
              <a:ea typeface="+mn-lt"/>
              <a:cs typeface="+mn-lt"/>
            </a:endParaRPr>
          </a:p>
          <a:p>
            <a:r>
              <a:rPr lang="en-US" sz="2800" dirty="0">
                <a:solidFill>
                  <a:schemeClr val="bg1">
                    <a:lumMod val="95000"/>
                  </a:schemeClr>
                </a:solidFill>
                <a:ea typeface="+mn-lt"/>
                <a:cs typeface="+mn-lt"/>
              </a:rPr>
              <a:t>Hello and thank you for joining. Today I’ll be walking you through the design of the </a:t>
            </a:r>
            <a:r>
              <a:rPr lang="en-US" sz="2800" dirty="0" err="1">
                <a:solidFill>
                  <a:schemeClr val="bg1">
                    <a:lumMod val="95000"/>
                  </a:schemeClr>
                </a:solidFill>
                <a:ea typeface="+mn-lt"/>
                <a:cs typeface="+mn-lt"/>
              </a:rPr>
              <a:t>DriverPass</a:t>
            </a:r>
            <a:r>
              <a:rPr lang="en-US" sz="2800" dirty="0">
                <a:solidFill>
                  <a:schemeClr val="bg1">
                    <a:lumMod val="95000"/>
                  </a:schemeClr>
                </a:solidFill>
                <a:ea typeface="+mn-lt"/>
                <a:cs typeface="+mn-lt"/>
              </a:rPr>
              <a:t> system—a user-friendly platform built to help students prepare for their driving exams while allowing instructors and staff to manage everything efficiently."</a:t>
            </a:r>
          </a:p>
          <a:p>
            <a:endParaRPr lang="en-US" dirty="0">
              <a:solidFill>
                <a:srgbClr val="FFFFFF"/>
              </a:solidFill>
              <a:ea typeface="Calibri"/>
              <a:cs typeface="Calibri"/>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en-US" sz="4000" dirty="0">
                <a:solidFill>
                  <a:schemeClr val="bg1"/>
                </a:solidFill>
              </a:rPr>
              <a:t>System Requirements</a:t>
            </a:r>
            <a:br>
              <a:rPr lang="en-US" sz="4000" dirty="0">
                <a:solidFill>
                  <a:schemeClr val="bg1"/>
                </a:solidFill>
                <a:ea typeface="Calibri Light"/>
                <a:cs typeface="Calibri Light"/>
              </a:rPr>
            </a:br>
            <a:r>
              <a:rPr lang="en-US" sz="2400" dirty="0">
                <a:latin typeface="Calibri"/>
                <a:ea typeface="Calibri"/>
                <a:cs typeface="Calibri"/>
              </a:rPr>
              <a:t>Our system is designed to be flexible and easy to use. Whether a student is studying from home or scheduling a test, they can do it all from any device. Instructors and staff can log in securely and manage their tasks in real time.</a:t>
            </a:r>
          </a:p>
          <a:p>
            <a:br>
              <a:rPr lang="en-US" sz="4000" dirty="0">
                <a:ea typeface="Calibri Light"/>
                <a:cs typeface="Calibri Light"/>
              </a:rPr>
            </a:br>
            <a:endParaRPr lang="en-US" sz="4000">
              <a:solidFill>
                <a:schemeClr val="bg1"/>
              </a:solidFill>
              <a:ea typeface="Calibri Light"/>
              <a:cs typeface="Calibri Light"/>
            </a:endParaRPr>
          </a:p>
        </p:txBody>
      </p:sp>
      <p:sp>
        <p:nvSpPr>
          <p:cNvPr id="3" name="Content Placeholder 2"/>
          <p:cNvSpPr>
            <a:spLocks noGrp="1"/>
          </p:cNvSpPr>
          <p:nvPr>
            <p:ph idx="1"/>
          </p:nvPr>
        </p:nvSpPr>
        <p:spPr>
          <a:xfrm>
            <a:off x="6090574" y="801866"/>
            <a:ext cx="5306084" cy="5230634"/>
          </a:xfrm>
        </p:spPr>
        <p:txBody>
          <a:bodyPr anchor="ctr">
            <a:normAutofit/>
          </a:bodyPr>
          <a:lstStyle/>
          <a:p>
            <a:pPr>
              <a:buNone/>
            </a:pPr>
            <a:endParaRPr lang="en-US" b="1" dirty="0"/>
          </a:p>
          <a:p>
            <a:pPr marL="971550" lvl="1" indent="-285750">
              <a:buFont typeface="Arial"/>
            </a:pPr>
            <a:r>
              <a:rPr lang="en-US" dirty="0">
                <a:solidFill>
                  <a:srgbClr val="000000"/>
                </a:solidFill>
                <a:ea typeface="+mn-lt"/>
                <a:cs typeface="+mn-lt"/>
              </a:rPr>
              <a:t>Web-based system accessible on phones, tablets, and computers</a:t>
            </a:r>
            <a:endParaRPr lang="en-US"/>
          </a:p>
          <a:p>
            <a:pPr marL="971550" lvl="1" indent="-285750">
              <a:buFont typeface="Arial"/>
            </a:pPr>
            <a:r>
              <a:rPr lang="en-US" dirty="0">
                <a:solidFill>
                  <a:srgbClr val="000000"/>
                </a:solidFill>
                <a:ea typeface="+mn-lt"/>
                <a:cs typeface="+mn-lt"/>
              </a:rPr>
              <a:t>Secure logins for students, instructors, and administrators</a:t>
            </a:r>
            <a:endParaRPr lang="en-US"/>
          </a:p>
          <a:p>
            <a:pPr marL="971550" lvl="1" indent="-285750">
              <a:buFont typeface="Arial"/>
            </a:pPr>
            <a:r>
              <a:rPr lang="en-US" dirty="0">
                <a:solidFill>
                  <a:srgbClr val="000000"/>
                </a:solidFill>
                <a:ea typeface="+mn-lt"/>
                <a:cs typeface="+mn-lt"/>
              </a:rPr>
              <a:t>Practice test and learning module features</a:t>
            </a:r>
            <a:endParaRPr lang="en-US"/>
          </a:p>
          <a:p>
            <a:pPr marL="971550" lvl="1" indent="-285750">
              <a:buFont typeface="Arial"/>
            </a:pPr>
            <a:r>
              <a:rPr lang="en-US" dirty="0">
                <a:solidFill>
                  <a:srgbClr val="000000"/>
                </a:solidFill>
                <a:ea typeface="+mn-lt"/>
                <a:cs typeface="+mn-lt"/>
              </a:rPr>
              <a:t>Scheduling tools for driving tests</a:t>
            </a:r>
            <a:endParaRPr lang="en-US"/>
          </a:p>
          <a:p>
            <a:pPr marL="971550" lvl="1" indent="-285750">
              <a:buFont typeface="Arial"/>
            </a:pPr>
            <a:r>
              <a:rPr lang="en-US" dirty="0">
                <a:solidFill>
                  <a:srgbClr val="000000"/>
                </a:solidFill>
                <a:ea typeface="+mn-lt"/>
                <a:cs typeface="+mn-lt"/>
              </a:rPr>
              <a:t>Real-time progress tracking</a:t>
            </a:r>
            <a:endParaRPr lang="en-US" dirty="0"/>
          </a:p>
          <a:p>
            <a:pPr marL="0" indent="0">
              <a:buNone/>
            </a:pPr>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09399" y="2053641"/>
            <a:ext cx="3669161" cy="2760098"/>
          </a:xfrm>
        </p:spPr>
        <p:txBody>
          <a:bodyPr>
            <a:normAutofit fontScale="90000"/>
          </a:bodyPr>
          <a:lstStyle/>
          <a:p>
            <a:r>
              <a:rPr lang="en-US" dirty="0">
                <a:solidFill>
                  <a:schemeClr val="bg1"/>
                </a:solidFill>
              </a:rPr>
              <a:t>Use Case Diagram</a:t>
            </a:r>
            <a:br>
              <a:rPr lang="en-US" dirty="0">
                <a:solidFill>
                  <a:schemeClr val="bg1"/>
                </a:solidFill>
                <a:ea typeface="Calibri Light"/>
                <a:cs typeface="Calibri Light"/>
              </a:rPr>
            </a:br>
            <a:r>
              <a:rPr lang="en-US" dirty="0">
                <a:solidFill>
                  <a:schemeClr val="bg1">
                    <a:lumMod val="95000"/>
                  </a:schemeClr>
                </a:solidFill>
                <a:ea typeface="+mj-lt"/>
                <a:cs typeface="+mj-lt"/>
              </a:rPr>
              <a:t>System Overview of Key User  Actions</a:t>
            </a:r>
            <a:br>
              <a:rPr lang="en-US" dirty="0">
                <a:solidFill>
                  <a:schemeClr val="bg1">
                    <a:lumMod val="95000"/>
                  </a:schemeClr>
                </a:solidFill>
                <a:ea typeface="+mj-lt"/>
                <a:cs typeface="+mj-lt"/>
              </a:rPr>
            </a:br>
            <a:r>
              <a:rPr lang="en-US" sz="2400" dirty="0">
                <a:ea typeface="+mj-lt"/>
                <a:cs typeface="+mj-lt"/>
              </a:rPr>
              <a:t>This diagram gives a big-picture view of what users can do in the system. Students can enroll in courses, take practice tests, and schedule driving exams. Instructors and admins have their own tools for managing lessons and reviewing student progress.</a:t>
            </a:r>
          </a:p>
        </p:txBody>
      </p:sp>
      <p:pic>
        <p:nvPicPr>
          <p:cNvPr id="7" name="Content Placeholder 6" descr="A diagram of a driver pass&#10;&#10;AI-generated content may be incorrect.">
            <a:extLst>
              <a:ext uri="{FF2B5EF4-FFF2-40B4-BE49-F238E27FC236}">
                <a16:creationId xmlns:a16="http://schemas.microsoft.com/office/drawing/2014/main" id="{21380094-C4A2-12F3-DB87-4DE34D3BF6EA}"/>
              </a:ext>
            </a:extLst>
          </p:cNvPr>
          <p:cNvPicPr>
            <a:picLocks noGrp="1" noChangeAspect="1"/>
          </p:cNvPicPr>
          <p:nvPr>
            <p:ph idx="1"/>
          </p:nvPr>
        </p:nvPicPr>
        <p:blipFill>
          <a:blip r:embed="rId5"/>
          <a:stretch>
            <a:fillRect/>
          </a:stretch>
        </p:blipFill>
        <p:spPr>
          <a:xfrm>
            <a:off x="5471628" y="1020793"/>
            <a:ext cx="5978894" cy="4802039"/>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94381" y="2053641"/>
            <a:ext cx="3669161" cy="2760098"/>
          </a:xfrm>
        </p:spPr>
        <p:txBody>
          <a:bodyPr>
            <a:normAutofit fontScale="90000"/>
          </a:bodyPr>
          <a:lstStyle/>
          <a:p>
            <a:pPr marL="285750" indent="-285750">
              <a:buFont typeface="Arial"/>
              <a:buChar char="•"/>
            </a:pPr>
            <a:r>
              <a:rPr lang="en-US" dirty="0">
                <a:solidFill>
                  <a:schemeClr val="bg1"/>
                </a:solidFill>
              </a:rPr>
              <a:t>Activity</a:t>
            </a:r>
            <a:br>
              <a:rPr lang="en-US" dirty="0">
                <a:solidFill>
                  <a:schemeClr val="bg1"/>
                </a:solidFill>
              </a:rPr>
            </a:br>
            <a:r>
              <a:rPr lang="en-US" dirty="0">
                <a:solidFill>
                  <a:schemeClr val="bg1"/>
                </a:solidFill>
              </a:rPr>
              <a:t>Diagram</a:t>
            </a:r>
            <a:br>
              <a:rPr lang="en-US" dirty="0">
                <a:solidFill>
                  <a:schemeClr val="bg1"/>
                </a:solidFill>
                <a:ea typeface="+mj-lt"/>
                <a:cs typeface="+mj-lt"/>
              </a:rPr>
            </a:br>
            <a:r>
              <a:rPr lang="en-US" sz="2400" dirty="0">
                <a:ea typeface="+mj-lt"/>
                <a:cs typeface="+mj-lt"/>
              </a:rPr>
              <a:t>How Scheduling a Driving Test Works</a:t>
            </a:r>
            <a:endParaRPr lang="en-US" sz="2400" dirty="0">
              <a:ea typeface="Calibri Light"/>
              <a:cs typeface="Calibri Light"/>
            </a:endParaRPr>
          </a:p>
          <a:p>
            <a:r>
              <a:rPr lang="en-US" sz="2400" dirty="0">
                <a:ea typeface="+mj-lt"/>
                <a:cs typeface="+mj-lt"/>
              </a:rPr>
              <a:t>This shows the step-by-step flow of how a student schedules a driving test. It starts with logging in, choosing a time, and confirming availability. The system checks if the instructor is free, and then sends a confirmation."</a:t>
            </a:r>
            <a:endParaRPr lang="en-US" sz="2400">
              <a:ea typeface="Calibri Light"/>
              <a:cs typeface="Calibri Light"/>
            </a:endParaRPr>
          </a:p>
          <a:p>
            <a:endParaRPr lang="en-US" dirty="0"/>
          </a:p>
        </p:txBody>
      </p:sp>
      <p:pic>
        <p:nvPicPr>
          <p:cNvPr id="4" name="Content Placeholder 3" descr="A screenshot of a computer screen&#10;&#10;AI-generated content may be incorrect.">
            <a:extLst>
              <a:ext uri="{FF2B5EF4-FFF2-40B4-BE49-F238E27FC236}">
                <a16:creationId xmlns:a16="http://schemas.microsoft.com/office/drawing/2014/main" id="{4E9E3A2A-B503-B185-77E0-68BC34EB2BCB}"/>
              </a:ext>
            </a:extLst>
          </p:cNvPr>
          <p:cNvPicPr>
            <a:picLocks noGrp="1" noChangeAspect="1"/>
          </p:cNvPicPr>
          <p:nvPr>
            <p:ph idx="1"/>
          </p:nvPr>
        </p:nvPicPr>
        <p:blipFill>
          <a:blip r:embed="rId5"/>
          <a:stretch>
            <a:fillRect/>
          </a:stretch>
        </p:blipFill>
        <p:spPr>
          <a:xfrm>
            <a:off x="6782128" y="-3266"/>
            <a:ext cx="4915012" cy="655335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en-US" dirty="0">
                <a:solidFill>
                  <a:schemeClr val="bg1"/>
                </a:solidFill>
              </a:rPr>
              <a:t>Security</a:t>
            </a:r>
            <a:br>
              <a:rPr lang="en-US" dirty="0">
                <a:solidFill>
                  <a:schemeClr val="bg1"/>
                </a:solidFill>
                <a:ea typeface="Calibri Light"/>
                <a:cs typeface="Calibri Light"/>
              </a:rPr>
            </a:br>
            <a:r>
              <a:rPr lang="en-US" sz="2400" dirty="0">
                <a:solidFill>
                  <a:srgbClr val="000000"/>
                </a:solidFill>
                <a:latin typeface="Calibri"/>
                <a:ea typeface="Calibri"/>
                <a:cs typeface="Calibri"/>
              </a:rPr>
              <a:t>Security is a top priority. Every user has a secure login, and the system ensures that personal info is protected. We also have regular backups to keep everything safe in case of unexpected issues."</a:t>
            </a:r>
            <a:br>
              <a:rPr lang="en-US" dirty="0">
                <a:solidFill>
                  <a:schemeClr val="bg1"/>
                </a:solidFill>
                <a:ea typeface="Calibri Light"/>
                <a:cs typeface="Calibri Light"/>
              </a:rPr>
            </a:br>
            <a:endParaRPr lang="en-US">
              <a:solidFill>
                <a:schemeClr val="bg1"/>
              </a:solidFill>
              <a:ea typeface="Calibri Light"/>
              <a:cs typeface="Calibri Light"/>
            </a:endParaRPr>
          </a:p>
        </p:txBody>
      </p:sp>
      <p:sp>
        <p:nvSpPr>
          <p:cNvPr id="3" name="Content Placeholder 2"/>
          <p:cNvSpPr>
            <a:spLocks noGrp="1"/>
          </p:cNvSpPr>
          <p:nvPr>
            <p:ph idx="1"/>
          </p:nvPr>
        </p:nvSpPr>
        <p:spPr>
          <a:xfrm>
            <a:off x="6090574" y="1075036"/>
            <a:ext cx="5306084" cy="5230634"/>
          </a:xfrm>
        </p:spPr>
        <p:txBody>
          <a:bodyPr anchor="ctr">
            <a:normAutofit/>
          </a:bodyPr>
          <a:lstStyle/>
          <a:p>
            <a:pPr>
              <a:buFont typeface="Arial"/>
              <a:buChar char="•"/>
            </a:pPr>
            <a:endParaRPr lang="en-US"/>
          </a:p>
          <a:p>
            <a:pPr marL="971550" lvl="1" indent="-285750">
              <a:buFont typeface="Arial"/>
            </a:pPr>
            <a:r>
              <a:rPr lang="en-US" dirty="0">
                <a:solidFill>
                  <a:srgbClr val="000000"/>
                </a:solidFill>
                <a:ea typeface="+mn-lt"/>
                <a:cs typeface="+mn-lt"/>
              </a:rPr>
              <a:t>Secure login with role-based access (students, instructors, admins)</a:t>
            </a:r>
            <a:endParaRPr lang="en-US" dirty="0"/>
          </a:p>
          <a:p>
            <a:pPr marL="971550" lvl="1" indent="-285750">
              <a:buFont typeface="Arial"/>
            </a:pPr>
            <a:r>
              <a:rPr lang="en-US" dirty="0">
                <a:solidFill>
                  <a:srgbClr val="000000"/>
                </a:solidFill>
                <a:ea typeface="+mn-lt"/>
                <a:cs typeface="+mn-lt"/>
              </a:rPr>
              <a:t>Encrypted data transfer (HTTPS)</a:t>
            </a:r>
            <a:endParaRPr lang="en-US" dirty="0"/>
          </a:p>
          <a:p>
            <a:pPr marL="971550" lvl="1" indent="-285750">
              <a:buFont typeface="Arial"/>
            </a:pPr>
            <a:r>
              <a:rPr lang="en-US" dirty="0">
                <a:solidFill>
                  <a:srgbClr val="000000"/>
                </a:solidFill>
                <a:ea typeface="+mn-lt"/>
                <a:cs typeface="+mn-lt"/>
              </a:rPr>
              <a:t>Daily data backups</a:t>
            </a:r>
            <a:endParaRPr lang="en-US" dirty="0"/>
          </a:p>
          <a:p>
            <a:pPr marL="971550" lvl="1" indent="-285750">
              <a:buFont typeface="Arial"/>
            </a:pPr>
            <a:r>
              <a:rPr lang="en-US" dirty="0">
                <a:solidFill>
                  <a:srgbClr val="000000"/>
                </a:solidFill>
                <a:ea typeface="+mn-lt"/>
                <a:cs typeface="+mn-lt"/>
              </a:rPr>
              <a:t>Role restrictions to protect sensitive data</a:t>
            </a:r>
            <a:endParaRPr lang="en-US" dirty="0"/>
          </a:p>
          <a:p>
            <a:pPr marL="0" indent="0">
              <a:buNone/>
            </a:pPr>
            <a:endParaRPr lang="en-US" sz="2400" dirty="0">
              <a:solidFill>
                <a:srgbClr val="000000"/>
              </a:solidFill>
              <a:ea typeface="Calibri"/>
              <a:cs typeface="Calibri"/>
            </a:endParaRPr>
          </a:p>
          <a:p>
            <a:endParaRPr lang="en-US"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fontScale="90000"/>
          </a:bodyPr>
          <a:lstStyle/>
          <a:p>
            <a:r>
              <a:rPr lang="en-US" dirty="0">
                <a:solidFill>
                  <a:schemeClr val="bg1"/>
                </a:solidFill>
              </a:rPr>
              <a:t>System Limitations</a:t>
            </a:r>
            <a:br>
              <a:rPr lang="en-US" dirty="0">
                <a:solidFill>
                  <a:schemeClr val="bg1"/>
                </a:solidFill>
                <a:ea typeface="Calibri Light"/>
                <a:cs typeface="Calibri Light"/>
              </a:rPr>
            </a:br>
            <a:r>
              <a:rPr lang="en-US" sz="2400" dirty="0">
                <a:solidFill>
                  <a:srgbClr val="000000"/>
                </a:solidFill>
                <a:latin typeface="Calibri"/>
                <a:ea typeface="Calibri"/>
                <a:cs typeface="Calibri"/>
              </a:rPr>
              <a:t>While the system is designed to be highly functional, it does rely on a stable internet connection and modern devices. Admin approval is also required for actions like changing instructor assignments to keep everything organized.</a:t>
            </a:r>
          </a:p>
          <a:p>
            <a:endParaRPr lang="en-US" dirty="0">
              <a:solidFill>
                <a:schemeClr val="bg1"/>
              </a:solidFill>
              <a:ea typeface="Calibri Light"/>
              <a:cs typeface="Calibri Light"/>
            </a:endParaRPr>
          </a:p>
        </p:txBody>
      </p:sp>
      <p:sp>
        <p:nvSpPr>
          <p:cNvPr id="3" name="Content Placeholder 2"/>
          <p:cNvSpPr>
            <a:spLocks noGrp="1"/>
          </p:cNvSpPr>
          <p:nvPr>
            <p:ph type="body" idx="1"/>
          </p:nvPr>
        </p:nvSpPr>
        <p:spPr>
          <a:xfrm>
            <a:off x="6090574" y="801866"/>
            <a:ext cx="5306084" cy="5230634"/>
          </a:xfrm>
        </p:spPr>
        <p:txBody>
          <a:bodyPr anchor="ctr">
            <a:normAutofit/>
          </a:bodyPr>
          <a:lstStyle/>
          <a:p>
            <a:endParaRPr lang="en-US" sz="2400" dirty="0">
              <a:ea typeface="Calibri" panose="020F0502020204030204"/>
              <a:cs typeface="Calibri" panose="020F0502020204030204"/>
            </a:endParaRPr>
          </a:p>
          <a:p>
            <a:pPr lvl="1"/>
            <a:r>
              <a:rPr lang="en-US" dirty="0">
                <a:ea typeface="+mn-lt"/>
                <a:cs typeface="+mn-lt"/>
              </a:rPr>
              <a:t>Internet connection required</a:t>
            </a:r>
            <a:endParaRPr lang="en-US" dirty="0"/>
          </a:p>
          <a:p>
            <a:pPr lvl="1"/>
            <a:r>
              <a:rPr lang="en-US" dirty="0">
                <a:ea typeface="+mn-lt"/>
                <a:cs typeface="+mn-lt"/>
              </a:rPr>
              <a:t>Admin approval needed for certain changes</a:t>
            </a:r>
            <a:endParaRPr lang="en-US" dirty="0"/>
          </a:p>
          <a:p>
            <a:pPr lvl="1"/>
            <a:r>
              <a:rPr lang="en-US" dirty="0">
                <a:ea typeface="+mn-lt"/>
                <a:cs typeface="+mn-lt"/>
              </a:rPr>
              <a:t>Not designed for offline use</a:t>
            </a:r>
            <a:endParaRPr lang="en-US"/>
          </a:p>
          <a:p>
            <a:pPr lvl="1"/>
            <a:r>
              <a:rPr lang="en-US" dirty="0">
                <a:ea typeface="+mn-lt"/>
                <a:cs typeface="+mn-lt"/>
              </a:rPr>
              <a:t>Some browser features may be limited on older devices</a:t>
            </a:r>
            <a:endParaRPr lang="en-US" dirty="0"/>
          </a:p>
          <a:p>
            <a:endParaRPr lang="en-US" sz="2400" dirty="0">
              <a:solidFill>
                <a:srgbClr val="000000"/>
              </a:solidFill>
              <a:ea typeface="Calibri"/>
              <a:cs typeface="Calibri"/>
            </a:endParaRPr>
          </a:p>
          <a:p>
            <a:endParaRPr sz="2400" dirty="0">
              <a:solidFill>
                <a:srgbClr val="000000"/>
              </a:solidFill>
              <a:ea typeface="Calibri"/>
              <a:cs typeface="Calibri"/>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 Kyrstie Jackson 4/17/2025</vt:lpstr>
      <vt:lpstr>System Requirements Our system is designed to be flexible and easy to use. Whether a student is studying from home or scheduling a test, they can do it all from any device. Instructors and staff can log in securely and manage their tasks in real time.  </vt:lpstr>
      <vt:lpstr>Use Case Diagram System Overview of Key User  Actions This diagram gives a big-picture view of what users can do in the system. Students can enroll in courses, take practice tests, and schedule driving exams. Instructors and admins have their own tools for managing lessons and reviewing student progress.</vt:lpstr>
      <vt:lpstr>Activity Diagram How Scheduling a Driving Test Works This shows the step-by-step flow of how a student schedules a driving test. It starts with logging in, choosing a time, and confirming availability. The system checks if the instructor is free, and then sends a confirmation." </vt:lpstr>
      <vt:lpstr>Security Security is a top priority. Every user has a secure login, and the system ensures that personal info is protected. We also have regular backups to keep everything safe in case of unexpected issues." </vt:lpstr>
      <vt:lpstr>System Limitations While the system is designed to be highly functional, it does rely on a stable internet connection and modern devices. Admin approval is also required for actions like changing instructor assignments to keep everything organized.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128</cp:revision>
  <dcterms:created xsi:type="dcterms:W3CDTF">2019-10-14T02:36:52Z</dcterms:created>
  <dcterms:modified xsi:type="dcterms:W3CDTF">2025-04-23T23:22:23Z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