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4"/>
    <p:sldMasterId id="214748368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Google Sans"/>
      <p:regular r:id="rId17"/>
      <p:bold r:id="rId18"/>
      <p:italic r:id="rId19"/>
      <p:boldItalic r:id="rId20"/>
    </p:embeddedFont>
    <p:embeddedFont>
      <p:font typeface="Open Sans ExtraBold"/>
      <p:bold r:id="rId21"/>
      <p:boldItalic r:id="rId22"/>
    </p:embeddedFont>
    <p:embeddedFont>
      <p:font typeface="Open Sans Light"/>
      <p:regular r:id="rId23"/>
      <p:bold r:id="rId24"/>
      <p:italic r:id="rId25"/>
      <p:boldItalic r:id="rId26"/>
    </p:embeddedFont>
    <p:embeddedFont>
      <p:font typeface="Open Sans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oogleSans-boldItalic.fntdata"/><Relationship Id="rId22" Type="http://schemas.openxmlformats.org/officeDocument/2006/relationships/font" Target="fonts/OpenSansExtraBold-boldItalic.fntdata"/><Relationship Id="rId21" Type="http://schemas.openxmlformats.org/officeDocument/2006/relationships/font" Target="fonts/OpenSansExtraBold-bold.fntdata"/><Relationship Id="rId24" Type="http://schemas.openxmlformats.org/officeDocument/2006/relationships/font" Target="fonts/OpenSansLight-bold.fntdata"/><Relationship Id="rId23" Type="http://schemas.openxmlformats.org/officeDocument/2006/relationships/font" Target="fonts/OpenSansLight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penSansLight-boldItalic.fntdata"/><Relationship Id="rId25" Type="http://schemas.openxmlformats.org/officeDocument/2006/relationships/font" Target="fonts/OpenSansLight-italic.fntdata"/><Relationship Id="rId28" Type="http://schemas.openxmlformats.org/officeDocument/2006/relationships/font" Target="fonts/OpenSans-bold.fntdata"/><Relationship Id="rId27" Type="http://schemas.openxmlformats.org/officeDocument/2006/relationships/font" Target="fonts/Open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Open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GoogleSans-regular.fntdata"/><Relationship Id="rId16" Type="http://schemas.openxmlformats.org/officeDocument/2006/relationships/font" Target="fonts/Roboto-boldItalic.fntdata"/><Relationship Id="rId19" Type="http://schemas.openxmlformats.org/officeDocument/2006/relationships/font" Target="fonts/GoogleSans-italic.fntdata"/><Relationship Id="rId18" Type="http://schemas.openxmlformats.org/officeDocument/2006/relationships/font" Target="fonts/Google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c4fbb8734c_0_3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c4fbb8734c_0_3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2c4fbb8734c_0_3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c4fbb8734c_0_700:notes"/>
          <p:cNvSpPr/>
          <p:nvPr>
            <p:ph idx="2" type="sldImg"/>
          </p:nvPr>
        </p:nvSpPr>
        <p:spPr>
          <a:xfrm>
            <a:off x="428625" y="686405"/>
            <a:ext cx="600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c4fbb8734c_0_7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</a:rPr>
              <a:t>Enterprises face challenges in managing large volumes of unstructured data. </a:t>
            </a:r>
            <a:r>
              <a:rPr lang="en">
                <a:solidFill>
                  <a:schemeClr val="dk1"/>
                </a:solidFill>
              </a:rPr>
              <a:t>Using only a LLM to interact with your data sources doesn’t give the best results. There is no access control there and tends to hallucinate. So, how can we solve the problem?</a:t>
            </a:r>
            <a:endParaRPr>
              <a:solidFill>
                <a:srgbClr val="1F1F1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1F1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1F1F1F"/>
                </a:solidFill>
              </a:rPr>
              <a:t>Neo4j is a graph database that can connect data from different sources using relationships.</a:t>
            </a:r>
            <a:endParaRPr>
              <a:solidFill>
                <a:srgbClr val="1F1F1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1F1F1F"/>
                </a:solidFill>
              </a:rPr>
              <a:t>Vertex LLM can extract valuable knowledge from unstructured data with minimal effort even without any tuning in most cases.</a:t>
            </a:r>
            <a:endParaRPr>
              <a:solidFill>
                <a:srgbClr val="1F1F1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Arial"/>
              <a:buChar char="●"/>
            </a:pPr>
            <a:r>
              <a:rPr lang="en">
                <a:solidFill>
                  <a:srgbClr val="1F1F1F"/>
                </a:solidFill>
              </a:rPr>
              <a:t>By combining Neo4j and Vertex LLM, enterprises can build intelligent applications in a variety of use cases - with full control over data, eliminating hallucinations and improving reliability</a:t>
            </a:r>
            <a:endParaRPr/>
          </a:p>
        </p:txBody>
      </p:sp>
      <p:sp>
        <p:nvSpPr>
          <p:cNvPr id="380" name="Google Shape;380;g2c4fbb8734c_0_700:notes"/>
          <p:cNvSpPr txBox="1"/>
          <p:nvPr>
            <p:ph idx="12" type="sldNum"/>
          </p:nvPr>
        </p:nvSpPr>
        <p:spPr>
          <a:xfrm>
            <a:off x="5908674" y="8685213"/>
            <a:ext cx="947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6175" lIns="86175" spcFirstLastPara="1" rIns="86175" wrap="square" tIns="86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‹#›</a:t>
            </a:fld>
            <a:endParaRPr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c4fbb8734c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c4fbb8734c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c4fbb8734c_0_1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c4fbb8734c_0_1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c4fbb8734c_0_1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c4fbb8734c_0_1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c4fbb8734c_0_1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c4fbb8734c_0_1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/Section">
  <p:cSld name="SECTION_HEADER_1">
    <p:bg>
      <p:bgPr>
        <a:solidFill>
          <a:srgbClr val="018B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28" y="4736507"/>
            <a:ext cx="34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682650" y="1097280"/>
            <a:ext cx="7425300" cy="15360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b="1"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664700" y="3134825"/>
            <a:ext cx="4760700" cy="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4" name="Google Shape;54;p13"/>
          <p:cNvSpPr txBox="1"/>
          <p:nvPr/>
        </p:nvSpPr>
        <p:spPr>
          <a:xfrm>
            <a:off x="678050" y="4774132"/>
            <a:ext cx="753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lt1"/>
                </a:solidFill>
              </a:rPr>
              <a:t>© </a:t>
            </a:r>
            <a:r>
              <a:rPr lang="en" sz="700">
                <a:solidFill>
                  <a:schemeClr val="lt1"/>
                </a:solidFill>
              </a:rPr>
              <a:t>2023 Neo4j, Inc. All rights reserved.</a:t>
            </a:r>
            <a:endParaRPr sz="700">
              <a:solidFill>
                <a:schemeClr val="lt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47450" y="4830388"/>
            <a:ext cx="548641" cy="205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ONE_COLUMN_TEXT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28" y="4736024"/>
            <a:ext cx="34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 b="0" l="0" r="41741" t="56174"/>
          <a:stretch/>
        </p:blipFill>
        <p:spPr>
          <a:xfrm>
            <a:off x="6915975" y="-77175"/>
            <a:ext cx="2334126" cy="12963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4"/>
          <p:cNvSpPr txBox="1"/>
          <p:nvPr>
            <p:ph type="title"/>
          </p:nvPr>
        </p:nvSpPr>
        <p:spPr>
          <a:xfrm>
            <a:off x="678050" y="368825"/>
            <a:ext cx="804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7450" y="4825113"/>
            <a:ext cx="548641" cy="205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Title">
  <p:cSld name="CUSTOM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6"/>
          <p:cNvGrpSpPr/>
          <p:nvPr/>
        </p:nvGrpSpPr>
        <p:grpSpPr>
          <a:xfrm>
            <a:off x="522212" y="1321429"/>
            <a:ext cx="479498" cy="385684"/>
            <a:chOff x="6294751" y="783425"/>
            <a:chExt cx="5020925" cy="4038575"/>
          </a:xfrm>
        </p:grpSpPr>
        <p:sp>
          <p:nvSpPr>
            <p:cNvPr id="80" name="Google Shape;80;p16"/>
            <p:cNvSpPr/>
            <p:nvPr/>
          </p:nvSpPr>
          <p:spPr>
            <a:xfrm>
              <a:off x="6909501" y="783425"/>
              <a:ext cx="3199425" cy="1450400"/>
            </a:xfrm>
            <a:custGeom>
              <a:rect b="b" l="l" r="r" t="t"/>
              <a:pathLst>
                <a:path extrusionOk="0" h="58016" w="127977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8696051" y="1280700"/>
              <a:ext cx="2619625" cy="3541300"/>
            </a:xfrm>
            <a:custGeom>
              <a:rect b="b" l="l" r="r" t="t"/>
              <a:pathLst>
                <a:path extrusionOk="0" h="141652" w="104785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6856226" y="3899425"/>
              <a:ext cx="1948575" cy="922575"/>
            </a:xfrm>
            <a:custGeom>
              <a:rect b="b" l="l" r="r" t="t"/>
              <a:pathLst>
                <a:path extrusionOk="0" h="36903" w="77943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6294751" y="1984075"/>
              <a:ext cx="2549350" cy="2549325"/>
            </a:xfrm>
            <a:custGeom>
              <a:rect b="b" l="l" r="r" t="t"/>
              <a:pathLst>
                <a:path extrusionOk="0" h="101973" w="101974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5207050" y="1514350"/>
            <a:ext cx="1904700" cy="10575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type="title"/>
          </p:nvPr>
        </p:nvSpPr>
        <p:spPr>
          <a:xfrm>
            <a:off x="761950" y="2219400"/>
            <a:ext cx="4445100" cy="21144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Title + photo">
  <p:cSld name="CUSTOM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7"/>
          <p:cNvGrpSpPr/>
          <p:nvPr/>
        </p:nvGrpSpPr>
        <p:grpSpPr>
          <a:xfrm>
            <a:off x="522212" y="1321429"/>
            <a:ext cx="479498" cy="385684"/>
            <a:chOff x="6294751" y="783425"/>
            <a:chExt cx="5020925" cy="4038575"/>
          </a:xfrm>
        </p:grpSpPr>
        <p:sp>
          <p:nvSpPr>
            <p:cNvPr id="88" name="Google Shape;88;p17"/>
            <p:cNvSpPr/>
            <p:nvPr/>
          </p:nvSpPr>
          <p:spPr>
            <a:xfrm>
              <a:off x="6909501" y="783425"/>
              <a:ext cx="3199425" cy="1450400"/>
            </a:xfrm>
            <a:custGeom>
              <a:rect b="b" l="l" r="r" t="t"/>
              <a:pathLst>
                <a:path extrusionOk="0" h="58016" w="127977">
                  <a:moveTo>
                    <a:pt x="74135" y="0"/>
                  </a:moveTo>
                  <a:lnTo>
                    <a:pt x="70782" y="158"/>
                  </a:lnTo>
                  <a:lnTo>
                    <a:pt x="67446" y="437"/>
                  </a:lnTo>
                  <a:lnTo>
                    <a:pt x="64163" y="856"/>
                  </a:lnTo>
                  <a:lnTo>
                    <a:pt x="60932" y="1415"/>
                  </a:lnTo>
                  <a:lnTo>
                    <a:pt x="57736" y="2096"/>
                  </a:lnTo>
                  <a:lnTo>
                    <a:pt x="54593" y="2899"/>
                  </a:lnTo>
                  <a:lnTo>
                    <a:pt x="51501" y="3843"/>
                  </a:lnTo>
                  <a:lnTo>
                    <a:pt x="48463" y="4908"/>
                  </a:lnTo>
                  <a:lnTo>
                    <a:pt x="45476" y="6095"/>
                  </a:lnTo>
                  <a:lnTo>
                    <a:pt x="42560" y="7388"/>
                  </a:lnTo>
                  <a:lnTo>
                    <a:pt x="39713" y="8802"/>
                  </a:lnTo>
                  <a:lnTo>
                    <a:pt x="36919" y="10322"/>
                  </a:lnTo>
                  <a:lnTo>
                    <a:pt x="34195" y="11963"/>
                  </a:lnTo>
                  <a:lnTo>
                    <a:pt x="31558" y="13692"/>
                  </a:lnTo>
                  <a:lnTo>
                    <a:pt x="28973" y="15526"/>
                  </a:lnTo>
                  <a:lnTo>
                    <a:pt x="26493" y="17464"/>
                  </a:lnTo>
                  <a:lnTo>
                    <a:pt x="24066" y="19508"/>
                  </a:lnTo>
                  <a:lnTo>
                    <a:pt x="21743" y="21621"/>
                  </a:lnTo>
                  <a:lnTo>
                    <a:pt x="19507" y="23839"/>
                  </a:lnTo>
                  <a:lnTo>
                    <a:pt x="17342" y="26161"/>
                  </a:lnTo>
                  <a:lnTo>
                    <a:pt x="15299" y="28537"/>
                  </a:lnTo>
                  <a:lnTo>
                    <a:pt x="13325" y="31016"/>
                  </a:lnTo>
                  <a:lnTo>
                    <a:pt x="11457" y="33566"/>
                  </a:lnTo>
                  <a:lnTo>
                    <a:pt x="9693" y="36186"/>
                  </a:lnTo>
                  <a:lnTo>
                    <a:pt x="8034" y="38893"/>
                  </a:lnTo>
                  <a:lnTo>
                    <a:pt x="6479" y="41669"/>
                  </a:lnTo>
                  <a:lnTo>
                    <a:pt x="5047" y="44499"/>
                  </a:lnTo>
                  <a:lnTo>
                    <a:pt x="3703" y="47398"/>
                  </a:lnTo>
                  <a:lnTo>
                    <a:pt x="2498" y="50367"/>
                  </a:lnTo>
                  <a:lnTo>
                    <a:pt x="1397" y="53388"/>
                  </a:lnTo>
                  <a:lnTo>
                    <a:pt x="419" y="56461"/>
                  </a:lnTo>
                  <a:lnTo>
                    <a:pt x="0" y="58016"/>
                  </a:lnTo>
                  <a:lnTo>
                    <a:pt x="367" y="57789"/>
                  </a:lnTo>
                  <a:lnTo>
                    <a:pt x="1258" y="57492"/>
                  </a:lnTo>
                  <a:lnTo>
                    <a:pt x="2236" y="57352"/>
                  </a:lnTo>
                  <a:lnTo>
                    <a:pt x="3231" y="57335"/>
                  </a:lnTo>
                  <a:lnTo>
                    <a:pt x="5466" y="57562"/>
                  </a:lnTo>
                  <a:lnTo>
                    <a:pt x="5973" y="57701"/>
                  </a:lnTo>
                  <a:lnTo>
                    <a:pt x="40901" y="51956"/>
                  </a:lnTo>
                  <a:lnTo>
                    <a:pt x="41128" y="51589"/>
                  </a:lnTo>
                  <a:lnTo>
                    <a:pt x="42350" y="49947"/>
                  </a:lnTo>
                  <a:lnTo>
                    <a:pt x="43031" y="49336"/>
                  </a:lnTo>
                  <a:lnTo>
                    <a:pt x="43433" y="49144"/>
                  </a:lnTo>
                  <a:lnTo>
                    <a:pt x="43608" y="49162"/>
                  </a:lnTo>
                  <a:lnTo>
                    <a:pt x="44359" y="48341"/>
                  </a:lnTo>
                  <a:lnTo>
                    <a:pt x="45948" y="46786"/>
                  </a:lnTo>
                  <a:lnTo>
                    <a:pt x="47607" y="45302"/>
                  </a:lnTo>
                  <a:lnTo>
                    <a:pt x="49336" y="43905"/>
                  </a:lnTo>
                  <a:lnTo>
                    <a:pt x="51135" y="42595"/>
                  </a:lnTo>
                  <a:lnTo>
                    <a:pt x="53003" y="41390"/>
                  </a:lnTo>
                  <a:lnTo>
                    <a:pt x="54924" y="40255"/>
                  </a:lnTo>
                  <a:lnTo>
                    <a:pt x="56915" y="39242"/>
                  </a:lnTo>
                  <a:lnTo>
                    <a:pt x="58976" y="38316"/>
                  </a:lnTo>
                  <a:lnTo>
                    <a:pt x="61072" y="37496"/>
                  </a:lnTo>
                  <a:lnTo>
                    <a:pt x="63237" y="36780"/>
                  </a:lnTo>
                  <a:lnTo>
                    <a:pt x="65438" y="36168"/>
                  </a:lnTo>
                  <a:lnTo>
                    <a:pt x="67691" y="35679"/>
                  </a:lnTo>
                  <a:lnTo>
                    <a:pt x="69978" y="35313"/>
                  </a:lnTo>
                  <a:lnTo>
                    <a:pt x="72301" y="35068"/>
                  </a:lnTo>
                  <a:lnTo>
                    <a:pt x="74659" y="34928"/>
                  </a:lnTo>
                  <a:lnTo>
                    <a:pt x="76824" y="34928"/>
                  </a:lnTo>
                  <a:lnTo>
                    <a:pt x="78745" y="35016"/>
                  </a:lnTo>
                  <a:lnTo>
                    <a:pt x="80631" y="35190"/>
                  </a:lnTo>
                  <a:lnTo>
                    <a:pt x="82517" y="35435"/>
                  </a:lnTo>
                  <a:lnTo>
                    <a:pt x="85277" y="35941"/>
                  </a:lnTo>
                  <a:lnTo>
                    <a:pt x="88874" y="36902"/>
                  </a:lnTo>
                  <a:lnTo>
                    <a:pt x="92332" y="38159"/>
                  </a:lnTo>
                  <a:lnTo>
                    <a:pt x="95650" y="39679"/>
                  </a:lnTo>
                  <a:lnTo>
                    <a:pt x="98811" y="41477"/>
                  </a:lnTo>
                  <a:lnTo>
                    <a:pt x="101798" y="43521"/>
                  </a:lnTo>
                  <a:lnTo>
                    <a:pt x="103230" y="44638"/>
                  </a:lnTo>
                  <a:lnTo>
                    <a:pt x="109674" y="44743"/>
                  </a:lnTo>
                  <a:lnTo>
                    <a:pt x="127138" y="27279"/>
                  </a:lnTo>
                  <a:lnTo>
                    <a:pt x="127976" y="19874"/>
                  </a:lnTo>
                  <a:lnTo>
                    <a:pt x="126666" y="18739"/>
                  </a:lnTo>
                  <a:lnTo>
                    <a:pt x="123977" y="16539"/>
                  </a:lnTo>
                  <a:lnTo>
                    <a:pt x="121165" y="14443"/>
                  </a:lnTo>
                  <a:lnTo>
                    <a:pt x="118284" y="12487"/>
                  </a:lnTo>
                  <a:lnTo>
                    <a:pt x="115297" y="10653"/>
                  </a:lnTo>
                  <a:lnTo>
                    <a:pt x="112241" y="8959"/>
                  </a:lnTo>
                  <a:lnTo>
                    <a:pt x="109080" y="7388"/>
                  </a:lnTo>
                  <a:lnTo>
                    <a:pt x="105849" y="5956"/>
                  </a:lnTo>
                  <a:lnTo>
                    <a:pt x="102549" y="4681"/>
                  </a:lnTo>
                  <a:lnTo>
                    <a:pt x="99178" y="3546"/>
                  </a:lnTo>
                  <a:lnTo>
                    <a:pt x="95755" y="2550"/>
                  </a:lnTo>
                  <a:lnTo>
                    <a:pt x="92245" y="1712"/>
                  </a:lnTo>
                  <a:lnTo>
                    <a:pt x="88682" y="1048"/>
                  </a:lnTo>
                  <a:lnTo>
                    <a:pt x="85085" y="524"/>
                  </a:lnTo>
                  <a:lnTo>
                    <a:pt x="81417" y="193"/>
                  </a:lnTo>
                  <a:lnTo>
                    <a:pt x="77697" y="18"/>
                  </a:lnTo>
                  <a:lnTo>
                    <a:pt x="758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8696051" y="1280700"/>
              <a:ext cx="2619625" cy="3541300"/>
            </a:xfrm>
            <a:custGeom>
              <a:rect b="b" l="l" r="r" t="t"/>
              <a:pathLst>
                <a:path extrusionOk="0" h="141652" w="104785">
                  <a:moveTo>
                    <a:pt x="56514" y="1"/>
                  </a:moveTo>
                  <a:lnTo>
                    <a:pt x="31768" y="24730"/>
                  </a:lnTo>
                  <a:lnTo>
                    <a:pt x="32693" y="25481"/>
                  </a:lnTo>
                  <a:lnTo>
                    <a:pt x="34457" y="27088"/>
                  </a:lnTo>
                  <a:lnTo>
                    <a:pt x="36134" y="28782"/>
                  </a:lnTo>
                  <a:lnTo>
                    <a:pt x="37723" y="30563"/>
                  </a:lnTo>
                  <a:lnTo>
                    <a:pt x="39225" y="32431"/>
                  </a:lnTo>
                  <a:lnTo>
                    <a:pt x="40622" y="34370"/>
                  </a:lnTo>
                  <a:lnTo>
                    <a:pt x="41897" y="36396"/>
                  </a:lnTo>
                  <a:lnTo>
                    <a:pt x="43067" y="38491"/>
                  </a:lnTo>
                  <a:lnTo>
                    <a:pt x="44132" y="40657"/>
                  </a:lnTo>
                  <a:lnTo>
                    <a:pt x="45075" y="42892"/>
                  </a:lnTo>
                  <a:lnTo>
                    <a:pt x="45896" y="45180"/>
                  </a:lnTo>
                  <a:lnTo>
                    <a:pt x="46595" y="47538"/>
                  </a:lnTo>
                  <a:lnTo>
                    <a:pt x="47153" y="49930"/>
                  </a:lnTo>
                  <a:lnTo>
                    <a:pt x="47573" y="52375"/>
                  </a:lnTo>
                  <a:lnTo>
                    <a:pt x="47869" y="54873"/>
                  </a:lnTo>
                  <a:lnTo>
                    <a:pt x="48009" y="57405"/>
                  </a:lnTo>
                  <a:lnTo>
                    <a:pt x="48027" y="58697"/>
                  </a:lnTo>
                  <a:lnTo>
                    <a:pt x="48027" y="63063"/>
                  </a:lnTo>
                  <a:lnTo>
                    <a:pt x="49144" y="63081"/>
                  </a:lnTo>
                  <a:lnTo>
                    <a:pt x="51345" y="63308"/>
                  </a:lnTo>
                  <a:lnTo>
                    <a:pt x="53475" y="63744"/>
                  </a:lnTo>
                  <a:lnTo>
                    <a:pt x="55536" y="64373"/>
                  </a:lnTo>
                  <a:lnTo>
                    <a:pt x="57492" y="65211"/>
                  </a:lnTo>
                  <a:lnTo>
                    <a:pt x="59343" y="66207"/>
                  </a:lnTo>
                  <a:lnTo>
                    <a:pt x="61090" y="67394"/>
                  </a:lnTo>
                  <a:lnTo>
                    <a:pt x="62714" y="68722"/>
                  </a:lnTo>
                  <a:lnTo>
                    <a:pt x="64181" y="70206"/>
                  </a:lnTo>
                  <a:lnTo>
                    <a:pt x="65526" y="71830"/>
                  </a:lnTo>
                  <a:lnTo>
                    <a:pt x="66696" y="73559"/>
                  </a:lnTo>
                  <a:lnTo>
                    <a:pt x="67709" y="75428"/>
                  </a:lnTo>
                  <a:lnTo>
                    <a:pt x="68547" y="77384"/>
                  </a:lnTo>
                  <a:lnTo>
                    <a:pt x="69175" y="79427"/>
                  </a:lnTo>
                  <a:lnTo>
                    <a:pt x="69612" y="81558"/>
                  </a:lnTo>
                  <a:lnTo>
                    <a:pt x="69839" y="83758"/>
                  </a:lnTo>
                  <a:lnTo>
                    <a:pt x="69857" y="84893"/>
                  </a:lnTo>
                  <a:lnTo>
                    <a:pt x="69839" y="86011"/>
                  </a:lnTo>
                  <a:lnTo>
                    <a:pt x="69612" y="88211"/>
                  </a:lnTo>
                  <a:lnTo>
                    <a:pt x="69175" y="90342"/>
                  </a:lnTo>
                  <a:lnTo>
                    <a:pt x="68547" y="92385"/>
                  </a:lnTo>
                  <a:lnTo>
                    <a:pt x="67709" y="94341"/>
                  </a:lnTo>
                  <a:lnTo>
                    <a:pt x="66696" y="96192"/>
                  </a:lnTo>
                  <a:lnTo>
                    <a:pt x="65526" y="97939"/>
                  </a:lnTo>
                  <a:lnTo>
                    <a:pt x="64181" y="99563"/>
                  </a:lnTo>
                  <a:lnTo>
                    <a:pt x="62714" y="101047"/>
                  </a:lnTo>
                  <a:lnTo>
                    <a:pt x="61090" y="102375"/>
                  </a:lnTo>
                  <a:lnTo>
                    <a:pt x="59343" y="103562"/>
                  </a:lnTo>
                  <a:lnTo>
                    <a:pt x="57492" y="104575"/>
                  </a:lnTo>
                  <a:lnTo>
                    <a:pt x="55536" y="105396"/>
                  </a:lnTo>
                  <a:lnTo>
                    <a:pt x="53475" y="106042"/>
                  </a:lnTo>
                  <a:lnTo>
                    <a:pt x="51345" y="106479"/>
                  </a:lnTo>
                  <a:lnTo>
                    <a:pt x="49144" y="106706"/>
                  </a:lnTo>
                  <a:lnTo>
                    <a:pt x="48027" y="106723"/>
                  </a:lnTo>
                  <a:lnTo>
                    <a:pt x="4367" y="106723"/>
                  </a:lnTo>
                  <a:lnTo>
                    <a:pt x="1" y="111107"/>
                  </a:lnTo>
                  <a:lnTo>
                    <a:pt x="1" y="137303"/>
                  </a:lnTo>
                  <a:lnTo>
                    <a:pt x="4367" y="141651"/>
                  </a:lnTo>
                  <a:lnTo>
                    <a:pt x="48027" y="141651"/>
                  </a:lnTo>
                  <a:lnTo>
                    <a:pt x="49494" y="141634"/>
                  </a:lnTo>
                  <a:lnTo>
                    <a:pt x="52393" y="141494"/>
                  </a:lnTo>
                  <a:lnTo>
                    <a:pt x="55239" y="141197"/>
                  </a:lnTo>
                  <a:lnTo>
                    <a:pt x="58051" y="140760"/>
                  </a:lnTo>
                  <a:lnTo>
                    <a:pt x="60828" y="140202"/>
                  </a:lnTo>
                  <a:lnTo>
                    <a:pt x="63552" y="139503"/>
                  </a:lnTo>
                  <a:lnTo>
                    <a:pt x="66207" y="138665"/>
                  </a:lnTo>
                  <a:lnTo>
                    <a:pt x="68809" y="137704"/>
                  </a:lnTo>
                  <a:lnTo>
                    <a:pt x="71358" y="136639"/>
                  </a:lnTo>
                  <a:lnTo>
                    <a:pt x="73838" y="135434"/>
                  </a:lnTo>
                  <a:lnTo>
                    <a:pt x="76248" y="134124"/>
                  </a:lnTo>
                  <a:lnTo>
                    <a:pt x="78589" y="132692"/>
                  </a:lnTo>
                  <a:lnTo>
                    <a:pt x="80859" y="131173"/>
                  </a:lnTo>
                  <a:lnTo>
                    <a:pt x="83042" y="129531"/>
                  </a:lnTo>
                  <a:lnTo>
                    <a:pt x="85155" y="127802"/>
                  </a:lnTo>
                  <a:lnTo>
                    <a:pt x="87163" y="125968"/>
                  </a:lnTo>
                  <a:lnTo>
                    <a:pt x="89084" y="124030"/>
                  </a:lnTo>
                  <a:lnTo>
                    <a:pt x="90918" y="122022"/>
                  </a:lnTo>
                  <a:lnTo>
                    <a:pt x="92664" y="119908"/>
                  </a:lnTo>
                  <a:lnTo>
                    <a:pt x="94306" y="117725"/>
                  </a:lnTo>
                  <a:lnTo>
                    <a:pt x="95825" y="115473"/>
                  </a:lnTo>
                  <a:lnTo>
                    <a:pt x="97258" y="113132"/>
                  </a:lnTo>
                  <a:lnTo>
                    <a:pt x="98567" y="110705"/>
                  </a:lnTo>
                  <a:lnTo>
                    <a:pt x="99772" y="108225"/>
                  </a:lnTo>
                  <a:lnTo>
                    <a:pt x="100838" y="105693"/>
                  </a:lnTo>
                  <a:lnTo>
                    <a:pt x="101798" y="103073"/>
                  </a:lnTo>
                  <a:lnTo>
                    <a:pt x="102636" y="100419"/>
                  </a:lnTo>
                  <a:lnTo>
                    <a:pt x="103335" y="97694"/>
                  </a:lnTo>
                  <a:lnTo>
                    <a:pt x="103894" y="94935"/>
                  </a:lnTo>
                  <a:lnTo>
                    <a:pt x="104330" y="92106"/>
                  </a:lnTo>
                  <a:lnTo>
                    <a:pt x="104627" y="89259"/>
                  </a:lnTo>
                  <a:lnTo>
                    <a:pt x="104767" y="86360"/>
                  </a:lnTo>
                  <a:lnTo>
                    <a:pt x="104784" y="84893"/>
                  </a:lnTo>
                  <a:lnTo>
                    <a:pt x="104767" y="83077"/>
                  </a:lnTo>
                  <a:lnTo>
                    <a:pt x="104540" y="79497"/>
                  </a:lnTo>
                  <a:lnTo>
                    <a:pt x="104103" y="75987"/>
                  </a:lnTo>
                  <a:lnTo>
                    <a:pt x="103440" y="72546"/>
                  </a:lnTo>
                  <a:lnTo>
                    <a:pt x="102584" y="69193"/>
                  </a:lnTo>
                  <a:lnTo>
                    <a:pt x="101536" y="65910"/>
                  </a:lnTo>
                  <a:lnTo>
                    <a:pt x="100279" y="62714"/>
                  </a:lnTo>
                  <a:lnTo>
                    <a:pt x="98847" y="59623"/>
                  </a:lnTo>
                  <a:lnTo>
                    <a:pt x="97240" y="56637"/>
                  </a:lnTo>
                  <a:lnTo>
                    <a:pt x="95459" y="53755"/>
                  </a:lnTo>
                  <a:lnTo>
                    <a:pt x="93520" y="50996"/>
                  </a:lnTo>
                  <a:lnTo>
                    <a:pt x="91425" y="48359"/>
                  </a:lnTo>
                  <a:lnTo>
                    <a:pt x="89172" y="45844"/>
                  </a:lnTo>
                  <a:lnTo>
                    <a:pt x="86797" y="43469"/>
                  </a:lnTo>
                  <a:lnTo>
                    <a:pt x="84264" y="41251"/>
                  </a:lnTo>
                  <a:lnTo>
                    <a:pt x="81610" y="39173"/>
                  </a:lnTo>
                  <a:lnTo>
                    <a:pt x="80230" y="38195"/>
                  </a:lnTo>
                  <a:lnTo>
                    <a:pt x="79828" y="36797"/>
                  </a:lnTo>
                  <a:lnTo>
                    <a:pt x="78973" y="34021"/>
                  </a:lnTo>
                  <a:lnTo>
                    <a:pt x="78012" y="31314"/>
                  </a:lnTo>
                  <a:lnTo>
                    <a:pt x="76964" y="28642"/>
                  </a:lnTo>
                  <a:lnTo>
                    <a:pt x="75812" y="26005"/>
                  </a:lnTo>
                  <a:lnTo>
                    <a:pt x="74572" y="23438"/>
                  </a:lnTo>
                  <a:lnTo>
                    <a:pt x="73245" y="20905"/>
                  </a:lnTo>
                  <a:lnTo>
                    <a:pt x="71813" y="18443"/>
                  </a:lnTo>
                  <a:lnTo>
                    <a:pt x="70311" y="16033"/>
                  </a:lnTo>
                  <a:lnTo>
                    <a:pt x="68721" y="13693"/>
                  </a:lnTo>
                  <a:lnTo>
                    <a:pt x="67062" y="11387"/>
                  </a:lnTo>
                  <a:lnTo>
                    <a:pt x="65316" y="9170"/>
                  </a:lnTo>
                  <a:lnTo>
                    <a:pt x="63482" y="7004"/>
                  </a:lnTo>
                  <a:lnTo>
                    <a:pt x="61579" y="4908"/>
                  </a:lnTo>
                  <a:lnTo>
                    <a:pt x="59605" y="2882"/>
                  </a:lnTo>
                  <a:lnTo>
                    <a:pt x="57562" y="944"/>
                  </a:lnTo>
                  <a:lnTo>
                    <a:pt x="565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6856226" y="3899425"/>
              <a:ext cx="1948575" cy="922575"/>
            </a:xfrm>
            <a:custGeom>
              <a:rect b="b" l="l" r="r" t="t"/>
              <a:pathLst>
                <a:path extrusionOk="0" h="36903" w="77943">
                  <a:moveTo>
                    <a:pt x="25306" y="1"/>
                  </a:moveTo>
                  <a:lnTo>
                    <a:pt x="19019" y="1957"/>
                  </a:lnTo>
                  <a:lnTo>
                    <a:pt x="1537" y="19438"/>
                  </a:lnTo>
                  <a:lnTo>
                    <a:pt x="1" y="25358"/>
                  </a:lnTo>
                  <a:lnTo>
                    <a:pt x="909" y="26022"/>
                  </a:lnTo>
                  <a:lnTo>
                    <a:pt x="2742" y="27314"/>
                  </a:lnTo>
                  <a:lnTo>
                    <a:pt x="4646" y="28519"/>
                  </a:lnTo>
                  <a:lnTo>
                    <a:pt x="6585" y="29655"/>
                  </a:lnTo>
                  <a:lnTo>
                    <a:pt x="8575" y="30737"/>
                  </a:lnTo>
                  <a:lnTo>
                    <a:pt x="10619" y="31715"/>
                  </a:lnTo>
                  <a:lnTo>
                    <a:pt x="12697" y="32623"/>
                  </a:lnTo>
                  <a:lnTo>
                    <a:pt x="14828" y="33462"/>
                  </a:lnTo>
                  <a:lnTo>
                    <a:pt x="16993" y="34195"/>
                  </a:lnTo>
                  <a:lnTo>
                    <a:pt x="19194" y="34859"/>
                  </a:lnTo>
                  <a:lnTo>
                    <a:pt x="21429" y="35435"/>
                  </a:lnTo>
                  <a:lnTo>
                    <a:pt x="23699" y="35907"/>
                  </a:lnTo>
                  <a:lnTo>
                    <a:pt x="26004" y="36291"/>
                  </a:lnTo>
                  <a:lnTo>
                    <a:pt x="28345" y="36588"/>
                  </a:lnTo>
                  <a:lnTo>
                    <a:pt x="30702" y="36797"/>
                  </a:lnTo>
                  <a:lnTo>
                    <a:pt x="33095" y="36885"/>
                  </a:lnTo>
                  <a:lnTo>
                    <a:pt x="34300" y="36902"/>
                  </a:lnTo>
                  <a:lnTo>
                    <a:pt x="77942" y="36902"/>
                  </a:lnTo>
                  <a:lnTo>
                    <a:pt x="77942" y="1974"/>
                  </a:lnTo>
                  <a:lnTo>
                    <a:pt x="34300" y="1974"/>
                  </a:lnTo>
                  <a:lnTo>
                    <a:pt x="33095" y="1957"/>
                  </a:lnTo>
                  <a:lnTo>
                    <a:pt x="30772" y="1695"/>
                  </a:lnTo>
                  <a:lnTo>
                    <a:pt x="28502" y="1188"/>
                  </a:lnTo>
                  <a:lnTo>
                    <a:pt x="26354" y="455"/>
                  </a:lnTo>
                  <a:lnTo>
                    <a:pt x="253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6294751" y="1984075"/>
              <a:ext cx="2549350" cy="2549325"/>
            </a:xfrm>
            <a:custGeom>
              <a:rect b="b" l="l" r="r" t="t"/>
              <a:pathLst>
                <a:path extrusionOk="0" h="101973" w="101974">
                  <a:moveTo>
                    <a:pt x="55292" y="0"/>
                  </a:moveTo>
                  <a:lnTo>
                    <a:pt x="52393" y="158"/>
                  </a:lnTo>
                  <a:lnTo>
                    <a:pt x="49529" y="454"/>
                  </a:lnTo>
                  <a:lnTo>
                    <a:pt x="46717" y="874"/>
                  </a:lnTo>
                  <a:lnTo>
                    <a:pt x="43958" y="1450"/>
                  </a:lnTo>
                  <a:lnTo>
                    <a:pt x="41233" y="2148"/>
                  </a:lnTo>
                  <a:lnTo>
                    <a:pt x="38561" y="2969"/>
                  </a:lnTo>
                  <a:lnTo>
                    <a:pt x="35959" y="3930"/>
                  </a:lnTo>
                  <a:lnTo>
                    <a:pt x="33410" y="5013"/>
                  </a:lnTo>
                  <a:lnTo>
                    <a:pt x="30930" y="6200"/>
                  </a:lnTo>
                  <a:lnTo>
                    <a:pt x="28520" y="7527"/>
                  </a:lnTo>
                  <a:lnTo>
                    <a:pt x="26179" y="8942"/>
                  </a:lnTo>
                  <a:lnTo>
                    <a:pt x="23909" y="10479"/>
                  </a:lnTo>
                  <a:lnTo>
                    <a:pt x="21726" y="12103"/>
                  </a:lnTo>
                  <a:lnTo>
                    <a:pt x="19630" y="13849"/>
                  </a:lnTo>
                  <a:lnTo>
                    <a:pt x="17605" y="15683"/>
                  </a:lnTo>
                  <a:lnTo>
                    <a:pt x="15684" y="17604"/>
                  </a:lnTo>
                  <a:lnTo>
                    <a:pt x="13850" y="19630"/>
                  </a:lnTo>
                  <a:lnTo>
                    <a:pt x="12121" y="21726"/>
                  </a:lnTo>
                  <a:lnTo>
                    <a:pt x="10479" y="23909"/>
                  </a:lnTo>
                  <a:lnTo>
                    <a:pt x="8943" y="26179"/>
                  </a:lnTo>
                  <a:lnTo>
                    <a:pt x="7528" y="28519"/>
                  </a:lnTo>
                  <a:lnTo>
                    <a:pt x="6218" y="30929"/>
                  </a:lnTo>
                  <a:lnTo>
                    <a:pt x="5013" y="33409"/>
                  </a:lnTo>
                  <a:lnTo>
                    <a:pt x="3930" y="35959"/>
                  </a:lnTo>
                  <a:lnTo>
                    <a:pt x="2987" y="38561"/>
                  </a:lnTo>
                  <a:lnTo>
                    <a:pt x="2149" y="41233"/>
                  </a:lnTo>
                  <a:lnTo>
                    <a:pt x="1450" y="43940"/>
                  </a:lnTo>
                  <a:lnTo>
                    <a:pt x="892" y="46716"/>
                  </a:lnTo>
                  <a:lnTo>
                    <a:pt x="455" y="49528"/>
                  </a:lnTo>
                  <a:lnTo>
                    <a:pt x="158" y="52392"/>
                  </a:lnTo>
                  <a:lnTo>
                    <a:pt x="18" y="55291"/>
                  </a:lnTo>
                  <a:lnTo>
                    <a:pt x="1" y="56758"/>
                  </a:lnTo>
                  <a:lnTo>
                    <a:pt x="18" y="58470"/>
                  </a:lnTo>
                  <a:lnTo>
                    <a:pt x="228" y="61875"/>
                  </a:lnTo>
                  <a:lnTo>
                    <a:pt x="630" y="65228"/>
                  </a:lnTo>
                  <a:lnTo>
                    <a:pt x="1223" y="68511"/>
                  </a:lnTo>
                  <a:lnTo>
                    <a:pt x="2009" y="71742"/>
                  </a:lnTo>
                  <a:lnTo>
                    <a:pt x="2970" y="74886"/>
                  </a:lnTo>
                  <a:lnTo>
                    <a:pt x="4105" y="77942"/>
                  </a:lnTo>
                  <a:lnTo>
                    <a:pt x="5415" y="80928"/>
                  </a:lnTo>
                  <a:lnTo>
                    <a:pt x="6882" y="83810"/>
                  </a:lnTo>
                  <a:lnTo>
                    <a:pt x="8506" y="86604"/>
                  </a:lnTo>
                  <a:lnTo>
                    <a:pt x="10270" y="89294"/>
                  </a:lnTo>
                  <a:lnTo>
                    <a:pt x="12191" y="91878"/>
                  </a:lnTo>
                  <a:lnTo>
                    <a:pt x="14252" y="94341"/>
                  </a:lnTo>
                  <a:lnTo>
                    <a:pt x="16452" y="96681"/>
                  </a:lnTo>
                  <a:lnTo>
                    <a:pt x="18775" y="98899"/>
                  </a:lnTo>
                  <a:lnTo>
                    <a:pt x="21220" y="100977"/>
                  </a:lnTo>
                  <a:lnTo>
                    <a:pt x="22495" y="101972"/>
                  </a:lnTo>
                  <a:lnTo>
                    <a:pt x="47817" y="76650"/>
                  </a:lnTo>
                  <a:lnTo>
                    <a:pt x="47101" y="76318"/>
                  </a:lnTo>
                  <a:lnTo>
                    <a:pt x="45739" y="75567"/>
                  </a:lnTo>
                  <a:lnTo>
                    <a:pt x="44429" y="74746"/>
                  </a:lnTo>
                  <a:lnTo>
                    <a:pt x="43189" y="73821"/>
                  </a:lnTo>
                  <a:lnTo>
                    <a:pt x="42019" y="72825"/>
                  </a:lnTo>
                  <a:lnTo>
                    <a:pt x="40919" y="71742"/>
                  </a:lnTo>
                  <a:lnTo>
                    <a:pt x="39906" y="70590"/>
                  </a:lnTo>
                  <a:lnTo>
                    <a:pt x="38963" y="69367"/>
                  </a:lnTo>
                  <a:lnTo>
                    <a:pt x="38107" y="68075"/>
                  </a:lnTo>
                  <a:lnTo>
                    <a:pt x="37356" y="66730"/>
                  </a:lnTo>
                  <a:lnTo>
                    <a:pt x="36675" y="65316"/>
                  </a:lnTo>
                  <a:lnTo>
                    <a:pt x="36116" y="63866"/>
                  </a:lnTo>
                  <a:lnTo>
                    <a:pt x="35662" y="62347"/>
                  </a:lnTo>
                  <a:lnTo>
                    <a:pt x="35296" y="60792"/>
                  </a:lnTo>
                  <a:lnTo>
                    <a:pt x="35069" y="59203"/>
                  </a:lnTo>
                  <a:lnTo>
                    <a:pt x="34946" y="57579"/>
                  </a:lnTo>
                  <a:lnTo>
                    <a:pt x="34929" y="56758"/>
                  </a:lnTo>
                  <a:lnTo>
                    <a:pt x="34946" y="55623"/>
                  </a:lnTo>
                  <a:lnTo>
                    <a:pt x="35173" y="53423"/>
                  </a:lnTo>
                  <a:lnTo>
                    <a:pt x="35610" y="51292"/>
                  </a:lnTo>
                  <a:lnTo>
                    <a:pt x="36256" y="49249"/>
                  </a:lnTo>
                  <a:lnTo>
                    <a:pt x="37077" y="47293"/>
                  </a:lnTo>
                  <a:lnTo>
                    <a:pt x="38090" y="45424"/>
                  </a:lnTo>
                  <a:lnTo>
                    <a:pt x="39260" y="43695"/>
                  </a:lnTo>
                  <a:lnTo>
                    <a:pt x="40605" y="42071"/>
                  </a:lnTo>
                  <a:lnTo>
                    <a:pt x="42089" y="40587"/>
                  </a:lnTo>
                  <a:lnTo>
                    <a:pt x="43696" y="39259"/>
                  </a:lnTo>
                  <a:lnTo>
                    <a:pt x="45442" y="38072"/>
                  </a:lnTo>
                  <a:lnTo>
                    <a:pt x="47311" y="37076"/>
                  </a:lnTo>
                  <a:lnTo>
                    <a:pt x="49267" y="36238"/>
                  </a:lnTo>
                  <a:lnTo>
                    <a:pt x="51310" y="35609"/>
                  </a:lnTo>
                  <a:lnTo>
                    <a:pt x="53441" y="35173"/>
                  </a:lnTo>
                  <a:lnTo>
                    <a:pt x="55641" y="34946"/>
                  </a:lnTo>
                  <a:lnTo>
                    <a:pt x="56759" y="34928"/>
                  </a:lnTo>
                  <a:lnTo>
                    <a:pt x="57580" y="34928"/>
                  </a:lnTo>
                  <a:lnTo>
                    <a:pt x="59204" y="35051"/>
                  </a:lnTo>
                  <a:lnTo>
                    <a:pt x="60810" y="35295"/>
                  </a:lnTo>
                  <a:lnTo>
                    <a:pt x="62365" y="35644"/>
                  </a:lnTo>
                  <a:lnTo>
                    <a:pt x="63867" y="36116"/>
                  </a:lnTo>
                  <a:lnTo>
                    <a:pt x="65316" y="36675"/>
                  </a:lnTo>
                  <a:lnTo>
                    <a:pt x="66731" y="37338"/>
                  </a:lnTo>
                  <a:lnTo>
                    <a:pt x="68075" y="38089"/>
                  </a:lnTo>
                  <a:lnTo>
                    <a:pt x="69368" y="38945"/>
                  </a:lnTo>
                  <a:lnTo>
                    <a:pt x="70590" y="39888"/>
                  </a:lnTo>
                  <a:lnTo>
                    <a:pt x="71743" y="40901"/>
                  </a:lnTo>
                  <a:lnTo>
                    <a:pt x="72826" y="42001"/>
                  </a:lnTo>
                  <a:lnTo>
                    <a:pt x="73821" y="43171"/>
                  </a:lnTo>
                  <a:lnTo>
                    <a:pt x="74747" y="44429"/>
                  </a:lnTo>
                  <a:lnTo>
                    <a:pt x="75585" y="45721"/>
                  </a:lnTo>
                  <a:lnTo>
                    <a:pt x="76318" y="47101"/>
                  </a:lnTo>
                  <a:lnTo>
                    <a:pt x="76650" y="47799"/>
                  </a:lnTo>
                  <a:lnTo>
                    <a:pt x="101973" y="22476"/>
                  </a:lnTo>
                  <a:lnTo>
                    <a:pt x="100978" y="21219"/>
                  </a:lnTo>
                  <a:lnTo>
                    <a:pt x="98899" y="18774"/>
                  </a:lnTo>
                  <a:lnTo>
                    <a:pt x="96681" y="16451"/>
                  </a:lnTo>
                  <a:lnTo>
                    <a:pt x="94341" y="14251"/>
                  </a:lnTo>
                  <a:lnTo>
                    <a:pt x="91879" y="12190"/>
                  </a:lnTo>
                  <a:lnTo>
                    <a:pt x="89294" y="10269"/>
                  </a:lnTo>
                  <a:lnTo>
                    <a:pt x="86605" y="8488"/>
                  </a:lnTo>
                  <a:lnTo>
                    <a:pt x="83828" y="6864"/>
                  </a:lnTo>
                  <a:lnTo>
                    <a:pt x="80929" y="5397"/>
                  </a:lnTo>
                  <a:lnTo>
                    <a:pt x="77960" y="4087"/>
                  </a:lnTo>
                  <a:lnTo>
                    <a:pt x="74886" y="2952"/>
                  </a:lnTo>
                  <a:lnTo>
                    <a:pt x="71743" y="1991"/>
                  </a:lnTo>
                  <a:lnTo>
                    <a:pt x="68530" y="1223"/>
                  </a:lnTo>
                  <a:lnTo>
                    <a:pt x="65229" y="612"/>
                  </a:lnTo>
                  <a:lnTo>
                    <a:pt x="61893" y="210"/>
                  </a:lnTo>
                  <a:lnTo>
                    <a:pt x="58488" y="18"/>
                  </a:lnTo>
                  <a:lnTo>
                    <a:pt x="567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17"/>
          <p:cNvSpPr txBox="1"/>
          <p:nvPr>
            <p:ph type="title"/>
          </p:nvPr>
        </p:nvSpPr>
        <p:spPr>
          <a:xfrm>
            <a:off x="761950" y="2219400"/>
            <a:ext cx="3174900" cy="1762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_Break">
  <p:cSld name="CUSTOM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761950" y="809375"/>
            <a:ext cx="5080200" cy="17625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grpSp>
        <p:nvGrpSpPr>
          <p:cNvPr id="95" name="Google Shape;95;p18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96" name="Google Shape;96;p18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97" name="Google Shape;97;p18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8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8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8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" name="Google Shape;101;p18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02" name="Google Shape;102;p18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" name="Google Shape;103;p18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04" name="Google Shape;104;p18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" name="Google Shape;105;p18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" name="Google Shape;106;p18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7" name="Google Shape;107;p18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" name="Google Shape;108;p18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Break + image">
  <p:cSld name="CUSTOM_2_4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761950" y="809375"/>
            <a:ext cx="3175200" cy="17625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grpSp>
        <p:nvGrpSpPr>
          <p:cNvPr id="111" name="Google Shape;111;p19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12" name="Google Shape;112;p19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13" name="Google Shape;113;p19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9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9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9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" name="Google Shape;117;p19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18" name="Google Shape;118;p19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9" name="Google Shape;119;p19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20" name="Google Shape;120;p19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19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19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" name="Google Shape;123;p19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" name="Google Shape;124;p19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">
  <p:cSld name="CUSTOM_2_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128" name="Google Shape;128;p20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29" name="Google Shape;129;p20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30" name="Google Shape;130;p20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20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20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20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" name="Google Shape;134;p20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35" name="Google Shape;135;p20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6" name="Google Shape;136;p20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37" name="Google Shape;137;p20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20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20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20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20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_Two columns">
  <p:cSld name="CUSTOM_2_2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62025" y="1514225"/>
            <a:ext cx="38100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grpSp>
        <p:nvGrpSpPr>
          <p:cNvPr id="145" name="Google Shape;145;p21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46" name="Google Shape;146;p21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47" name="Google Shape;147;p21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21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21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21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" name="Google Shape;151;p21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52" name="Google Shape;152;p21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3" name="Google Shape;153;p21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54" name="Google Shape;154;p21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" name="Google Shape;155;p21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21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" name="Google Shape;157;p21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" name="Google Shape;158;p21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59" name="Google Shape;159;p21"/>
          <p:cNvSpPr txBox="1"/>
          <p:nvPr>
            <p:ph idx="2" type="body"/>
          </p:nvPr>
        </p:nvSpPr>
        <p:spPr>
          <a:xfrm>
            <a:off x="4571950" y="1514225"/>
            <a:ext cx="38100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Three columns">
  <p:cSld name="CUSTOM_3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62" name="Google Shape;162;p22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63" name="Google Shape;163;p22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64" name="Google Shape;164;p22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22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2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2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22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69" name="Google Shape;169;p22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0" name="Google Shape;170;p22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71" name="Google Shape;171;p22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" name="Google Shape;172;p22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3" name="Google Shape;173;p22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4" name="Google Shape;174;p22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5" name="Google Shape;175;p22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76" name="Google Shape;176;p22"/>
          <p:cNvSpPr txBox="1"/>
          <p:nvPr>
            <p:ph idx="1" type="body"/>
          </p:nvPr>
        </p:nvSpPr>
        <p:spPr>
          <a:xfrm>
            <a:off x="761950" y="1514225"/>
            <a:ext cx="25401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2" type="body"/>
          </p:nvPr>
        </p:nvSpPr>
        <p:spPr>
          <a:xfrm>
            <a:off x="3301950" y="1514225"/>
            <a:ext cx="25401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3" type="body"/>
          </p:nvPr>
        </p:nvSpPr>
        <p:spPr>
          <a:xfrm>
            <a:off x="5841900" y="1514225"/>
            <a:ext cx="25401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_Four columns">
  <p:cSld name="CUSTOM_3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81" name="Google Shape;181;p2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82" name="Google Shape;182;p2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83" name="Google Shape;183;p2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2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2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88" name="Google Shape;188;p2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9" name="Google Shape;189;p23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190" name="Google Shape;190;p2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2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2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2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" name="Google Shape;194;p2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761950" y="1514225"/>
            <a:ext cx="19050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6" name="Google Shape;196;p23"/>
          <p:cNvSpPr txBox="1"/>
          <p:nvPr>
            <p:ph idx="2" type="body"/>
          </p:nvPr>
        </p:nvSpPr>
        <p:spPr>
          <a:xfrm>
            <a:off x="2666938" y="1514225"/>
            <a:ext cx="19050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7" name="Google Shape;197;p23"/>
          <p:cNvSpPr txBox="1"/>
          <p:nvPr>
            <p:ph idx="3" type="body"/>
          </p:nvPr>
        </p:nvSpPr>
        <p:spPr>
          <a:xfrm>
            <a:off x="4571888" y="1514225"/>
            <a:ext cx="19050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8" name="Google Shape;198;p23"/>
          <p:cNvSpPr txBox="1"/>
          <p:nvPr>
            <p:ph idx="4" type="body"/>
          </p:nvPr>
        </p:nvSpPr>
        <p:spPr>
          <a:xfrm>
            <a:off x="6476938" y="1514225"/>
            <a:ext cx="1905000" cy="2819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Quote">
  <p:cSld name="CUSTOM_3_1_1_1_1_1_2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761950" y="1161825"/>
            <a:ext cx="5715000" cy="17622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grpSp>
        <p:nvGrpSpPr>
          <p:cNvPr id="201" name="Google Shape;201;p24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202" name="Google Shape;202;p24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203" name="Google Shape;203;p24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24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4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4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p24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208" name="Google Shape;208;p24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9" name="Google Shape;209;p24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210" name="Google Shape;210;p24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1" name="Google Shape;211;p24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" name="Google Shape;212;p24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24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" name="Google Shape;214;p24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15" name="Google Shape;215;p24"/>
          <p:cNvSpPr txBox="1"/>
          <p:nvPr>
            <p:ph idx="1" type="body"/>
          </p:nvPr>
        </p:nvSpPr>
        <p:spPr>
          <a:xfrm>
            <a:off x="762000" y="3276400"/>
            <a:ext cx="2540100" cy="1057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One image">
  <p:cSld name="CUSTOM_3_1_1_1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761950" y="809425"/>
            <a:ext cx="3174900" cy="14097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18" name="Google Shape;218;p25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219" name="Google Shape;219;p25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220" name="Google Shape;220;p25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5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5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25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25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225" name="Google Shape;225;p25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6" name="Google Shape;226;p25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227" name="Google Shape;227;p25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25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" name="Google Shape;229;p25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" name="Google Shape;230;p25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1" name="Google Shape;231;p25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32" name="Google Shape;232;p25"/>
          <p:cNvSpPr txBox="1"/>
          <p:nvPr>
            <p:ph idx="1" type="body"/>
          </p:nvPr>
        </p:nvSpPr>
        <p:spPr>
          <a:xfrm>
            <a:off x="762002" y="2571750"/>
            <a:ext cx="2540100" cy="17619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wo images">
  <p:cSld name="CUSTOM_3_1_1_1_1_1_1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/>
          <p:nvPr>
            <p:ph type="title"/>
          </p:nvPr>
        </p:nvSpPr>
        <p:spPr>
          <a:xfrm>
            <a:off x="762100" y="809375"/>
            <a:ext cx="5079900" cy="3525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35" name="Google Shape;235;p2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236" name="Google Shape;236;p2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237" name="Google Shape;237;p2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2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2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1" name="Google Shape;241;p2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242" name="Google Shape;242;p2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3" name="Google Shape;243;p26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244" name="Google Shape;244;p2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" name="Google Shape;245;p2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2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2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2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49" name="Google Shape;249;p26"/>
          <p:cNvSpPr txBox="1"/>
          <p:nvPr>
            <p:ph idx="1" type="body"/>
          </p:nvPr>
        </p:nvSpPr>
        <p:spPr>
          <a:xfrm>
            <a:off x="762000" y="3628875"/>
            <a:ext cx="3657300" cy="704400"/>
          </a:xfrm>
          <a:prstGeom prst="rect">
            <a:avLst/>
          </a:prstGeom>
        </p:spPr>
        <p:txBody>
          <a:bodyPr anchorCtr="0" anchor="t" bIns="0" lIns="0" spcFirstLastPara="1" rIns="0" wrap="square" tIns="22860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0" name="Google Shape;250;p26"/>
          <p:cNvSpPr txBox="1"/>
          <p:nvPr>
            <p:ph idx="2" type="body"/>
          </p:nvPr>
        </p:nvSpPr>
        <p:spPr>
          <a:xfrm>
            <a:off x="4572125" y="3628875"/>
            <a:ext cx="3657300" cy="704400"/>
          </a:xfrm>
          <a:prstGeom prst="rect">
            <a:avLst/>
          </a:prstGeom>
        </p:spPr>
        <p:txBody>
          <a:bodyPr anchorCtr="0" anchor="t" bIns="0" lIns="0" spcFirstLastPara="1" rIns="0" wrap="square" tIns="22860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Three images">
  <p:cSld name="CUSTOM_3_1_1_1_1_1_1_1_1_1_2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>
            <p:ph type="title"/>
          </p:nvPr>
        </p:nvSpPr>
        <p:spPr>
          <a:xfrm>
            <a:off x="762100" y="809375"/>
            <a:ext cx="5079900" cy="3525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253" name="Google Shape;253;p27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254" name="Google Shape;254;p27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255" name="Google Shape;255;p27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7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7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7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27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260" name="Google Shape;260;p27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61" name="Google Shape;261;p27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262" name="Google Shape;262;p27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" name="Google Shape;263;p27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" name="Google Shape;264;p27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5" name="Google Shape;265;p27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" name="Google Shape;266;p27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762000" y="2924350"/>
            <a:ext cx="2540100" cy="1057200"/>
          </a:xfrm>
          <a:prstGeom prst="rect">
            <a:avLst/>
          </a:prstGeom>
        </p:spPr>
        <p:txBody>
          <a:bodyPr anchorCtr="0" anchor="t" bIns="0" lIns="0" spcFirstLastPara="1" rIns="228600" wrap="square" tIns="22860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8" name="Google Shape;268;p27"/>
          <p:cNvSpPr txBox="1"/>
          <p:nvPr>
            <p:ph idx="2" type="body"/>
          </p:nvPr>
        </p:nvSpPr>
        <p:spPr>
          <a:xfrm>
            <a:off x="3301950" y="2924350"/>
            <a:ext cx="2540100" cy="1057200"/>
          </a:xfrm>
          <a:prstGeom prst="rect">
            <a:avLst/>
          </a:prstGeom>
        </p:spPr>
        <p:txBody>
          <a:bodyPr anchorCtr="0" anchor="t" bIns="0" lIns="0" spcFirstLastPara="1" rIns="228600" wrap="square" tIns="22860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9" name="Google Shape;269;p27"/>
          <p:cNvSpPr txBox="1"/>
          <p:nvPr>
            <p:ph idx="3" type="body"/>
          </p:nvPr>
        </p:nvSpPr>
        <p:spPr>
          <a:xfrm>
            <a:off x="5841900" y="2924350"/>
            <a:ext cx="2540100" cy="1057200"/>
          </a:xfrm>
          <a:prstGeom prst="rect">
            <a:avLst/>
          </a:prstGeom>
        </p:spPr>
        <p:txBody>
          <a:bodyPr anchorCtr="0" anchor="t" bIns="0" lIns="0" spcFirstLastPara="1" rIns="228600" wrap="square" tIns="22860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Hero image">
  <p:cSld name="CUSTOM_3_1_1_1_1_1_1_1_1_1_1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28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272" name="Google Shape;272;p28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273" name="Google Shape;273;p28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28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8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8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" name="Google Shape;277;p28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278" name="Google Shape;278;p28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9" name="Google Shape;279;p28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280" name="Google Shape;280;p28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28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28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28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28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85" name="Google Shape;285;p28"/>
          <p:cNvSpPr txBox="1"/>
          <p:nvPr>
            <p:ph idx="1" type="body"/>
          </p:nvPr>
        </p:nvSpPr>
        <p:spPr>
          <a:xfrm>
            <a:off x="4571950" y="4515350"/>
            <a:ext cx="3810000" cy="3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 rtl="0" algn="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Dark break">
  <p:cSld name="CUSTOM_3_1_1_1_1_1_1_1_1_1_1_1">
    <p:bg>
      <p:bgPr>
        <a:solidFill>
          <a:srgbClr val="202124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29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288" name="Google Shape;288;p29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289" name="Google Shape;289;p29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9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9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9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29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294" name="Google Shape;294;p29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5" name="Google Shape;295;p29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296" name="Google Shape;296;p29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7" name="Google Shape;297;p29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8" name="Google Shape;298;p29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99" name="Google Shape;299;p29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00" name="Google Shape;300;p29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01" name="Google Shape;301;p29"/>
          <p:cNvSpPr txBox="1"/>
          <p:nvPr>
            <p:ph type="title"/>
          </p:nvPr>
        </p:nvSpPr>
        <p:spPr>
          <a:xfrm>
            <a:off x="761950" y="809375"/>
            <a:ext cx="5079900" cy="17622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Dark content">
  <p:cSld name="CUSTOM_3_1_1_1_1_1_1_1_1_1_1_1_2">
    <p:bg>
      <p:bgPr>
        <a:solidFill>
          <a:srgbClr val="202124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30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304" name="Google Shape;304;p30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305" name="Google Shape;305;p30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30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30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30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30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310" name="Google Shape;310;p30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11" name="Google Shape;311;p30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312" name="Google Shape;312;p30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3" name="Google Shape;313;p30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4" name="Google Shape;314;p30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5" name="Google Shape;315;p30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6" name="Google Shape;316;p30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317" name="Google Shape;317;p30"/>
          <p:cNvSpPr txBox="1"/>
          <p:nvPr>
            <p:ph type="title"/>
          </p:nvPr>
        </p:nvSpPr>
        <p:spPr>
          <a:xfrm>
            <a:off x="761950" y="809375"/>
            <a:ext cx="5079900" cy="3525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18" name="Google Shape;318;p30"/>
          <p:cNvSpPr txBox="1"/>
          <p:nvPr>
            <p:ph idx="1" type="body"/>
          </p:nvPr>
        </p:nvSpPr>
        <p:spPr>
          <a:xfrm>
            <a:off x="761975" y="1514275"/>
            <a:ext cx="5079900" cy="24672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white" type="titleOnly">
  <p:cSld name="TITLE_ONLY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"/>
          <p:cNvSpPr txBox="1"/>
          <p:nvPr>
            <p:ph type="title"/>
          </p:nvPr>
        </p:nvSpPr>
        <p:spPr>
          <a:xfrm>
            <a:off x="342902" y="325538"/>
            <a:ext cx="79911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 Quote / Left">
  <p:cSld name="CUSTOM_7_1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/>
          <p:nvPr>
            <p:ph type="title"/>
          </p:nvPr>
        </p:nvSpPr>
        <p:spPr>
          <a:xfrm>
            <a:off x="685800" y="1285800"/>
            <a:ext cx="6858000" cy="191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2"/>
          <p:cNvSpPr txBox="1"/>
          <p:nvPr>
            <p:ph idx="1" type="subTitle"/>
          </p:nvPr>
        </p:nvSpPr>
        <p:spPr>
          <a:xfrm>
            <a:off x="685800" y="3352800"/>
            <a:ext cx="38100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6" name="Google Shape;32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/>
          <p:nvPr>
            <p:ph idx="12" type="sldNum"/>
          </p:nvPr>
        </p:nvSpPr>
        <p:spPr>
          <a:xfrm>
            <a:off x="28" y="4736024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9" name="Google Shape;32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47450" y="4825113"/>
            <a:ext cx="548641" cy="205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2_Title Only 2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/>
          <p:nvPr/>
        </p:nvSpPr>
        <p:spPr>
          <a:xfrm>
            <a:off x="25" y="-25"/>
            <a:ext cx="348600" cy="5143500"/>
          </a:xfrm>
          <a:prstGeom prst="rect">
            <a:avLst/>
          </a:prstGeom>
          <a:solidFill>
            <a:srgbClr val="018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35"/>
          <p:cNvSpPr txBox="1"/>
          <p:nvPr>
            <p:ph idx="12" type="sldNum"/>
          </p:nvPr>
        </p:nvSpPr>
        <p:spPr>
          <a:xfrm>
            <a:off x="28" y="4736024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3" name="Google Shape;333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47450" y="4825113"/>
            <a:ext cx="548641" cy="205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/>
          <p:nvPr>
            <p:ph idx="1" type="body"/>
          </p:nvPr>
        </p:nvSpPr>
        <p:spPr>
          <a:xfrm>
            <a:off x="361850" y="1012075"/>
            <a:ext cx="8404200" cy="3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8300" lvl="0" marL="4572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3585F"/>
              </a:buClr>
              <a:buSzPts val="2200"/>
              <a:buFont typeface="Arial"/>
              <a:buChar char="•"/>
              <a:defRPr b="0" i="0" sz="2000" u="none" cap="none" strike="noStrike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683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3585F"/>
              </a:buClr>
              <a:buSzPts val="2200"/>
              <a:buFont typeface="Arial"/>
              <a:buChar char="•"/>
              <a:defRPr b="0" i="0" sz="2000" u="none" cap="none" strike="noStrike">
                <a:solidFill>
                  <a:srgbClr val="53585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683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53585F"/>
              </a:buClr>
              <a:buSzPts val="2200"/>
              <a:buFont typeface="Arial"/>
              <a:buChar char="•"/>
              <a:defRPr b="0" i="1" sz="2000" u="none" cap="none" strike="noStrike">
                <a:solidFill>
                  <a:srgbClr val="53585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6" name="Google Shape;336;p36"/>
          <p:cNvSpPr txBox="1"/>
          <p:nvPr>
            <p:ph idx="12" type="sldNum"/>
          </p:nvPr>
        </p:nvSpPr>
        <p:spPr>
          <a:xfrm>
            <a:off x="154462" y="4764919"/>
            <a:ext cx="428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36"/>
          <p:cNvSpPr txBox="1"/>
          <p:nvPr>
            <p:ph type="title"/>
          </p:nvPr>
        </p:nvSpPr>
        <p:spPr>
          <a:xfrm>
            <a:off x="369638" y="350625"/>
            <a:ext cx="84042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800"/>
              <a:buFont typeface="Calibri"/>
              <a:buNone/>
              <a:defRPr b="0" i="0" sz="3000" u="none" cap="none" strike="noStrike">
                <a:solidFill>
                  <a:srgbClr val="5D5D5D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38" name="Google Shape;338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47450" y="4825113"/>
            <a:ext cx="548641" cy="205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ONE_COLUMN_TEXT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/>
          <p:nvPr/>
        </p:nvSpPr>
        <p:spPr>
          <a:xfrm>
            <a:off x="25" y="-25"/>
            <a:ext cx="348600" cy="5143500"/>
          </a:xfrm>
          <a:prstGeom prst="rect">
            <a:avLst/>
          </a:prstGeom>
          <a:solidFill>
            <a:srgbClr val="018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7"/>
          <p:cNvSpPr txBox="1"/>
          <p:nvPr>
            <p:ph idx="12" type="sldNum"/>
          </p:nvPr>
        </p:nvSpPr>
        <p:spPr>
          <a:xfrm>
            <a:off x="28" y="4736024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2" name="Google Shape;342;p37"/>
          <p:cNvPicPr preferRelativeResize="0"/>
          <p:nvPr/>
        </p:nvPicPr>
        <p:blipFill rotWithShape="1">
          <a:blip r:embed="rId2">
            <a:alphaModFix/>
          </a:blip>
          <a:srcRect b="0" l="0" r="41741" t="56174"/>
          <a:stretch/>
        </p:blipFill>
        <p:spPr>
          <a:xfrm>
            <a:off x="6915975" y="-77175"/>
            <a:ext cx="2334126" cy="129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7"/>
          <p:cNvSpPr txBox="1"/>
          <p:nvPr>
            <p:ph type="title"/>
          </p:nvPr>
        </p:nvSpPr>
        <p:spPr>
          <a:xfrm>
            <a:off x="678050" y="368825"/>
            <a:ext cx="8046900" cy="572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344" name="Google Shape;3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7450" y="4825113"/>
            <a:ext cx="548641" cy="205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itle">
  <p:cSld name="TITLE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8"/>
          <p:cNvSpPr/>
          <p:nvPr/>
        </p:nvSpPr>
        <p:spPr>
          <a:xfrm>
            <a:off x="25" y="-25"/>
            <a:ext cx="348600" cy="5143500"/>
          </a:xfrm>
          <a:prstGeom prst="rect">
            <a:avLst/>
          </a:prstGeom>
          <a:solidFill>
            <a:srgbClr val="018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8"/>
          <p:cNvSpPr txBox="1"/>
          <p:nvPr>
            <p:ph idx="12" type="sldNum"/>
          </p:nvPr>
        </p:nvSpPr>
        <p:spPr>
          <a:xfrm>
            <a:off x="28" y="4736507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38"/>
          <p:cNvSpPr txBox="1"/>
          <p:nvPr>
            <p:ph type="title"/>
          </p:nvPr>
        </p:nvSpPr>
        <p:spPr>
          <a:xfrm>
            <a:off x="678050" y="368825"/>
            <a:ext cx="8046900" cy="572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9" name="Google Shape;349;p38"/>
          <p:cNvSpPr txBox="1"/>
          <p:nvPr>
            <p:ph idx="1" type="body"/>
          </p:nvPr>
        </p:nvSpPr>
        <p:spPr>
          <a:xfrm>
            <a:off x="678050" y="1068425"/>
            <a:ext cx="8132700" cy="3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◦"/>
              <a:defRPr sz="1300"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◦"/>
              <a:defRPr sz="1100"/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◦"/>
              <a:defRPr sz="1100"/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/>
        </p:txBody>
      </p:sp>
      <p:pic>
        <p:nvPicPr>
          <p:cNvPr id="350" name="Google Shape;350;p38"/>
          <p:cNvPicPr preferRelativeResize="0"/>
          <p:nvPr/>
        </p:nvPicPr>
        <p:blipFill rotWithShape="1">
          <a:blip r:embed="rId2">
            <a:alphaModFix/>
          </a:blip>
          <a:srcRect b="0" l="0" r="41741" t="56174"/>
          <a:stretch/>
        </p:blipFill>
        <p:spPr>
          <a:xfrm>
            <a:off x="6915975" y="-77175"/>
            <a:ext cx="2334126" cy="12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7450" y="4825113"/>
            <a:ext cx="548641" cy="205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9"/>
          <p:cNvSpPr/>
          <p:nvPr/>
        </p:nvSpPr>
        <p:spPr>
          <a:xfrm>
            <a:off x="25" y="-25"/>
            <a:ext cx="348600" cy="5143500"/>
          </a:xfrm>
          <a:prstGeom prst="rect">
            <a:avLst/>
          </a:prstGeom>
          <a:solidFill>
            <a:srgbClr val="018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9"/>
          <p:cNvSpPr txBox="1"/>
          <p:nvPr>
            <p:ph idx="12" type="sldNum"/>
          </p:nvPr>
        </p:nvSpPr>
        <p:spPr>
          <a:xfrm>
            <a:off x="28" y="4736507"/>
            <a:ext cx="348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5" name="Google Shape;355;p39"/>
          <p:cNvSpPr txBox="1"/>
          <p:nvPr>
            <p:ph type="title"/>
          </p:nvPr>
        </p:nvSpPr>
        <p:spPr>
          <a:xfrm>
            <a:off x="678050" y="368825"/>
            <a:ext cx="8046900" cy="572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6" name="Google Shape;356;p39"/>
          <p:cNvSpPr txBox="1"/>
          <p:nvPr>
            <p:ph idx="1" type="body"/>
          </p:nvPr>
        </p:nvSpPr>
        <p:spPr>
          <a:xfrm>
            <a:off x="678050" y="1068425"/>
            <a:ext cx="8132700" cy="3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◦"/>
              <a:defRPr sz="1600"/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/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◦"/>
              <a:defRPr sz="1300"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◦"/>
              <a:defRPr sz="1100"/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◦"/>
              <a:defRPr sz="1100"/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/>
        </p:txBody>
      </p:sp>
      <p:pic>
        <p:nvPicPr>
          <p:cNvPr id="357" name="Google Shape;357;p39"/>
          <p:cNvPicPr preferRelativeResize="0"/>
          <p:nvPr/>
        </p:nvPicPr>
        <p:blipFill rotWithShape="1">
          <a:blip r:embed="rId2">
            <a:alphaModFix/>
          </a:blip>
          <a:srcRect b="0" l="0" r="41741" t="56174"/>
          <a:stretch/>
        </p:blipFill>
        <p:spPr>
          <a:xfrm>
            <a:off x="6915975" y="-77175"/>
            <a:ext cx="2334126" cy="12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7450" y="4825113"/>
            <a:ext cx="548641" cy="205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22860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361" name="Google Shape;361;p4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2" name="Google Shape;362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/>
          <p:nvPr>
            <p:ph type="title"/>
          </p:nvPr>
        </p:nvSpPr>
        <p:spPr>
          <a:xfrm>
            <a:off x="267343" y="97753"/>
            <a:ext cx="7215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008DC1"/>
              </a:buClr>
              <a:buSzPts val="2600"/>
              <a:buFont typeface="Calibri"/>
              <a:buChar char="●"/>
              <a:defRPr b="1">
                <a:solidFill>
                  <a:srgbClr val="008DC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41"/>
          <p:cNvSpPr txBox="1"/>
          <p:nvPr>
            <p:ph idx="1" type="body"/>
          </p:nvPr>
        </p:nvSpPr>
        <p:spPr>
          <a:xfrm>
            <a:off x="267342" y="1080086"/>
            <a:ext cx="84987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Arial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66" name="Google Shape;366;p41"/>
          <p:cNvSpPr txBox="1"/>
          <p:nvPr>
            <p:ph idx="10" type="dt"/>
          </p:nvPr>
        </p:nvSpPr>
        <p:spPr>
          <a:xfrm>
            <a:off x="191139" y="47926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3">
  <p:cSld name="TITLE_AND_BODY_3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9" name="Google Shape;36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35.xml"/><Relationship Id="rId2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38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40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0.xml"/><Relationship Id="rId16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761950" y="4571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2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761825" y="1161825"/>
            <a:ext cx="5080200" cy="31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228600" wrap="square" tIns="0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○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■"/>
              <a:def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grpSp>
        <p:nvGrpSpPr>
          <p:cNvPr id="64" name="Google Shape;64;p15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65" name="Google Shape;65;p15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15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71" name="Google Shape;71;p15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2" name="Google Shape;72;p15"/>
              <p:cNvGrpSpPr/>
              <p:nvPr/>
            </p:nvGrpSpPr>
            <p:grpSpPr>
              <a:xfrm>
                <a:off x="1682774" y="4617610"/>
                <a:ext cx="497005" cy="149188"/>
                <a:chOff x="1682774" y="4617610"/>
                <a:chExt cx="497005" cy="149188"/>
              </a:xfrm>
            </p:grpSpPr>
            <p:sp>
              <p:nvSpPr>
                <p:cNvPr id="73" name="Google Shape;73;p15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" name="Google Shape;74;p15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" name="Google Shape;75;p15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6" name="Google Shape;76;p15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15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510">
          <p15:clr>
            <a:srgbClr val="F06B4A"/>
          </p15:clr>
        </p15:guide>
        <p15:guide id="2" orient="horz" pos="732">
          <p15:clr>
            <a:srgbClr val="F06B4A"/>
          </p15:clr>
        </p15:guide>
        <p15:guide id="3" orient="horz" pos="954">
          <p15:clr>
            <a:srgbClr val="F06B4A"/>
          </p15:clr>
        </p15:guide>
        <p15:guide id="4" orient="horz" pos="1176">
          <p15:clr>
            <a:srgbClr val="F06B4A"/>
          </p15:clr>
        </p15:guide>
        <p15:guide id="5" orient="horz" pos="1398">
          <p15:clr>
            <a:srgbClr val="F06B4A"/>
          </p15:clr>
        </p15:guide>
        <p15:guide id="6" orient="horz" pos="1620">
          <p15:clr>
            <a:srgbClr val="F06B4A"/>
          </p15:clr>
        </p15:guide>
        <p15:guide id="7" orient="horz" pos="1842">
          <p15:clr>
            <a:srgbClr val="F06B4A"/>
          </p15:clr>
        </p15:guide>
        <p15:guide id="8" orient="horz" pos="2064">
          <p15:clr>
            <a:srgbClr val="F06B4A"/>
          </p15:clr>
        </p15:guide>
        <p15:guide id="9" orient="horz" pos="2286">
          <p15:clr>
            <a:srgbClr val="F06B4A"/>
          </p15:clr>
        </p15:guide>
        <p15:guide id="10" orient="horz" pos="2508">
          <p15:clr>
            <a:srgbClr val="F06B4A"/>
          </p15:clr>
        </p15:guide>
        <p15:guide id="11" orient="horz" pos="2730">
          <p15:clr>
            <a:srgbClr val="F06B4A"/>
          </p15:clr>
        </p15:guide>
        <p15:guide id="12" orient="horz" pos="2952">
          <p15:clr>
            <a:srgbClr val="F06B4A"/>
          </p15:clr>
        </p15:guide>
        <p15:guide id="13" orient="horz" pos="288">
          <p15:clr>
            <a:srgbClr val="F06B4A"/>
          </p15:clr>
        </p15:guide>
        <p15:guide id="14" pos="480">
          <p15:clr>
            <a:srgbClr val="F06B4A"/>
          </p15:clr>
        </p15:guide>
        <p15:guide id="15" pos="880">
          <p15:clr>
            <a:srgbClr val="F06B4A"/>
          </p15:clr>
        </p15:guide>
        <p15:guide id="16" pos="1280">
          <p15:clr>
            <a:srgbClr val="F06B4A"/>
          </p15:clr>
        </p15:guide>
        <p15:guide id="17" pos="1680">
          <p15:clr>
            <a:srgbClr val="F06B4A"/>
          </p15:clr>
        </p15:guide>
        <p15:guide id="18" pos="2080">
          <p15:clr>
            <a:srgbClr val="F06B4A"/>
          </p15:clr>
        </p15:guide>
        <p15:guide id="19" pos="2480">
          <p15:clr>
            <a:srgbClr val="F06B4A"/>
          </p15:clr>
        </p15:guide>
        <p15:guide id="20" pos="2880">
          <p15:clr>
            <a:srgbClr val="F06B4A"/>
          </p15:clr>
        </p15:guide>
        <p15:guide id="21" pos="3280">
          <p15:clr>
            <a:srgbClr val="F06B4A"/>
          </p15:clr>
        </p15:guide>
        <p15:guide id="22" pos="3680">
          <p15:clr>
            <a:srgbClr val="F06B4A"/>
          </p15:clr>
        </p15:guide>
        <p15:guide id="23" pos="4080">
          <p15:clr>
            <a:srgbClr val="F06B4A"/>
          </p15:clr>
        </p15:guide>
        <p15:guide id="24" pos="4480">
          <p15:clr>
            <a:srgbClr val="F06B4A"/>
          </p15:clr>
        </p15:guide>
        <p15:guide id="25" pos="4880">
          <p15:clr>
            <a:srgbClr val="F06B4A"/>
          </p15:clr>
        </p15:guide>
        <p15:guide id="26" pos="5280">
          <p15:clr>
            <a:srgbClr val="F06B4A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Relationship Id="rId5" Type="http://schemas.openxmlformats.org/officeDocument/2006/relationships/image" Target="../media/image9.png"/><Relationship Id="rId6" Type="http://schemas.openxmlformats.org/officeDocument/2006/relationships/image" Target="../media/image36.png"/><Relationship Id="rId7" Type="http://schemas.openxmlformats.org/officeDocument/2006/relationships/image" Target="../media/image27.png"/><Relationship Id="rId8" Type="http://schemas.openxmlformats.org/officeDocument/2006/relationships/image" Target="../media/image28.png"/><Relationship Id="rId11" Type="http://schemas.openxmlformats.org/officeDocument/2006/relationships/image" Target="../media/image19.png"/><Relationship Id="rId10" Type="http://schemas.openxmlformats.org/officeDocument/2006/relationships/image" Target="../media/image21.png"/><Relationship Id="rId13" Type="http://schemas.openxmlformats.org/officeDocument/2006/relationships/image" Target="../media/image18.png"/><Relationship Id="rId12" Type="http://schemas.openxmlformats.org/officeDocument/2006/relationships/image" Target="../media/image22.png"/><Relationship Id="rId15" Type="http://schemas.openxmlformats.org/officeDocument/2006/relationships/image" Target="../media/image32.png"/><Relationship Id="rId14" Type="http://schemas.openxmlformats.org/officeDocument/2006/relationships/image" Target="../media/image17.png"/><Relationship Id="rId16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5" Type="http://schemas.openxmlformats.org/officeDocument/2006/relationships/image" Target="../media/image25.png"/><Relationship Id="rId6" Type="http://schemas.openxmlformats.org/officeDocument/2006/relationships/image" Target="../media/image9.png"/><Relationship Id="rId7" Type="http://schemas.openxmlformats.org/officeDocument/2006/relationships/image" Target="../media/image35.png"/><Relationship Id="rId8" Type="http://schemas.openxmlformats.org/officeDocument/2006/relationships/image" Target="../media/image33.png"/><Relationship Id="rId11" Type="http://schemas.openxmlformats.org/officeDocument/2006/relationships/image" Target="../media/image38.png"/><Relationship Id="rId10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eo4j.com/labs/genai-ecosystem/google-cloud-demo/" TargetMode="External"/><Relationship Id="rId4" Type="http://schemas.openxmlformats.org/officeDocument/2006/relationships/hyperlink" Target="https://github.com/neo4j-partners/intelligent-app-google-generativeai-neo4j" TargetMode="External"/><Relationship Id="rId9" Type="http://schemas.openxmlformats.org/officeDocument/2006/relationships/hyperlink" Target="https://www.youtube.com/watch?v=xMYCenNKuZk&amp;list=PLG3nTnYVz3nya8Me9-Xj9vEuLYIOk03ba&amp;index=9&amp;t=15s&amp;pp=gAQBiAQB" TargetMode="External"/><Relationship Id="rId5" Type="http://schemas.openxmlformats.org/officeDocument/2006/relationships/hyperlink" Target="https://cloud.google.com/blog/topics/partners/build-intelligent-apps-with-neo4j-and-google-generative-ai" TargetMode="External"/><Relationship Id="rId6" Type="http://schemas.openxmlformats.org/officeDocument/2006/relationships/hyperlink" Target="https://neo4j.com/press-releases/neo4j-google-cloud-vertex-ai/" TargetMode="External"/><Relationship Id="rId7" Type="http://schemas.openxmlformats.org/officeDocument/2006/relationships/hyperlink" Target="https://neo4j.com/generativeai" TargetMode="External"/><Relationship Id="rId8" Type="http://schemas.openxmlformats.org/officeDocument/2006/relationships/hyperlink" Target="https://www.youtube.com/watch?v=UGWVMfo5Pew" TargetMode="External"/><Relationship Id="rId10" Type="http://schemas.openxmlformats.org/officeDocument/2006/relationships/hyperlink" Target="https://www.youtube.com/watch?v=VdUsMi-zLms&amp;list=PLG3nTnYVz3nya8Me9-Xj9vEuLYIOk03ba&amp;index=12&amp;t=1s&amp;pp=gAQBiAQ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 txBox="1"/>
          <p:nvPr>
            <p:ph type="title"/>
          </p:nvPr>
        </p:nvSpPr>
        <p:spPr>
          <a:xfrm>
            <a:off x="761950" y="1762200"/>
            <a:ext cx="7801800" cy="21144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Neo4j Knowledge Graphs and Google Generative 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66666"/>
                </a:solidFill>
              </a:rPr>
              <a:t>Ben.Lackey@Neo4j.com</a:t>
            </a:r>
            <a:endParaRPr sz="1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66666"/>
                </a:solidFill>
              </a:rPr>
              <a:t>Director - Cloud Partner Architecture</a:t>
            </a:r>
            <a:endParaRPr sz="19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666666"/>
                </a:solidFill>
              </a:rPr>
              <a:t>+1 720 933 9852</a:t>
            </a:r>
            <a:endParaRPr sz="1900">
              <a:solidFill>
                <a:srgbClr val="666666"/>
              </a:solidFill>
            </a:endParaRPr>
          </a:p>
        </p:txBody>
      </p:sp>
      <p:pic>
        <p:nvPicPr>
          <p:cNvPr id="376" name="Google Shape;3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0443" y="2813966"/>
            <a:ext cx="2761982" cy="20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/>
          <p:nvPr/>
        </p:nvSpPr>
        <p:spPr>
          <a:xfrm>
            <a:off x="370000" y="18187"/>
            <a:ext cx="8774100" cy="4846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44"/>
          <p:cNvSpPr/>
          <p:nvPr/>
        </p:nvSpPr>
        <p:spPr>
          <a:xfrm>
            <a:off x="3776563" y="1071909"/>
            <a:ext cx="1464900" cy="3391800"/>
          </a:xfrm>
          <a:prstGeom prst="roundRect">
            <a:avLst>
              <a:gd fmla="val 12875" name="adj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4"/>
          <p:cNvSpPr/>
          <p:nvPr/>
        </p:nvSpPr>
        <p:spPr>
          <a:xfrm>
            <a:off x="7464536" y="1071934"/>
            <a:ext cx="1464900" cy="3391800"/>
          </a:xfrm>
          <a:prstGeom prst="roundRect">
            <a:avLst>
              <a:gd fmla="val 8834" name="adj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5" name="Google Shape;385;p44"/>
          <p:cNvSpPr/>
          <p:nvPr/>
        </p:nvSpPr>
        <p:spPr>
          <a:xfrm>
            <a:off x="657608" y="1071934"/>
            <a:ext cx="942300" cy="3391800"/>
          </a:xfrm>
          <a:prstGeom prst="roundRect">
            <a:avLst>
              <a:gd fmla="val 12875" name="adj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6" name="Google Shape;386;p44"/>
          <p:cNvSpPr/>
          <p:nvPr/>
        </p:nvSpPr>
        <p:spPr>
          <a:xfrm>
            <a:off x="1666301" y="2577222"/>
            <a:ext cx="292800" cy="32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18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4"/>
          <p:cNvSpPr txBox="1"/>
          <p:nvPr/>
        </p:nvSpPr>
        <p:spPr>
          <a:xfrm>
            <a:off x="3776563" y="616874"/>
            <a:ext cx="146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Google Sans"/>
                <a:ea typeface="Google Sans"/>
                <a:cs typeface="Google Sans"/>
                <a:sym typeface="Google Sans"/>
              </a:rPr>
              <a:t>Knowledge Graph</a:t>
            </a:r>
            <a:endParaRPr b="1" sz="10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88" name="Google Shape;38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705" y="1104025"/>
            <a:ext cx="301650" cy="314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336" y="3488509"/>
            <a:ext cx="477354" cy="518914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4"/>
          <p:cNvSpPr txBox="1"/>
          <p:nvPr/>
        </p:nvSpPr>
        <p:spPr>
          <a:xfrm>
            <a:off x="4070263" y="4018206"/>
            <a:ext cx="877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Graph Data Science</a:t>
            </a:r>
            <a:endParaRPr b="1"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391" name="Google Shape;39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2191" y="2486914"/>
            <a:ext cx="353644" cy="445656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4"/>
          <p:cNvSpPr txBox="1"/>
          <p:nvPr/>
        </p:nvSpPr>
        <p:spPr>
          <a:xfrm>
            <a:off x="4140463" y="2885532"/>
            <a:ext cx="7371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Graph DB</a:t>
            </a:r>
            <a:endParaRPr b="1"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393" name="Google Shape;393;p44"/>
          <p:cNvCxnSpPr/>
          <p:nvPr/>
        </p:nvCxnSpPr>
        <p:spPr>
          <a:xfrm>
            <a:off x="4509013" y="3107945"/>
            <a:ext cx="0" cy="314700"/>
          </a:xfrm>
          <a:prstGeom prst="straightConnector1">
            <a:avLst/>
          </a:prstGeom>
          <a:noFill/>
          <a:ln cap="flat" cmpd="sng" w="9525">
            <a:solidFill>
              <a:srgbClr val="018B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94" name="Google Shape;394;p44"/>
          <p:cNvSpPr txBox="1"/>
          <p:nvPr/>
        </p:nvSpPr>
        <p:spPr>
          <a:xfrm>
            <a:off x="7534947" y="615374"/>
            <a:ext cx="133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Google Sans"/>
                <a:ea typeface="Google Sans"/>
                <a:cs typeface="Google Sans"/>
                <a:sym typeface="Google Sans"/>
              </a:rPr>
              <a:t>Applications</a:t>
            </a:r>
            <a:endParaRPr b="1" sz="10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95" name="Google Shape;395;p44"/>
          <p:cNvSpPr txBox="1"/>
          <p:nvPr/>
        </p:nvSpPr>
        <p:spPr>
          <a:xfrm>
            <a:off x="1875125" y="462974"/>
            <a:ext cx="128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Google Sans"/>
                <a:ea typeface="Google Sans"/>
                <a:cs typeface="Google Sans"/>
                <a:sym typeface="Google Sans"/>
              </a:rPr>
              <a:t>Knowledge Extraction and Ingestion</a:t>
            </a:r>
            <a:endParaRPr b="1" sz="10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descr="Shape&#10;&#10;Description automatically generated with low confidence" id="396" name="Google Shape;396;p44"/>
          <p:cNvPicPr preferRelativeResize="0"/>
          <p:nvPr/>
        </p:nvPicPr>
        <p:blipFill rotWithShape="1">
          <a:blip r:embed="rId6">
            <a:alphaModFix/>
          </a:blip>
          <a:srcRect b="15340" l="0" r="58764" t="0"/>
          <a:stretch/>
        </p:blipFill>
        <p:spPr>
          <a:xfrm>
            <a:off x="851307" y="1112036"/>
            <a:ext cx="278562" cy="5718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application&#10;&#10;Description automatically generated" id="397" name="Google Shape;397;p44"/>
          <p:cNvPicPr preferRelativeResize="0"/>
          <p:nvPr/>
        </p:nvPicPr>
        <p:blipFill rotWithShape="1">
          <a:blip r:embed="rId7">
            <a:alphaModFix/>
          </a:blip>
          <a:srcRect b="9832" l="26027" r="56333" t="37811"/>
          <a:stretch/>
        </p:blipFill>
        <p:spPr>
          <a:xfrm>
            <a:off x="893988" y="1921392"/>
            <a:ext cx="389689" cy="4493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tool, scissors&#10;&#10;Description automatically generated" id="398" name="Google Shape;398;p4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66096" y="2649632"/>
            <a:ext cx="365806" cy="3956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application&#10;&#10;Description automatically generated" id="399" name="Google Shape;399;p44"/>
          <p:cNvPicPr preferRelativeResize="0"/>
          <p:nvPr/>
        </p:nvPicPr>
        <p:blipFill rotWithShape="1">
          <a:blip r:embed="rId7">
            <a:alphaModFix/>
          </a:blip>
          <a:srcRect b="11454" l="56884" r="25842" t="38505"/>
          <a:stretch/>
        </p:blipFill>
        <p:spPr>
          <a:xfrm>
            <a:off x="1085227" y="1666858"/>
            <a:ext cx="365804" cy="411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al user interface, application&#10;&#10;Description automatically generated" id="400" name="Google Shape;400;p44"/>
          <p:cNvPicPr preferRelativeResize="0"/>
          <p:nvPr/>
        </p:nvPicPr>
        <p:blipFill rotWithShape="1">
          <a:blip r:embed="rId7">
            <a:alphaModFix/>
          </a:blip>
          <a:srcRect b="11454" l="73524" r="9809" t="38505"/>
          <a:stretch/>
        </p:blipFill>
        <p:spPr>
          <a:xfrm>
            <a:off x="734353" y="1692925"/>
            <a:ext cx="330605" cy="3857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401" name="Google Shape;401;p44"/>
          <p:cNvPicPr preferRelativeResize="0"/>
          <p:nvPr/>
        </p:nvPicPr>
        <p:blipFill rotWithShape="1">
          <a:blip r:embed="rId6">
            <a:alphaModFix/>
          </a:blip>
          <a:srcRect b="15340" l="0" r="58764" t="0"/>
          <a:stretch/>
        </p:blipFill>
        <p:spPr>
          <a:xfrm>
            <a:off x="1071049" y="1057102"/>
            <a:ext cx="278562" cy="5718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402" name="Google Shape;402;p44"/>
          <p:cNvPicPr preferRelativeResize="0"/>
          <p:nvPr/>
        </p:nvPicPr>
        <p:blipFill rotWithShape="1">
          <a:blip r:embed="rId9">
            <a:alphaModFix/>
          </a:blip>
          <a:srcRect b="13859" l="0" r="0" t="0"/>
          <a:stretch/>
        </p:blipFill>
        <p:spPr>
          <a:xfrm>
            <a:off x="734354" y="3565102"/>
            <a:ext cx="478464" cy="4121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403" name="Google Shape;403;p44"/>
          <p:cNvPicPr preferRelativeResize="0"/>
          <p:nvPr/>
        </p:nvPicPr>
        <p:blipFill rotWithShape="1">
          <a:blip r:embed="rId10">
            <a:alphaModFix/>
          </a:blip>
          <a:srcRect b="22450" l="0" r="0" t="0"/>
          <a:stretch/>
        </p:blipFill>
        <p:spPr>
          <a:xfrm>
            <a:off x="873904" y="3955970"/>
            <a:ext cx="301639" cy="233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ape&#10;&#10;Description automatically generated with low confidence" id="404" name="Google Shape;404;p44"/>
          <p:cNvPicPr preferRelativeResize="0"/>
          <p:nvPr/>
        </p:nvPicPr>
        <p:blipFill rotWithShape="1">
          <a:blip r:embed="rId11">
            <a:alphaModFix/>
          </a:blip>
          <a:srcRect b="14624" l="0" r="0" t="0"/>
          <a:stretch/>
        </p:blipFill>
        <p:spPr>
          <a:xfrm>
            <a:off x="1118452" y="3722052"/>
            <a:ext cx="348710" cy="297712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44"/>
          <p:cNvSpPr txBox="1"/>
          <p:nvPr/>
        </p:nvSpPr>
        <p:spPr>
          <a:xfrm>
            <a:off x="735608" y="2262159"/>
            <a:ext cx="78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800" u="none" cap="none" strike="noStrike">
                <a:solidFill>
                  <a:srgbClr val="018BFF"/>
                </a:solidFill>
                <a:latin typeface="Google Sans"/>
                <a:ea typeface="Google Sans"/>
                <a:cs typeface="Google Sans"/>
                <a:sym typeface="Google Sans"/>
              </a:rPr>
              <a:t>Structured</a:t>
            </a:r>
            <a:endParaRPr b="1" i="0" sz="800" u="none" cap="none" strike="noStrike">
              <a:solidFill>
                <a:srgbClr val="018B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descr="Shape&#10;&#10;Description automatically generated with low confidence" id="406" name="Google Shape;406;p44"/>
          <p:cNvPicPr preferRelativeResize="0"/>
          <p:nvPr/>
        </p:nvPicPr>
        <p:blipFill rotWithShape="1">
          <a:blip r:embed="rId12">
            <a:alphaModFix/>
          </a:blip>
          <a:srcRect b="19465" l="0" r="0" t="0"/>
          <a:stretch/>
        </p:blipFill>
        <p:spPr>
          <a:xfrm>
            <a:off x="1121218" y="3063047"/>
            <a:ext cx="216018" cy="173967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4"/>
          <p:cNvSpPr txBox="1"/>
          <p:nvPr/>
        </p:nvSpPr>
        <p:spPr>
          <a:xfrm>
            <a:off x="559058" y="4094884"/>
            <a:ext cx="113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800" u="none" cap="none" strike="noStrike">
                <a:solidFill>
                  <a:srgbClr val="018BFF"/>
                </a:solidFill>
                <a:latin typeface="Google Sans"/>
                <a:ea typeface="Google Sans"/>
                <a:cs typeface="Google Sans"/>
                <a:sym typeface="Google Sans"/>
              </a:rPr>
              <a:t>Unstructured</a:t>
            </a:r>
            <a:endParaRPr b="1" i="0" sz="800" u="none" cap="none" strike="noStrike">
              <a:solidFill>
                <a:srgbClr val="018B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descr="Shape&#10;&#10;Description automatically generated with low confidence" id="408" name="Google Shape;408;p44"/>
          <p:cNvPicPr preferRelativeResize="0"/>
          <p:nvPr/>
        </p:nvPicPr>
        <p:blipFill rotWithShape="1">
          <a:blip r:embed="rId12">
            <a:alphaModFix/>
          </a:blip>
          <a:srcRect b="19465" l="0" r="0" t="0"/>
          <a:stretch/>
        </p:blipFill>
        <p:spPr>
          <a:xfrm>
            <a:off x="944942" y="3110142"/>
            <a:ext cx="216018" cy="173967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44"/>
          <p:cNvSpPr/>
          <p:nvPr/>
        </p:nvSpPr>
        <p:spPr>
          <a:xfrm>
            <a:off x="788258" y="3275259"/>
            <a:ext cx="6810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3600" lIns="67225" spcFirstLastPara="1" rIns="67225" wrap="square" tIns="33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" sz="800" u="none" cap="none" strike="noStrike">
                <a:solidFill>
                  <a:srgbClr val="018BFF"/>
                </a:solidFill>
                <a:latin typeface="Google Sans"/>
                <a:ea typeface="Google Sans"/>
                <a:cs typeface="Google Sans"/>
                <a:sym typeface="Google Sans"/>
              </a:rPr>
              <a:t>Ontologies</a:t>
            </a:r>
            <a:endParaRPr b="1" i="0" sz="800" u="none" cap="none" strike="noStrike">
              <a:solidFill>
                <a:srgbClr val="018BFF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0" name="Google Shape;410;p44"/>
          <p:cNvSpPr/>
          <p:nvPr/>
        </p:nvSpPr>
        <p:spPr>
          <a:xfrm>
            <a:off x="3201350" y="2577234"/>
            <a:ext cx="292800" cy="32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18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4"/>
          <p:cNvSpPr txBox="1"/>
          <p:nvPr/>
        </p:nvSpPr>
        <p:spPr>
          <a:xfrm>
            <a:off x="590210" y="616874"/>
            <a:ext cx="101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Google Sans"/>
                <a:ea typeface="Google Sans"/>
                <a:cs typeface="Google Sans"/>
                <a:sym typeface="Google Sans"/>
              </a:rPr>
              <a:t>Data Sources</a:t>
            </a:r>
            <a:endParaRPr b="1" sz="10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2" name="Google Shape;412;p44"/>
          <p:cNvSpPr/>
          <p:nvPr/>
        </p:nvSpPr>
        <p:spPr>
          <a:xfrm flipH="1">
            <a:off x="5533388" y="2577234"/>
            <a:ext cx="292800" cy="32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4"/>
          <p:cNvSpPr/>
          <p:nvPr/>
        </p:nvSpPr>
        <p:spPr>
          <a:xfrm flipH="1">
            <a:off x="7097288" y="2577234"/>
            <a:ext cx="292800" cy="32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44"/>
          <p:cNvSpPr txBox="1"/>
          <p:nvPr/>
        </p:nvSpPr>
        <p:spPr>
          <a:xfrm>
            <a:off x="5955210" y="616874"/>
            <a:ext cx="101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Google Sans"/>
                <a:ea typeface="Google Sans"/>
                <a:cs typeface="Google Sans"/>
                <a:sym typeface="Google Sans"/>
              </a:rPr>
              <a:t>GraphRAG</a:t>
            </a:r>
            <a:endParaRPr b="1" sz="10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5" name="Google Shape;415;p44"/>
          <p:cNvSpPr/>
          <p:nvPr/>
        </p:nvSpPr>
        <p:spPr>
          <a:xfrm>
            <a:off x="7528950" y="1633484"/>
            <a:ext cx="1339500" cy="208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20"/>
              </a:srgbClr>
            </a:outerShdw>
          </a:effectLst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Customer Service</a:t>
            </a:r>
            <a:endParaRPr i="0" sz="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6" name="Google Shape;416;p44"/>
          <p:cNvSpPr/>
          <p:nvPr/>
        </p:nvSpPr>
        <p:spPr>
          <a:xfrm>
            <a:off x="7528950" y="1933909"/>
            <a:ext cx="1339500" cy="208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20"/>
              </a:srgbClr>
            </a:outerShdw>
          </a:effectLst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Ticket Triaging</a:t>
            </a:r>
            <a:endParaRPr i="0" sz="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7" name="Google Shape;417;p44"/>
          <p:cNvSpPr/>
          <p:nvPr/>
        </p:nvSpPr>
        <p:spPr>
          <a:xfrm>
            <a:off x="7528950" y="2234334"/>
            <a:ext cx="1339500" cy="208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20"/>
              </a:srgbClr>
            </a:outerShdw>
          </a:effectLst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Recommendations</a:t>
            </a:r>
            <a:endParaRPr i="0" sz="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8" name="Google Shape;418;p44"/>
          <p:cNvSpPr/>
          <p:nvPr/>
        </p:nvSpPr>
        <p:spPr>
          <a:xfrm>
            <a:off x="7528950" y="2534759"/>
            <a:ext cx="1339500" cy="208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20"/>
              </a:srgbClr>
            </a:outerShdw>
          </a:effectLst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News Content &amp; Discovery</a:t>
            </a:r>
            <a:endParaRPr i="0" sz="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9" name="Google Shape;419;p44"/>
          <p:cNvSpPr/>
          <p:nvPr/>
        </p:nvSpPr>
        <p:spPr>
          <a:xfrm>
            <a:off x="7528950" y="1277859"/>
            <a:ext cx="1339500" cy="263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20"/>
              </a:srgbClr>
            </a:outerShdw>
          </a:effectLst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Enterprise Knowledge Search</a:t>
            </a:r>
            <a:endParaRPr i="0" sz="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0" name="Google Shape;420;p44"/>
          <p:cNvSpPr/>
          <p:nvPr/>
        </p:nvSpPr>
        <p:spPr>
          <a:xfrm>
            <a:off x="7528950" y="3135609"/>
            <a:ext cx="1339500" cy="208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20"/>
              </a:srgbClr>
            </a:outerShdw>
          </a:effectLst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Patient Prioritization</a:t>
            </a:r>
            <a:endParaRPr i="0" sz="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1" name="Google Shape;421;p44"/>
          <p:cNvSpPr/>
          <p:nvPr/>
        </p:nvSpPr>
        <p:spPr>
          <a:xfrm>
            <a:off x="7528950" y="3436034"/>
            <a:ext cx="1339500" cy="263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20"/>
              </a:srgbClr>
            </a:outerShdw>
          </a:effectLst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Clinical Decision Support Systems</a:t>
            </a:r>
            <a:endParaRPr i="0" sz="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2" name="Google Shape;422;p44"/>
          <p:cNvSpPr/>
          <p:nvPr/>
        </p:nvSpPr>
        <p:spPr>
          <a:xfrm>
            <a:off x="7528950" y="3791659"/>
            <a:ext cx="1339500" cy="208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20"/>
              </a:srgbClr>
            </a:outerShdw>
          </a:effectLst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Pharmacovigilance</a:t>
            </a:r>
            <a:endParaRPr i="0" sz="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3" name="Google Shape;423;p44"/>
          <p:cNvSpPr/>
          <p:nvPr/>
        </p:nvSpPr>
        <p:spPr>
          <a:xfrm>
            <a:off x="7528950" y="4092084"/>
            <a:ext cx="1339500" cy="208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20"/>
              </a:srgbClr>
            </a:outerShdw>
          </a:effectLst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Health Assistants</a:t>
            </a:r>
            <a:endParaRPr i="0" sz="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4" name="Google Shape;424;p44"/>
          <p:cNvSpPr/>
          <p:nvPr/>
        </p:nvSpPr>
        <p:spPr>
          <a:xfrm>
            <a:off x="7528950" y="2835184"/>
            <a:ext cx="1339500" cy="208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020"/>
              </a:srgbClr>
            </a:outerShdw>
          </a:effectLst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800">
                <a:latin typeface="Google Sans"/>
                <a:ea typeface="Google Sans"/>
                <a:cs typeface="Google Sans"/>
                <a:sym typeface="Google Sans"/>
              </a:rPr>
              <a:t>FAQ Bots</a:t>
            </a:r>
            <a:endParaRPr i="0" sz="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5" name="Google Shape;425;p44"/>
          <p:cNvSpPr txBox="1"/>
          <p:nvPr/>
        </p:nvSpPr>
        <p:spPr>
          <a:xfrm>
            <a:off x="4223263" y="1918184"/>
            <a:ext cx="571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Bloom</a:t>
            </a:r>
            <a:endParaRPr b="1"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426" name="Google Shape;426;p44"/>
          <p:cNvCxnSpPr/>
          <p:nvPr/>
        </p:nvCxnSpPr>
        <p:spPr>
          <a:xfrm>
            <a:off x="4509013" y="2135720"/>
            <a:ext cx="0" cy="314700"/>
          </a:xfrm>
          <a:prstGeom prst="straightConnector1">
            <a:avLst/>
          </a:prstGeom>
          <a:noFill/>
          <a:ln cap="flat" cmpd="sng" w="9525">
            <a:solidFill>
              <a:srgbClr val="018B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27" name="Google Shape;427;p44"/>
          <p:cNvSpPr/>
          <p:nvPr/>
        </p:nvSpPr>
        <p:spPr>
          <a:xfrm>
            <a:off x="1989125" y="1071909"/>
            <a:ext cx="1061700" cy="3391800"/>
          </a:xfrm>
          <a:prstGeom prst="roundRect">
            <a:avLst>
              <a:gd fmla="val 12875" name="adj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44"/>
          <p:cNvSpPr txBox="1"/>
          <p:nvPr/>
        </p:nvSpPr>
        <p:spPr>
          <a:xfrm>
            <a:off x="2013425" y="4137042"/>
            <a:ext cx="101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APIs</a:t>
            </a:r>
            <a:endParaRPr b="1"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29" name="Google Shape;429;p4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51500" y="3439508"/>
            <a:ext cx="736950" cy="7369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4"/>
          <p:cNvSpPr txBox="1"/>
          <p:nvPr/>
        </p:nvSpPr>
        <p:spPr>
          <a:xfrm>
            <a:off x="2081225" y="1741654"/>
            <a:ext cx="87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Google Sans"/>
                <a:ea typeface="Google Sans"/>
                <a:cs typeface="Google Sans"/>
                <a:sym typeface="Google Sans"/>
              </a:rPr>
              <a:t>VertexAI</a:t>
            </a:r>
            <a:endParaRPr b="1"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31" name="Google Shape;431;p4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179475" y="1131020"/>
            <a:ext cx="681000" cy="6796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2" name="Google Shape;432;p44"/>
          <p:cNvCxnSpPr/>
          <p:nvPr/>
        </p:nvCxnSpPr>
        <p:spPr>
          <a:xfrm>
            <a:off x="2519975" y="2465125"/>
            <a:ext cx="0" cy="480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33" name="Google Shape;433;p44"/>
          <p:cNvSpPr txBox="1"/>
          <p:nvPr/>
        </p:nvSpPr>
        <p:spPr>
          <a:xfrm>
            <a:off x="4070188" y="1156175"/>
            <a:ext cx="8775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Neo4j Aura</a:t>
            </a:r>
            <a:endParaRPr b="1"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4" name="Google Shape;434;p44"/>
          <p:cNvSpPr/>
          <p:nvPr/>
        </p:nvSpPr>
        <p:spPr>
          <a:xfrm>
            <a:off x="5951525" y="1071909"/>
            <a:ext cx="1061700" cy="3391800"/>
          </a:xfrm>
          <a:prstGeom prst="roundRect">
            <a:avLst>
              <a:gd fmla="val 12875" name="adj"/>
            </a:avLst>
          </a:prstGeom>
          <a:solidFill>
            <a:srgbClr val="F3F3F3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4"/>
          <p:cNvSpPr txBox="1"/>
          <p:nvPr/>
        </p:nvSpPr>
        <p:spPr>
          <a:xfrm>
            <a:off x="5975825" y="4137042"/>
            <a:ext cx="1013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Google Sans"/>
                <a:ea typeface="Google Sans"/>
                <a:cs typeface="Google Sans"/>
                <a:sym typeface="Google Sans"/>
              </a:rPr>
              <a:t>APIs</a:t>
            </a:r>
            <a:endParaRPr b="1" sz="9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36" name="Google Shape;436;p4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113900" y="3439508"/>
            <a:ext cx="736950" cy="73695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4"/>
          <p:cNvSpPr txBox="1"/>
          <p:nvPr/>
        </p:nvSpPr>
        <p:spPr>
          <a:xfrm>
            <a:off x="6043625" y="1741654"/>
            <a:ext cx="87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Google Sans"/>
                <a:ea typeface="Google Sans"/>
                <a:cs typeface="Google Sans"/>
                <a:sym typeface="Google Sans"/>
              </a:rPr>
              <a:t>VertexAI</a:t>
            </a:r>
            <a:endParaRPr b="1"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38" name="Google Shape;438;p4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141875" y="1131020"/>
            <a:ext cx="681000" cy="67963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9" name="Google Shape;439;p44"/>
          <p:cNvCxnSpPr/>
          <p:nvPr/>
        </p:nvCxnSpPr>
        <p:spPr>
          <a:xfrm>
            <a:off x="6482375" y="2465125"/>
            <a:ext cx="0" cy="480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440" name="Google Shape;440;p44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261375" y="1472399"/>
            <a:ext cx="478475" cy="483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043425" y="2035555"/>
            <a:ext cx="877500" cy="323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091375" y="2035555"/>
            <a:ext cx="877500" cy="323961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4"/>
          <p:cNvSpPr txBox="1"/>
          <p:nvPr>
            <p:ph type="title"/>
          </p:nvPr>
        </p:nvSpPr>
        <p:spPr>
          <a:xfrm>
            <a:off x="342902" y="96938"/>
            <a:ext cx="7991100" cy="424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Graph and Generative AI Architecture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5"/>
          <p:cNvSpPr txBox="1"/>
          <p:nvPr>
            <p:ph type="title"/>
          </p:nvPr>
        </p:nvSpPr>
        <p:spPr>
          <a:xfrm>
            <a:off x="342902" y="325538"/>
            <a:ext cx="7991100" cy="424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Application - Architecture</a:t>
            </a:r>
            <a:endParaRPr/>
          </a:p>
        </p:txBody>
      </p:sp>
      <p:sp>
        <p:nvSpPr>
          <p:cNvPr id="449" name="Google Shape;449;p45"/>
          <p:cNvSpPr/>
          <p:nvPr/>
        </p:nvSpPr>
        <p:spPr>
          <a:xfrm>
            <a:off x="3212700" y="1397501"/>
            <a:ext cx="2886900" cy="800100"/>
          </a:xfrm>
          <a:prstGeom prst="roundRect">
            <a:avLst>
              <a:gd fmla="val 12875" name="adj"/>
            </a:avLst>
          </a:prstGeom>
          <a:noFill/>
          <a:ln cap="flat" cmpd="sng" w="9525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5"/>
          <p:cNvSpPr/>
          <p:nvPr/>
        </p:nvSpPr>
        <p:spPr>
          <a:xfrm>
            <a:off x="2613675" y="2666701"/>
            <a:ext cx="4095600" cy="1498200"/>
          </a:xfrm>
          <a:prstGeom prst="roundRect">
            <a:avLst>
              <a:gd fmla="val 12875" name="adj"/>
            </a:avLst>
          </a:prstGeom>
          <a:solidFill>
            <a:schemeClr val="lt2"/>
          </a:solidFill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45"/>
          <p:cNvSpPr/>
          <p:nvPr/>
        </p:nvSpPr>
        <p:spPr>
          <a:xfrm>
            <a:off x="1099475" y="1428000"/>
            <a:ext cx="845100" cy="12387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anchorCtr="0" anchor="t" bIns="109675" lIns="137125" spcFirstLastPara="1" rIns="137125" wrap="square" tIns="109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" sz="700">
                <a:solidFill>
                  <a:srgbClr val="0078D7"/>
                </a:solidFill>
                <a:latin typeface="Google Sans"/>
                <a:ea typeface="Google Sans"/>
                <a:cs typeface="Google Sans"/>
                <a:sym typeface="Google Sans"/>
              </a:rPr>
              <a:t>Input Data</a:t>
            </a:r>
            <a:endParaRPr b="1" i="0" sz="700" u="none" cap="none" strike="noStrike">
              <a:solidFill>
                <a:srgbClr val="0078D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452" name="Google Shape;452;p45"/>
          <p:cNvGrpSpPr/>
          <p:nvPr/>
        </p:nvGrpSpPr>
        <p:grpSpPr>
          <a:xfrm>
            <a:off x="1215150" y="1912137"/>
            <a:ext cx="613758" cy="640644"/>
            <a:chOff x="864100" y="2997612"/>
            <a:chExt cx="613758" cy="640644"/>
          </a:xfrm>
        </p:grpSpPr>
        <p:pic>
          <p:nvPicPr>
            <p:cNvPr descr="Graphical user interface, application&#10;&#10;Description automatically generated" id="453" name="Google Shape;453;p45"/>
            <p:cNvPicPr preferRelativeResize="0"/>
            <p:nvPr/>
          </p:nvPicPr>
          <p:blipFill rotWithShape="1">
            <a:blip r:embed="rId3">
              <a:alphaModFix/>
            </a:blip>
            <a:srcRect b="10698" l="8933" r="73793" t="39261"/>
            <a:stretch/>
          </p:blipFill>
          <p:spPr>
            <a:xfrm>
              <a:off x="1170975" y="3281924"/>
              <a:ext cx="306883" cy="3563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phical user interface, application&#10;&#10;Description automatically generated" id="454" name="Google Shape;454;p45"/>
            <p:cNvPicPr preferRelativeResize="0"/>
            <p:nvPr/>
          </p:nvPicPr>
          <p:blipFill rotWithShape="1">
            <a:blip r:embed="rId3">
              <a:alphaModFix/>
            </a:blip>
            <a:srcRect b="10698" l="8933" r="73793" t="39261"/>
            <a:stretch/>
          </p:blipFill>
          <p:spPr>
            <a:xfrm>
              <a:off x="864100" y="2997612"/>
              <a:ext cx="306883" cy="3563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raphical user interface, application&#10;&#10;Description automatically generated" id="455" name="Google Shape;455;p45"/>
            <p:cNvPicPr preferRelativeResize="0"/>
            <p:nvPr/>
          </p:nvPicPr>
          <p:blipFill rotWithShape="1">
            <a:blip r:embed="rId3">
              <a:alphaModFix/>
            </a:blip>
            <a:srcRect b="10698" l="8933" r="73793" t="39261"/>
            <a:stretch/>
          </p:blipFill>
          <p:spPr>
            <a:xfrm>
              <a:off x="1028100" y="3152549"/>
              <a:ext cx="306883" cy="3563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6" name="Google Shape;456;p45"/>
          <p:cNvSpPr/>
          <p:nvPr/>
        </p:nvSpPr>
        <p:spPr>
          <a:xfrm>
            <a:off x="4691975" y="2248303"/>
            <a:ext cx="117300" cy="324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192A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5"/>
          <p:cNvSpPr txBox="1"/>
          <p:nvPr/>
        </p:nvSpPr>
        <p:spPr>
          <a:xfrm>
            <a:off x="3098749" y="1077799"/>
            <a:ext cx="175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Google Sans"/>
                <a:ea typeface="Google Sans"/>
                <a:cs typeface="Google Sans"/>
                <a:sym typeface="Google Sans"/>
              </a:rPr>
              <a:t>Google Cloud</a:t>
            </a:r>
            <a:endParaRPr b="1" sz="10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8" name="Google Shape;458;p45"/>
          <p:cNvSpPr txBox="1"/>
          <p:nvPr/>
        </p:nvSpPr>
        <p:spPr>
          <a:xfrm>
            <a:off x="3523125" y="1790119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Google Sans"/>
                <a:ea typeface="Google Sans"/>
                <a:cs typeface="Google Sans"/>
                <a:sym typeface="Google Sans"/>
              </a:rPr>
              <a:t>Vertex AI Workbench</a:t>
            </a:r>
            <a:endParaRPr b="1" sz="7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9" name="Google Shape;459;p45"/>
          <p:cNvSpPr txBox="1"/>
          <p:nvPr/>
        </p:nvSpPr>
        <p:spPr>
          <a:xfrm>
            <a:off x="5169700" y="1799072"/>
            <a:ext cx="68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Google Sans"/>
                <a:ea typeface="Google Sans"/>
                <a:cs typeface="Google Sans"/>
                <a:sym typeface="Google Sans"/>
              </a:rPr>
              <a:t>Gradio Application</a:t>
            </a:r>
            <a:endParaRPr b="1" sz="7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60" name="Google Shape;46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3161" y="2660465"/>
            <a:ext cx="373100" cy="3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51516" y="3082609"/>
            <a:ext cx="647875" cy="6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45"/>
          <p:cNvSpPr txBox="1"/>
          <p:nvPr/>
        </p:nvSpPr>
        <p:spPr>
          <a:xfrm>
            <a:off x="2974550" y="3721415"/>
            <a:ext cx="11910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Google Sans"/>
                <a:ea typeface="Google Sans"/>
                <a:cs typeface="Google Sans"/>
                <a:sym typeface="Google Sans"/>
              </a:rPr>
              <a:t>Graph Data Science</a:t>
            </a:r>
            <a:endParaRPr b="1"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63" name="Google Shape;463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33754" y="3136569"/>
            <a:ext cx="5715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45"/>
          <p:cNvSpPr txBox="1"/>
          <p:nvPr/>
        </p:nvSpPr>
        <p:spPr>
          <a:xfrm>
            <a:off x="4447150" y="3723925"/>
            <a:ext cx="9447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Google Sans"/>
                <a:ea typeface="Google Sans"/>
                <a:cs typeface="Google Sans"/>
                <a:sym typeface="Google Sans"/>
              </a:rPr>
              <a:t>Graph Database</a:t>
            </a:r>
            <a:endParaRPr b="1"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65" name="Google Shape;465;p45"/>
          <p:cNvSpPr txBox="1"/>
          <p:nvPr/>
        </p:nvSpPr>
        <p:spPr>
          <a:xfrm>
            <a:off x="5803037" y="3723015"/>
            <a:ext cx="5715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Google Sans"/>
                <a:ea typeface="Google Sans"/>
                <a:cs typeface="Google Sans"/>
                <a:sym typeface="Google Sans"/>
              </a:rPr>
              <a:t>Bloom</a:t>
            </a:r>
            <a:endParaRPr b="1" sz="800"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466" name="Google Shape;466;p45"/>
          <p:cNvCxnSpPr/>
          <p:nvPr/>
        </p:nvCxnSpPr>
        <p:spPr>
          <a:xfrm>
            <a:off x="3974700" y="3422325"/>
            <a:ext cx="582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67" name="Google Shape;467;p45"/>
          <p:cNvCxnSpPr/>
          <p:nvPr/>
        </p:nvCxnSpPr>
        <p:spPr>
          <a:xfrm>
            <a:off x="5281479" y="3422444"/>
            <a:ext cx="466800" cy="45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68" name="Google Shape;468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98873" y="1472423"/>
            <a:ext cx="685800" cy="685816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5"/>
          <p:cNvSpPr/>
          <p:nvPr/>
        </p:nvSpPr>
        <p:spPr>
          <a:xfrm>
            <a:off x="2168150" y="1643025"/>
            <a:ext cx="944700" cy="32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45"/>
          <p:cNvSpPr/>
          <p:nvPr/>
        </p:nvSpPr>
        <p:spPr>
          <a:xfrm flipH="1">
            <a:off x="6099675" y="1643025"/>
            <a:ext cx="1131000" cy="322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5"/>
          <p:cNvSpPr txBox="1"/>
          <p:nvPr/>
        </p:nvSpPr>
        <p:spPr>
          <a:xfrm>
            <a:off x="7398875" y="2175651"/>
            <a:ext cx="6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latin typeface="Google Sans"/>
                <a:ea typeface="Google Sans"/>
                <a:cs typeface="Google Sans"/>
                <a:sym typeface="Google Sans"/>
              </a:rPr>
              <a:t>Web Interface User</a:t>
            </a:r>
            <a:endParaRPr b="1" sz="6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72" name="Google Shape;472;p4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19275" y="1480702"/>
            <a:ext cx="406925" cy="40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4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88354" y="1523119"/>
            <a:ext cx="37005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5"/>
          <p:cNvSpPr txBox="1"/>
          <p:nvPr/>
        </p:nvSpPr>
        <p:spPr>
          <a:xfrm>
            <a:off x="3064101" y="2663292"/>
            <a:ext cx="175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Google Sans"/>
                <a:ea typeface="Google Sans"/>
                <a:cs typeface="Google Sans"/>
                <a:sym typeface="Google Sans"/>
              </a:rPr>
              <a:t>Neo4j Aura</a:t>
            </a:r>
            <a:endParaRPr b="1" sz="10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475" name="Google Shape;475;p4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832975" y="3133597"/>
            <a:ext cx="571500" cy="577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4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384775" y="1721299"/>
            <a:ext cx="685800" cy="253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6"/>
          <p:cNvSpPr txBox="1"/>
          <p:nvPr>
            <p:ph type="title"/>
          </p:nvPr>
        </p:nvSpPr>
        <p:spPr>
          <a:xfrm>
            <a:off x="342902" y="325538"/>
            <a:ext cx="7991100" cy="424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Application - Ingestion</a:t>
            </a:r>
            <a:endParaRPr/>
          </a:p>
        </p:txBody>
      </p:sp>
      <p:pic>
        <p:nvPicPr>
          <p:cNvPr id="482" name="Google Shape;48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3947" y="1766147"/>
            <a:ext cx="3639400" cy="2467801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6"/>
          <p:cNvSpPr txBox="1"/>
          <p:nvPr>
            <p:ph idx="4294967295" type="body"/>
          </p:nvPr>
        </p:nvSpPr>
        <p:spPr>
          <a:xfrm>
            <a:off x="678050" y="1068425"/>
            <a:ext cx="4263300" cy="34803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Zero-shot with a simple prompt with text-bison model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Extract Resume corpus information for each person in accordance with a Neo4j Data model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7"/>
          <p:cNvSpPr txBox="1"/>
          <p:nvPr>
            <p:ph type="title"/>
          </p:nvPr>
        </p:nvSpPr>
        <p:spPr>
          <a:xfrm>
            <a:off x="342902" y="325538"/>
            <a:ext cx="7991100" cy="424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Application - Consumption</a:t>
            </a:r>
            <a:endParaRPr/>
          </a:p>
        </p:txBody>
      </p:sp>
      <p:sp>
        <p:nvSpPr>
          <p:cNvPr id="489" name="Google Shape;489;p47"/>
          <p:cNvSpPr txBox="1"/>
          <p:nvPr>
            <p:ph idx="4294967295" type="body"/>
          </p:nvPr>
        </p:nvSpPr>
        <p:spPr>
          <a:xfrm>
            <a:off x="678050" y="1068425"/>
            <a:ext cx="4097100" cy="34803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Translates English to Cypher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Consumption using code-bison model with few shot prompting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Data augmentation from Neo4j response</a:t>
            </a:r>
            <a:endParaRPr sz="1500"/>
          </a:p>
        </p:txBody>
      </p:sp>
      <p:pic>
        <p:nvPicPr>
          <p:cNvPr id="490" name="Google Shape;49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5200" y="941525"/>
            <a:ext cx="4445874" cy="33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8"/>
          <p:cNvSpPr txBox="1"/>
          <p:nvPr>
            <p:ph type="title"/>
          </p:nvPr>
        </p:nvSpPr>
        <p:spPr>
          <a:xfrm>
            <a:off x="342902" y="325538"/>
            <a:ext cx="7991100" cy="4248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496" name="Google Shape;496;p48"/>
          <p:cNvSpPr txBox="1"/>
          <p:nvPr>
            <p:ph idx="4294967295" type="body"/>
          </p:nvPr>
        </p:nvSpPr>
        <p:spPr>
          <a:xfrm>
            <a:off x="678050" y="1068425"/>
            <a:ext cx="7792500" cy="3480300"/>
          </a:xfrm>
          <a:prstGeom prst="rect">
            <a:avLst/>
          </a:prstGeom>
        </p:spPr>
        <p:txBody>
          <a:bodyPr anchorCtr="0" anchor="t" bIns="0" lIns="0" spcFirstLastPara="1" rIns="228600" wrap="square" tIns="0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Demo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Ecosystem Page</a:t>
            </a:r>
            <a:endParaRPr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GitHub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linkClick r:id="rId5"/>
              </a:rPr>
              <a:t>Blog Post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u="sng">
                <a:solidFill>
                  <a:schemeClr val="hlink"/>
                </a:solidFill>
                <a:hlinkClick r:id="rId6"/>
              </a:rPr>
              <a:t>Press Release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Landing Page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linkClick r:id="rId7"/>
              </a:rPr>
              <a:t>Neo4j and Generative AI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Videos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Long Demo - </a:t>
            </a:r>
            <a:r>
              <a:rPr lang="en" sz="1500" u="sng">
                <a:solidFill>
                  <a:schemeClr val="hlink"/>
                </a:solidFill>
                <a:hlinkClick r:id="rId8"/>
              </a:rPr>
              <a:t>Neo4j Knowledge Graphs and Google Generative AI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Short Demo - </a:t>
            </a:r>
            <a:r>
              <a:rPr lang="en" sz="1500" u="sng">
                <a:solidFill>
                  <a:schemeClr val="hlink"/>
                </a:solidFill>
                <a:hlinkClick r:id="rId9"/>
              </a:rPr>
              <a:t>Neo4j: How to create knowledge graphs with gen AI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u="sng">
                <a:solidFill>
                  <a:schemeClr val="hlink"/>
                </a:solidFill>
                <a:hlinkClick r:id="rId10"/>
              </a:rPr>
              <a:t>How generative AI is revolutionizing data processing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oud Template">
  <a:themeElements>
    <a:clrScheme name="Google Colours">
      <a:dk1>
        <a:srgbClr val="3C4043"/>
      </a:dk1>
      <a:lt1>
        <a:srgbClr val="5F6368"/>
      </a:lt1>
      <a:dk2>
        <a:srgbClr val="BDC1C6"/>
      </a:dk2>
      <a:lt2>
        <a:srgbClr val="F8F9FA"/>
      </a:lt2>
      <a:accent1>
        <a:srgbClr val="4285F4"/>
      </a:accent1>
      <a:accent2>
        <a:srgbClr val="EA4335"/>
      </a:accent2>
      <a:accent3>
        <a:srgbClr val="FBBC05"/>
      </a:accent3>
      <a:accent4>
        <a:srgbClr val="34A853"/>
      </a:accent4>
      <a:accent5>
        <a:srgbClr val="185ABC"/>
      </a:accent5>
      <a:accent6>
        <a:srgbClr val="B31412"/>
      </a:accent6>
      <a:hlink>
        <a:srgbClr val="1A73E8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