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2" r:id="rId11"/>
    <p:sldId id="270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0E07B-ED16-405A-B30F-624C9E8C2E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939581-010C-4E42-BF25-D50022A8FE54}">
      <dgm:prSet custT="1"/>
      <dgm:spPr/>
      <dgm:t>
        <a:bodyPr/>
        <a:lstStyle/>
        <a:p>
          <a:r>
            <a:rPr lang="ko-KR" sz="2400"/>
            <a:t>주제 선정 이유</a:t>
          </a:r>
          <a:endParaRPr lang="en-US" sz="2400"/>
        </a:p>
      </dgm:t>
    </dgm:pt>
    <dgm:pt modelId="{1C7AB2D7-7CFA-41D8-AA17-B945641C4691}" type="parTrans" cxnId="{94B3F2DB-FA14-48F1-AD04-6BCCE2BD87B5}">
      <dgm:prSet/>
      <dgm:spPr/>
      <dgm:t>
        <a:bodyPr/>
        <a:lstStyle/>
        <a:p>
          <a:endParaRPr lang="en-US" sz="2400"/>
        </a:p>
      </dgm:t>
    </dgm:pt>
    <dgm:pt modelId="{47E95F91-2D9F-403E-A8D3-767607965316}" type="sibTrans" cxnId="{94B3F2DB-FA14-48F1-AD04-6BCCE2BD87B5}">
      <dgm:prSet/>
      <dgm:spPr/>
      <dgm:t>
        <a:bodyPr/>
        <a:lstStyle/>
        <a:p>
          <a:endParaRPr lang="en-US" sz="2400"/>
        </a:p>
      </dgm:t>
    </dgm:pt>
    <dgm:pt modelId="{3030F9C4-71D9-4AA3-97B5-000C51725C59}">
      <dgm:prSet custT="1"/>
      <dgm:spPr/>
      <dgm:t>
        <a:bodyPr/>
        <a:lstStyle/>
        <a:p>
          <a:r>
            <a:rPr lang="ko-KR" sz="2400"/>
            <a:t>서울 교통량 데이터에 대한 가설 설정</a:t>
          </a:r>
          <a:endParaRPr lang="en-US" sz="2400"/>
        </a:p>
      </dgm:t>
    </dgm:pt>
    <dgm:pt modelId="{A1D70C27-A237-4090-8BAD-CDE1959F0EA7}" type="parTrans" cxnId="{F4A0F383-2208-43E3-9727-29186E7B77BE}">
      <dgm:prSet/>
      <dgm:spPr/>
      <dgm:t>
        <a:bodyPr/>
        <a:lstStyle/>
        <a:p>
          <a:endParaRPr lang="en-US" sz="2400"/>
        </a:p>
      </dgm:t>
    </dgm:pt>
    <dgm:pt modelId="{A6126918-F04E-4DC3-B2A8-15B0AC354069}" type="sibTrans" cxnId="{F4A0F383-2208-43E3-9727-29186E7B77BE}">
      <dgm:prSet/>
      <dgm:spPr/>
      <dgm:t>
        <a:bodyPr/>
        <a:lstStyle/>
        <a:p>
          <a:endParaRPr lang="en-US" sz="2400"/>
        </a:p>
      </dgm:t>
    </dgm:pt>
    <dgm:pt modelId="{F214C6D2-8A8B-48FA-9A14-5B065604C106}">
      <dgm:prSet custT="1"/>
      <dgm:spPr/>
      <dgm:t>
        <a:bodyPr/>
        <a:lstStyle/>
        <a:p>
          <a:r>
            <a:rPr lang="ko-KR" sz="2400"/>
            <a:t>연도별에 따른 서울 교통량 데이터 분석</a:t>
          </a:r>
          <a:endParaRPr lang="en-US" sz="2400"/>
        </a:p>
      </dgm:t>
    </dgm:pt>
    <dgm:pt modelId="{49887C84-D234-437B-B2F8-02390ABB0EE7}" type="parTrans" cxnId="{6260F822-CEF0-4361-B095-2C29F29812F5}">
      <dgm:prSet/>
      <dgm:spPr/>
      <dgm:t>
        <a:bodyPr/>
        <a:lstStyle/>
        <a:p>
          <a:endParaRPr lang="en-US" sz="2400"/>
        </a:p>
      </dgm:t>
    </dgm:pt>
    <dgm:pt modelId="{1F4B3C89-70B1-4360-B006-93DF35956F98}" type="sibTrans" cxnId="{6260F822-CEF0-4361-B095-2C29F29812F5}">
      <dgm:prSet/>
      <dgm:spPr/>
      <dgm:t>
        <a:bodyPr/>
        <a:lstStyle/>
        <a:p>
          <a:endParaRPr lang="en-US" sz="2400"/>
        </a:p>
      </dgm:t>
    </dgm:pt>
    <dgm:pt modelId="{FD8DA5BD-214D-4FF4-8D95-521863D4518B}">
      <dgm:prSet custT="1"/>
      <dgm:spPr/>
      <dgm:t>
        <a:bodyPr/>
        <a:lstStyle/>
        <a:p>
          <a:r>
            <a:rPr lang="ko-KR" altLang="en-US" sz="2400" dirty="0"/>
            <a:t>장소별에 따른 서울 교통량 데이터 분석</a:t>
          </a:r>
          <a:endParaRPr lang="en-US" sz="2400" dirty="0"/>
        </a:p>
      </dgm:t>
    </dgm:pt>
    <dgm:pt modelId="{B8794B46-3C4A-4811-AF15-CCC80BBFEB10}" type="parTrans" cxnId="{37F70A10-9F6B-42BD-B1A0-DF261EFD65BC}">
      <dgm:prSet/>
      <dgm:spPr/>
      <dgm:t>
        <a:bodyPr/>
        <a:lstStyle/>
        <a:p>
          <a:endParaRPr lang="en-US" sz="2400"/>
        </a:p>
      </dgm:t>
    </dgm:pt>
    <dgm:pt modelId="{0C79DC80-DD11-4E5A-AF48-C6047B5DC16A}" type="sibTrans" cxnId="{37F70A10-9F6B-42BD-B1A0-DF261EFD65BC}">
      <dgm:prSet/>
      <dgm:spPr/>
      <dgm:t>
        <a:bodyPr/>
        <a:lstStyle/>
        <a:p>
          <a:endParaRPr lang="en-US" sz="2400"/>
        </a:p>
      </dgm:t>
    </dgm:pt>
    <dgm:pt modelId="{944A4014-F3F5-4722-AC96-EA1B197F932E}">
      <dgm:prSet custT="1"/>
      <dgm:spPr/>
      <dgm:t>
        <a:bodyPr/>
        <a:lstStyle/>
        <a:p>
          <a:r>
            <a:rPr lang="ko-KR" altLang="en-US" sz="2400" dirty="0"/>
            <a:t>월별에 따른 서울 교통량 데이터 분석</a:t>
          </a:r>
          <a:endParaRPr lang="en-US" sz="2400" dirty="0"/>
        </a:p>
      </dgm:t>
    </dgm:pt>
    <dgm:pt modelId="{C26BDE54-C68D-4561-ACBA-A0BEE6A15B06}" type="parTrans" cxnId="{F8C52E92-5100-4855-8777-9F6310699B85}">
      <dgm:prSet/>
      <dgm:spPr/>
      <dgm:t>
        <a:bodyPr/>
        <a:lstStyle/>
        <a:p>
          <a:endParaRPr lang="en-US" sz="2400"/>
        </a:p>
      </dgm:t>
    </dgm:pt>
    <dgm:pt modelId="{B87A40CE-56BB-4C77-8976-68F47E065F32}" type="sibTrans" cxnId="{F8C52E92-5100-4855-8777-9F6310699B85}">
      <dgm:prSet/>
      <dgm:spPr/>
      <dgm:t>
        <a:bodyPr/>
        <a:lstStyle/>
        <a:p>
          <a:endParaRPr lang="en-US" sz="2400"/>
        </a:p>
      </dgm:t>
    </dgm:pt>
    <dgm:pt modelId="{6D225C9D-74AB-48BA-AF1F-0E9892BD08F3}">
      <dgm:prSet custT="1"/>
      <dgm:spPr/>
      <dgm:t>
        <a:bodyPr/>
        <a:lstStyle/>
        <a:p>
          <a:pPr latinLnBrk="1"/>
          <a:r>
            <a:rPr lang="ko-KR" altLang="en-US" sz="2400" dirty="0"/>
            <a:t>서울 교통량 데이터 연도별 예측</a:t>
          </a:r>
          <a:endParaRPr lang="en-US" sz="2400" dirty="0"/>
        </a:p>
      </dgm:t>
    </dgm:pt>
    <dgm:pt modelId="{211D803C-3EA6-4E6E-9BB7-FE44E4E4E38F}" type="parTrans" cxnId="{90DAE664-36A0-4BAE-9F2D-3AEDFE85C6D5}">
      <dgm:prSet/>
      <dgm:spPr/>
      <dgm:t>
        <a:bodyPr/>
        <a:lstStyle/>
        <a:p>
          <a:endParaRPr lang="en-US" sz="2400"/>
        </a:p>
      </dgm:t>
    </dgm:pt>
    <dgm:pt modelId="{F7E7058A-7100-4F5F-8C78-C0D9D760570B}" type="sibTrans" cxnId="{90DAE664-36A0-4BAE-9F2D-3AEDFE85C6D5}">
      <dgm:prSet/>
      <dgm:spPr/>
      <dgm:t>
        <a:bodyPr/>
        <a:lstStyle/>
        <a:p>
          <a:endParaRPr lang="en-US" sz="2400"/>
        </a:p>
      </dgm:t>
    </dgm:pt>
    <dgm:pt modelId="{1E312704-45E0-4D93-BD6E-987CA7628137}">
      <dgm:prSet custT="1"/>
      <dgm:spPr/>
      <dgm:t>
        <a:bodyPr/>
        <a:lstStyle/>
        <a:p>
          <a:r>
            <a:rPr lang="ko-KR" sz="2400" dirty="0"/>
            <a:t>서울 교통량 데이터 월별 예측</a:t>
          </a:r>
          <a:endParaRPr lang="en-US" sz="2400" dirty="0"/>
        </a:p>
      </dgm:t>
    </dgm:pt>
    <dgm:pt modelId="{B3637ABD-4FDA-48D0-BCA8-C9B49776E177}" type="parTrans" cxnId="{7EBC03E8-FB6C-4BCB-A72E-5FAEDF11C49B}">
      <dgm:prSet/>
      <dgm:spPr/>
      <dgm:t>
        <a:bodyPr/>
        <a:lstStyle/>
        <a:p>
          <a:endParaRPr lang="en-US" sz="2400"/>
        </a:p>
      </dgm:t>
    </dgm:pt>
    <dgm:pt modelId="{2C16E1E3-576A-4DEC-BCCF-717BEEB97589}" type="sibTrans" cxnId="{7EBC03E8-FB6C-4BCB-A72E-5FAEDF11C49B}">
      <dgm:prSet/>
      <dgm:spPr/>
      <dgm:t>
        <a:bodyPr/>
        <a:lstStyle/>
        <a:p>
          <a:endParaRPr lang="en-US" sz="2400"/>
        </a:p>
      </dgm:t>
    </dgm:pt>
    <dgm:pt modelId="{DF26B03E-0B02-42D5-87F7-931D58E8AC87}">
      <dgm:prSet custT="1"/>
      <dgm:spPr/>
      <dgm:t>
        <a:bodyPr/>
        <a:lstStyle/>
        <a:p>
          <a:r>
            <a:rPr lang="ko-KR" sz="2400" dirty="0" err="1"/>
            <a:t>검정통계량에</a:t>
          </a:r>
          <a:r>
            <a:rPr lang="ko-KR" sz="2400" dirty="0"/>
            <a:t> 따른 </a:t>
          </a:r>
          <a:r>
            <a:rPr lang="ko-KR" sz="2400" dirty="0" err="1"/>
            <a:t>기각역</a:t>
          </a:r>
          <a:r>
            <a:rPr lang="en-US" sz="2400" dirty="0"/>
            <a:t>, </a:t>
          </a:r>
          <a:r>
            <a:rPr lang="ko-KR" sz="2400" dirty="0" err="1"/>
            <a:t>기각값</a:t>
          </a:r>
          <a:endParaRPr lang="en-US" sz="2400" dirty="0"/>
        </a:p>
      </dgm:t>
    </dgm:pt>
    <dgm:pt modelId="{BA9FC21C-8113-469B-B7CC-CA1E00F3581B}" type="parTrans" cxnId="{8EF02EE5-CB62-482A-83C2-4E84D4ACE13E}">
      <dgm:prSet/>
      <dgm:spPr/>
      <dgm:t>
        <a:bodyPr/>
        <a:lstStyle/>
        <a:p>
          <a:endParaRPr lang="en-US" sz="2400"/>
        </a:p>
      </dgm:t>
    </dgm:pt>
    <dgm:pt modelId="{80B88D86-F80A-4817-A7B5-EBC9BB9BC159}" type="sibTrans" cxnId="{8EF02EE5-CB62-482A-83C2-4E84D4ACE13E}">
      <dgm:prSet/>
      <dgm:spPr/>
      <dgm:t>
        <a:bodyPr/>
        <a:lstStyle/>
        <a:p>
          <a:endParaRPr lang="en-US" sz="2400"/>
        </a:p>
      </dgm:t>
    </dgm:pt>
    <dgm:pt modelId="{28496695-04E9-4FFE-8FEA-AE9E39264572}" type="pres">
      <dgm:prSet presAssocID="{8190E07B-ED16-405A-B30F-624C9E8C2E5A}" presName="vert0" presStyleCnt="0">
        <dgm:presLayoutVars>
          <dgm:dir/>
          <dgm:animOne val="branch"/>
          <dgm:animLvl val="lvl"/>
        </dgm:presLayoutVars>
      </dgm:prSet>
      <dgm:spPr/>
    </dgm:pt>
    <dgm:pt modelId="{46D8394A-D136-4348-86C7-A7F57D694F4F}" type="pres">
      <dgm:prSet presAssocID="{44939581-010C-4E42-BF25-D50022A8FE54}" presName="thickLine" presStyleLbl="alignNode1" presStyleIdx="0" presStyleCnt="8"/>
      <dgm:spPr/>
    </dgm:pt>
    <dgm:pt modelId="{CAD6ACA8-75F0-4B97-9F3B-8C4AE43AD13F}" type="pres">
      <dgm:prSet presAssocID="{44939581-010C-4E42-BF25-D50022A8FE54}" presName="horz1" presStyleCnt="0"/>
      <dgm:spPr/>
    </dgm:pt>
    <dgm:pt modelId="{97E862F6-01C9-41E6-B4D1-09DFD20664A2}" type="pres">
      <dgm:prSet presAssocID="{44939581-010C-4E42-BF25-D50022A8FE54}" presName="tx1" presStyleLbl="revTx" presStyleIdx="0" presStyleCnt="8"/>
      <dgm:spPr/>
    </dgm:pt>
    <dgm:pt modelId="{086E212A-85EA-4D8E-9371-C737727D3AF0}" type="pres">
      <dgm:prSet presAssocID="{44939581-010C-4E42-BF25-D50022A8FE54}" presName="vert1" presStyleCnt="0"/>
      <dgm:spPr/>
    </dgm:pt>
    <dgm:pt modelId="{8F8D7F7C-DF27-469D-9870-A1DFB354FAE3}" type="pres">
      <dgm:prSet presAssocID="{3030F9C4-71D9-4AA3-97B5-000C51725C59}" presName="thickLine" presStyleLbl="alignNode1" presStyleIdx="1" presStyleCnt="8"/>
      <dgm:spPr/>
    </dgm:pt>
    <dgm:pt modelId="{17BFBAF6-2080-486B-A987-6813C5DD7DB9}" type="pres">
      <dgm:prSet presAssocID="{3030F9C4-71D9-4AA3-97B5-000C51725C59}" presName="horz1" presStyleCnt="0"/>
      <dgm:spPr/>
    </dgm:pt>
    <dgm:pt modelId="{3C6E8602-52D1-4C26-9C2D-14CF7F72E464}" type="pres">
      <dgm:prSet presAssocID="{3030F9C4-71D9-4AA3-97B5-000C51725C59}" presName="tx1" presStyleLbl="revTx" presStyleIdx="1" presStyleCnt="8"/>
      <dgm:spPr/>
    </dgm:pt>
    <dgm:pt modelId="{8E8D0882-C6AC-4C2A-8E64-5B744D0B5361}" type="pres">
      <dgm:prSet presAssocID="{3030F9C4-71D9-4AA3-97B5-000C51725C59}" presName="vert1" presStyleCnt="0"/>
      <dgm:spPr/>
    </dgm:pt>
    <dgm:pt modelId="{87C05A97-F159-405C-914B-E9A4654A0443}" type="pres">
      <dgm:prSet presAssocID="{F214C6D2-8A8B-48FA-9A14-5B065604C106}" presName="thickLine" presStyleLbl="alignNode1" presStyleIdx="2" presStyleCnt="8"/>
      <dgm:spPr/>
    </dgm:pt>
    <dgm:pt modelId="{9F5A94A1-1C19-42CE-ABE2-585835B62D64}" type="pres">
      <dgm:prSet presAssocID="{F214C6D2-8A8B-48FA-9A14-5B065604C106}" presName="horz1" presStyleCnt="0"/>
      <dgm:spPr/>
    </dgm:pt>
    <dgm:pt modelId="{CDAAF7C7-C5EC-4708-A2DF-8AD31A776DB1}" type="pres">
      <dgm:prSet presAssocID="{F214C6D2-8A8B-48FA-9A14-5B065604C106}" presName="tx1" presStyleLbl="revTx" presStyleIdx="2" presStyleCnt="8"/>
      <dgm:spPr/>
    </dgm:pt>
    <dgm:pt modelId="{390E03F1-61A2-4C1C-82D5-12E74963D60D}" type="pres">
      <dgm:prSet presAssocID="{F214C6D2-8A8B-48FA-9A14-5B065604C106}" presName="vert1" presStyleCnt="0"/>
      <dgm:spPr/>
    </dgm:pt>
    <dgm:pt modelId="{B4C83547-5AB7-4719-9098-79B480605C87}" type="pres">
      <dgm:prSet presAssocID="{FD8DA5BD-214D-4FF4-8D95-521863D4518B}" presName="thickLine" presStyleLbl="alignNode1" presStyleIdx="3" presStyleCnt="8"/>
      <dgm:spPr/>
    </dgm:pt>
    <dgm:pt modelId="{B193A058-44B4-4BBA-A89A-EB330A565643}" type="pres">
      <dgm:prSet presAssocID="{FD8DA5BD-214D-4FF4-8D95-521863D4518B}" presName="horz1" presStyleCnt="0"/>
      <dgm:spPr/>
    </dgm:pt>
    <dgm:pt modelId="{49A45EBE-764A-4387-9F10-AE45F09FBB5E}" type="pres">
      <dgm:prSet presAssocID="{FD8DA5BD-214D-4FF4-8D95-521863D4518B}" presName="tx1" presStyleLbl="revTx" presStyleIdx="3" presStyleCnt="8"/>
      <dgm:spPr/>
    </dgm:pt>
    <dgm:pt modelId="{B4DCAFAB-9A82-4299-BA5F-21C6D7D24577}" type="pres">
      <dgm:prSet presAssocID="{FD8DA5BD-214D-4FF4-8D95-521863D4518B}" presName="vert1" presStyleCnt="0"/>
      <dgm:spPr/>
    </dgm:pt>
    <dgm:pt modelId="{235328F3-A621-400D-83D1-A7871ADA2D79}" type="pres">
      <dgm:prSet presAssocID="{944A4014-F3F5-4722-AC96-EA1B197F932E}" presName="thickLine" presStyleLbl="alignNode1" presStyleIdx="4" presStyleCnt="8"/>
      <dgm:spPr/>
    </dgm:pt>
    <dgm:pt modelId="{2F1F6E8B-6C07-4A97-9E7B-4322806CB08B}" type="pres">
      <dgm:prSet presAssocID="{944A4014-F3F5-4722-AC96-EA1B197F932E}" presName="horz1" presStyleCnt="0"/>
      <dgm:spPr/>
    </dgm:pt>
    <dgm:pt modelId="{50B44E81-E656-4B1C-BC7C-E3B955864960}" type="pres">
      <dgm:prSet presAssocID="{944A4014-F3F5-4722-AC96-EA1B197F932E}" presName="tx1" presStyleLbl="revTx" presStyleIdx="4" presStyleCnt="8"/>
      <dgm:spPr/>
    </dgm:pt>
    <dgm:pt modelId="{0F794778-CC61-49BC-B59B-99CD9677F4AA}" type="pres">
      <dgm:prSet presAssocID="{944A4014-F3F5-4722-AC96-EA1B197F932E}" presName="vert1" presStyleCnt="0"/>
      <dgm:spPr/>
    </dgm:pt>
    <dgm:pt modelId="{1122C79B-4C6C-487D-9029-EE7F3576D7FB}" type="pres">
      <dgm:prSet presAssocID="{6D225C9D-74AB-48BA-AF1F-0E9892BD08F3}" presName="thickLine" presStyleLbl="alignNode1" presStyleIdx="5" presStyleCnt="8"/>
      <dgm:spPr/>
    </dgm:pt>
    <dgm:pt modelId="{69869896-0C4D-48CE-8328-10882F4C041B}" type="pres">
      <dgm:prSet presAssocID="{6D225C9D-74AB-48BA-AF1F-0E9892BD08F3}" presName="horz1" presStyleCnt="0"/>
      <dgm:spPr/>
    </dgm:pt>
    <dgm:pt modelId="{4428BF88-8C92-4AEB-92A3-3B66E2BB13AE}" type="pres">
      <dgm:prSet presAssocID="{6D225C9D-74AB-48BA-AF1F-0E9892BD08F3}" presName="tx1" presStyleLbl="revTx" presStyleIdx="5" presStyleCnt="8"/>
      <dgm:spPr/>
    </dgm:pt>
    <dgm:pt modelId="{4FEE2217-604F-40DC-94A2-B1F327AD29E6}" type="pres">
      <dgm:prSet presAssocID="{6D225C9D-74AB-48BA-AF1F-0E9892BD08F3}" presName="vert1" presStyleCnt="0"/>
      <dgm:spPr/>
    </dgm:pt>
    <dgm:pt modelId="{4DD1CEA5-E7BD-432E-B2B6-FA37E64F76F0}" type="pres">
      <dgm:prSet presAssocID="{1E312704-45E0-4D93-BD6E-987CA7628137}" presName="thickLine" presStyleLbl="alignNode1" presStyleIdx="6" presStyleCnt="8"/>
      <dgm:spPr/>
    </dgm:pt>
    <dgm:pt modelId="{95D19CDE-B926-4E54-8308-4429C21AD5E8}" type="pres">
      <dgm:prSet presAssocID="{1E312704-45E0-4D93-BD6E-987CA7628137}" presName="horz1" presStyleCnt="0"/>
      <dgm:spPr/>
    </dgm:pt>
    <dgm:pt modelId="{A8993BAD-A142-4FAC-871C-3C6BFD974683}" type="pres">
      <dgm:prSet presAssocID="{1E312704-45E0-4D93-BD6E-987CA7628137}" presName="tx1" presStyleLbl="revTx" presStyleIdx="6" presStyleCnt="8"/>
      <dgm:spPr/>
    </dgm:pt>
    <dgm:pt modelId="{CF1B8F8D-291A-425C-81D8-07A703F9DDE8}" type="pres">
      <dgm:prSet presAssocID="{1E312704-45E0-4D93-BD6E-987CA7628137}" presName="vert1" presStyleCnt="0"/>
      <dgm:spPr/>
    </dgm:pt>
    <dgm:pt modelId="{7BCF5CCC-BE44-44AE-AAD3-AF3C0DA79E84}" type="pres">
      <dgm:prSet presAssocID="{DF26B03E-0B02-42D5-87F7-931D58E8AC87}" presName="thickLine" presStyleLbl="alignNode1" presStyleIdx="7" presStyleCnt="8"/>
      <dgm:spPr/>
    </dgm:pt>
    <dgm:pt modelId="{59732479-E6A6-440C-B660-9D50CE2AED07}" type="pres">
      <dgm:prSet presAssocID="{DF26B03E-0B02-42D5-87F7-931D58E8AC87}" presName="horz1" presStyleCnt="0"/>
      <dgm:spPr/>
    </dgm:pt>
    <dgm:pt modelId="{28FBCCE8-CC83-4492-B4E7-6F980E1BCAB1}" type="pres">
      <dgm:prSet presAssocID="{DF26B03E-0B02-42D5-87F7-931D58E8AC87}" presName="tx1" presStyleLbl="revTx" presStyleIdx="7" presStyleCnt="8"/>
      <dgm:spPr/>
    </dgm:pt>
    <dgm:pt modelId="{7B20E126-120A-4BCD-A4CB-8DB9A3A96FE0}" type="pres">
      <dgm:prSet presAssocID="{DF26B03E-0B02-42D5-87F7-931D58E8AC87}" presName="vert1" presStyleCnt="0"/>
      <dgm:spPr/>
    </dgm:pt>
  </dgm:ptLst>
  <dgm:cxnLst>
    <dgm:cxn modelId="{D49B3A03-7DE0-4BFA-8016-8B83B4CF6017}" type="presOf" srcId="{44939581-010C-4E42-BF25-D50022A8FE54}" destId="{97E862F6-01C9-41E6-B4D1-09DFD20664A2}" srcOrd="0" destOrd="0" presId="urn:microsoft.com/office/officeart/2008/layout/LinedList"/>
    <dgm:cxn modelId="{E2D71404-F585-4582-872A-29108BAD4F37}" type="presOf" srcId="{FD8DA5BD-214D-4FF4-8D95-521863D4518B}" destId="{49A45EBE-764A-4387-9F10-AE45F09FBB5E}" srcOrd="0" destOrd="0" presId="urn:microsoft.com/office/officeart/2008/layout/LinedList"/>
    <dgm:cxn modelId="{3F2B6005-A1DD-46BA-B2B1-A357543482B1}" type="presOf" srcId="{DF26B03E-0B02-42D5-87F7-931D58E8AC87}" destId="{28FBCCE8-CC83-4492-B4E7-6F980E1BCAB1}" srcOrd="0" destOrd="0" presId="urn:microsoft.com/office/officeart/2008/layout/LinedList"/>
    <dgm:cxn modelId="{37F70A10-9F6B-42BD-B1A0-DF261EFD65BC}" srcId="{8190E07B-ED16-405A-B30F-624C9E8C2E5A}" destId="{FD8DA5BD-214D-4FF4-8D95-521863D4518B}" srcOrd="3" destOrd="0" parTransId="{B8794B46-3C4A-4811-AF15-CCC80BBFEB10}" sibTransId="{0C79DC80-DD11-4E5A-AF48-C6047B5DC16A}"/>
    <dgm:cxn modelId="{1AF0821A-EAE3-4C38-8E33-E0D463C0AC65}" type="presOf" srcId="{944A4014-F3F5-4722-AC96-EA1B197F932E}" destId="{50B44E81-E656-4B1C-BC7C-E3B955864960}" srcOrd="0" destOrd="0" presId="urn:microsoft.com/office/officeart/2008/layout/LinedList"/>
    <dgm:cxn modelId="{6260F822-CEF0-4361-B095-2C29F29812F5}" srcId="{8190E07B-ED16-405A-B30F-624C9E8C2E5A}" destId="{F214C6D2-8A8B-48FA-9A14-5B065604C106}" srcOrd="2" destOrd="0" parTransId="{49887C84-D234-437B-B2F8-02390ABB0EE7}" sibTransId="{1F4B3C89-70B1-4360-B006-93DF35956F98}"/>
    <dgm:cxn modelId="{5982F141-EA1C-4044-9A7D-48E286A31011}" type="presOf" srcId="{F214C6D2-8A8B-48FA-9A14-5B065604C106}" destId="{CDAAF7C7-C5EC-4708-A2DF-8AD31A776DB1}" srcOrd="0" destOrd="0" presId="urn:microsoft.com/office/officeart/2008/layout/LinedList"/>
    <dgm:cxn modelId="{2A411E62-2B19-43E9-A82D-2F7269071713}" type="presOf" srcId="{6D225C9D-74AB-48BA-AF1F-0E9892BD08F3}" destId="{4428BF88-8C92-4AEB-92A3-3B66E2BB13AE}" srcOrd="0" destOrd="0" presId="urn:microsoft.com/office/officeart/2008/layout/LinedList"/>
    <dgm:cxn modelId="{90DAE664-36A0-4BAE-9F2D-3AEDFE85C6D5}" srcId="{8190E07B-ED16-405A-B30F-624C9E8C2E5A}" destId="{6D225C9D-74AB-48BA-AF1F-0E9892BD08F3}" srcOrd="5" destOrd="0" parTransId="{211D803C-3EA6-4E6E-9BB7-FE44E4E4E38F}" sibTransId="{F7E7058A-7100-4F5F-8C78-C0D9D760570B}"/>
    <dgm:cxn modelId="{F4A0F383-2208-43E3-9727-29186E7B77BE}" srcId="{8190E07B-ED16-405A-B30F-624C9E8C2E5A}" destId="{3030F9C4-71D9-4AA3-97B5-000C51725C59}" srcOrd="1" destOrd="0" parTransId="{A1D70C27-A237-4090-8BAD-CDE1959F0EA7}" sibTransId="{A6126918-F04E-4DC3-B2A8-15B0AC354069}"/>
    <dgm:cxn modelId="{F8C52E92-5100-4855-8777-9F6310699B85}" srcId="{8190E07B-ED16-405A-B30F-624C9E8C2E5A}" destId="{944A4014-F3F5-4722-AC96-EA1B197F932E}" srcOrd="4" destOrd="0" parTransId="{C26BDE54-C68D-4561-ACBA-A0BEE6A15B06}" sibTransId="{B87A40CE-56BB-4C77-8976-68F47E065F32}"/>
    <dgm:cxn modelId="{BEAC40AD-9308-40A1-9737-268A9A967800}" type="presOf" srcId="{8190E07B-ED16-405A-B30F-624C9E8C2E5A}" destId="{28496695-04E9-4FFE-8FEA-AE9E39264572}" srcOrd="0" destOrd="0" presId="urn:microsoft.com/office/officeart/2008/layout/LinedList"/>
    <dgm:cxn modelId="{3B4973D9-63D7-4408-A833-B3D14A9FDFB8}" type="presOf" srcId="{1E312704-45E0-4D93-BD6E-987CA7628137}" destId="{A8993BAD-A142-4FAC-871C-3C6BFD974683}" srcOrd="0" destOrd="0" presId="urn:microsoft.com/office/officeart/2008/layout/LinedList"/>
    <dgm:cxn modelId="{94B3F2DB-FA14-48F1-AD04-6BCCE2BD87B5}" srcId="{8190E07B-ED16-405A-B30F-624C9E8C2E5A}" destId="{44939581-010C-4E42-BF25-D50022A8FE54}" srcOrd="0" destOrd="0" parTransId="{1C7AB2D7-7CFA-41D8-AA17-B945641C4691}" sibTransId="{47E95F91-2D9F-403E-A8D3-767607965316}"/>
    <dgm:cxn modelId="{8EF02EE5-CB62-482A-83C2-4E84D4ACE13E}" srcId="{8190E07B-ED16-405A-B30F-624C9E8C2E5A}" destId="{DF26B03E-0B02-42D5-87F7-931D58E8AC87}" srcOrd="7" destOrd="0" parTransId="{BA9FC21C-8113-469B-B7CC-CA1E00F3581B}" sibTransId="{80B88D86-F80A-4817-A7B5-EBC9BB9BC159}"/>
    <dgm:cxn modelId="{7EBC03E8-FB6C-4BCB-A72E-5FAEDF11C49B}" srcId="{8190E07B-ED16-405A-B30F-624C9E8C2E5A}" destId="{1E312704-45E0-4D93-BD6E-987CA7628137}" srcOrd="6" destOrd="0" parTransId="{B3637ABD-4FDA-48D0-BCA8-C9B49776E177}" sibTransId="{2C16E1E3-576A-4DEC-BCCF-717BEEB97589}"/>
    <dgm:cxn modelId="{FD5ED2F8-995B-4B4C-8F9B-B3AD71DC7271}" type="presOf" srcId="{3030F9C4-71D9-4AA3-97B5-000C51725C59}" destId="{3C6E8602-52D1-4C26-9C2D-14CF7F72E464}" srcOrd="0" destOrd="0" presId="urn:microsoft.com/office/officeart/2008/layout/LinedList"/>
    <dgm:cxn modelId="{1CB47790-E39B-4453-A02D-4152B26FB955}" type="presParOf" srcId="{28496695-04E9-4FFE-8FEA-AE9E39264572}" destId="{46D8394A-D136-4348-86C7-A7F57D694F4F}" srcOrd="0" destOrd="0" presId="urn:microsoft.com/office/officeart/2008/layout/LinedList"/>
    <dgm:cxn modelId="{8969009A-823D-46B6-98E5-3F63D3F89F9F}" type="presParOf" srcId="{28496695-04E9-4FFE-8FEA-AE9E39264572}" destId="{CAD6ACA8-75F0-4B97-9F3B-8C4AE43AD13F}" srcOrd="1" destOrd="0" presId="urn:microsoft.com/office/officeart/2008/layout/LinedList"/>
    <dgm:cxn modelId="{B9D8F2F4-7B7C-497C-8F84-8114E1810FE3}" type="presParOf" srcId="{CAD6ACA8-75F0-4B97-9F3B-8C4AE43AD13F}" destId="{97E862F6-01C9-41E6-B4D1-09DFD20664A2}" srcOrd="0" destOrd="0" presId="urn:microsoft.com/office/officeart/2008/layout/LinedList"/>
    <dgm:cxn modelId="{DCF953A5-CC27-43BF-AE65-A165443B0C6C}" type="presParOf" srcId="{CAD6ACA8-75F0-4B97-9F3B-8C4AE43AD13F}" destId="{086E212A-85EA-4D8E-9371-C737727D3AF0}" srcOrd="1" destOrd="0" presId="urn:microsoft.com/office/officeart/2008/layout/LinedList"/>
    <dgm:cxn modelId="{F0812AD8-80DD-4F68-A61F-B37D0B3E2F61}" type="presParOf" srcId="{28496695-04E9-4FFE-8FEA-AE9E39264572}" destId="{8F8D7F7C-DF27-469D-9870-A1DFB354FAE3}" srcOrd="2" destOrd="0" presId="urn:microsoft.com/office/officeart/2008/layout/LinedList"/>
    <dgm:cxn modelId="{359CDAF4-C0F4-4EE6-989B-4E9E421A8981}" type="presParOf" srcId="{28496695-04E9-4FFE-8FEA-AE9E39264572}" destId="{17BFBAF6-2080-486B-A987-6813C5DD7DB9}" srcOrd="3" destOrd="0" presId="urn:microsoft.com/office/officeart/2008/layout/LinedList"/>
    <dgm:cxn modelId="{16C5DA45-1A9B-49B5-A0B5-2CCFA0ACBCEE}" type="presParOf" srcId="{17BFBAF6-2080-486B-A987-6813C5DD7DB9}" destId="{3C6E8602-52D1-4C26-9C2D-14CF7F72E464}" srcOrd="0" destOrd="0" presId="urn:microsoft.com/office/officeart/2008/layout/LinedList"/>
    <dgm:cxn modelId="{21C84CBB-A17F-415C-9361-AC2715AC4735}" type="presParOf" srcId="{17BFBAF6-2080-486B-A987-6813C5DD7DB9}" destId="{8E8D0882-C6AC-4C2A-8E64-5B744D0B5361}" srcOrd="1" destOrd="0" presId="urn:microsoft.com/office/officeart/2008/layout/LinedList"/>
    <dgm:cxn modelId="{3B0A7D8B-D5F6-45E3-9209-E08CA74A0667}" type="presParOf" srcId="{28496695-04E9-4FFE-8FEA-AE9E39264572}" destId="{87C05A97-F159-405C-914B-E9A4654A0443}" srcOrd="4" destOrd="0" presId="urn:microsoft.com/office/officeart/2008/layout/LinedList"/>
    <dgm:cxn modelId="{74547F9C-F7DA-41E2-9BE0-4A99F3DE061A}" type="presParOf" srcId="{28496695-04E9-4FFE-8FEA-AE9E39264572}" destId="{9F5A94A1-1C19-42CE-ABE2-585835B62D64}" srcOrd="5" destOrd="0" presId="urn:microsoft.com/office/officeart/2008/layout/LinedList"/>
    <dgm:cxn modelId="{49D1F82E-7486-4CF6-A2D6-B6FF2E335D52}" type="presParOf" srcId="{9F5A94A1-1C19-42CE-ABE2-585835B62D64}" destId="{CDAAF7C7-C5EC-4708-A2DF-8AD31A776DB1}" srcOrd="0" destOrd="0" presId="urn:microsoft.com/office/officeart/2008/layout/LinedList"/>
    <dgm:cxn modelId="{293A9513-7B4D-4314-9418-E8A120850DA6}" type="presParOf" srcId="{9F5A94A1-1C19-42CE-ABE2-585835B62D64}" destId="{390E03F1-61A2-4C1C-82D5-12E74963D60D}" srcOrd="1" destOrd="0" presId="urn:microsoft.com/office/officeart/2008/layout/LinedList"/>
    <dgm:cxn modelId="{3D28EF89-6736-48B4-B4C5-2273FED94751}" type="presParOf" srcId="{28496695-04E9-4FFE-8FEA-AE9E39264572}" destId="{B4C83547-5AB7-4719-9098-79B480605C87}" srcOrd="6" destOrd="0" presId="urn:microsoft.com/office/officeart/2008/layout/LinedList"/>
    <dgm:cxn modelId="{97770F00-FD98-4322-9DE4-88A651E27C4B}" type="presParOf" srcId="{28496695-04E9-4FFE-8FEA-AE9E39264572}" destId="{B193A058-44B4-4BBA-A89A-EB330A565643}" srcOrd="7" destOrd="0" presId="urn:microsoft.com/office/officeart/2008/layout/LinedList"/>
    <dgm:cxn modelId="{B5134363-7A1E-4B4E-B52C-BAD1785F59D5}" type="presParOf" srcId="{B193A058-44B4-4BBA-A89A-EB330A565643}" destId="{49A45EBE-764A-4387-9F10-AE45F09FBB5E}" srcOrd="0" destOrd="0" presId="urn:microsoft.com/office/officeart/2008/layout/LinedList"/>
    <dgm:cxn modelId="{D694F373-B15B-4E0A-AB10-012A6C5879B8}" type="presParOf" srcId="{B193A058-44B4-4BBA-A89A-EB330A565643}" destId="{B4DCAFAB-9A82-4299-BA5F-21C6D7D24577}" srcOrd="1" destOrd="0" presId="urn:microsoft.com/office/officeart/2008/layout/LinedList"/>
    <dgm:cxn modelId="{B57D8AEF-EC9C-442B-B050-0C87D18CEEB9}" type="presParOf" srcId="{28496695-04E9-4FFE-8FEA-AE9E39264572}" destId="{235328F3-A621-400D-83D1-A7871ADA2D79}" srcOrd="8" destOrd="0" presId="urn:microsoft.com/office/officeart/2008/layout/LinedList"/>
    <dgm:cxn modelId="{31EBC091-A49F-498B-A3B1-B0147ECE16A6}" type="presParOf" srcId="{28496695-04E9-4FFE-8FEA-AE9E39264572}" destId="{2F1F6E8B-6C07-4A97-9E7B-4322806CB08B}" srcOrd="9" destOrd="0" presId="urn:microsoft.com/office/officeart/2008/layout/LinedList"/>
    <dgm:cxn modelId="{C3CC284D-88D5-461D-A5F0-74CFA2C906FF}" type="presParOf" srcId="{2F1F6E8B-6C07-4A97-9E7B-4322806CB08B}" destId="{50B44E81-E656-4B1C-BC7C-E3B955864960}" srcOrd="0" destOrd="0" presId="urn:microsoft.com/office/officeart/2008/layout/LinedList"/>
    <dgm:cxn modelId="{B7E5315C-DDF7-4727-959A-F457998691B0}" type="presParOf" srcId="{2F1F6E8B-6C07-4A97-9E7B-4322806CB08B}" destId="{0F794778-CC61-49BC-B59B-99CD9677F4AA}" srcOrd="1" destOrd="0" presId="urn:microsoft.com/office/officeart/2008/layout/LinedList"/>
    <dgm:cxn modelId="{50CC626E-D032-4894-83FB-02670ABE2833}" type="presParOf" srcId="{28496695-04E9-4FFE-8FEA-AE9E39264572}" destId="{1122C79B-4C6C-487D-9029-EE7F3576D7FB}" srcOrd="10" destOrd="0" presId="urn:microsoft.com/office/officeart/2008/layout/LinedList"/>
    <dgm:cxn modelId="{406A30D3-550E-484B-8255-FD7DC8E6B57F}" type="presParOf" srcId="{28496695-04E9-4FFE-8FEA-AE9E39264572}" destId="{69869896-0C4D-48CE-8328-10882F4C041B}" srcOrd="11" destOrd="0" presId="urn:microsoft.com/office/officeart/2008/layout/LinedList"/>
    <dgm:cxn modelId="{671AA29D-5DED-4D3C-8442-88C44AE9AFA9}" type="presParOf" srcId="{69869896-0C4D-48CE-8328-10882F4C041B}" destId="{4428BF88-8C92-4AEB-92A3-3B66E2BB13AE}" srcOrd="0" destOrd="0" presId="urn:microsoft.com/office/officeart/2008/layout/LinedList"/>
    <dgm:cxn modelId="{26045770-AF4D-4511-B999-FF07418BE00C}" type="presParOf" srcId="{69869896-0C4D-48CE-8328-10882F4C041B}" destId="{4FEE2217-604F-40DC-94A2-B1F327AD29E6}" srcOrd="1" destOrd="0" presId="urn:microsoft.com/office/officeart/2008/layout/LinedList"/>
    <dgm:cxn modelId="{39DE7BB3-4C2D-42C4-BCBE-6BBA603EE0A1}" type="presParOf" srcId="{28496695-04E9-4FFE-8FEA-AE9E39264572}" destId="{4DD1CEA5-E7BD-432E-B2B6-FA37E64F76F0}" srcOrd="12" destOrd="0" presId="urn:microsoft.com/office/officeart/2008/layout/LinedList"/>
    <dgm:cxn modelId="{DF40A4F2-8238-442F-BB8C-744227648649}" type="presParOf" srcId="{28496695-04E9-4FFE-8FEA-AE9E39264572}" destId="{95D19CDE-B926-4E54-8308-4429C21AD5E8}" srcOrd="13" destOrd="0" presId="urn:microsoft.com/office/officeart/2008/layout/LinedList"/>
    <dgm:cxn modelId="{2A872518-2321-43C8-85ED-BC8DFAFBF301}" type="presParOf" srcId="{95D19CDE-B926-4E54-8308-4429C21AD5E8}" destId="{A8993BAD-A142-4FAC-871C-3C6BFD974683}" srcOrd="0" destOrd="0" presId="urn:microsoft.com/office/officeart/2008/layout/LinedList"/>
    <dgm:cxn modelId="{AF837616-3A8E-4591-9B7F-738F58CE1306}" type="presParOf" srcId="{95D19CDE-B926-4E54-8308-4429C21AD5E8}" destId="{CF1B8F8D-291A-425C-81D8-07A703F9DDE8}" srcOrd="1" destOrd="0" presId="urn:microsoft.com/office/officeart/2008/layout/LinedList"/>
    <dgm:cxn modelId="{E20FC838-F643-4511-B6F1-736580D7B28F}" type="presParOf" srcId="{28496695-04E9-4FFE-8FEA-AE9E39264572}" destId="{7BCF5CCC-BE44-44AE-AAD3-AF3C0DA79E84}" srcOrd="14" destOrd="0" presId="urn:microsoft.com/office/officeart/2008/layout/LinedList"/>
    <dgm:cxn modelId="{5049870E-7611-4627-8E43-C9A44DB8C300}" type="presParOf" srcId="{28496695-04E9-4FFE-8FEA-AE9E39264572}" destId="{59732479-E6A6-440C-B660-9D50CE2AED07}" srcOrd="15" destOrd="0" presId="urn:microsoft.com/office/officeart/2008/layout/LinedList"/>
    <dgm:cxn modelId="{9AB6263F-A7E1-4CF3-A9D5-E01A62DB4962}" type="presParOf" srcId="{59732479-E6A6-440C-B660-9D50CE2AED07}" destId="{28FBCCE8-CC83-4492-B4E7-6F980E1BCAB1}" srcOrd="0" destOrd="0" presId="urn:microsoft.com/office/officeart/2008/layout/LinedList"/>
    <dgm:cxn modelId="{A8EA7441-F6D2-4747-B8E5-F0A523C65421}" type="presParOf" srcId="{59732479-E6A6-440C-B660-9D50CE2AED07}" destId="{7B20E126-120A-4BCD-A4CB-8DB9A3A96F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8394A-D136-4348-86C7-A7F57D694F4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62F6-01C9-41E6-B4D1-09DFD20664A2}">
      <dsp:nvSpPr>
        <dsp:cNvPr id="0" name=""/>
        <dsp:cNvSpPr/>
      </dsp:nvSpPr>
      <dsp:spPr>
        <a:xfrm>
          <a:off x="0" y="0"/>
          <a:ext cx="10515600" cy="62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주제 선정 이유</a:t>
          </a:r>
          <a:endParaRPr lang="en-US" sz="2400" kern="1200"/>
        </a:p>
      </dsp:txBody>
      <dsp:txXfrm>
        <a:off x="0" y="0"/>
        <a:ext cx="10515600" cy="628729"/>
      </dsp:txXfrm>
    </dsp:sp>
    <dsp:sp modelId="{8F8D7F7C-DF27-469D-9870-A1DFB354FAE3}">
      <dsp:nvSpPr>
        <dsp:cNvPr id="0" name=""/>
        <dsp:cNvSpPr/>
      </dsp:nvSpPr>
      <dsp:spPr>
        <a:xfrm>
          <a:off x="0" y="62872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E8602-52D1-4C26-9C2D-14CF7F72E464}">
      <dsp:nvSpPr>
        <dsp:cNvPr id="0" name=""/>
        <dsp:cNvSpPr/>
      </dsp:nvSpPr>
      <dsp:spPr>
        <a:xfrm>
          <a:off x="0" y="628729"/>
          <a:ext cx="10515600" cy="62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서울 교통량 데이터에 대한 가설 설정</a:t>
          </a:r>
          <a:endParaRPr lang="en-US" sz="2400" kern="1200"/>
        </a:p>
      </dsp:txBody>
      <dsp:txXfrm>
        <a:off x="0" y="628729"/>
        <a:ext cx="10515600" cy="628729"/>
      </dsp:txXfrm>
    </dsp:sp>
    <dsp:sp modelId="{87C05A97-F159-405C-914B-E9A4654A0443}">
      <dsp:nvSpPr>
        <dsp:cNvPr id="0" name=""/>
        <dsp:cNvSpPr/>
      </dsp:nvSpPr>
      <dsp:spPr>
        <a:xfrm>
          <a:off x="0" y="125745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AF7C7-C5EC-4708-A2DF-8AD31A776DB1}">
      <dsp:nvSpPr>
        <dsp:cNvPr id="0" name=""/>
        <dsp:cNvSpPr/>
      </dsp:nvSpPr>
      <dsp:spPr>
        <a:xfrm>
          <a:off x="0" y="1257458"/>
          <a:ext cx="10515600" cy="62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연도별에 따른 서울 교통량 데이터 분석</a:t>
          </a:r>
          <a:endParaRPr lang="en-US" sz="2400" kern="1200"/>
        </a:p>
      </dsp:txBody>
      <dsp:txXfrm>
        <a:off x="0" y="1257458"/>
        <a:ext cx="10515600" cy="628729"/>
      </dsp:txXfrm>
    </dsp:sp>
    <dsp:sp modelId="{B4C83547-5AB7-4719-9098-79B480605C87}">
      <dsp:nvSpPr>
        <dsp:cNvPr id="0" name=""/>
        <dsp:cNvSpPr/>
      </dsp:nvSpPr>
      <dsp:spPr>
        <a:xfrm>
          <a:off x="0" y="188618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45EBE-764A-4387-9F10-AE45F09FBB5E}">
      <dsp:nvSpPr>
        <dsp:cNvPr id="0" name=""/>
        <dsp:cNvSpPr/>
      </dsp:nvSpPr>
      <dsp:spPr>
        <a:xfrm>
          <a:off x="0" y="1886188"/>
          <a:ext cx="10515600" cy="62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장소별에 따른 서울 교통량 데이터 분석</a:t>
          </a:r>
          <a:endParaRPr lang="en-US" sz="2400" kern="1200" dirty="0"/>
        </a:p>
      </dsp:txBody>
      <dsp:txXfrm>
        <a:off x="0" y="1886188"/>
        <a:ext cx="10515600" cy="628729"/>
      </dsp:txXfrm>
    </dsp:sp>
    <dsp:sp modelId="{235328F3-A621-400D-83D1-A7871ADA2D79}">
      <dsp:nvSpPr>
        <dsp:cNvPr id="0" name=""/>
        <dsp:cNvSpPr/>
      </dsp:nvSpPr>
      <dsp:spPr>
        <a:xfrm>
          <a:off x="0" y="2514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44E81-E656-4B1C-BC7C-E3B955864960}">
      <dsp:nvSpPr>
        <dsp:cNvPr id="0" name=""/>
        <dsp:cNvSpPr/>
      </dsp:nvSpPr>
      <dsp:spPr>
        <a:xfrm>
          <a:off x="0" y="2514917"/>
          <a:ext cx="10515600" cy="62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월별에 따른 서울 교통량 데이터 분석</a:t>
          </a:r>
          <a:endParaRPr lang="en-US" sz="2400" kern="1200" dirty="0"/>
        </a:p>
      </dsp:txBody>
      <dsp:txXfrm>
        <a:off x="0" y="2514917"/>
        <a:ext cx="10515600" cy="628729"/>
      </dsp:txXfrm>
    </dsp:sp>
    <dsp:sp modelId="{1122C79B-4C6C-487D-9029-EE7F3576D7FB}">
      <dsp:nvSpPr>
        <dsp:cNvPr id="0" name=""/>
        <dsp:cNvSpPr/>
      </dsp:nvSpPr>
      <dsp:spPr>
        <a:xfrm>
          <a:off x="0" y="31436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8BF88-8C92-4AEB-92A3-3B66E2BB13AE}">
      <dsp:nvSpPr>
        <dsp:cNvPr id="0" name=""/>
        <dsp:cNvSpPr/>
      </dsp:nvSpPr>
      <dsp:spPr>
        <a:xfrm>
          <a:off x="0" y="3143646"/>
          <a:ext cx="10515600" cy="62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서울 교통량 데이터 연도별 예측</a:t>
          </a:r>
          <a:endParaRPr lang="en-US" sz="2400" kern="1200" dirty="0"/>
        </a:p>
      </dsp:txBody>
      <dsp:txXfrm>
        <a:off x="0" y="3143646"/>
        <a:ext cx="10515600" cy="628729"/>
      </dsp:txXfrm>
    </dsp:sp>
    <dsp:sp modelId="{4DD1CEA5-E7BD-432E-B2B6-FA37E64F76F0}">
      <dsp:nvSpPr>
        <dsp:cNvPr id="0" name=""/>
        <dsp:cNvSpPr/>
      </dsp:nvSpPr>
      <dsp:spPr>
        <a:xfrm>
          <a:off x="0" y="377237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93BAD-A142-4FAC-871C-3C6BFD974683}">
      <dsp:nvSpPr>
        <dsp:cNvPr id="0" name=""/>
        <dsp:cNvSpPr/>
      </dsp:nvSpPr>
      <dsp:spPr>
        <a:xfrm>
          <a:off x="0" y="3772376"/>
          <a:ext cx="10515600" cy="62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서울 교통량 데이터 월별 예측</a:t>
          </a:r>
          <a:endParaRPr lang="en-US" sz="2400" kern="1200" dirty="0"/>
        </a:p>
      </dsp:txBody>
      <dsp:txXfrm>
        <a:off x="0" y="3772376"/>
        <a:ext cx="10515600" cy="628729"/>
      </dsp:txXfrm>
    </dsp:sp>
    <dsp:sp modelId="{7BCF5CCC-BE44-44AE-AAD3-AF3C0DA79E84}">
      <dsp:nvSpPr>
        <dsp:cNvPr id="0" name=""/>
        <dsp:cNvSpPr/>
      </dsp:nvSpPr>
      <dsp:spPr>
        <a:xfrm>
          <a:off x="0" y="440110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BCCE8-CC83-4492-B4E7-6F980E1BCAB1}">
      <dsp:nvSpPr>
        <dsp:cNvPr id="0" name=""/>
        <dsp:cNvSpPr/>
      </dsp:nvSpPr>
      <dsp:spPr>
        <a:xfrm>
          <a:off x="0" y="4401105"/>
          <a:ext cx="10515600" cy="62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 err="1"/>
            <a:t>검정통계량에</a:t>
          </a:r>
          <a:r>
            <a:rPr lang="ko-KR" sz="2400" kern="1200" dirty="0"/>
            <a:t> 따른 </a:t>
          </a:r>
          <a:r>
            <a:rPr lang="ko-KR" sz="2400" kern="1200" dirty="0" err="1"/>
            <a:t>기각역</a:t>
          </a:r>
          <a:r>
            <a:rPr lang="en-US" sz="2400" kern="1200" dirty="0"/>
            <a:t>, </a:t>
          </a:r>
          <a:r>
            <a:rPr lang="ko-KR" sz="2400" kern="1200" dirty="0" err="1"/>
            <a:t>기각값</a:t>
          </a:r>
          <a:endParaRPr lang="en-US" sz="2400" kern="1200" dirty="0"/>
        </a:p>
      </dsp:txBody>
      <dsp:txXfrm>
        <a:off x="0" y="4401105"/>
        <a:ext cx="10515600" cy="628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42293-19F7-F60A-DFD3-7D34A044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26AD9B-68B6-5A17-0E27-D8B262A10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EB645-B0A9-E277-4995-F2FC9FF4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F507D-FF20-EE93-8577-4D6D136F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46B49-621D-A02E-29EA-4300FEB7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1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83289-E497-BEB1-7C7B-8A4B11FF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7E464-0776-A4F8-826A-EEA762BCC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C58E5-4CF0-B3EE-2BF2-7F97A5E0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207CF-620E-E868-D8B9-E43C19F9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58F22-93B8-910B-E620-578647D2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96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3982FF-5824-A682-863D-9A8A30A41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0BABB-6CF7-F138-5673-EA492ED22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BD91C-CEBB-2475-8F64-1FB4968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A3346-B213-9E06-CF97-CF63AA55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68595-9CDF-0CEC-9E9C-ADB4065C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0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9EF5-38E8-A2AC-798E-85B8BFC3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E8989-0BFB-0935-4D73-F3020E42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FC3F6-BAA9-4A28-2AF1-A398824A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AB2FC-250B-FB7F-814B-1B1ECE7B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791AF-AD07-FAD1-F43C-2D94125A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8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A2107-70ED-AC1D-E378-823B4C53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5EC3C-C3DC-35F8-5350-14FDCFF9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012B0-3F0F-D44F-3D72-459F316F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6CC68-EE3E-0CA0-6161-A13BA7B2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13814-F785-43AB-D07D-E87BF1E3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23A91-31D8-B7C4-FD55-0F79032F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D4C9E-46BE-A4D1-2192-A50588368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E38A93-6981-D8A0-66FD-261CF3EA0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DAB75-5560-B8F4-A1D4-63E7FC02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EE63B-FDD1-9F77-0C09-E0114C86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D0217-98E9-5AC5-740C-E284E44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2B2ED-C40C-2175-CBF0-FFCFE0C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B7C57-5D87-720A-8561-2FB2BDFBB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C4128-7D01-1B79-F0F3-9B6A10C9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D67DD2-F4D6-B9E6-CA6A-9D17999AC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D2F50E-333A-B0C1-8DD0-F02498CF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C7E64D-E80A-6992-8529-D23888D7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9BB1B9-DB31-6974-686A-374C3713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4F4C92-FC44-D5A1-7530-85D9BF8A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7185C-613A-1E66-D62B-EF9CE92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E2BFD7-D1A5-8D25-19BC-DEDFE2B8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40C8CC-571A-3228-DC42-A99015B0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0D48A-0B8D-4BA3-348D-8B8A34A6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5FA797-1AD7-54DB-9B5F-D2E6ECF9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2AC04-E986-A296-384A-8A292458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4075C6-2DB1-5BEA-1C09-B56D87EF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8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363C1-E77F-B7DA-2ADE-88259D47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5B5C0-D1EC-D9C8-8788-128855BD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E00DE-DE67-F346-9529-44837B696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8AB3B-AFC0-00F6-9A7F-781BC50A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DB428-61B3-5C14-F43F-0B444719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A6566-4193-3647-85B1-B0077E5F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4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03E56-92A0-AAD9-4BA8-A5BBFB03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EF12BA-D6B2-5858-8A73-94342092D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C2E964-410C-2DEC-0930-C0BFC90C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F1B85-B889-BABE-9B13-4D37D0F4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C6638-83CF-FF44-FFBC-63029612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62378-0741-16BD-5909-A859A9F7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540614-43AB-954D-3369-24CA50F0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6B33B-2EAA-21DF-2C3F-69DE9691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F9CF2-1FAF-C9CB-0F95-0F7FDAD88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868-3FB6-4AA0-B181-24B9F6147CCA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12C6-DC51-204E-A0BF-034449762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D758C-0A58-DCBE-2F7F-57D882E41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3659-C796-489F-812F-705398B9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10F01F-485F-9D9A-5142-288069B78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084" y="3156362"/>
            <a:ext cx="5835316" cy="729838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4000" dirty="0">
                <a:solidFill>
                  <a:schemeClr val="tx2"/>
                </a:solidFill>
              </a:rPr>
              <a:t>서울 교통량 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736012-17F2-BCFF-DE37-6F2CDADCE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73" y="4655056"/>
            <a:ext cx="5835316" cy="838831"/>
          </a:xfrm>
        </p:spPr>
        <p:txBody>
          <a:bodyPr anchor="b">
            <a:noAutofit/>
          </a:bodyPr>
          <a:lstStyle/>
          <a:p>
            <a:pPr algn="r"/>
            <a:r>
              <a:rPr lang="ko-KR" altLang="en-US" dirty="0" err="1">
                <a:solidFill>
                  <a:schemeClr val="tx2"/>
                </a:solidFill>
              </a:rPr>
              <a:t>데이터사이언스기초</a:t>
            </a:r>
            <a:r>
              <a:rPr lang="en-US" altLang="ko-KR" dirty="0">
                <a:solidFill>
                  <a:schemeClr val="tx2"/>
                </a:solidFill>
              </a:rPr>
              <a:t>(03)</a:t>
            </a:r>
            <a:r>
              <a:rPr lang="ko-KR" altLang="en-US" dirty="0">
                <a:solidFill>
                  <a:schemeClr val="tx2"/>
                </a:solidFill>
              </a:rPr>
              <a:t> 기말프로젝트</a:t>
            </a:r>
            <a:endParaRPr lang="en-US" altLang="ko-KR" dirty="0">
              <a:solidFill>
                <a:schemeClr val="tx2"/>
              </a:solidFill>
            </a:endParaRPr>
          </a:p>
          <a:p>
            <a:pPr algn="r"/>
            <a:r>
              <a:rPr lang="en-US" altLang="ko-KR" dirty="0">
                <a:solidFill>
                  <a:schemeClr val="tx2"/>
                </a:solidFill>
              </a:rPr>
              <a:t>20205107 </a:t>
            </a:r>
            <a:r>
              <a:rPr lang="ko-KR" altLang="en-US" dirty="0">
                <a:solidFill>
                  <a:schemeClr val="tx2"/>
                </a:solidFill>
              </a:rPr>
              <a:t>강지현</a:t>
            </a:r>
          </a:p>
        </p:txBody>
      </p:sp>
      <p:pic>
        <p:nvPicPr>
          <p:cNvPr id="41" name="Graphic 6" descr="BI 대시보드">
            <a:extLst>
              <a:ext uri="{FF2B5EF4-FFF2-40B4-BE49-F238E27FC236}">
                <a16:creationId xmlns:a16="http://schemas.microsoft.com/office/drawing/2014/main" id="{FE231085-6651-468B-974A-93D0A39C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3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74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06F7E9B-5A40-F3DF-E69F-D4755B50329C}"/>
              </a:ext>
            </a:extLst>
          </p:cNvPr>
          <p:cNvSpPr txBox="1">
            <a:spLocks/>
          </p:cNvSpPr>
          <p:nvPr/>
        </p:nvSpPr>
        <p:spPr>
          <a:xfrm>
            <a:off x="382031" y="483816"/>
            <a:ext cx="6321679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서울 교통량 데이터 연도별 예측</a:t>
            </a:r>
            <a:br>
              <a:rPr lang="en-US" altLang="ko-KR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altLang="ko-KR" sz="33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10D9208-AD41-911C-6975-0D4D0938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30" y="1937867"/>
            <a:ext cx="5947650" cy="3926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atinLnBrk="0"/>
            <a:r>
              <a:rPr lang="ko-KR" altLang="en-US" sz="2000" dirty="0">
                <a:solidFill>
                  <a:schemeClr val="tx2"/>
                </a:solidFill>
              </a:rPr>
              <a:t>이는 연도별에 따른 서울 교통량 데이터를 예측한 그래프이다</a:t>
            </a:r>
            <a:r>
              <a:rPr lang="en-US" altLang="ko-KR" sz="2000" dirty="0">
                <a:solidFill>
                  <a:schemeClr val="tx2"/>
                </a:solidFill>
              </a:rPr>
              <a:t>. </a:t>
            </a:r>
            <a:r>
              <a:rPr lang="ko-KR" altLang="en-US" sz="2000" dirty="0">
                <a:solidFill>
                  <a:schemeClr val="tx2"/>
                </a:solidFill>
              </a:rPr>
              <a:t>실제 데이터를 가지고 종속변수는 교통량 독립변수는 연도로 설정한 뒤 </a:t>
            </a:r>
            <a:r>
              <a:rPr lang="en-US" altLang="ko-KR" sz="2000" dirty="0" err="1">
                <a:solidFill>
                  <a:schemeClr val="tx2"/>
                </a:solidFill>
              </a:rPr>
              <a:t>lm</a:t>
            </a:r>
            <a:r>
              <a:rPr lang="ko-KR" altLang="en-US" sz="2000" dirty="0">
                <a:solidFill>
                  <a:schemeClr val="tx2"/>
                </a:solidFill>
              </a:rPr>
              <a:t>함수를 가지고 </a:t>
            </a:r>
            <a:r>
              <a:rPr lang="en-US" altLang="ko-KR" sz="2000" dirty="0">
                <a:solidFill>
                  <a:schemeClr val="tx2"/>
                </a:solidFill>
              </a:rPr>
              <a:t>3</a:t>
            </a:r>
            <a:r>
              <a:rPr lang="ko-KR" altLang="en-US" sz="2000" dirty="0">
                <a:solidFill>
                  <a:schemeClr val="tx2"/>
                </a:solidFill>
              </a:rPr>
              <a:t>차 모델을 구축해서 모델 요약 통계를 출력하고 데이터의 </a:t>
            </a:r>
            <a:r>
              <a:rPr lang="ko-KR" altLang="en-US" sz="2000" dirty="0" err="1">
                <a:solidFill>
                  <a:schemeClr val="tx2"/>
                </a:solidFill>
              </a:rPr>
              <a:t>산점도를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그렸다</a:t>
            </a:r>
            <a:r>
              <a:rPr lang="en-US" altLang="ko-KR" sz="2000" dirty="0">
                <a:solidFill>
                  <a:schemeClr val="tx2"/>
                </a:solidFill>
              </a:rPr>
              <a:t>. </a:t>
            </a:r>
            <a:r>
              <a:rPr lang="ko-KR" altLang="en-US" sz="2000" dirty="0">
                <a:solidFill>
                  <a:schemeClr val="tx2"/>
                </a:solidFill>
              </a:rPr>
              <a:t>또한 </a:t>
            </a:r>
            <a:r>
              <a:rPr lang="en-US" altLang="ko-KR" sz="2000" dirty="0">
                <a:solidFill>
                  <a:schemeClr val="tx2"/>
                </a:solidFill>
              </a:rPr>
              <a:t>lines</a:t>
            </a:r>
            <a:r>
              <a:rPr lang="ko-KR" altLang="en-US" sz="2000" dirty="0">
                <a:solidFill>
                  <a:schemeClr val="tx2"/>
                </a:solidFill>
              </a:rPr>
              <a:t>함수를 사용하여 </a:t>
            </a:r>
            <a:r>
              <a:rPr lang="en-US" altLang="ko-KR" sz="2000" dirty="0">
                <a:solidFill>
                  <a:schemeClr val="tx2"/>
                </a:solidFill>
              </a:rPr>
              <a:t>3</a:t>
            </a:r>
            <a:r>
              <a:rPr lang="ko-KR" altLang="en-US" sz="2000" dirty="0">
                <a:solidFill>
                  <a:schemeClr val="tx2"/>
                </a:solidFill>
              </a:rPr>
              <a:t>차 모델 예측선을 그린 뒤</a:t>
            </a:r>
            <a:r>
              <a:rPr lang="en-US" altLang="ko-KR" sz="2000" dirty="0">
                <a:solidFill>
                  <a:schemeClr val="tx2"/>
                </a:solidFill>
              </a:rPr>
              <a:t> 2025</a:t>
            </a:r>
            <a:r>
              <a:rPr lang="ko-KR" altLang="en-US" sz="2000" dirty="0">
                <a:solidFill>
                  <a:schemeClr val="tx2"/>
                </a:solidFill>
              </a:rPr>
              <a:t>년에 대한 예측을 수행하였다</a:t>
            </a:r>
            <a:r>
              <a:rPr lang="en-US" altLang="ko-KR" sz="2000" dirty="0">
                <a:solidFill>
                  <a:schemeClr val="tx2"/>
                </a:solidFill>
              </a:rPr>
              <a:t>. </a:t>
            </a:r>
          </a:p>
          <a:p>
            <a:pPr marL="0" latinLnBrk="0"/>
            <a:r>
              <a:rPr lang="ko-KR" altLang="en-US" sz="2000" dirty="0">
                <a:solidFill>
                  <a:schemeClr val="tx2"/>
                </a:solidFill>
              </a:rPr>
              <a:t>최종 예측 값은</a:t>
            </a:r>
            <a:r>
              <a:rPr lang="en-US" altLang="ko-KR" sz="2000" dirty="0">
                <a:solidFill>
                  <a:schemeClr val="tx2"/>
                </a:solidFill>
              </a:rPr>
              <a:t> predicted value</a:t>
            </a:r>
            <a:r>
              <a:rPr lang="ko-KR" altLang="en-US" sz="2000" dirty="0">
                <a:solidFill>
                  <a:schemeClr val="tx2"/>
                </a:solidFill>
              </a:rPr>
              <a:t>변수에 저장했는데 예측 결과는 </a:t>
            </a:r>
            <a:r>
              <a:rPr lang="en-US" altLang="ko-KR" sz="2000" dirty="0">
                <a:solidFill>
                  <a:schemeClr val="tx2"/>
                </a:solidFill>
              </a:rPr>
              <a:t>3498685</a:t>
            </a:r>
            <a:r>
              <a:rPr lang="ko-KR" altLang="en-US" sz="2000" dirty="0">
                <a:solidFill>
                  <a:schemeClr val="tx2"/>
                </a:solidFill>
              </a:rPr>
              <a:t>로 예상된다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876441F-CBB6-4A7B-5D4B-41FFC81B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0" y="311584"/>
            <a:ext cx="5019039" cy="62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6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06F7E9B-5A40-F3DF-E69F-D4755B50329C}"/>
              </a:ext>
            </a:extLst>
          </p:cNvPr>
          <p:cNvSpPr txBox="1">
            <a:spLocks/>
          </p:cNvSpPr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서울 교통량 데이터 </a:t>
            </a:r>
            <a:r>
              <a:rPr lang="ko-KR" altLang="en-US" sz="33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월</a:t>
            </a:r>
            <a:r>
              <a:rPr lang="ko-KR" altLang="en-US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별 예측</a:t>
            </a:r>
            <a:br>
              <a:rPr lang="en-US" altLang="ko-KR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altLang="ko-KR" sz="33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10D9208-AD41-911C-6975-0D4D0938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5362448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atinLnBrk="0"/>
            <a:r>
              <a:rPr lang="ko-KR" altLang="en-US" sz="1800" dirty="0">
                <a:solidFill>
                  <a:schemeClr val="tx2"/>
                </a:solidFill>
              </a:rPr>
              <a:t>이는 월별에 따른 서울 교통량 데이터를 예측한 그래프이다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종속변수는 교통량 독립변수는 월 단위로 설정한 뒤 </a:t>
            </a:r>
            <a:r>
              <a:rPr lang="en-US" altLang="ko-KR" sz="1800" dirty="0">
                <a:solidFill>
                  <a:schemeClr val="tx2"/>
                </a:solidFill>
              </a:rPr>
              <a:t>1</a:t>
            </a:r>
            <a:r>
              <a:rPr lang="ko-KR" altLang="en-US" sz="1800" dirty="0">
                <a:solidFill>
                  <a:schemeClr val="tx2"/>
                </a:solidFill>
              </a:rPr>
              <a:t>월부터 </a:t>
            </a:r>
            <a:r>
              <a:rPr lang="en-US" altLang="ko-KR" sz="1800" dirty="0">
                <a:solidFill>
                  <a:schemeClr val="tx2"/>
                </a:solidFill>
              </a:rPr>
              <a:t>12</a:t>
            </a:r>
            <a:r>
              <a:rPr lang="ko-KR" altLang="en-US" sz="1800" dirty="0">
                <a:solidFill>
                  <a:schemeClr val="tx2"/>
                </a:solidFill>
              </a:rPr>
              <a:t>월 까지의 실제 데이터는 빨간 점으로 표시하고 다음 해 </a:t>
            </a:r>
            <a:r>
              <a:rPr lang="en-US" altLang="ko-KR" sz="1800" dirty="0">
                <a:solidFill>
                  <a:schemeClr val="tx2"/>
                </a:solidFill>
              </a:rPr>
              <a:t>1</a:t>
            </a:r>
            <a:r>
              <a:rPr lang="ko-KR" altLang="en-US" sz="1800" dirty="0">
                <a:solidFill>
                  <a:schemeClr val="tx2"/>
                </a:solidFill>
              </a:rPr>
              <a:t>월부터 </a:t>
            </a:r>
            <a:r>
              <a:rPr lang="en-US" altLang="ko-KR" sz="1800" dirty="0">
                <a:solidFill>
                  <a:schemeClr val="tx2"/>
                </a:solidFill>
              </a:rPr>
              <a:t>12</a:t>
            </a:r>
            <a:r>
              <a:rPr lang="ko-KR" altLang="en-US" sz="1800" dirty="0">
                <a:solidFill>
                  <a:schemeClr val="tx2"/>
                </a:solidFill>
              </a:rPr>
              <a:t>월까지는 </a:t>
            </a:r>
            <a:r>
              <a:rPr lang="en-US" altLang="ko-KR" sz="1800" dirty="0">
                <a:solidFill>
                  <a:schemeClr val="tx2"/>
                </a:solidFill>
              </a:rPr>
              <a:t>14</a:t>
            </a:r>
            <a:r>
              <a:rPr lang="ko-KR" altLang="en-US" sz="1800" dirty="0">
                <a:solidFill>
                  <a:schemeClr val="tx2"/>
                </a:solidFill>
              </a:rPr>
              <a:t>월부터 </a:t>
            </a:r>
            <a:r>
              <a:rPr lang="en-US" altLang="ko-KR" sz="1800" dirty="0">
                <a:solidFill>
                  <a:schemeClr val="tx2"/>
                </a:solidFill>
              </a:rPr>
              <a:t>24</a:t>
            </a:r>
            <a:r>
              <a:rPr lang="ko-KR" altLang="en-US" sz="1800" dirty="0">
                <a:solidFill>
                  <a:schemeClr val="tx2"/>
                </a:solidFill>
              </a:rPr>
              <a:t>월로 설정하여 파란선으로 그래프를 나타냈다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0" indent="0" latinLnBrk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각 월별 예측 값을 </a:t>
            </a:r>
            <a:r>
              <a:rPr lang="en-US" altLang="ko-KR" sz="1800" dirty="0">
                <a:solidFill>
                  <a:schemeClr val="tx2"/>
                </a:solidFill>
              </a:rPr>
              <a:t>predicted_data_3</a:t>
            </a:r>
            <a:r>
              <a:rPr lang="ko-KR" altLang="en-US" sz="1800" dirty="0">
                <a:solidFill>
                  <a:schemeClr val="tx2"/>
                </a:solidFill>
              </a:rPr>
              <a:t>변수에 저장했다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pPr marL="0" indent="0" latinLnBrk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예측 결과값은 다음과 같다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7D2D80B-82B6-D1D9-B7DA-7B696725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1" y="380716"/>
            <a:ext cx="4590288" cy="60798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843361-6C29-0C7D-7C00-FD65D503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82" y="4552523"/>
            <a:ext cx="1888093" cy="15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1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0285B-9FBD-3D5F-34E0-C9142BC8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dirty="0" err="1"/>
              <a:t>검정통계량에</a:t>
            </a:r>
            <a:r>
              <a:rPr lang="ko-KR" altLang="ko-KR" sz="4400" dirty="0"/>
              <a:t> 따른 </a:t>
            </a:r>
            <a:r>
              <a:rPr lang="ko-KR" altLang="ko-KR" sz="4400" dirty="0" err="1"/>
              <a:t>기각역</a:t>
            </a:r>
            <a:r>
              <a:rPr lang="en-US" altLang="ko-KR" sz="4400" dirty="0"/>
              <a:t>, </a:t>
            </a:r>
            <a:r>
              <a:rPr lang="ko-KR" altLang="ko-KR" sz="4400" dirty="0" err="1"/>
              <a:t>기각값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E84BB-436D-076F-4531-976307BE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460500"/>
            <a:ext cx="1120648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1. </a:t>
            </a:r>
            <a:r>
              <a:rPr lang="ko-KR" altLang="en-US" sz="1600" b="0" i="0" dirty="0" err="1">
                <a:solidFill>
                  <a:schemeClr val="tx2"/>
                </a:solidFill>
                <a:effectLst/>
                <a:latin typeface="Söhne"/>
              </a:rPr>
              <a:t>귀무가설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(H0): 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Söhne"/>
              </a:rPr>
              <a:t>서울의 교통량은 연도별로 차이가 없다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.  </a:t>
            </a:r>
          </a:p>
          <a:p>
            <a:pPr marL="0" indent="0">
              <a:buNone/>
            </a:pPr>
            <a:r>
              <a:rPr lang="ko-KR" altLang="en-US" sz="1600" b="0" i="0" dirty="0">
                <a:solidFill>
                  <a:schemeClr val="tx2"/>
                </a:solidFill>
                <a:effectLst/>
                <a:latin typeface="Söhne"/>
              </a:rPr>
              <a:t>    대립가설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(H1): 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Söhne"/>
              </a:rPr>
              <a:t>서울의 교통량은 연도별로 차이가 있다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altLang="ko-KR" sz="1600" b="1" i="0" dirty="0">
                <a:solidFill>
                  <a:srgbClr val="FF0000"/>
                </a:solidFill>
                <a:effectLst/>
                <a:latin typeface="Söhne"/>
              </a:rPr>
              <a:t>H0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Söhne"/>
              </a:rPr>
              <a:t>기각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Söhne"/>
              </a:rPr>
              <a:t>, “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Söhne"/>
              </a:rPr>
              <a:t>서울의 교통량은 연도별로 차이가 없다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Söhne"/>
              </a:rPr>
              <a:t>.”</a:t>
            </a: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를 기각 시키고</a:t>
            </a:r>
            <a:endParaRPr lang="en-US" altLang="ko-KR" sz="1600" b="1" dirty="0">
              <a:solidFill>
                <a:srgbClr val="FF0000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Söhne"/>
              </a:rPr>
              <a:t>H1</a:t>
            </a: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를 채택한다</a:t>
            </a:r>
            <a:r>
              <a:rPr lang="en-US" altLang="ko-KR" sz="1600" b="1" dirty="0">
                <a:solidFill>
                  <a:srgbClr val="FF0000"/>
                </a:solidFill>
                <a:latin typeface="Söhne"/>
              </a:rPr>
              <a:t>.  </a:t>
            </a: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이는 회귀관계가 성립된다는 것으로 볼 수 있다</a:t>
            </a:r>
            <a:r>
              <a:rPr lang="en-US" altLang="ko-KR" sz="1600" b="1" dirty="0">
                <a:solidFill>
                  <a:srgbClr val="FF0000"/>
                </a:solidFill>
                <a:latin typeface="Söhne"/>
              </a:rPr>
              <a:t>.</a:t>
            </a:r>
            <a:endParaRPr lang="en-US" altLang="ko-KR" sz="1600" b="1" i="0" dirty="0">
              <a:solidFill>
                <a:srgbClr val="FF0000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endParaRPr lang="en-US" altLang="ko-KR" sz="16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2. </a:t>
            </a:r>
            <a:r>
              <a:rPr lang="ko-KR" altLang="en-US" sz="1600" b="0" i="0" dirty="0" err="1">
                <a:solidFill>
                  <a:schemeClr val="tx2"/>
                </a:solidFill>
                <a:effectLst/>
                <a:latin typeface="Söhne"/>
              </a:rPr>
              <a:t>귀무가설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(H0): 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Söhne"/>
              </a:rPr>
              <a:t>서울의 교통량은 장소별로 차이가 없다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    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Söhne"/>
              </a:rPr>
              <a:t>대립가설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(H1): 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Söhne"/>
              </a:rPr>
              <a:t>서울의 교통량은 장소별로 차이가 있다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altLang="ko-KR" sz="1600" b="1" i="0" dirty="0">
                <a:solidFill>
                  <a:srgbClr val="FF0000"/>
                </a:solidFill>
                <a:effectLst/>
                <a:latin typeface="Söhne"/>
              </a:rPr>
              <a:t>H0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Söhne"/>
              </a:rPr>
              <a:t>기각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Söhne"/>
              </a:rPr>
              <a:t>, “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Söhne"/>
              </a:rPr>
              <a:t>서울의 교통량은 장소별로 차이가 없다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Söhne"/>
              </a:rPr>
              <a:t>.”</a:t>
            </a: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를 기각 시키고</a:t>
            </a:r>
            <a:endParaRPr lang="en-US" altLang="ko-KR" sz="1600" b="1" dirty="0">
              <a:solidFill>
                <a:srgbClr val="FF0000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Söhne"/>
              </a:rPr>
              <a:t>H1</a:t>
            </a: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를 채택한다</a:t>
            </a:r>
            <a:r>
              <a:rPr lang="en-US" altLang="ko-KR" sz="1600" b="1" dirty="0">
                <a:solidFill>
                  <a:srgbClr val="FF0000"/>
                </a:solidFill>
                <a:latin typeface="Söhne"/>
              </a:rPr>
              <a:t>.  </a:t>
            </a: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서울 장소별에 따라 데이터 분석을 한 결과 올림픽대로가 다른 곳에 비해</a:t>
            </a:r>
            <a:endParaRPr lang="en-US" altLang="ko-KR" sz="1600" b="1" dirty="0">
              <a:solidFill>
                <a:srgbClr val="FF0000"/>
              </a:solidFill>
              <a:latin typeface="Söhne"/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눈에 띄게 높다는 것을 볼 수 있었다</a:t>
            </a:r>
            <a:r>
              <a:rPr lang="en-US" altLang="ko-KR" sz="1600" b="1" dirty="0">
                <a:solidFill>
                  <a:srgbClr val="FF0000"/>
                </a:solidFill>
                <a:latin typeface="Söhne"/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이는 회귀관계가 성립된다는 것을 의미한다</a:t>
            </a:r>
            <a:r>
              <a:rPr lang="en-US" altLang="ko-KR" sz="1600" b="1" dirty="0">
                <a:solidFill>
                  <a:srgbClr val="FF0000"/>
                </a:solidFill>
                <a:latin typeface="Söhne"/>
              </a:rPr>
              <a:t>.</a:t>
            </a:r>
            <a:endParaRPr lang="en-US" altLang="ko-KR" sz="1600" b="1" i="0" dirty="0">
              <a:solidFill>
                <a:srgbClr val="FF0000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altLang="ko-KR" sz="16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3. </a:t>
            </a:r>
            <a:r>
              <a:rPr lang="ko-KR" altLang="en-US" sz="1600" b="0" i="0" dirty="0" err="1">
                <a:solidFill>
                  <a:schemeClr val="tx2"/>
                </a:solidFill>
                <a:effectLst/>
                <a:latin typeface="Söhne"/>
              </a:rPr>
              <a:t>귀무가설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(H0): 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Söhne"/>
              </a:rPr>
              <a:t>서울의 교통량은 월별에 따라 차이가 없다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2"/>
                </a:solidFill>
                <a:latin typeface="Söhne"/>
              </a:rPr>
              <a:t>     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Söhne"/>
              </a:rPr>
              <a:t>대립가설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(H1): 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Söhne"/>
              </a:rPr>
              <a:t>서울의 교통량은 월별에 따라 차이가 있다</a:t>
            </a:r>
            <a:r>
              <a:rPr lang="en-US" altLang="ko-KR" sz="16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altLang="ko-KR" sz="1600" b="1" i="0" dirty="0">
                <a:solidFill>
                  <a:srgbClr val="FF0000"/>
                </a:solidFill>
                <a:effectLst/>
                <a:latin typeface="Söhne"/>
              </a:rPr>
              <a:t>H0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Söhne"/>
              </a:rPr>
              <a:t>기각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Söhne"/>
              </a:rPr>
              <a:t>, “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Söhne"/>
              </a:rPr>
              <a:t>서울의 교통량은 월별로 차이가 없다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Söhne"/>
              </a:rPr>
              <a:t>.”</a:t>
            </a: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를 기각 시키고</a:t>
            </a:r>
            <a:endParaRPr lang="en-US" altLang="ko-KR" sz="1600" b="1" dirty="0">
              <a:solidFill>
                <a:srgbClr val="FF0000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Söhne"/>
              </a:rPr>
              <a:t>H1</a:t>
            </a: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를 채택한다</a:t>
            </a:r>
            <a:r>
              <a:rPr lang="en-US" altLang="ko-KR" sz="1600" b="1" dirty="0">
                <a:solidFill>
                  <a:srgbClr val="FF0000"/>
                </a:solidFill>
                <a:latin typeface="Söhne"/>
              </a:rPr>
              <a:t>.  </a:t>
            </a: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서울 월별에 따라 데이터 분석을 한 결과</a:t>
            </a:r>
            <a:r>
              <a:rPr lang="ko-KR" altLang="en-US" sz="1600" b="1" dirty="0">
                <a:solidFill>
                  <a:srgbClr val="FF0000"/>
                </a:solidFill>
              </a:rPr>
              <a:t> 봄과 여름에 교통량이 가장 높은 것으로 나타났고 </a:t>
            </a:r>
            <a:r>
              <a:rPr lang="en-US" altLang="ko-KR" sz="1600" b="1" dirty="0">
                <a:solidFill>
                  <a:srgbClr val="FF0000"/>
                </a:solidFill>
              </a:rPr>
              <a:t>12</a:t>
            </a:r>
            <a:r>
              <a:rPr lang="ko-KR" altLang="en-US" sz="1600" b="1" dirty="0">
                <a:solidFill>
                  <a:srgbClr val="FF0000"/>
                </a:solidFill>
              </a:rPr>
              <a:t>월 </a:t>
            </a: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</a:rPr>
              <a:t>월인 겨울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FF0000"/>
                </a:solidFill>
              </a:rPr>
              <a:t>에는 교통량이 현저하게 낮은 것을 확인할 수 있었다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b="1" dirty="0">
                <a:solidFill>
                  <a:srgbClr val="FF0000"/>
                </a:solidFill>
                <a:latin typeface="Söhne"/>
              </a:rPr>
              <a:t>  </a:t>
            </a:r>
            <a:r>
              <a:rPr lang="ko-KR" altLang="en-US" sz="1600" b="1" dirty="0">
                <a:solidFill>
                  <a:srgbClr val="FF0000"/>
                </a:solidFill>
                <a:latin typeface="Söhne"/>
              </a:rPr>
              <a:t>이는 회귀관계가 성립된다는 것을 의미한다</a:t>
            </a:r>
            <a:r>
              <a:rPr lang="en-US" altLang="ko-KR" sz="1600" b="1" dirty="0">
                <a:solidFill>
                  <a:srgbClr val="FF0000"/>
                </a:solidFill>
                <a:latin typeface="Söhne"/>
              </a:rPr>
              <a:t>.</a:t>
            </a:r>
            <a:endParaRPr lang="en-US" altLang="ko-KR" sz="1600" b="1" i="0" dirty="0">
              <a:solidFill>
                <a:srgbClr val="FF0000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altLang="ko-KR" sz="1600" b="0" i="0" dirty="0">
              <a:solidFill>
                <a:schemeClr val="tx2"/>
              </a:solidFill>
              <a:effectLst/>
              <a:latin typeface="Söhne"/>
            </a:endParaRPr>
          </a:p>
          <a:p>
            <a:endParaRPr lang="ko-KR" altLang="en-US" sz="1600" dirty="0"/>
          </a:p>
        </p:txBody>
      </p:sp>
      <p:pic>
        <p:nvPicPr>
          <p:cNvPr id="4" name="Graphic 6" descr="질문">
            <a:extLst>
              <a:ext uri="{FF2B5EF4-FFF2-40B4-BE49-F238E27FC236}">
                <a16:creationId xmlns:a16="http://schemas.microsoft.com/office/drawing/2014/main" id="{350BE445-793D-440D-681D-A3B4E368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0600" y="1077911"/>
            <a:ext cx="2915920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4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F5D84-8E13-5C2B-EC1A-ADF8C56E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목차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40AF9A2-3FA1-86A6-CDBD-3322A5987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817665"/>
              </p:ext>
            </p:extLst>
          </p:nvPr>
        </p:nvGraphicFramePr>
        <p:xfrm>
          <a:off x="838200" y="1463040"/>
          <a:ext cx="10515600" cy="502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88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73984-3E2C-1DC9-1D3C-D4044760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3040"/>
            <a:ext cx="8297494" cy="440685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chemeClr val="tx2"/>
                </a:solidFill>
              </a:rPr>
              <a:t>서울에는 인구 밀도가 높고 교통 수요가 많은 도시로 각종 행사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2"/>
                </a:solidFill>
              </a:rPr>
              <a:t>   </a:t>
            </a:r>
            <a:r>
              <a:rPr lang="ko-KR" altLang="en-US" sz="2000" dirty="0">
                <a:solidFill>
                  <a:schemeClr val="tx2"/>
                </a:solidFill>
              </a:rPr>
              <a:t>축제가 많아 해마다 교통 체증이 발생하여 빈번한 사건 사고가 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2"/>
                </a:solidFill>
              </a:rPr>
              <a:t>   발생했습니다</a:t>
            </a:r>
            <a:r>
              <a:rPr lang="en-US" altLang="ko-KR" sz="2000" dirty="0">
                <a:solidFill>
                  <a:schemeClr val="tx2"/>
                </a:solidFill>
              </a:rPr>
              <a:t>. </a:t>
            </a:r>
            <a:r>
              <a:rPr lang="en-US" altLang="ko-KR" sz="2000" b="0" i="0" dirty="0">
                <a:solidFill>
                  <a:schemeClr val="tx2"/>
                </a:solidFill>
                <a:effectLst/>
                <a:latin typeface="Söhne"/>
              </a:rPr>
              <a:t>2017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년 </a:t>
            </a:r>
            <a:r>
              <a:rPr lang="en-US" altLang="ko-KR" sz="2000" dirty="0">
                <a:solidFill>
                  <a:schemeClr val="tx2"/>
                </a:solidFill>
                <a:latin typeface="Söhne"/>
              </a:rPr>
              <a:t>7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월 </a:t>
            </a:r>
            <a:r>
              <a:rPr lang="en-US" altLang="ko-KR" sz="2000" dirty="0">
                <a:solidFill>
                  <a:schemeClr val="tx2"/>
                </a:solidFill>
                <a:latin typeface="Söhne"/>
              </a:rPr>
              <a:t>5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일에는 대규모 교통 체증으로 인해 도로와  </a:t>
            </a:r>
            <a:endParaRPr lang="en-US" altLang="ko-KR" sz="20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2"/>
                </a:solidFill>
                <a:latin typeface="Söhne"/>
              </a:rPr>
              <a:t>     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교통망이 마비된 적도 있습니다</a:t>
            </a:r>
            <a:r>
              <a:rPr lang="en-US" altLang="ko-KR" sz="20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교통량 데이터를 장소와 월별</a:t>
            </a:r>
            <a:r>
              <a:rPr lang="en-US" altLang="ko-KR" sz="2000" b="0" i="0" dirty="0">
                <a:solidFill>
                  <a:schemeClr val="tx2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연도별 교통량을 분석함으로써 혼잡한</a:t>
            </a:r>
            <a:endParaRPr lang="en-US" altLang="ko-KR" sz="20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2"/>
                </a:solidFill>
                <a:latin typeface="Söhne"/>
              </a:rPr>
              <a:t>   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 구간이나 교통 체증이 발생하는 </a:t>
            </a:r>
            <a:r>
              <a:rPr lang="ko-KR" altLang="en-US" sz="2000" dirty="0">
                <a:solidFill>
                  <a:schemeClr val="tx2"/>
                </a:solidFill>
                <a:latin typeface="Söhne"/>
              </a:rPr>
              <a:t>구간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을 확인하는 등 교통 패턴 및 </a:t>
            </a:r>
            <a:endParaRPr lang="en-US" altLang="ko-KR" sz="20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2"/>
                </a:solidFill>
                <a:latin typeface="Söhne"/>
              </a:rPr>
              <a:t>    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추세를 파악 </a:t>
            </a:r>
            <a:r>
              <a:rPr lang="ko-KR" altLang="en-US" sz="2000" dirty="0">
                <a:solidFill>
                  <a:schemeClr val="tx2"/>
                </a:solidFill>
                <a:latin typeface="Söhne"/>
              </a:rPr>
              <a:t>하고</a:t>
            </a:r>
            <a:r>
              <a:rPr lang="en-US" altLang="ko-KR" sz="2000" dirty="0">
                <a:solidFill>
                  <a:schemeClr val="tx2"/>
                </a:solidFill>
                <a:latin typeface="Söhne"/>
              </a:rPr>
              <a:t>, 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endParaRPr lang="en-US" altLang="ko-KR" sz="20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2"/>
                </a:solidFill>
                <a:latin typeface="Söhne"/>
              </a:rPr>
              <a:t>    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도로 개선 및 확장을 위한 우선 순위를 정해서</a:t>
            </a:r>
            <a:r>
              <a:rPr lang="en-US" altLang="ko-KR" sz="20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교통 흐름을 개선하는 </a:t>
            </a:r>
            <a:endParaRPr lang="en-US" altLang="ko-KR" sz="20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2"/>
                </a:solidFill>
                <a:latin typeface="Söhne"/>
              </a:rPr>
              <a:t>    </a:t>
            </a:r>
            <a:r>
              <a:rPr lang="ko-KR" altLang="en-US" sz="2000" b="0" i="0" dirty="0">
                <a:solidFill>
                  <a:schemeClr val="tx2"/>
                </a:solidFill>
                <a:effectLst/>
                <a:latin typeface="Söhne"/>
              </a:rPr>
              <a:t>방안 등을 모색할 수 있을 것 같아서 주제를 선정하게 되었습니다</a:t>
            </a:r>
            <a:r>
              <a:rPr lang="en-US" altLang="ko-KR" sz="20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버스">
            <a:extLst>
              <a:ext uri="{FF2B5EF4-FFF2-40B4-BE49-F238E27FC236}">
                <a16:creationId xmlns:a16="http://schemas.microsoft.com/office/drawing/2014/main" id="{E0390CC7-7684-1FEC-79D3-D00CDE2EE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8395" y="2099784"/>
            <a:ext cx="2658431" cy="265843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45014AB-F57D-3ED4-4DF0-122CAA75B750}"/>
              </a:ext>
            </a:extLst>
          </p:cNvPr>
          <p:cNvSpPr txBox="1">
            <a:spLocks/>
          </p:cNvSpPr>
          <p:nvPr/>
        </p:nvSpPr>
        <p:spPr>
          <a:xfrm>
            <a:off x="838200" y="1374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4E4979-59CE-618C-FA64-45A0991FBDD8}"/>
              </a:ext>
            </a:extLst>
          </p:cNvPr>
          <p:cNvSpPr txBox="1">
            <a:spLocks/>
          </p:cNvSpPr>
          <p:nvPr/>
        </p:nvSpPr>
        <p:spPr>
          <a:xfrm>
            <a:off x="990600" y="289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2"/>
                </a:solidFill>
              </a:rPr>
              <a:t>주제 선정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6BCD16-134A-4282-1471-6E36374C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0210" y="849031"/>
            <a:ext cx="9833548" cy="8128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서울 교통량 데이터에 대한 가설 설정</a:t>
            </a:r>
            <a:br>
              <a:rPr lang="en-US" altLang="ko-KR" dirty="0">
                <a:solidFill>
                  <a:schemeClr val="tx2"/>
                </a:solidFill>
              </a:rPr>
            </a:br>
            <a:endParaRPr lang="ko-KR" alt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D3524-B297-2F45-4737-08FBE5C89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371600"/>
            <a:ext cx="10535920" cy="523600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ko-KR" altLang="en-US" sz="2400" b="0" i="0" dirty="0" err="1">
                <a:solidFill>
                  <a:schemeClr val="tx2"/>
                </a:solidFill>
                <a:effectLst/>
                <a:latin typeface="Söhne"/>
              </a:rPr>
              <a:t>귀무가설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(H0): </a:t>
            </a:r>
            <a:r>
              <a:rPr lang="ko-KR" altLang="en-US" sz="2400" b="0" i="0" dirty="0">
                <a:solidFill>
                  <a:schemeClr val="tx2"/>
                </a:solidFill>
                <a:effectLst/>
                <a:latin typeface="Söhne"/>
              </a:rPr>
              <a:t>서울의 교통량은 연도별로 차이가 없다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2"/>
                </a:solidFill>
                <a:latin typeface="Söhne"/>
              </a:rPr>
              <a:t>       </a:t>
            </a:r>
            <a:r>
              <a:rPr lang="ko-KR" altLang="en-US" sz="2400" b="0" i="0" dirty="0">
                <a:solidFill>
                  <a:schemeClr val="tx2"/>
                </a:solidFill>
                <a:effectLst/>
                <a:latin typeface="Söhne"/>
              </a:rPr>
              <a:t>대립가설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(H1): </a:t>
            </a:r>
            <a:r>
              <a:rPr lang="ko-KR" altLang="en-US" sz="2400" b="0" i="0" dirty="0">
                <a:solidFill>
                  <a:schemeClr val="tx2"/>
                </a:solidFill>
                <a:effectLst/>
                <a:latin typeface="Söhne"/>
              </a:rPr>
              <a:t>서울의 교통량은 연도별로 차이가 있다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24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2. </a:t>
            </a:r>
            <a:r>
              <a:rPr lang="ko-KR" altLang="en-US" sz="2400" b="0" i="0" dirty="0" err="1">
                <a:solidFill>
                  <a:schemeClr val="tx2"/>
                </a:solidFill>
                <a:effectLst/>
                <a:latin typeface="Söhne"/>
              </a:rPr>
              <a:t>귀무가설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(H0): </a:t>
            </a:r>
            <a:r>
              <a:rPr lang="ko-KR" altLang="en-US" sz="2400" b="0" i="0" dirty="0">
                <a:solidFill>
                  <a:schemeClr val="tx2"/>
                </a:solidFill>
                <a:effectLst/>
                <a:latin typeface="Söhne"/>
              </a:rPr>
              <a:t>서울의 교통량은 장소별로 차이가 없다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    </a:t>
            </a:r>
            <a:r>
              <a:rPr lang="ko-KR" altLang="en-US" sz="2400" b="0" i="0" dirty="0">
                <a:solidFill>
                  <a:schemeClr val="tx2"/>
                </a:solidFill>
                <a:effectLst/>
                <a:latin typeface="Söhne"/>
              </a:rPr>
              <a:t>대립가설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(H1): </a:t>
            </a:r>
            <a:r>
              <a:rPr lang="ko-KR" altLang="en-US" sz="2400" b="0" i="0" dirty="0">
                <a:solidFill>
                  <a:schemeClr val="tx2"/>
                </a:solidFill>
                <a:effectLst/>
                <a:latin typeface="Söhne"/>
              </a:rPr>
              <a:t>서울의 교통량은 장소별로 차이가 있다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sz="24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3. </a:t>
            </a:r>
            <a:r>
              <a:rPr lang="ko-KR" altLang="en-US" sz="2400" b="0" i="0" dirty="0" err="1">
                <a:solidFill>
                  <a:schemeClr val="tx2"/>
                </a:solidFill>
                <a:effectLst/>
                <a:latin typeface="Söhne"/>
              </a:rPr>
              <a:t>귀무가설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(H0): </a:t>
            </a:r>
            <a:r>
              <a:rPr lang="ko-KR" altLang="en-US" sz="2400" b="0" i="0" dirty="0">
                <a:solidFill>
                  <a:schemeClr val="tx2"/>
                </a:solidFill>
                <a:effectLst/>
                <a:latin typeface="Söhne"/>
              </a:rPr>
              <a:t>서울의 교통량은 월별에 따라 차이가 없다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2"/>
                </a:solidFill>
                <a:latin typeface="Söhne"/>
              </a:rPr>
              <a:t>     </a:t>
            </a:r>
            <a:r>
              <a:rPr lang="ko-KR" altLang="en-US" sz="2400" b="0" i="0" dirty="0">
                <a:solidFill>
                  <a:schemeClr val="tx2"/>
                </a:solidFill>
                <a:effectLst/>
                <a:latin typeface="Söhne"/>
              </a:rPr>
              <a:t>대립가설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(H1): </a:t>
            </a:r>
            <a:r>
              <a:rPr lang="ko-KR" altLang="en-US" sz="2400" b="0" i="0" dirty="0">
                <a:solidFill>
                  <a:schemeClr val="tx2"/>
                </a:solidFill>
                <a:effectLst/>
                <a:latin typeface="Söhne"/>
              </a:rPr>
              <a:t>서울의 교통량은 월별에 따라 차이가 있다</a:t>
            </a:r>
            <a:r>
              <a:rPr lang="en-US" altLang="ko-KR" sz="2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endParaRPr lang="en-US" altLang="ko-KR" sz="2400" dirty="0">
              <a:solidFill>
                <a:schemeClr val="tx2"/>
              </a:solidFill>
            </a:endParaRPr>
          </a:p>
          <a:p>
            <a:r>
              <a:rPr lang="ko-KR" altLang="en-US" sz="2400" dirty="0">
                <a:solidFill>
                  <a:schemeClr val="tx2"/>
                </a:solidFill>
              </a:rPr>
              <a:t>종속변수 </a:t>
            </a:r>
            <a:r>
              <a:rPr lang="en-US" altLang="ko-KR" sz="2400" dirty="0">
                <a:solidFill>
                  <a:schemeClr val="tx2"/>
                </a:solidFill>
              </a:rPr>
              <a:t>: </a:t>
            </a:r>
            <a:r>
              <a:rPr lang="ko-KR" altLang="en-US" sz="2400" dirty="0">
                <a:solidFill>
                  <a:schemeClr val="tx2"/>
                </a:solidFill>
              </a:rPr>
              <a:t>교통량 </a:t>
            </a:r>
            <a:r>
              <a:rPr lang="en-US" altLang="ko-KR" sz="2400" dirty="0">
                <a:solidFill>
                  <a:schemeClr val="tx2"/>
                </a:solidFill>
              </a:rPr>
              <a:t>(</a:t>
            </a:r>
            <a:r>
              <a:rPr lang="ko-KR" altLang="en-US" sz="2400" dirty="0">
                <a:solidFill>
                  <a:schemeClr val="tx2"/>
                </a:solidFill>
              </a:rPr>
              <a:t>차량 수</a:t>
            </a:r>
            <a:r>
              <a:rPr lang="en-US" altLang="ko-KR" sz="2400" dirty="0">
                <a:solidFill>
                  <a:schemeClr val="tx2"/>
                </a:solidFill>
              </a:rPr>
              <a:t>)</a:t>
            </a:r>
          </a:p>
          <a:p>
            <a:r>
              <a:rPr lang="ko-KR" altLang="en-US" sz="2400" dirty="0">
                <a:solidFill>
                  <a:schemeClr val="tx2"/>
                </a:solidFill>
              </a:rPr>
              <a:t>독립변수 </a:t>
            </a:r>
            <a:r>
              <a:rPr lang="en-US" altLang="ko-KR" sz="2400" dirty="0">
                <a:solidFill>
                  <a:schemeClr val="tx2"/>
                </a:solidFill>
              </a:rPr>
              <a:t>: </a:t>
            </a:r>
            <a:r>
              <a:rPr lang="ko-KR" altLang="en-US" sz="2400" dirty="0">
                <a:solidFill>
                  <a:schemeClr val="tx2"/>
                </a:solidFill>
              </a:rPr>
              <a:t>연도</a:t>
            </a:r>
            <a:r>
              <a:rPr lang="en-US" altLang="ko-KR" sz="2400" dirty="0">
                <a:solidFill>
                  <a:schemeClr val="tx2"/>
                </a:solidFill>
              </a:rPr>
              <a:t>, </a:t>
            </a:r>
            <a:r>
              <a:rPr lang="ko-KR" altLang="en-US" sz="2400" dirty="0">
                <a:solidFill>
                  <a:schemeClr val="tx2"/>
                </a:solidFill>
              </a:rPr>
              <a:t>장소 </a:t>
            </a:r>
            <a:r>
              <a:rPr lang="en-US" altLang="ko-KR" sz="2400" dirty="0">
                <a:solidFill>
                  <a:schemeClr val="tx2"/>
                </a:solidFill>
              </a:rPr>
              <a:t>(</a:t>
            </a:r>
            <a:r>
              <a:rPr lang="ko-KR" altLang="en-US" sz="2400" dirty="0">
                <a:solidFill>
                  <a:schemeClr val="tx2"/>
                </a:solidFill>
              </a:rPr>
              <a:t>서울 내의 특정 지역</a:t>
            </a:r>
            <a:r>
              <a:rPr lang="en-US" altLang="ko-KR" sz="2400" dirty="0">
                <a:solidFill>
                  <a:schemeClr val="tx2"/>
                </a:solidFill>
              </a:rPr>
              <a:t>, </a:t>
            </a:r>
            <a:r>
              <a:rPr lang="ko-KR" altLang="en-US" sz="2400" dirty="0">
                <a:solidFill>
                  <a:schemeClr val="tx2"/>
                </a:solidFill>
              </a:rPr>
              <a:t>교량 지점</a:t>
            </a:r>
            <a:r>
              <a:rPr lang="en-US" altLang="ko-KR" sz="2400" dirty="0">
                <a:solidFill>
                  <a:schemeClr val="tx2"/>
                </a:solidFill>
              </a:rPr>
              <a:t>), </a:t>
            </a:r>
            <a:r>
              <a:rPr lang="ko-KR" altLang="en-US" sz="2400" b="0" i="0" dirty="0">
                <a:solidFill>
                  <a:schemeClr val="tx2"/>
                </a:solidFill>
                <a:effectLst/>
                <a:latin typeface="Söhne"/>
              </a:rPr>
              <a:t>월별</a:t>
            </a:r>
            <a:endParaRPr lang="en-US" altLang="ko-KR" sz="2400" dirty="0">
              <a:solidFill>
                <a:schemeClr val="tx2"/>
              </a:solidFill>
            </a:endParaRPr>
          </a:p>
          <a:p>
            <a:endParaRPr lang="ko-KR" altLang="en-US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1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ED60B4-8FEA-8534-6FC2-7355DF94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7" y="316245"/>
            <a:ext cx="9019693" cy="132588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ko-KR" altLang="en-US" sz="3600" dirty="0">
                <a:solidFill>
                  <a:schemeClr val="tx2"/>
                </a:solidFill>
              </a:rPr>
              <a:t>연도별 장소별에 따른 서울 교통량 데이터 분석</a:t>
            </a:r>
            <a:br>
              <a:rPr lang="en-US" altLang="ko-KR" sz="3600" dirty="0">
                <a:solidFill>
                  <a:schemeClr val="tx2"/>
                </a:solidFill>
              </a:rPr>
            </a:b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4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29C73-15AC-D9A0-B905-057704B6C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1" y="1642125"/>
            <a:ext cx="6329680" cy="47598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교량지점별로 연도에 따른 교통량의 추이를 시각화 하는 그래프로 각 교량지점별로 선 그래프와 점 그래프를 표시해서 구분해주었다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X</a:t>
            </a:r>
            <a:r>
              <a:rPr lang="ko-KR" altLang="en-US" sz="1800" dirty="0">
                <a:solidFill>
                  <a:schemeClr val="tx2"/>
                </a:solidFill>
              </a:rPr>
              <a:t>축은 연도 </a:t>
            </a:r>
            <a:r>
              <a:rPr lang="en-US" altLang="ko-KR" sz="1800" dirty="0">
                <a:solidFill>
                  <a:schemeClr val="tx2"/>
                </a:solidFill>
              </a:rPr>
              <a:t>y</a:t>
            </a:r>
            <a:r>
              <a:rPr lang="ko-KR" altLang="en-US" sz="1800" dirty="0">
                <a:solidFill>
                  <a:schemeClr val="tx2"/>
                </a:solidFill>
              </a:rPr>
              <a:t>축은 교통량으로 설정 해준 뒤 </a:t>
            </a:r>
            <a:r>
              <a:rPr lang="en-US" altLang="ko-KR" sz="1800" dirty="0" err="1">
                <a:solidFill>
                  <a:schemeClr val="tx2"/>
                </a:solidFill>
              </a:rPr>
              <a:t>geom_line</a:t>
            </a:r>
            <a:r>
              <a:rPr lang="en-US" altLang="ko-KR" sz="1800" dirty="0">
                <a:solidFill>
                  <a:schemeClr val="tx2"/>
                </a:solidFill>
              </a:rPr>
              <a:t>()</a:t>
            </a:r>
            <a:r>
              <a:rPr lang="ko-KR" altLang="en-US" sz="1800" dirty="0">
                <a:solidFill>
                  <a:schemeClr val="tx2"/>
                </a:solidFill>
              </a:rPr>
              <a:t>함수를 사용하여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연도에 따른 교통량의 추이를 표현하였다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또한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</a:rPr>
              <a:t>geom_point</a:t>
            </a:r>
            <a:r>
              <a:rPr lang="en-US" altLang="ko-KR" sz="1800" dirty="0">
                <a:solidFill>
                  <a:schemeClr val="tx2"/>
                </a:solidFill>
              </a:rPr>
              <a:t>()</a:t>
            </a:r>
            <a:r>
              <a:rPr lang="ko-KR" altLang="en-US" sz="1800" dirty="0">
                <a:solidFill>
                  <a:schemeClr val="tx2"/>
                </a:solidFill>
              </a:rPr>
              <a:t>를 활용하여 각 연도의 교통량을 나타냈다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최종적으로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facet_wrap</a:t>
            </a:r>
            <a:r>
              <a:rPr lang="en-US" altLang="ko-KR" sz="1800" dirty="0">
                <a:solidFill>
                  <a:schemeClr val="tx2"/>
                </a:solidFill>
              </a:rPr>
              <a:t>()</a:t>
            </a:r>
            <a:r>
              <a:rPr lang="ko-KR" altLang="en-US" sz="1800" dirty="0">
                <a:solidFill>
                  <a:schemeClr val="tx2"/>
                </a:solidFill>
              </a:rPr>
              <a:t>을 사용하여 교량지점별에 따라 그래프를 분할하여 그래프를 그렸으며 스크립트 내 그래프 크기가 너무 작아서 </a:t>
            </a:r>
            <a:r>
              <a:rPr lang="en-US" altLang="ko-KR" sz="1800" dirty="0">
                <a:solidFill>
                  <a:schemeClr val="tx2"/>
                </a:solidFill>
              </a:rPr>
              <a:t>x11() </a:t>
            </a:r>
            <a:r>
              <a:rPr lang="ko-KR" altLang="en-US" sz="1800" dirty="0">
                <a:solidFill>
                  <a:schemeClr val="tx2"/>
                </a:solidFill>
              </a:rPr>
              <a:t>함수를 사용하여 새로운 창을 띄워 그래프를 표시하였다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이 그래프를 보면 한남대교가 가장 교통량이 많고 잠수교 교통량이 비교적 적은 것을 확인 할 수 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연도별에 따른 교통량은 한눈에 눈에 보이지 않아 각 교량지점별</a:t>
            </a:r>
            <a:r>
              <a:rPr lang="en-US" altLang="ko-KR" sz="1800" dirty="0">
                <a:solidFill>
                  <a:schemeClr val="tx2"/>
                </a:solidFill>
              </a:rPr>
              <a:t>(</a:t>
            </a:r>
            <a:r>
              <a:rPr lang="ko-KR" altLang="en-US" sz="1800" dirty="0" err="1">
                <a:solidFill>
                  <a:schemeClr val="tx2"/>
                </a:solidFill>
              </a:rPr>
              <a:t>장소별</a:t>
            </a:r>
            <a:r>
              <a:rPr lang="en-US" altLang="ko-KR" sz="1800" dirty="0">
                <a:solidFill>
                  <a:schemeClr val="tx2"/>
                </a:solidFill>
              </a:rPr>
              <a:t>) </a:t>
            </a:r>
            <a:r>
              <a:rPr lang="ko-KR" altLang="en-US" sz="1800" dirty="0">
                <a:solidFill>
                  <a:schemeClr val="tx2"/>
                </a:solidFill>
              </a:rPr>
              <a:t>합계를 연도에 따라 그래프를 시각화 해보았다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54" name="Group 4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55" name="Freeform: Shape 4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4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8" name="Freeform: Shape 5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881B884-BF15-CAE9-F7D1-B70C7DC3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332" y="1877470"/>
            <a:ext cx="4942631" cy="41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0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ED60B4-8FEA-8534-6FC2-7355DF94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9" y="457204"/>
            <a:ext cx="7861808" cy="1454051"/>
          </a:xfrm>
        </p:spPr>
        <p:txBody>
          <a:bodyPr>
            <a:normAutofit/>
          </a:bodyPr>
          <a:lstStyle/>
          <a:p>
            <a:r>
              <a:rPr lang="ko-KR" altLang="en-US" sz="3300" dirty="0">
                <a:solidFill>
                  <a:schemeClr val="tx2"/>
                </a:solidFill>
              </a:rPr>
              <a:t>연도별에 따른 서울 교통량 데이터 분석</a:t>
            </a:r>
            <a:br>
              <a:rPr lang="en-US" altLang="ko-KR" sz="3300" dirty="0">
                <a:solidFill>
                  <a:schemeClr val="tx2"/>
                </a:solidFill>
              </a:rPr>
            </a:br>
            <a:endParaRPr lang="ko-KR" altLang="en-US" sz="3300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29C73-15AC-D9A0-B905-057704B6C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85" y="2368459"/>
            <a:ext cx="5583937" cy="3197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이 그래프는 교량지점 전체를 더한 합계를 활용하여 연도별에 따른 교통량 그래프를 그린 것이다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이는 서울에 있는 많은 대교들의 합으로 그려낸 것으로 연도별 서울 교통량으로 볼 수 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이 그래프를 보면 </a:t>
            </a:r>
            <a:r>
              <a:rPr lang="en-US" altLang="ko-KR" sz="1800" dirty="0">
                <a:solidFill>
                  <a:schemeClr val="tx2"/>
                </a:solidFill>
              </a:rPr>
              <a:t>2015</a:t>
            </a:r>
            <a:r>
              <a:rPr lang="ko-KR" altLang="en-US" sz="1800" dirty="0">
                <a:solidFill>
                  <a:schemeClr val="tx2"/>
                </a:solidFill>
              </a:rPr>
              <a:t>년에서 </a:t>
            </a:r>
            <a:r>
              <a:rPr lang="en-US" altLang="ko-KR" sz="1800" dirty="0">
                <a:solidFill>
                  <a:schemeClr val="tx2"/>
                </a:solidFill>
              </a:rPr>
              <a:t>2017</a:t>
            </a:r>
            <a:r>
              <a:rPr lang="ko-KR" altLang="en-US" sz="1800" dirty="0">
                <a:solidFill>
                  <a:schemeClr val="tx2"/>
                </a:solidFill>
              </a:rPr>
              <a:t>년 사이에 교통량이 급변하는 것을 확인할 수 있는데 이는 </a:t>
            </a:r>
            <a:r>
              <a:rPr lang="en-US" altLang="ko-KR" sz="1800" dirty="0">
                <a:solidFill>
                  <a:schemeClr val="tx2"/>
                </a:solidFill>
              </a:rPr>
              <a:t>2017</a:t>
            </a:r>
            <a:r>
              <a:rPr lang="ko-KR" altLang="en-US" sz="1800" dirty="0">
                <a:solidFill>
                  <a:schemeClr val="tx2"/>
                </a:solidFill>
              </a:rPr>
              <a:t>년 </a:t>
            </a:r>
            <a:r>
              <a:rPr lang="en-US" altLang="ko-KR" sz="1800" dirty="0">
                <a:solidFill>
                  <a:schemeClr val="tx2"/>
                </a:solidFill>
              </a:rPr>
              <a:t>7</a:t>
            </a:r>
            <a:r>
              <a:rPr lang="ko-KR" altLang="en-US" sz="1800" dirty="0">
                <a:solidFill>
                  <a:schemeClr val="tx2"/>
                </a:solidFill>
              </a:rPr>
              <a:t>월 </a:t>
            </a:r>
            <a:r>
              <a:rPr lang="en-US" altLang="ko-KR" sz="1800" dirty="0">
                <a:solidFill>
                  <a:schemeClr val="tx2"/>
                </a:solidFill>
              </a:rPr>
              <a:t>5</a:t>
            </a:r>
            <a:r>
              <a:rPr lang="ko-KR" altLang="en-US" sz="1800" dirty="0">
                <a:solidFill>
                  <a:schemeClr val="tx2"/>
                </a:solidFill>
              </a:rPr>
              <a:t>일 서울 강남구 신사동 일대에서 대규모 교통체증 때문이라고 예측할 수 있을 것 같다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A095641-7DD5-0BCE-8A64-5B6F1D6E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275" y="1444592"/>
            <a:ext cx="6179498" cy="42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9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9A3ABC3-3A74-A7E9-A64F-6C98312686CF}"/>
              </a:ext>
            </a:extLst>
          </p:cNvPr>
          <p:cNvSpPr txBox="1">
            <a:spLocks/>
          </p:cNvSpPr>
          <p:nvPr/>
        </p:nvSpPr>
        <p:spPr>
          <a:xfrm>
            <a:off x="4683760" y="507498"/>
            <a:ext cx="7524936" cy="10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6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장소별에 따른 서울 교통량 데이터 분석 </a:t>
            </a:r>
            <a:br>
              <a:rPr lang="en-US" altLang="ko-KR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altLang="ko-KR" sz="33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097F12C-B845-A63C-FFFD-F7AD26D1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6" y="1529980"/>
            <a:ext cx="5688834" cy="42409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D31C6A-B0DC-1032-71C9-5C655C78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934" y="2058214"/>
            <a:ext cx="5363474" cy="31902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latinLnBrk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 이 그래프는 각 도로명 별 교통량의 합을 그래프를 나타낸 것으로 가장 교통량이 많은 도로는 올림픽 대로인 것을 알 수 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0" indent="0" latinLnBrk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서부간선도로와 북부간선도로는 다른 도로에 비해 비교적 교통량이 적은 편이고 가장 높은 올림픽대로 교통량은 </a:t>
            </a:r>
            <a:r>
              <a:rPr lang="ko-KR" altLang="en-US" sz="1800" dirty="0" err="1">
                <a:solidFill>
                  <a:schemeClr val="tx2"/>
                </a:solidFill>
              </a:rPr>
              <a:t>강남순환로의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교통량의 </a:t>
            </a:r>
            <a:r>
              <a:rPr lang="en-US" altLang="ko-KR" sz="1800" dirty="0">
                <a:solidFill>
                  <a:schemeClr val="tx2"/>
                </a:solidFill>
              </a:rPr>
              <a:t>2</a:t>
            </a:r>
            <a:r>
              <a:rPr lang="ko-KR" altLang="en-US" sz="1800" dirty="0">
                <a:solidFill>
                  <a:schemeClr val="tx2"/>
                </a:solidFill>
              </a:rPr>
              <a:t>배정도 되어 보이는 것을 확인할 수 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pPr marL="0" indent="0" latinLnBrk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이 그래프 결과를 보면 올림픽대로를 가장 우선적으로 도로 개선 및 확장을 해서 교통 흐름을 개선해야 할 것 처럼 보인다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r>
              <a:rPr lang="en-US" altLang="ko-KR" sz="1800" b="0" i="0" dirty="0">
                <a:solidFill>
                  <a:schemeClr val="tx2"/>
                </a:solidFill>
                <a:effectLst/>
              </a:rPr>
              <a:t> </a:t>
            </a:r>
            <a:endParaRPr lang="en-US" altLang="ko-K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9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9A3ABC3-3A74-A7E9-A64F-6C98312686CF}"/>
              </a:ext>
            </a:extLst>
          </p:cNvPr>
          <p:cNvSpPr txBox="1">
            <a:spLocks/>
          </p:cNvSpPr>
          <p:nvPr/>
        </p:nvSpPr>
        <p:spPr>
          <a:xfrm>
            <a:off x="4221690" y="460346"/>
            <a:ext cx="7970310" cy="129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월별에 따른 서울 교통량 데이터 분석 </a:t>
            </a:r>
            <a:br>
              <a:rPr lang="en-US" altLang="ko-KR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altLang="ko-KR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D31C6A-B0DC-1032-71C9-5C655C78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057" y="2224638"/>
            <a:ext cx="5129085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이 그래프는 월별에 따라 각 도로명을 분할하여 그래프를 그린 것이다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그래프를 각 도로명으로 분할해서 표현하다 보니 앞에서 본 장소별에 따른 서울 교통량 데이터 분석과 유사하게 월별에 따른 데이터보다 장소</a:t>
            </a:r>
            <a:r>
              <a:rPr lang="en-US" altLang="ko-KR" sz="1800" dirty="0">
                <a:solidFill>
                  <a:schemeClr val="tx2"/>
                </a:solidFill>
              </a:rPr>
              <a:t>(</a:t>
            </a:r>
            <a:r>
              <a:rPr lang="ko-KR" altLang="en-US" sz="1800" dirty="0">
                <a:solidFill>
                  <a:schemeClr val="tx2"/>
                </a:solidFill>
              </a:rPr>
              <a:t>도로명</a:t>
            </a:r>
            <a:r>
              <a:rPr lang="en-US" altLang="ko-KR" sz="1800" dirty="0">
                <a:solidFill>
                  <a:schemeClr val="tx2"/>
                </a:solidFill>
              </a:rPr>
              <a:t>)</a:t>
            </a:r>
            <a:r>
              <a:rPr lang="ko-KR" altLang="en-US" sz="1800" dirty="0">
                <a:solidFill>
                  <a:schemeClr val="tx2"/>
                </a:solidFill>
              </a:rPr>
              <a:t>에 따른 데이터 시각화가 더 잘 나타난 것으로 보인다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9F9E703-CC6C-E006-BC6B-43CF5A0D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2" y="1773214"/>
            <a:ext cx="6207918" cy="416352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08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9A3ABC3-3A74-A7E9-A64F-6C98312686CF}"/>
              </a:ext>
            </a:extLst>
          </p:cNvPr>
          <p:cNvSpPr txBox="1">
            <a:spLocks/>
          </p:cNvSpPr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33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월별에 따른 서울 교통량 데이터 분석 </a:t>
            </a:r>
            <a:br>
              <a:rPr lang="en-US" altLang="ko-KR" sz="33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altLang="ko-KR" sz="33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D31C6A-B0DC-1032-71C9-5C655C78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atinLnBrk="0"/>
            <a:r>
              <a:rPr lang="ko-KR" altLang="en-US" sz="1800" dirty="0">
                <a:solidFill>
                  <a:schemeClr val="tx2"/>
                </a:solidFill>
              </a:rPr>
              <a:t>이 그래프는 각 도로명을 합해서 월별로 그래프를 그린 것이다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0" latinLnBrk="0"/>
            <a:r>
              <a:rPr lang="ko-KR" altLang="en-US" sz="1800" dirty="0">
                <a:solidFill>
                  <a:schemeClr val="tx2"/>
                </a:solidFill>
              </a:rPr>
              <a:t>그래프를 보면 </a:t>
            </a:r>
            <a:r>
              <a:rPr lang="en-US" altLang="ko-KR" sz="1800" dirty="0">
                <a:solidFill>
                  <a:schemeClr val="tx2"/>
                </a:solidFill>
              </a:rPr>
              <a:t>3</a:t>
            </a:r>
            <a:r>
              <a:rPr lang="ko-KR" altLang="en-US" sz="1800" dirty="0">
                <a:solidFill>
                  <a:schemeClr val="tx2"/>
                </a:solidFill>
              </a:rPr>
              <a:t>월 </a:t>
            </a:r>
            <a:r>
              <a:rPr lang="en-US" altLang="ko-KR" sz="1800" dirty="0">
                <a:solidFill>
                  <a:schemeClr val="tx2"/>
                </a:solidFill>
              </a:rPr>
              <a:t>6</a:t>
            </a:r>
            <a:r>
              <a:rPr lang="ko-KR" altLang="en-US" sz="1800" dirty="0">
                <a:solidFill>
                  <a:schemeClr val="tx2"/>
                </a:solidFill>
              </a:rPr>
              <a:t>월인 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latinLnBrk="0"/>
            <a:r>
              <a:rPr lang="ko-KR" altLang="en-US" sz="1800" dirty="0">
                <a:solidFill>
                  <a:schemeClr val="tx2"/>
                </a:solidFill>
              </a:rPr>
              <a:t>봄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여름에 교통량이 가장 높은 것으로 나타나고 겨울인 </a:t>
            </a:r>
            <a:r>
              <a:rPr lang="en-US" altLang="ko-KR" sz="1800" dirty="0">
                <a:solidFill>
                  <a:schemeClr val="tx2"/>
                </a:solidFill>
              </a:rPr>
              <a:t>12</a:t>
            </a:r>
            <a:r>
              <a:rPr lang="ko-KR" altLang="en-US" sz="1800" dirty="0">
                <a:solidFill>
                  <a:schemeClr val="tx2"/>
                </a:solidFill>
              </a:rPr>
              <a:t>월 </a:t>
            </a:r>
            <a:r>
              <a:rPr lang="en-US" altLang="ko-KR" sz="1800" dirty="0">
                <a:solidFill>
                  <a:schemeClr val="tx2"/>
                </a:solidFill>
              </a:rPr>
              <a:t>1</a:t>
            </a:r>
            <a:r>
              <a:rPr lang="ko-KR" altLang="en-US" sz="1800" dirty="0">
                <a:solidFill>
                  <a:schemeClr val="tx2"/>
                </a:solidFill>
              </a:rPr>
              <a:t>월에는 교통량이 눈에 띄게 낮은 것을 확인할 수 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B2A5E23-D9B6-95DF-01DE-444FC0BA2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9" b="-1"/>
          <a:stretch/>
        </p:blipFill>
        <p:spPr>
          <a:xfrm>
            <a:off x="6736080" y="1215710"/>
            <a:ext cx="5155184" cy="45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6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935</Words>
  <Application>Microsoft Office PowerPoint</Application>
  <PresentationFormat>와이드스크린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Söhne</vt:lpstr>
      <vt:lpstr>맑은 고딕</vt:lpstr>
      <vt:lpstr>Arial</vt:lpstr>
      <vt:lpstr>Office 테마</vt:lpstr>
      <vt:lpstr>서울 교통량 데이터 분석</vt:lpstr>
      <vt:lpstr>목차</vt:lpstr>
      <vt:lpstr>PowerPoint 프레젠테이션</vt:lpstr>
      <vt:lpstr>서울 교통량 데이터에 대한 가설 설정 </vt:lpstr>
      <vt:lpstr>연도별 장소별에 따른 서울 교통량 데이터 분석 </vt:lpstr>
      <vt:lpstr>연도별에 따른 서울 교통량 데이터 분석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검정통계량에 따른 기각역, 기각값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 교통량 데이터 분석</dc:title>
  <dc:creator>강지현</dc:creator>
  <cp:lastModifiedBy>강지현</cp:lastModifiedBy>
  <cp:revision>11</cp:revision>
  <dcterms:created xsi:type="dcterms:W3CDTF">2023-06-16T12:03:25Z</dcterms:created>
  <dcterms:modified xsi:type="dcterms:W3CDTF">2023-06-17T08:21:30Z</dcterms:modified>
</cp:coreProperties>
</file>