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5" r:id="rId2"/>
    <p:sldId id="282" r:id="rId3"/>
    <p:sldId id="296" r:id="rId4"/>
    <p:sldId id="297" r:id="rId5"/>
    <p:sldId id="298" r:id="rId6"/>
    <p:sldId id="299" r:id="rId7"/>
    <p:sldId id="308" r:id="rId8"/>
    <p:sldId id="300" r:id="rId9"/>
    <p:sldId id="302" r:id="rId10"/>
    <p:sldId id="303" r:id="rId11"/>
    <p:sldId id="301" r:id="rId12"/>
    <p:sldId id="304" r:id="rId13"/>
    <p:sldId id="305" r:id="rId14"/>
    <p:sldId id="306" r:id="rId15"/>
    <p:sldId id="307" r:id="rId16"/>
    <p:sldId id="309" r:id="rId17"/>
    <p:sldId id="310" r:id="rId18"/>
    <p:sldId id="311" r:id="rId19"/>
    <p:sldId id="312" r:id="rId20"/>
    <p:sldId id="287" r:id="rId21"/>
    <p:sldId id="313" r:id="rId22"/>
    <p:sldId id="314" r:id="rId23"/>
    <p:sldId id="315" r:id="rId24"/>
    <p:sldId id="31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283" r:id="rId43"/>
    <p:sldId id="28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8A6E5B"/>
    <a:srgbClr val="604C11"/>
    <a:srgbClr val="3F320C"/>
    <a:srgbClr val="ADB9CA"/>
    <a:srgbClr val="FB716F"/>
    <a:srgbClr val="8CD3D5"/>
    <a:srgbClr val="F7D97E"/>
    <a:srgbClr val="FFFBE8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7446" autoAdjust="0"/>
  </p:normalViewPr>
  <p:slideViewPr>
    <p:cSldViewPr snapToGrid="0">
      <p:cViewPr>
        <p:scale>
          <a:sx n="125" d="100"/>
          <a:sy n="125" d="100"/>
        </p:scale>
        <p:origin x="1374" y="94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rgbClr val="8A6E5B"/>
              </a:solidFill>
            </a:ln>
          </c:spPr>
          <c:marker>
            <c:spPr>
              <a:ln>
                <a:solidFill>
                  <a:srgbClr val="8A6E5B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056E-47FE-8F4F-DCF9F37E8AB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056E-47FE-8F4F-DCF9F37E8AB5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2-056E-47FE-8F4F-DCF9F37E8AB5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rgbClr val="2D314F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56E-47FE-8F4F-DCF9F37E8AB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800" b="1">
                      <a:solidFill>
                        <a:srgbClr val="FB716F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56E-47FE-8F4F-DCF9F37E8AB5}"/>
                </c:ext>
              </c:extLst>
            </c:dLbl>
            <c:dLbl>
              <c:idx val="11"/>
              <c:layout>
                <c:manualLayout>
                  <c:x val="-3.5765610071036139E-2"/>
                  <c:y val="-5.4559387183960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rgbClr val="2D314F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6E-47FE-8F4F-DCF9F37E8A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2D314F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6E-47FE-8F4F-DCF9F37E8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907904"/>
        <c:axId val="193911824"/>
      </c:lineChart>
      <c:catAx>
        <c:axId val="193907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911824"/>
        <c:crosses val="autoZero"/>
        <c:auto val="1"/>
        <c:lblAlgn val="ctr"/>
        <c:lblOffset val="100"/>
        <c:noMultiLvlLbl val="0"/>
      </c:catAx>
      <c:valAx>
        <c:axId val="193911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90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8A6E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50-42A2-9202-A96F7C532CD6}"/>
              </c:ext>
            </c:extLst>
          </c:dPt>
          <c:dPt>
            <c:idx val="1"/>
            <c:bubble3D val="0"/>
            <c:spPr>
              <a:solidFill>
                <a:srgbClr val="FB71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50-42A2-9202-A96F7C532CD6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50-42A2-9202-A96F7C532CD6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50-42A2-9202-A96F7C532CD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50-42A2-9202-A96F7C532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561216" y="1317832"/>
            <a:ext cx="4957487" cy="1213518"/>
            <a:chOff x="990600" y="3180468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3F32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80468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PPT, </a:t>
              </a:r>
              <a:r>
                <a:rPr lang="ko-KR" altLang="en-US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메인코딩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UI</a:t>
              </a:r>
            </a:p>
            <a:p>
              <a:pPr lvl="3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컴퓨터공학과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201621744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731221" y="1517091"/>
            <a:ext cx="1326913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김진영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561216" y="2966056"/>
            <a:ext cx="4957487" cy="1213518"/>
            <a:chOff x="990600" y="3175715"/>
            <a:chExt cx="4355191" cy="1190171"/>
          </a:xfrm>
        </p:grpSpPr>
        <p:sp>
          <p:nvSpPr>
            <p:cNvPr id="100" name="양쪽 모서리가 둥근 사각형 99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7D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자료조사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서브코딩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도트그래픽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lvl="3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컴퓨터공학과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201621758</a:t>
              </a: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6735128" y="3120618"/>
            <a:ext cx="1326913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정은영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561220" y="4570770"/>
            <a:ext cx="4957483" cy="1213517"/>
            <a:chOff x="990600" y="3175715"/>
            <a:chExt cx="4355191" cy="1190171"/>
          </a:xfrm>
        </p:grpSpPr>
        <p:sp>
          <p:nvSpPr>
            <p:cNvPr id="107" name="양쪽 모서리가 둥근 사각형 106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7D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메인 디자이너 및 도트 드로잉  </a:t>
              </a:r>
            </a:p>
            <a:p>
              <a:pPr lvl="3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멀티미디어학과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201721336</a:t>
              </a: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6699776" y="4763759"/>
            <a:ext cx="1326913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안수현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15810" y="4213932"/>
            <a:ext cx="800696" cy="800696"/>
            <a:chOff x="7202566" y="170384"/>
            <a:chExt cx="1213018" cy="1213018"/>
          </a:xfrm>
        </p:grpSpPr>
        <p:sp>
          <p:nvSpPr>
            <p:cNvPr id="93" name="타원 92"/>
            <p:cNvSpPr/>
            <p:nvPr/>
          </p:nvSpPr>
          <p:spPr>
            <a:xfrm>
              <a:off x="7202566" y="170384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215810" y="2566691"/>
            <a:ext cx="800696" cy="800696"/>
            <a:chOff x="4362742" y="172969"/>
            <a:chExt cx="1213018" cy="1213018"/>
          </a:xfrm>
        </p:grpSpPr>
        <p:sp>
          <p:nvSpPr>
            <p:cNvPr id="95" name="타원 94"/>
            <p:cNvSpPr/>
            <p:nvPr/>
          </p:nvSpPr>
          <p:spPr>
            <a:xfrm>
              <a:off x="4362742" y="172969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0769928" y="1282663"/>
            <a:ext cx="460781" cy="621765"/>
            <a:chOff x="10102672" y="1197965"/>
            <a:chExt cx="393700" cy="523220"/>
          </a:xfrm>
        </p:grpSpPr>
        <p:sp>
          <p:nvSpPr>
            <p:cNvPr id="12" name="세로로 말린 두루마리 모양 11"/>
            <p:cNvSpPr/>
            <p:nvPr/>
          </p:nvSpPr>
          <p:spPr>
            <a:xfrm>
              <a:off x="10102672" y="1197965"/>
              <a:ext cx="368300" cy="523220"/>
            </a:xfrm>
            <a:prstGeom prst="verticalScroll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117675" y="1198762"/>
              <a:ext cx="378697" cy="427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</a:t>
              </a:r>
              <a:endPara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</a:t>
              </a: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750931" y="1135358"/>
            <a:ext cx="4824913" cy="3019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8A6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아델리펭귄족</a:t>
            </a:r>
            <a:endParaRPr lang="en-US" altLang="ko-KR" sz="2400" dirty="0">
              <a:solidFill>
                <a:srgbClr val="8A6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성장형 </a:t>
            </a:r>
            <a:r>
              <a:rPr lang="en-US" altLang="ko-KR" sz="5400" b="1" dirty="0">
                <a:solidFill>
                  <a:srgbClr val="8A6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RPG</a:t>
            </a:r>
          </a:p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</a:t>
            </a:r>
            <a:r>
              <a:rPr lang="ko-KR" altLang="en-US" sz="5400" b="1" dirty="0" err="1">
                <a:solidFill>
                  <a:srgbClr val="8A6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인디게임</a:t>
            </a:r>
            <a:endParaRPr lang="en-US" altLang="ko-KR" sz="5400" b="1" dirty="0">
              <a:solidFill>
                <a:srgbClr val="8A6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C93C70-4041-4C0A-9DC5-246924346C7C}"/>
              </a:ext>
            </a:extLst>
          </p:cNvPr>
          <p:cNvGrpSpPr/>
          <p:nvPr/>
        </p:nvGrpSpPr>
        <p:grpSpPr>
          <a:xfrm>
            <a:off x="6215810" y="921227"/>
            <a:ext cx="800696" cy="800696"/>
            <a:chOff x="6367966" y="989333"/>
            <a:chExt cx="800696" cy="800696"/>
          </a:xfrm>
        </p:grpSpPr>
        <p:sp>
          <p:nvSpPr>
            <p:cNvPr id="91" name="타원 90"/>
            <p:cNvSpPr/>
            <p:nvPr/>
          </p:nvSpPr>
          <p:spPr>
            <a:xfrm>
              <a:off x="6367966" y="989333"/>
              <a:ext cx="800696" cy="800696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478D499-B66B-483D-B618-B042DF699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25" y="1094196"/>
              <a:ext cx="553944" cy="553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07313" y="2735787"/>
            <a:ext cx="11102997" cy="2717846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69915" y="3504825"/>
              <a:ext cx="1172112" cy="530742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183872" y="3137950"/>
            <a:ext cx="5852178" cy="146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구현과정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B975DF-B89A-4C6F-860F-7CCCD9A9DDE4}"/>
              </a:ext>
            </a:extLst>
          </p:cNvPr>
          <p:cNvSpPr/>
          <p:nvPr/>
        </p:nvSpPr>
        <p:spPr>
          <a:xfrm>
            <a:off x="1960372" y="2755025"/>
            <a:ext cx="922528" cy="2676606"/>
          </a:xfrm>
          <a:prstGeom prst="rect">
            <a:avLst/>
          </a:pr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7249" y="3332311"/>
            <a:ext cx="17107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9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25BCE7-1001-4EBF-82D8-4633EF1D8B3E}"/>
              </a:ext>
            </a:extLst>
          </p:cNvPr>
          <p:cNvSpPr/>
          <p:nvPr/>
        </p:nvSpPr>
        <p:spPr>
          <a:xfrm>
            <a:off x="5055860" y="4480253"/>
            <a:ext cx="7960379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</a:t>
            </a: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협업이 이루어지는 과정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모서리가 둥근 직사각형 49">
            <a:extLst>
              <a:ext uri="{FF2B5EF4-FFF2-40B4-BE49-F238E27FC236}">
                <a16:creationId xmlns:a16="http://schemas.microsoft.com/office/drawing/2014/main" id="{DB45743B-0D29-4286-B6B6-6C51649AA2BE}"/>
              </a:ext>
            </a:extLst>
          </p:cNvPr>
          <p:cNvSpPr/>
          <p:nvPr/>
        </p:nvSpPr>
        <p:spPr>
          <a:xfrm>
            <a:off x="1037844" y="2171485"/>
            <a:ext cx="645836" cy="966465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19D29493-020A-450A-8198-BA03E79EF7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6968" y="2292932"/>
            <a:ext cx="511650" cy="697918"/>
            <a:chOff x="2597" y="4163"/>
            <a:chExt cx="217" cy="296"/>
          </a:xfrm>
          <a:solidFill>
            <a:srgbClr val="8A6E5B"/>
          </a:solidFill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BB6D1B4-7F16-48D7-AB81-252A2C7CA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8B6CF9F-C8EE-44EB-B012-37CFD42FA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883E2FAD-89CC-4774-9F45-6F624BE39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DC0B01-D6B7-434A-B82F-6CECEB215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8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구현과정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 및 협업 과정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54FCB-F318-48CE-A375-47A8F5EAE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133474"/>
            <a:ext cx="11214072" cy="40905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54F-BF6E-4595-B2C0-6329825CFB7E}"/>
              </a:ext>
            </a:extLst>
          </p:cNvPr>
          <p:cNvSpPr/>
          <p:nvPr/>
        </p:nvSpPr>
        <p:spPr>
          <a:xfrm>
            <a:off x="787400" y="5223989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아이디어 </a:t>
            </a:r>
            <a:r>
              <a:rPr lang="ko-KR" altLang="en-US" sz="5400" b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브레인 </a:t>
            </a:r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스토밍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04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구현과정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 및 협업 과정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54FCB-F318-48CE-A375-47A8F5EA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15" y="1735611"/>
            <a:ext cx="4569726" cy="25353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54F-BF6E-4595-B2C0-6329825CFB7E}"/>
              </a:ext>
            </a:extLst>
          </p:cNvPr>
          <p:cNvSpPr/>
          <p:nvPr/>
        </p:nvSpPr>
        <p:spPr>
          <a:xfrm>
            <a:off x="793750" y="5402458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내용 다듬기 및 공유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구글드라이브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B94A2D-2A72-4F80-88B2-AB43D9A7C0EF}"/>
              </a:ext>
            </a:extLst>
          </p:cNvPr>
          <p:cNvSpPr/>
          <p:nvPr/>
        </p:nvSpPr>
        <p:spPr>
          <a:xfrm>
            <a:off x="2501901" y="3985569"/>
            <a:ext cx="4569726" cy="926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사항</a:t>
            </a:r>
            <a:endParaRPr lang="en-US" altLang="ko-KR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6942BA-8931-4776-8FBE-861E08712A3B}"/>
              </a:ext>
            </a:extLst>
          </p:cNvPr>
          <p:cNvSpPr/>
          <p:nvPr/>
        </p:nvSpPr>
        <p:spPr>
          <a:xfrm>
            <a:off x="2617215" y="1553154"/>
            <a:ext cx="4569726" cy="3454400"/>
          </a:xfrm>
          <a:prstGeom prst="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C64C4E-1CA4-475B-B20D-08BCF2396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77" y="2003655"/>
            <a:ext cx="4569726" cy="19992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2CE904-CEC3-452C-8C03-1DDB854B17AD}"/>
              </a:ext>
            </a:extLst>
          </p:cNvPr>
          <p:cNvSpPr/>
          <p:nvPr/>
        </p:nvSpPr>
        <p:spPr>
          <a:xfrm>
            <a:off x="7241763" y="3985569"/>
            <a:ext cx="4569726" cy="926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요구분석</a:t>
            </a:r>
            <a:endParaRPr lang="en-US" altLang="ko-KR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EEC3A-C1CC-421C-B594-54FF32B3DFD7}"/>
              </a:ext>
            </a:extLst>
          </p:cNvPr>
          <p:cNvSpPr/>
          <p:nvPr/>
        </p:nvSpPr>
        <p:spPr>
          <a:xfrm>
            <a:off x="7357077" y="1553154"/>
            <a:ext cx="4569726" cy="3454400"/>
          </a:xfrm>
          <a:prstGeom prst="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A246E-650F-4837-A8A2-F6CB6CBA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1398255"/>
            <a:ext cx="2295845" cy="42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구현과정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 및 협업 과정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54FCB-F318-48CE-A375-47A8F5EA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15" y="1804800"/>
            <a:ext cx="4569726" cy="219371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54F-BF6E-4595-B2C0-6329825CFB7E}"/>
              </a:ext>
            </a:extLst>
          </p:cNvPr>
          <p:cNvSpPr/>
          <p:nvPr/>
        </p:nvSpPr>
        <p:spPr>
          <a:xfrm>
            <a:off x="793750" y="5406469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그래픽 요소 및 자료조사 요청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B94A2D-2A72-4F80-88B2-AB43D9A7C0EF}"/>
              </a:ext>
            </a:extLst>
          </p:cNvPr>
          <p:cNvSpPr/>
          <p:nvPr/>
        </p:nvSpPr>
        <p:spPr>
          <a:xfrm>
            <a:off x="1346201" y="3883946"/>
            <a:ext cx="4569726" cy="926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이미지</a:t>
            </a:r>
            <a:endParaRPr lang="en-US" altLang="ko-KR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6942BA-8931-4776-8FBE-861E08712A3B}"/>
              </a:ext>
            </a:extLst>
          </p:cNvPr>
          <p:cNvSpPr/>
          <p:nvPr/>
        </p:nvSpPr>
        <p:spPr>
          <a:xfrm>
            <a:off x="1461515" y="1451531"/>
            <a:ext cx="4569726" cy="3454400"/>
          </a:xfrm>
          <a:prstGeom prst="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2CE904-CEC3-452C-8C03-1DDB854B17AD}"/>
              </a:ext>
            </a:extLst>
          </p:cNvPr>
          <p:cNvSpPr/>
          <p:nvPr/>
        </p:nvSpPr>
        <p:spPr>
          <a:xfrm>
            <a:off x="6301963" y="3883946"/>
            <a:ext cx="4569726" cy="9268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en-US" altLang="ko-KR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EEC3A-C1CC-421C-B594-54FF32B3DFD7}"/>
              </a:ext>
            </a:extLst>
          </p:cNvPr>
          <p:cNvSpPr/>
          <p:nvPr/>
        </p:nvSpPr>
        <p:spPr>
          <a:xfrm>
            <a:off x="6417277" y="1451531"/>
            <a:ext cx="4569726" cy="3454400"/>
          </a:xfrm>
          <a:prstGeom prst="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B45A-0DE7-44DB-845D-9CBC29C8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39" y="1810236"/>
            <a:ext cx="4392674" cy="22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구현과정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 및 협업 과정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54FCB-F318-48CE-A375-47A8F5EA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47" y="1156715"/>
            <a:ext cx="1849699" cy="18324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54F-BF6E-4595-B2C0-6329825CFB7E}"/>
              </a:ext>
            </a:extLst>
          </p:cNvPr>
          <p:cNvSpPr/>
          <p:nvPr/>
        </p:nvSpPr>
        <p:spPr>
          <a:xfrm>
            <a:off x="793750" y="5406469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자료 도착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B45A-0DE7-44DB-845D-9CBC29C8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5" y="1373000"/>
            <a:ext cx="2366544" cy="4220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A2C6E-39A8-4812-AB79-1547373F0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1303150"/>
            <a:ext cx="4186656" cy="31717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D29DDA-36E9-40D2-9260-079212448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2679"/>
            <a:ext cx="4593110" cy="26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2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구현과정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 및 협업 과정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54F-BF6E-4595-B2C0-6329825CFB7E}"/>
              </a:ext>
            </a:extLst>
          </p:cNvPr>
          <p:cNvSpPr/>
          <p:nvPr/>
        </p:nvSpPr>
        <p:spPr>
          <a:xfrm>
            <a:off x="793750" y="5406469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자료기반 코딩 및 제작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A3D66-CF74-4EF5-8F8F-BB2EA3ED7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79" y="1439273"/>
            <a:ext cx="2249430" cy="3979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D7E65F-7020-4833-8047-50B4E6BCA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02" y="1439273"/>
            <a:ext cx="2242675" cy="39794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9FBEC5-F642-4AF1-81EB-39FD74FE0D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11" y="1439274"/>
            <a:ext cx="2262592" cy="39794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771A99-649A-4A4E-A8B6-190731D4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6" y="1855072"/>
            <a:ext cx="3769152" cy="28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07313" y="2735787"/>
            <a:ext cx="11102997" cy="2717846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69915" y="3504825"/>
              <a:ext cx="1172112" cy="530742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183872" y="3137950"/>
            <a:ext cx="8068328" cy="146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기능 및 제작 내용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B975DF-B89A-4C6F-860F-7CCCD9A9DDE4}"/>
              </a:ext>
            </a:extLst>
          </p:cNvPr>
          <p:cNvSpPr/>
          <p:nvPr/>
        </p:nvSpPr>
        <p:spPr>
          <a:xfrm>
            <a:off x="1960372" y="2755025"/>
            <a:ext cx="922528" cy="2676606"/>
          </a:xfrm>
          <a:prstGeom prst="rect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7249" y="3332311"/>
            <a:ext cx="17107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25BCE7-1001-4EBF-82D8-4633EF1D8B3E}"/>
              </a:ext>
            </a:extLst>
          </p:cNvPr>
          <p:cNvSpPr/>
          <p:nvPr/>
        </p:nvSpPr>
        <p:spPr>
          <a:xfrm>
            <a:off x="6540757" y="4480253"/>
            <a:ext cx="5313689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제작한 내용 소개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모서리가 둥근 직사각형 53">
            <a:extLst>
              <a:ext uri="{FF2B5EF4-FFF2-40B4-BE49-F238E27FC236}">
                <a16:creationId xmlns:a16="http://schemas.microsoft.com/office/drawing/2014/main" id="{B60CC518-922E-46D8-B88A-44FE7BB85492}"/>
              </a:ext>
            </a:extLst>
          </p:cNvPr>
          <p:cNvSpPr/>
          <p:nvPr/>
        </p:nvSpPr>
        <p:spPr>
          <a:xfrm>
            <a:off x="1151047" y="2081679"/>
            <a:ext cx="658839" cy="1056271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자유형 30">
            <a:extLst>
              <a:ext uri="{FF2B5EF4-FFF2-40B4-BE49-F238E27FC236}">
                <a16:creationId xmlns:a16="http://schemas.microsoft.com/office/drawing/2014/main" id="{577371B0-7F79-4C51-A6B6-E845ED412D0F}"/>
              </a:ext>
            </a:extLst>
          </p:cNvPr>
          <p:cNvSpPr>
            <a:spLocks/>
          </p:cNvSpPr>
          <p:nvPr/>
        </p:nvSpPr>
        <p:spPr bwMode="auto">
          <a:xfrm>
            <a:off x="1199982" y="2386394"/>
            <a:ext cx="548150" cy="60755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37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B39F6D-4013-45B8-83DF-CF4DDD78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5" y="1329342"/>
            <a:ext cx="3023235" cy="53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B39F6D-4013-45B8-83DF-CF4DDD78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5" y="1329342"/>
            <a:ext cx="3023235" cy="5350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B40EEC-9C90-4088-86C3-2770AC051ABD}"/>
              </a:ext>
            </a:extLst>
          </p:cNvPr>
          <p:cNvSpPr/>
          <p:nvPr/>
        </p:nvSpPr>
        <p:spPr>
          <a:xfrm>
            <a:off x="4488815" y="2457450"/>
            <a:ext cx="3023235" cy="29210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18E049-E050-4CF0-B486-631C164C15A6}"/>
              </a:ext>
            </a:extLst>
          </p:cNvPr>
          <p:cNvCxnSpPr>
            <a:stCxn id="2" idx="3"/>
          </p:cNvCxnSpPr>
          <p:nvPr/>
        </p:nvCxnSpPr>
        <p:spPr>
          <a:xfrm flipV="1">
            <a:off x="7512050" y="2584450"/>
            <a:ext cx="425450" cy="19050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E8DBF-9A49-4991-BFF2-90B030D28191}"/>
              </a:ext>
            </a:extLst>
          </p:cNvPr>
          <p:cNvSpPr/>
          <p:nvPr/>
        </p:nvSpPr>
        <p:spPr>
          <a:xfrm>
            <a:off x="7937500" y="1847956"/>
            <a:ext cx="3017267" cy="1218988"/>
          </a:xfrm>
          <a:prstGeom prst="rect">
            <a:avLst/>
          </a:prstGeom>
          <a:ln w="28575">
            <a:solidFill>
              <a:srgbClr val="3F320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경험치바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BCA7F8-8EAE-4A1B-8BD7-90AC0FA92451}"/>
              </a:ext>
            </a:extLst>
          </p:cNvPr>
          <p:cNvSpPr/>
          <p:nvPr/>
        </p:nvSpPr>
        <p:spPr>
          <a:xfrm>
            <a:off x="8058150" y="3344528"/>
            <a:ext cx="3746500" cy="17543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레벨별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54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36AEA9-8D31-4212-8081-38E7E74CDDD8}"/>
              </a:ext>
            </a:extLst>
          </p:cNvPr>
          <p:cNvSpPr/>
          <p:nvPr/>
        </p:nvSpPr>
        <p:spPr>
          <a:xfrm>
            <a:off x="4488814" y="2861662"/>
            <a:ext cx="3023235" cy="2764437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71A95D-6EA6-455B-8C9A-9077BF2AF546}"/>
              </a:ext>
            </a:extLst>
          </p:cNvPr>
          <p:cNvCxnSpPr>
            <a:cxnSpLocks/>
          </p:cNvCxnSpPr>
          <p:nvPr/>
        </p:nvCxnSpPr>
        <p:spPr>
          <a:xfrm>
            <a:off x="7512049" y="3954022"/>
            <a:ext cx="546101" cy="80362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9B26BA-37C6-44D6-987F-1451F3465984}"/>
              </a:ext>
            </a:extLst>
          </p:cNvPr>
          <p:cNvSpPr/>
          <p:nvPr/>
        </p:nvSpPr>
        <p:spPr>
          <a:xfrm>
            <a:off x="4488814" y="1403349"/>
            <a:ext cx="1784669" cy="29210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1C6D80-E282-4881-B8FC-9B6CBD67485D}"/>
              </a:ext>
            </a:extLst>
          </p:cNvPr>
          <p:cNvCxnSpPr/>
          <p:nvPr/>
        </p:nvCxnSpPr>
        <p:spPr>
          <a:xfrm flipV="1">
            <a:off x="4063363" y="1556869"/>
            <a:ext cx="425450" cy="19050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F1CBB4-47B1-4212-A778-6C7AB214E5F0}"/>
              </a:ext>
            </a:extLst>
          </p:cNvPr>
          <p:cNvSpPr/>
          <p:nvPr/>
        </p:nvSpPr>
        <p:spPr>
          <a:xfrm>
            <a:off x="1146525" y="1291788"/>
            <a:ext cx="2894107" cy="2585323"/>
          </a:xfrm>
          <a:prstGeom prst="rect">
            <a:avLst/>
          </a:prstGeom>
          <a:ln w="28575">
            <a:solidFill>
              <a:srgbClr val="3F320C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출석부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인벤토리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편의점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3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B39F6D-4013-45B8-83DF-CF4DDD78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5" y="1329342"/>
            <a:ext cx="3023235" cy="53508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E715A6-777D-4068-8F18-ADF2B6725ADA}"/>
              </a:ext>
            </a:extLst>
          </p:cNvPr>
          <p:cNvSpPr/>
          <p:nvPr/>
        </p:nvSpPr>
        <p:spPr>
          <a:xfrm>
            <a:off x="4488815" y="1898650"/>
            <a:ext cx="1321435" cy="42545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79AA61-AD14-40FF-88C8-944CF00A853D}"/>
              </a:ext>
            </a:extLst>
          </p:cNvPr>
          <p:cNvCxnSpPr>
            <a:cxnSpLocks/>
          </p:cNvCxnSpPr>
          <p:nvPr/>
        </p:nvCxnSpPr>
        <p:spPr>
          <a:xfrm flipV="1">
            <a:off x="4006215" y="2205867"/>
            <a:ext cx="482600" cy="85724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9316B4-51D1-48BF-9DBA-1956A0953F58}"/>
              </a:ext>
            </a:extLst>
          </p:cNvPr>
          <p:cNvSpPr/>
          <p:nvPr/>
        </p:nvSpPr>
        <p:spPr>
          <a:xfrm>
            <a:off x="1023366" y="1617010"/>
            <a:ext cx="3017267" cy="1218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잔고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C09E95-597B-4FEA-8323-EB63EAECDA55}"/>
              </a:ext>
            </a:extLst>
          </p:cNvPr>
          <p:cNvSpPr/>
          <p:nvPr/>
        </p:nvSpPr>
        <p:spPr>
          <a:xfrm>
            <a:off x="6311648" y="1898650"/>
            <a:ext cx="1321435" cy="42545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8C3935-D3FE-4C11-9D01-B583A084074E}"/>
              </a:ext>
            </a:extLst>
          </p:cNvPr>
          <p:cNvCxnSpPr>
            <a:cxnSpLocks/>
          </p:cNvCxnSpPr>
          <p:nvPr/>
        </p:nvCxnSpPr>
        <p:spPr>
          <a:xfrm>
            <a:off x="7651881" y="2154237"/>
            <a:ext cx="298319" cy="399398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D507CC-F053-4768-9E87-7009BB64A80B}"/>
              </a:ext>
            </a:extLst>
          </p:cNvPr>
          <p:cNvSpPr/>
          <p:nvPr/>
        </p:nvSpPr>
        <p:spPr>
          <a:xfrm>
            <a:off x="7778750" y="2553635"/>
            <a:ext cx="3017267" cy="1218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레벨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114E7E-75A3-4289-BF79-037831966066}"/>
              </a:ext>
            </a:extLst>
          </p:cNvPr>
          <p:cNvSpPr/>
          <p:nvPr/>
        </p:nvSpPr>
        <p:spPr>
          <a:xfrm>
            <a:off x="7041899" y="1316363"/>
            <a:ext cx="470152" cy="42545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C0428B-F54B-46EF-8B67-F1DB3488AD30}"/>
              </a:ext>
            </a:extLst>
          </p:cNvPr>
          <p:cNvCxnSpPr>
            <a:cxnSpLocks/>
          </p:cNvCxnSpPr>
          <p:nvPr/>
        </p:nvCxnSpPr>
        <p:spPr>
          <a:xfrm>
            <a:off x="7512050" y="1444156"/>
            <a:ext cx="438150" cy="172854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33E7FB-27F8-4F7C-B798-DC080FE258BD}"/>
              </a:ext>
            </a:extLst>
          </p:cNvPr>
          <p:cNvSpPr/>
          <p:nvPr/>
        </p:nvSpPr>
        <p:spPr>
          <a:xfrm>
            <a:off x="7989317" y="1072887"/>
            <a:ext cx="3017267" cy="1218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환경설정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8334A3-056E-4221-AD3A-4D924CB4BADD}"/>
              </a:ext>
            </a:extLst>
          </p:cNvPr>
          <p:cNvSpPr/>
          <p:nvPr/>
        </p:nvSpPr>
        <p:spPr>
          <a:xfrm>
            <a:off x="4603115" y="5765800"/>
            <a:ext cx="1321435" cy="42545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93E467-6BE6-4054-9558-F6636AE7050D}"/>
              </a:ext>
            </a:extLst>
          </p:cNvPr>
          <p:cNvCxnSpPr>
            <a:cxnSpLocks/>
          </p:cNvCxnSpPr>
          <p:nvPr/>
        </p:nvCxnSpPr>
        <p:spPr>
          <a:xfrm>
            <a:off x="4137724" y="5892800"/>
            <a:ext cx="429193" cy="85725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113343-DC2F-417F-83F9-59AAB62BD110}"/>
              </a:ext>
            </a:extLst>
          </p:cNvPr>
          <p:cNvSpPr/>
          <p:nvPr/>
        </p:nvSpPr>
        <p:spPr>
          <a:xfrm>
            <a:off x="1102358" y="5240990"/>
            <a:ext cx="3017267" cy="1218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 게임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292BF8-DD95-4B93-9843-9B2131FBAE22}"/>
              </a:ext>
            </a:extLst>
          </p:cNvPr>
          <p:cNvSpPr/>
          <p:nvPr/>
        </p:nvSpPr>
        <p:spPr>
          <a:xfrm>
            <a:off x="6190297" y="5765800"/>
            <a:ext cx="1321435" cy="425450"/>
          </a:xfrm>
          <a:prstGeom prst="rect">
            <a:avLst/>
          </a:prstGeom>
          <a:noFill/>
          <a:ln w="28575">
            <a:solidFill>
              <a:srgbClr val="3F320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75C78A-5B49-46B6-A0CA-606A880F0A6A}"/>
              </a:ext>
            </a:extLst>
          </p:cNvPr>
          <p:cNvCxnSpPr>
            <a:cxnSpLocks/>
          </p:cNvCxnSpPr>
          <p:nvPr/>
        </p:nvCxnSpPr>
        <p:spPr>
          <a:xfrm flipV="1">
            <a:off x="7511732" y="5765800"/>
            <a:ext cx="477585" cy="169862"/>
          </a:xfrm>
          <a:prstGeom prst="line">
            <a:avLst/>
          </a:prstGeom>
          <a:ln w="28575">
            <a:solidFill>
              <a:srgbClr val="3F320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E5C62-1F18-4F3D-8D88-13E4A11D3767}"/>
              </a:ext>
            </a:extLst>
          </p:cNvPr>
          <p:cNvSpPr/>
          <p:nvPr/>
        </p:nvSpPr>
        <p:spPr>
          <a:xfrm>
            <a:off x="7989317" y="5087285"/>
            <a:ext cx="3017267" cy="1218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서적 조합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41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25550" y="2397274"/>
            <a:ext cx="4715148" cy="1154197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2082" y="2172358"/>
            <a:ext cx="273418" cy="459867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42982" y="2395980"/>
            <a:ext cx="4715148" cy="1154197"/>
            <a:chOff x="990600" y="3175715"/>
            <a:chExt cx="4355191" cy="1190171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601548" y="2198660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Group 20"/>
          <p:cNvGrpSpPr>
            <a:grpSpLocks noChangeAspect="1"/>
          </p:cNvGrpSpPr>
          <p:nvPr/>
        </p:nvGrpSpPr>
        <p:grpSpPr bwMode="auto">
          <a:xfrm>
            <a:off x="6666611" y="2320107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25550" y="3900439"/>
            <a:ext cx="4715148" cy="1154197"/>
            <a:chOff x="990600" y="3175715"/>
            <a:chExt cx="4355191" cy="1190171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384116" y="3703119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1433051" y="3803408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42981" y="3900439"/>
            <a:ext cx="4715148" cy="1154197"/>
            <a:chOff x="990600" y="3175715"/>
            <a:chExt cx="4355191" cy="1190171"/>
          </a:xfrm>
        </p:grpSpPr>
        <p:sp>
          <p:nvSpPr>
            <p:cNvPr id="61" name="양쪽 모서리가 둥근 사각형 60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601547" y="3703119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6656426" y="3856607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13971" y="2357435"/>
            <a:ext cx="3869420" cy="115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기초설명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05154" y="2811881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13844" y="3833694"/>
            <a:ext cx="3869420" cy="115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구현기능 및 제작 내용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제작한 내용 소개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5154" y="4304107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10238" y="2357434"/>
            <a:ext cx="3869420" cy="115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구현 과정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순서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협업이 이루어지는 과정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2802689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10237" y="3860319"/>
            <a:ext cx="3869420" cy="115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 나아갈 방향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사항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06567" y="4294915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8A6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800" dirty="0">
              <a:solidFill>
                <a:srgbClr val="8A6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25549" y="-111936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목차소개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RPG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레벨 디자인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C66EB-4492-45CC-A004-35693EC63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14" y="2040217"/>
            <a:ext cx="2325629" cy="1078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5F9210-070E-41B7-9859-F3A04B80B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14" y="3011033"/>
            <a:ext cx="2325629" cy="1078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352A69-CA9C-4F2A-B7B7-0116EA68F1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14" y="3981849"/>
            <a:ext cx="2325629" cy="1078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D14CB8-0544-46F1-B4D0-806DAE6774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14" y="4966085"/>
            <a:ext cx="2325629" cy="1078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940714-2094-4107-8D98-2638ACD433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54" y="2040217"/>
            <a:ext cx="2325629" cy="1078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C4C46B-398A-4822-AEE5-8945A4EFD8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30" y="3010187"/>
            <a:ext cx="2325629" cy="10789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9A6321-E0ED-4D73-A349-C9BDB5EB6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30" y="3980157"/>
            <a:ext cx="2325629" cy="10789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0CA82D-AB2B-416E-9368-341E122ACD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30" y="4988229"/>
            <a:ext cx="2325629" cy="107899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B950F8-0F7D-4B2A-BFB1-5700612A2F0C}"/>
              </a:ext>
            </a:extLst>
          </p:cNvPr>
          <p:cNvCxnSpPr/>
          <p:nvPr/>
        </p:nvCxnSpPr>
        <p:spPr>
          <a:xfrm>
            <a:off x="896365" y="2328672"/>
            <a:ext cx="0" cy="3639312"/>
          </a:xfrm>
          <a:prstGeom prst="straightConnector1">
            <a:avLst/>
          </a:prstGeom>
          <a:ln w="76200">
            <a:solidFill>
              <a:srgbClr val="8A6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E706102-8994-4E6B-BE8D-CECAA6C33CC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3509243" y="2579714"/>
            <a:ext cx="2810311" cy="2925868"/>
          </a:xfrm>
          <a:prstGeom prst="bentConnector3">
            <a:avLst/>
          </a:prstGeom>
          <a:ln w="76200">
            <a:solidFill>
              <a:srgbClr val="8A6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5B4FBA-E187-4EAA-8725-11C83F7D26C0}"/>
              </a:ext>
            </a:extLst>
          </p:cNvPr>
          <p:cNvSpPr/>
          <p:nvPr/>
        </p:nvSpPr>
        <p:spPr>
          <a:xfrm>
            <a:off x="6357130" y="5059151"/>
            <a:ext cx="2433302" cy="1008072"/>
          </a:xfrm>
          <a:prstGeom prst="rect">
            <a:avLst/>
          </a:prstGeom>
          <a:noFill/>
          <a:ln w="76200">
            <a:solidFill>
              <a:srgbClr val="F7D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46D3B-BC33-4C3A-A11D-3132791AD006}"/>
              </a:ext>
            </a:extLst>
          </p:cNvPr>
          <p:cNvSpPr/>
          <p:nvPr/>
        </p:nvSpPr>
        <p:spPr>
          <a:xfrm>
            <a:off x="8828008" y="4826091"/>
            <a:ext cx="3017267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최종목표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785E37-C02D-46F9-A664-6A2640984E24}"/>
              </a:ext>
            </a:extLst>
          </p:cNvPr>
          <p:cNvSpPr/>
          <p:nvPr/>
        </p:nvSpPr>
        <p:spPr>
          <a:xfrm>
            <a:off x="733575" y="887387"/>
            <a:ext cx="7949184" cy="121898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진급시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특정 서적 필요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85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65DAF1-7D60-4FFC-80AF-3936F440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1452018"/>
            <a:ext cx="4419600" cy="4419600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RPG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레벨 디자인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C66EB-4492-45CC-A004-35693EC63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35" y="912521"/>
            <a:ext cx="2325629" cy="107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2371C8-5241-42FA-89C5-F0766AB1C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18" y="1452018"/>
            <a:ext cx="4449325" cy="4449325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8F07B2-9242-44A7-9CCC-6DCCEEEC24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67" y="912521"/>
            <a:ext cx="2325629" cy="10789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FF36AA-7CF4-4E8E-B542-4BD1D4ABA8D7}"/>
              </a:ext>
            </a:extLst>
          </p:cNvPr>
          <p:cNvSpPr/>
          <p:nvPr/>
        </p:nvSpPr>
        <p:spPr>
          <a:xfrm>
            <a:off x="896365" y="5682306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흥청망청 </a:t>
            </a:r>
            <a:r>
              <a:rPr lang="ko-KR" altLang="en-US" sz="4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노는모습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1081F1-E822-4164-A11F-66BE429B5B7C}"/>
              </a:ext>
            </a:extLst>
          </p:cNvPr>
          <p:cNvSpPr/>
          <p:nvPr/>
        </p:nvSpPr>
        <p:spPr>
          <a:xfrm>
            <a:off x="6204965" y="5682305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수업을 조금씩 들음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86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65DAF1-7D60-4FFC-80AF-3936F440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9" y="1388771"/>
            <a:ext cx="4419600" cy="4419600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RPG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레벨 디자인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C66EB-4492-45CC-A004-35693EC63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35" y="849274"/>
            <a:ext cx="2325629" cy="107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2371C8-5241-42FA-89C5-F0766AB1C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01" y="1388771"/>
            <a:ext cx="4449325" cy="4449325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8F07B2-9242-44A7-9CCC-6DCCEEEC24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96" y="766488"/>
            <a:ext cx="2325629" cy="10789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41401F-B2F5-4E28-89B2-33B6691F233F}"/>
              </a:ext>
            </a:extLst>
          </p:cNvPr>
          <p:cNvSpPr/>
          <p:nvPr/>
        </p:nvSpPr>
        <p:spPr>
          <a:xfrm>
            <a:off x="896365" y="5682306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학점관리를 시작함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A9A61-B271-4E69-9203-6A75D39BA16E}"/>
              </a:ext>
            </a:extLst>
          </p:cNvPr>
          <p:cNvSpPr/>
          <p:nvPr/>
        </p:nvSpPr>
        <p:spPr>
          <a:xfrm>
            <a:off x="6471701" y="5682305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취업준비 </a:t>
            </a:r>
            <a:r>
              <a:rPr lang="ko-KR" altLang="en-US" sz="4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하는중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106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65DAF1-7D60-4FFC-80AF-3936F440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9" y="1388771"/>
            <a:ext cx="4419600" cy="4419600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RPG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레벨 디자인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C66EB-4492-45CC-A004-35693EC63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35" y="849274"/>
            <a:ext cx="2325629" cy="107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2371C8-5241-42FA-89C5-F0766AB1C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47" y="1359046"/>
            <a:ext cx="4449325" cy="4449325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8F07B2-9242-44A7-9CCC-6DCCEEEC24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96" y="849274"/>
            <a:ext cx="2325629" cy="10789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D9A868-DCC4-4329-A05A-1E5AA18066F2}"/>
              </a:ext>
            </a:extLst>
          </p:cNvPr>
          <p:cNvSpPr/>
          <p:nvPr/>
        </p:nvSpPr>
        <p:spPr>
          <a:xfrm>
            <a:off x="597915" y="5675956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논문때문에 </a:t>
            </a:r>
            <a:r>
              <a:rPr lang="ko-KR" altLang="en-US" sz="4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머리박음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450DE-C428-44E9-8DC6-B7747AFAEC3E}"/>
              </a:ext>
            </a:extLst>
          </p:cNvPr>
          <p:cNvSpPr/>
          <p:nvPr/>
        </p:nvSpPr>
        <p:spPr>
          <a:xfrm>
            <a:off x="6018783" y="5675956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연구로 </a:t>
            </a:r>
            <a:r>
              <a:rPr lang="ko-KR" altLang="en-US" sz="4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괴로워하는중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67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RPG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레벨 디자인</a:t>
            </a: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2371C8-5241-42FA-89C5-F0766AB1C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8" y="1987773"/>
            <a:ext cx="4449325" cy="4449325"/>
          </a:xfrm>
          <a:prstGeom prst="rect">
            <a:avLst/>
          </a:prstGeom>
          <a:ln w="28575">
            <a:solidFill>
              <a:srgbClr val="604C1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8F07B2-9242-44A7-9CCC-6DCCEEEC2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97" y="1221757"/>
            <a:ext cx="2325629" cy="10789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02B1B5-6D3D-4600-9569-09BD61785007}"/>
              </a:ext>
            </a:extLst>
          </p:cNvPr>
          <p:cNvSpPr/>
          <p:nvPr/>
        </p:nvSpPr>
        <p:spPr>
          <a:xfrm>
            <a:off x="5956290" y="3221144"/>
            <a:ext cx="5883125" cy="101034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학생들에게 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</a:t>
            </a:r>
            <a:r>
              <a:rPr lang="ko-KR" altLang="en-US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날림</a:t>
            </a:r>
            <a:r>
              <a:rPr lang="en-US" altLang="ko-KR" sz="4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4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83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C65C0-7317-4E01-ACA8-C6D548FF1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8" y="1666543"/>
            <a:ext cx="1950405" cy="1950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0E4D3-AD73-48D2-99FA-E82519214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3" y="1741931"/>
            <a:ext cx="1875018" cy="18750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66C022-B119-43FE-9399-F0A01EB0F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7" y="3719586"/>
            <a:ext cx="1950405" cy="19504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CEEABA-0773-44F4-9687-1EC4F7C35E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82" y="3719586"/>
            <a:ext cx="1950405" cy="19504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747B0-2BDF-4E43-B48E-08ED9626B06C}"/>
              </a:ext>
            </a:extLst>
          </p:cNvPr>
          <p:cNvSpPr/>
          <p:nvPr/>
        </p:nvSpPr>
        <p:spPr>
          <a:xfrm>
            <a:off x="6400426" y="1542762"/>
            <a:ext cx="5578587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[ 1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BCA2D-E65D-4F45-965D-2582FAB73967}"/>
              </a:ext>
            </a:extLst>
          </p:cNvPr>
          <p:cNvSpPr/>
          <p:nvPr/>
        </p:nvSpPr>
        <p:spPr>
          <a:xfrm>
            <a:off x="5299572" y="2761750"/>
            <a:ext cx="6687312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일이 적힌 </a:t>
            </a:r>
            <a:r>
              <a:rPr lang="ko-KR" altLang="en-US" sz="50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포스트잇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F6E62C-EB21-4E67-A4F4-97DD8C60D1DA}"/>
              </a:ext>
            </a:extLst>
          </p:cNvPr>
          <p:cNvSpPr/>
          <p:nvPr/>
        </p:nvSpPr>
        <p:spPr>
          <a:xfrm>
            <a:off x="5299572" y="3773686"/>
            <a:ext cx="6687312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기초가 되는 블록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CB6D1D-6C45-4E5A-B229-01E86E623633}"/>
              </a:ext>
            </a:extLst>
          </p:cNvPr>
          <p:cNvSpPr/>
          <p:nvPr/>
        </p:nvSpPr>
        <p:spPr>
          <a:xfrm>
            <a:off x="1261872" y="5541195"/>
            <a:ext cx="11358996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+ 1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2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</a:t>
            </a:r>
            <a:endParaRPr lang="en-US" altLang="ko-KR" sz="50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21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C65C0-7317-4E01-ACA8-C6D548FF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59" y="1666543"/>
            <a:ext cx="1781667" cy="1950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0E4D3-AD73-48D2-99FA-E8251921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43" y="1741931"/>
            <a:ext cx="1712802" cy="18750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66C022-B119-43FE-9399-F0A01EB0F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58" y="3719586"/>
            <a:ext cx="1781667" cy="19504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CEEABA-0773-44F4-9687-1EC4F7C3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63" y="3719586"/>
            <a:ext cx="1781667" cy="19504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747B0-2BDF-4E43-B48E-08ED9626B06C}"/>
              </a:ext>
            </a:extLst>
          </p:cNvPr>
          <p:cNvSpPr/>
          <p:nvPr/>
        </p:nvSpPr>
        <p:spPr>
          <a:xfrm>
            <a:off x="6400426" y="1542762"/>
            <a:ext cx="5578587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[ 2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BCA2D-E65D-4F45-965D-2582FAB73967}"/>
              </a:ext>
            </a:extLst>
          </p:cNvPr>
          <p:cNvSpPr/>
          <p:nvPr/>
        </p:nvSpPr>
        <p:spPr>
          <a:xfrm>
            <a:off x="4797553" y="2622240"/>
            <a:ext cx="7394447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서류들을 </a:t>
            </a:r>
            <a:r>
              <a:rPr lang="ko-KR" altLang="en-US" sz="50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모아놓은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0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파일철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0ACC4-8EA5-44B6-8BB0-21449C8D0B50}"/>
              </a:ext>
            </a:extLst>
          </p:cNvPr>
          <p:cNvSpPr/>
          <p:nvPr/>
        </p:nvSpPr>
        <p:spPr>
          <a:xfrm>
            <a:off x="4797552" y="3766980"/>
            <a:ext cx="7394447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- 1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충돌로 생성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25781-EA0A-4588-BE7B-EC4B0A20B47D}"/>
              </a:ext>
            </a:extLst>
          </p:cNvPr>
          <p:cNvSpPr/>
          <p:nvPr/>
        </p:nvSpPr>
        <p:spPr>
          <a:xfrm>
            <a:off x="1518278" y="5565300"/>
            <a:ext cx="10460735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+ 2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3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52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C65C0-7317-4E01-ACA8-C6D548FF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6" y="1666543"/>
            <a:ext cx="1504233" cy="1950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0E4D3-AD73-48D2-99FA-E82519214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1" y="1730789"/>
            <a:ext cx="1446091" cy="18750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66C022-B119-43FE-9399-F0A01EB0F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5" y="3719586"/>
            <a:ext cx="1504233" cy="19504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CEEABA-0773-44F4-9687-1EC4F7C3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1" y="3719585"/>
            <a:ext cx="1504233" cy="19504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747B0-2BDF-4E43-B48E-08ED9626B06C}"/>
              </a:ext>
            </a:extLst>
          </p:cNvPr>
          <p:cNvSpPr/>
          <p:nvPr/>
        </p:nvSpPr>
        <p:spPr>
          <a:xfrm>
            <a:off x="6400426" y="1542762"/>
            <a:ext cx="5578587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[ 3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BCA2D-E65D-4F45-965D-2582FAB73967}"/>
              </a:ext>
            </a:extLst>
          </p:cNvPr>
          <p:cNvSpPr/>
          <p:nvPr/>
        </p:nvSpPr>
        <p:spPr>
          <a:xfrm>
            <a:off x="4797553" y="2622240"/>
            <a:ext cx="7394447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교양 수업 사용 교재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0ACC4-8EA5-44B6-8BB0-21449C8D0B50}"/>
              </a:ext>
            </a:extLst>
          </p:cNvPr>
          <p:cNvSpPr/>
          <p:nvPr/>
        </p:nvSpPr>
        <p:spPr>
          <a:xfrm>
            <a:off x="4797552" y="3766980"/>
            <a:ext cx="7394447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충돌로 생성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25781-EA0A-4588-BE7B-EC4B0A20B47D}"/>
              </a:ext>
            </a:extLst>
          </p:cNvPr>
          <p:cNvSpPr/>
          <p:nvPr/>
        </p:nvSpPr>
        <p:spPr>
          <a:xfrm>
            <a:off x="1518278" y="5565300"/>
            <a:ext cx="10460735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+ 3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4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57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C65C0-7317-4E01-ACA8-C6D548FF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6" y="1719659"/>
            <a:ext cx="1504233" cy="18441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0E4D3-AD73-48D2-99FA-E8251921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51" y="1785937"/>
            <a:ext cx="1504232" cy="18356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66C022-B119-43FE-9399-F0A01EB0F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5" y="3772702"/>
            <a:ext cx="1504233" cy="18441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CEEABA-0773-44F4-9687-1EC4F7C3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51" y="3776949"/>
            <a:ext cx="1562373" cy="19066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747B0-2BDF-4E43-B48E-08ED9626B06C}"/>
              </a:ext>
            </a:extLst>
          </p:cNvPr>
          <p:cNvSpPr/>
          <p:nvPr/>
        </p:nvSpPr>
        <p:spPr>
          <a:xfrm>
            <a:off x="6400426" y="1542762"/>
            <a:ext cx="5578587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[ 4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5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BCA2D-E65D-4F45-965D-2582FAB73967}"/>
              </a:ext>
            </a:extLst>
          </p:cNvPr>
          <p:cNvSpPr/>
          <p:nvPr/>
        </p:nvSpPr>
        <p:spPr>
          <a:xfrm>
            <a:off x="4797553" y="2622240"/>
            <a:ext cx="7394447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전공 수업 사용 교재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0ACC4-8EA5-44B6-8BB0-21449C8D0B50}"/>
              </a:ext>
            </a:extLst>
          </p:cNvPr>
          <p:cNvSpPr/>
          <p:nvPr/>
        </p:nvSpPr>
        <p:spPr>
          <a:xfrm>
            <a:off x="4797552" y="3766980"/>
            <a:ext cx="7394447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- 3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충돌로 생성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25781-EA0A-4588-BE7B-EC4B0A20B47D}"/>
              </a:ext>
            </a:extLst>
          </p:cNvPr>
          <p:cNvSpPr/>
          <p:nvPr/>
        </p:nvSpPr>
        <p:spPr>
          <a:xfrm>
            <a:off x="1518278" y="5565300"/>
            <a:ext cx="10460735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+ 3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 </a:t>
            </a:r>
            <a:r>
              <a:rPr lang="en-US" altLang="ko-KR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4</a:t>
            </a:r>
            <a:r>
              <a:rPr lang="ko-KR" altLang="en-US" sz="50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블록</a:t>
            </a:r>
            <a:endParaRPr lang="en-US" altLang="ko-KR" sz="50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83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213165"/>
            <a:ext cx="3135923" cy="55545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409608" y="1530355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 시 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블록 생성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57D56-1284-4ED5-B202-1E8447BE8E11}"/>
              </a:ext>
            </a:extLst>
          </p:cNvPr>
          <p:cNvSpPr/>
          <p:nvPr/>
        </p:nvSpPr>
        <p:spPr>
          <a:xfrm>
            <a:off x="4409607" y="2648818"/>
            <a:ext cx="7394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Tx/>
              <a:buChar char="-"/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동일단계 블록 충돌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-&gt;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이벤트발생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409605" y="4241151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충돌블록 파괴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5CBC4E-DC85-424B-86A6-8B5A8699FF1B}"/>
              </a:ext>
            </a:extLst>
          </p:cNvPr>
          <p:cNvSpPr/>
          <p:nvPr/>
        </p:nvSpPr>
        <p:spPr>
          <a:xfrm>
            <a:off x="4409605" y="5248257"/>
            <a:ext cx="7782395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다음단계 블록 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랜덤블록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2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07313" y="2735787"/>
            <a:ext cx="11102997" cy="2717846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69915" y="3504825"/>
              <a:ext cx="1172112" cy="530742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23782" y="2172358"/>
            <a:ext cx="635618" cy="920092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183872" y="3137950"/>
            <a:ext cx="3276967" cy="146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작품설명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B975DF-B89A-4C6F-860F-7CCCD9A9DDE4}"/>
              </a:ext>
            </a:extLst>
          </p:cNvPr>
          <p:cNvSpPr/>
          <p:nvPr/>
        </p:nvSpPr>
        <p:spPr>
          <a:xfrm>
            <a:off x="1960372" y="2755025"/>
            <a:ext cx="922528" cy="2676606"/>
          </a:xfrm>
          <a:prstGeom prst="rect">
            <a:avLst/>
          </a:pr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7249" y="3332311"/>
            <a:ext cx="17107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25BCE7-1001-4EBF-82D8-4633EF1D8B3E}"/>
              </a:ext>
            </a:extLst>
          </p:cNvPr>
          <p:cNvSpPr/>
          <p:nvPr/>
        </p:nvSpPr>
        <p:spPr>
          <a:xfrm>
            <a:off x="5139657" y="4480253"/>
            <a:ext cx="7960379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설명</a:t>
            </a: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 소개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903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3" y="1217507"/>
            <a:ext cx="3167451" cy="56104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409608" y="1530355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시간동안 플레이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57D56-1284-4ED5-B202-1E8447BE8E11}"/>
              </a:ext>
            </a:extLst>
          </p:cNvPr>
          <p:cNvSpPr/>
          <p:nvPr/>
        </p:nvSpPr>
        <p:spPr>
          <a:xfrm>
            <a:off x="4409606" y="3123043"/>
            <a:ext cx="739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블록 파괴 유리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409606" y="4085932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아이템 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+@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902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및 서적 획득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217507"/>
            <a:ext cx="3180377" cy="55656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435008" y="2330455"/>
            <a:ext cx="7394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파괴 블록 </a:t>
            </a:r>
            <a:r>
              <a:rPr lang="ko-KR" altLang="en-US" sz="48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개수및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단계별로    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골드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 획득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435008" y="3904132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확률적으로 </a:t>
            </a:r>
            <a:r>
              <a:rPr lang="ko-KR" altLang="en-US" sz="48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포스트잇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획득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93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제본소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5" y="1217507"/>
            <a:ext cx="3166467" cy="55987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409608" y="1530355"/>
            <a:ext cx="7394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하위 단계의 블록으로 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상위단계 블록 제작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409608" y="3104032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제작되는 블록은 랜덤번호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0D490D-5F5C-4790-B098-2306771E40A7}"/>
              </a:ext>
            </a:extLst>
          </p:cNvPr>
          <p:cNvSpPr/>
          <p:nvPr/>
        </p:nvSpPr>
        <p:spPr>
          <a:xfrm>
            <a:off x="4409608" y="4447565"/>
            <a:ext cx="7642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계층의 재료블록 개수의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합이 조건을 만족하면 제작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4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도서관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5" y="1217507"/>
            <a:ext cx="3161587" cy="55987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409608" y="1530355"/>
            <a:ext cx="7394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한번이라도 획득했던 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서적의 정보 확인가능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409608" y="3104032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제작되는 블록은 랜덤번호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0D490D-5F5C-4790-B098-2306771E40A7}"/>
              </a:ext>
            </a:extLst>
          </p:cNvPr>
          <p:cNvSpPr/>
          <p:nvPr/>
        </p:nvSpPr>
        <p:spPr>
          <a:xfrm>
            <a:off x="4409608" y="4447565"/>
            <a:ext cx="7642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계층의 재료블록 개수의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합이 조건을 만족하면 제작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88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도서관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5" y="1217507"/>
            <a:ext cx="3154547" cy="55987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409608" y="1898655"/>
            <a:ext cx="7394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한번이라도 획득했던 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서적의 정보 확인가능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409608" y="3472332"/>
            <a:ext cx="7394447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미획득시 흑백처리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0D490D-5F5C-4790-B098-2306771E40A7}"/>
              </a:ext>
            </a:extLst>
          </p:cNvPr>
          <p:cNvSpPr/>
          <p:nvPr/>
        </p:nvSpPr>
        <p:spPr>
          <a:xfrm>
            <a:off x="4409608" y="4815865"/>
            <a:ext cx="7642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도감과 같은 역할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33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책가방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5" y="1225254"/>
            <a:ext cx="3154547" cy="55832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295308" y="2781305"/>
            <a:ext cx="739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인벤토리의 기능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295307" y="3612302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보유한게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하나도 없으면 흑백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90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책가방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5" y="1235101"/>
            <a:ext cx="3154547" cy="55635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352458" y="2921005"/>
            <a:ext cx="739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인벤토리의 기능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352457" y="3752002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보유개수가 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이면 흑백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18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책가방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5" y="1235101"/>
            <a:ext cx="3154547" cy="55635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352458" y="2921005"/>
            <a:ext cx="739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인벤토리의 기능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352457" y="3752002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보유개수가 </a:t>
            </a: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이면 흑백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400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진급하기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1B5F37-34D4-49B2-B57F-77AA4C1B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30" y="1278719"/>
            <a:ext cx="3110485" cy="55052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84343-3FF3-4BC2-BA81-A9FD84614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95" y="1278720"/>
            <a:ext cx="3110485" cy="550528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349251" y="2973481"/>
            <a:ext cx="11683404" cy="2308324"/>
          </a:xfrm>
          <a:prstGeom prst="rect">
            <a:avLst/>
          </a:prstGeom>
          <a:solidFill>
            <a:schemeClr val="bg1">
              <a:alpha val="83000"/>
            </a:schemeClr>
          </a:solidFill>
          <a:ln w="38100">
            <a:solidFill>
              <a:srgbClr val="8A6E5B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경험치가 가득 찼을 경우 진급버튼 활성화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6CA8C8-D08E-452A-9868-7FF026A6D474}"/>
              </a:ext>
            </a:extLst>
          </p:cNvPr>
          <p:cNvSpPr/>
          <p:nvPr/>
        </p:nvSpPr>
        <p:spPr>
          <a:xfrm>
            <a:off x="8340535" y="1671848"/>
            <a:ext cx="1321435" cy="6903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036D33-045D-4871-962C-8F8E65DA6A66}"/>
              </a:ext>
            </a:extLst>
          </p:cNvPr>
          <p:cNvSpPr/>
          <p:nvPr/>
        </p:nvSpPr>
        <p:spPr>
          <a:xfrm>
            <a:off x="6475095" y="2453640"/>
            <a:ext cx="3186875" cy="301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7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진급하기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1" y="1235101"/>
            <a:ext cx="3152134" cy="55635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352458" y="2570485"/>
            <a:ext cx="739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진급에는 특정 서적 필요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352457" y="3401482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 모두 충족 시 진급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1E9DFA-087E-449B-8B4D-02AE09C08D6B}"/>
              </a:ext>
            </a:extLst>
          </p:cNvPr>
          <p:cNvSpPr/>
          <p:nvPr/>
        </p:nvSpPr>
        <p:spPr>
          <a:xfrm>
            <a:off x="4352457" y="4495243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레벨 별 필요 서적 차등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29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기초설명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CDA8C9-EDE9-46F4-A046-2ED9FC01010B}"/>
              </a:ext>
            </a:extLst>
          </p:cNvPr>
          <p:cNvSpPr/>
          <p:nvPr/>
        </p:nvSpPr>
        <p:spPr>
          <a:xfrm>
            <a:off x="561085" y="1261874"/>
            <a:ext cx="9074638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게임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3D6273-4D52-4FCD-8959-34E2E71D5365}"/>
              </a:ext>
            </a:extLst>
          </p:cNvPr>
          <p:cNvSpPr/>
          <p:nvPr/>
        </p:nvSpPr>
        <p:spPr>
          <a:xfrm>
            <a:off x="561085" y="2430096"/>
            <a:ext cx="9074638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대학생활 간접체험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93F669-1969-4BAF-9A59-B48094447D5C}"/>
              </a:ext>
            </a:extLst>
          </p:cNvPr>
          <p:cNvSpPr/>
          <p:nvPr/>
        </p:nvSpPr>
        <p:spPr>
          <a:xfrm>
            <a:off x="561085" y="3655604"/>
            <a:ext cx="9074638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신입생부터 시작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61D42-A777-467A-8BB8-35D7D3250447}"/>
              </a:ext>
            </a:extLst>
          </p:cNvPr>
          <p:cNvSpPr/>
          <p:nvPr/>
        </p:nvSpPr>
        <p:spPr>
          <a:xfrm>
            <a:off x="561085" y="4830346"/>
            <a:ext cx="9074638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교수가 되는 것이 궁극적 목표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13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진급하기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EFA83-5FCB-4FD0-9F72-7776057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1" y="1235101"/>
            <a:ext cx="3152134" cy="55635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2C2DD-9225-4F8E-978C-AA700395036A}"/>
              </a:ext>
            </a:extLst>
          </p:cNvPr>
          <p:cNvSpPr/>
          <p:nvPr/>
        </p:nvSpPr>
        <p:spPr>
          <a:xfrm>
            <a:off x="4352458" y="2570485"/>
            <a:ext cx="7394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진급에는 특정 서적 필요</a:t>
            </a:r>
            <a:endParaRPr lang="en-US" altLang="ko-KR" sz="48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17E0E1-8567-42E2-BC1E-6E1264668A1F}"/>
              </a:ext>
            </a:extLst>
          </p:cNvPr>
          <p:cNvSpPr/>
          <p:nvPr/>
        </p:nvSpPr>
        <p:spPr>
          <a:xfrm>
            <a:off x="4352457" y="3401482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 모두 충족 시 진급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1E9DFA-087E-449B-8B4D-02AE09C08D6B}"/>
              </a:ext>
            </a:extLst>
          </p:cNvPr>
          <p:cNvSpPr/>
          <p:nvPr/>
        </p:nvSpPr>
        <p:spPr>
          <a:xfrm>
            <a:off x="4352457" y="4495243"/>
            <a:ext cx="778239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레벨 별 필요 서적 차등</a:t>
            </a:r>
            <a:endParaRPr lang="en-US" altLang="ko-KR" sz="4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299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07313" y="2735787"/>
            <a:ext cx="11102997" cy="2717846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69915" y="3504825"/>
              <a:ext cx="1172112" cy="530742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183872" y="3137950"/>
            <a:ext cx="8068328" cy="146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 나아갈 방향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B975DF-B89A-4C6F-860F-7CCCD9A9DDE4}"/>
              </a:ext>
            </a:extLst>
          </p:cNvPr>
          <p:cNvSpPr/>
          <p:nvPr/>
        </p:nvSpPr>
        <p:spPr>
          <a:xfrm>
            <a:off x="1960372" y="2755025"/>
            <a:ext cx="922528" cy="2676606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7249" y="3332311"/>
            <a:ext cx="17107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9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25BCE7-1001-4EBF-82D8-4633EF1D8B3E}"/>
              </a:ext>
            </a:extLst>
          </p:cNvPr>
          <p:cNvSpPr/>
          <p:nvPr/>
        </p:nvSpPr>
        <p:spPr>
          <a:xfrm>
            <a:off x="8153481" y="4480253"/>
            <a:ext cx="5313689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사항</a:t>
            </a:r>
            <a:r>
              <a: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모서리가 둥근 직사각형 62">
            <a:extLst>
              <a:ext uri="{FF2B5EF4-FFF2-40B4-BE49-F238E27FC236}">
                <a16:creationId xmlns:a16="http://schemas.microsoft.com/office/drawing/2014/main" id="{2CCE35F5-0644-4CA6-971F-2C5F374F8DF5}"/>
              </a:ext>
            </a:extLst>
          </p:cNvPr>
          <p:cNvSpPr/>
          <p:nvPr/>
        </p:nvSpPr>
        <p:spPr>
          <a:xfrm>
            <a:off x="1462564" y="1926984"/>
            <a:ext cx="801609" cy="120834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자유형 65">
            <a:extLst>
              <a:ext uri="{FF2B5EF4-FFF2-40B4-BE49-F238E27FC236}">
                <a16:creationId xmlns:a16="http://schemas.microsoft.com/office/drawing/2014/main" id="{CA2B8161-8BA2-4248-A165-E935592F53C2}"/>
              </a:ext>
            </a:extLst>
          </p:cNvPr>
          <p:cNvSpPr>
            <a:spLocks/>
          </p:cNvSpPr>
          <p:nvPr/>
        </p:nvSpPr>
        <p:spPr bwMode="auto">
          <a:xfrm>
            <a:off x="1559955" y="2172222"/>
            <a:ext cx="606826" cy="76827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806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94190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컨텐츠에 대한 내용을 적어요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Enjoy your stylish business and campus life with BIZCAM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05669" y="2075576"/>
            <a:ext cx="1700140" cy="1895211"/>
            <a:chOff x="1340157" y="2075574"/>
            <a:chExt cx="1700140" cy="1895211"/>
          </a:xfrm>
        </p:grpSpPr>
        <p:grpSp>
          <p:nvGrpSpPr>
            <p:cNvPr id="48" name="그룹 47"/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49" name="육각형 48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5" name="육각형 54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968943" y="3466686"/>
              <a:ext cx="458995" cy="458995"/>
              <a:chOff x="9894739" y="1943701"/>
              <a:chExt cx="1213018" cy="1213018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  <p:sp>
          <p:nvSpPr>
            <p:cNvPr id="65" name="직사각형 64"/>
            <p:cNvSpPr/>
            <p:nvPr/>
          </p:nvSpPr>
          <p:spPr>
            <a:xfrm>
              <a:off x="1751096" y="2531069"/>
              <a:ext cx="878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rgbClr val="8A6E5B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75</a:t>
              </a:r>
              <a:r>
                <a:rPr lang="en-US" altLang="ko-KR" sz="1200" dirty="0">
                  <a:solidFill>
                    <a:srgbClr val="8A6E5B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%</a:t>
              </a:r>
              <a:endParaRPr lang="en-US" altLang="ko-KR" sz="200" b="1" dirty="0">
                <a:solidFill>
                  <a:srgbClr val="8A6E5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37216" y="2075576"/>
            <a:ext cx="1700140" cy="1895211"/>
            <a:chOff x="4219366" y="2075574"/>
            <a:chExt cx="1700140" cy="1895211"/>
          </a:xfrm>
        </p:grpSpPr>
        <p:grpSp>
          <p:nvGrpSpPr>
            <p:cNvPr id="68" name="그룹 67"/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77" name="육각형 76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848152" y="3466686"/>
              <a:ext cx="458995" cy="458995"/>
              <a:chOff x="9894739" y="1943701"/>
              <a:chExt cx="1213018" cy="121301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  <p:sp>
          <p:nvSpPr>
            <p:cNvPr id="84" name="직사각형 83"/>
            <p:cNvSpPr/>
            <p:nvPr/>
          </p:nvSpPr>
          <p:spPr>
            <a:xfrm>
              <a:off x="4630306" y="2531069"/>
              <a:ext cx="878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rgbClr val="FB716F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75</a:t>
              </a:r>
              <a:r>
                <a:rPr lang="en-US" altLang="ko-KR" sz="1200" dirty="0">
                  <a:solidFill>
                    <a:srgbClr val="FB716F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%</a:t>
              </a:r>
              <a:endParaRPr lang="en-US" altLang="ko-KR" sz="200" b="1" dirty="0">
                <a:solidFill>
                  <a:srgbClr val="FB71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66504" y="2075576"/>
            <a:ext cx="1700140" cy="1895211"/>
            <a:chOff x="7164460" y="2075577"/>
            <a:chExt cx="1700140" cy="1895211"/>
          </a:xfrm>
        </p:grpSpPr>
        <p:grpSp>
          <p:nvGrpSpPr>
            <p:cNvPr id="85" name="그룹 84"/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86" name="육각형 85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육각형 86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793246" y="3466689"/>
              <a:ext cx="458995" cy="458995"/>
              <a:chOff x="9894739" y="1943701"/>
              <a:chExt cx="1213018" cy="1213018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575399" y="2531072"/>
              <a:ext cx="878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75</a:t>
              </a:r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%</a:t>
              </a:r>
              <a:endParaRPr lang="en-US" altLang="ko-KR" sz="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95792" y="2075576"/>
            <a:ext cx="1700140" cy="1895211"/>
            <a:chOff x="9857047" y="2075575"/>
            <a:chExt cx="1700140" cy="1895211"/>
          </a:xfrm>
        </p:grpSpPr>
        <p:grpSp>
          <p:nvGrpSpPr>
            <p:cNvPr id="94" name="그룹 93"/>
            <p:cNvGrpSpPr/>
            <p:nvPr/>
          </p:nvGrpSpPr>
          <p:grpSpPr>
            <a:xfrm>
              <a:off x="9857047" y="2075575"/>
              <a:ext cx="1700140" cy="1895211"/>
              <a:chOff x="4446754" y="1647531"/>
              <a:chExt cx="2396886" cy="2671900"/>
            </a:xfrm>
          </p:grpSpPr>
          <p:sp>
            <p:nvSpPr>
              <p:cNvPr id="95" name="육각형 94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6" name="육각형 95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0485833" y="3466687"/>
              <a:ext cx="458995" cy="458995"/>
              <a:chOff x="9894739" y="1943701"/>
              <a:chExt cx="1213018" cy="1213018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  <p:sp>
          <p:nvSpPr>
            <p:cNvPr id="101" name="직사각형 100"/>
            <p:cNvSpPr/>
            <p:nvPr/>
          </p:nvSpPr>
          <p:spPr>
            <a:xfrm>
              <a:off x="10267986" y="2531070"/>
              <a:ext cx="878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rgbClr val="FFC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75</a:t>
              </a:r>
              <a:r>
                <a:rPr lang="en-US" altLang="ko-KR" sz="1200" dirty="0">
                  <a:solidFill>
                    <a:srgbClr val="FFC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haroni" panose="02010803020104030203" pitchFamily="2" charset="-79"/>
                </a:rPr>
                <a:t>%</a:t>
              </a:r>
              <a:endParaRPr lang="en-US" altLang="ko-KR" sz="200" b="1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525735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컨텐츠에 대한 내용을 적어요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Enjoy your stylish business and campus life with BIZCAM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357280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컨텐츠에 대한 내용을 적어요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9188825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컨텐츠에 대한 내용을 적어요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Enjoy your stylish business and campus life with BIZCAM </a:t>
            </a:r>
          </a:p>
        </p:txBody>
      </p:sp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85884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523940" y="2535506"/>
            <a:ext cx="850802" cy="850802"/>
          </a:xfrm>
          <a:prstGeom prst="ellipse">
            <a:avLst/>
          </a:prstGeom>
          <a:solidFill>
            <a:schemeClr val="bg1">
              <a:alpha val="66000"/>
            </a:schemeClr>
          </a:solidFill>
          <a:ln w="25400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차트 53"/>
          <p:cNvGraphicFramePr/>
          <p:nvPr>
            <p:extLst>
              <p:ext uri="{D42A27DB-BD31-4B8C-83A1-F6EECF244321}">
                <p14:modId xmlns:p14="http://schemas.microsoft.com/office/powerpoint/2010/main" val="3475130174"/>
              </p:ext>
            </p:extLst>
          </p:nvPr>
        </p:nvGraphicFramePr>
        <p:xfrm>
          <a:off x="4572001" y="1594758"/>
          <a:ext cx="7166428" cy="417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차트 59"/>
          <p:cNvGraphicFramePr/>
          <p:nvPr>
            <p:extLst>
              <p:ext uri="{D42A27DB-BD31-4B8C-83A1-F6EECF244321}">
                <p14:modId xmlns:p14="http://schemas.microsoft.com/office/powerpoint/2010/main" val="3621192302"/>
              </p:ext>
            </p:extLst>
          </p:nvPr>
        </p:nvGraphicFramePr>
        <p:xfrm>
          <a:off x="394152" y="1470479"/>
          <a:ext cx="3452584" cy="279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직사각형 60"/>
          <p:cNvSpPr/>
          <p:nvPr/>
        </p:nvSpPr>
        <p:spPr>
          <a:xfrm>
            <a:off x="858894" y="4474513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컨텐츠에 대한 내용을 적어요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35561" y="277624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A6E5B"/>
                </a:solidFill>
              </a:rPr>
              <a:t>TITLE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9054670" y="601665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</a:t>
            </a:r>
            <a:r>
              <a:rPr lang="ko-KR" altLang="en-US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 성인 대학생 남녀 각 </a:t>
            </a:r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  <a:r>
              <a:rPr lang="ko-KR" altLang="en-US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 대상 </a:t>
            </a:r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2018. 12. 31</a:t>
            </a:r>
            <a:endParaRPr lang="ko-KR" altLang="en-US" sz="105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99034" y="4059015"/>
            <a:ext cx="349289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CONTENTS B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컨텐츠에 대한 내용을 적어요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Enjoy your stylish business and campus life with BIZCAM </a:t>
            </a:r>
          </a:p>
        </p:txBody>
      </p:sp>
      <p:sp>
        <p:nvSpPr>
          <p:cNvPr id="70" name="자유형 69"/>
          <p:cNvSpPr/>
          <p:nvPr/>
        </p:nvSpPr>
        <p:spPr>
          <a:xfrm>
            <a:off x="5322773" y="1534887"/>
            <a:ext cx="2017141" cy="482545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A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TITLE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137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61D42-A777-467A-8BB8-35D7D3250447}"/>
              </a:ext>
            </a:extLst>
          </p:cNvPr>
          <p:cNvSpPr/>
          <p:nvPr/>
        </p:nvSpPr>
        <p:spPr>
          <a:xfrm>
            <a:off x="8589853" y="2776749"/>
            <a:ext cx="3343446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964AC-C23D-45BE-A3BB-CBEB2C2D6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1" y="1368362"/>
            <a:ext cx="7369152" cy="40357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BC0AF-4489-4228-A011-272A44A99CF2}"/>
              </a:ext>
            </a:extLst>
          </p:cNvPr>
          <p:cNvSpPr/>
          <p:nvPr/>
        </p:nvSpPr>
        <p:spPr>
          <a:xfrm>
            <a:off x="785751" y="5489638"/>
            <a:ext cx="10755545" cy="1218988"/>
          </a:xfrm>
          <a:prstGeom prst="rect">
            <a:avLst/>
          </a:prstGeom>
          <a:ln w="28575">
            <a:solidFill>
              <a:srgbClr val="8A6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/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및 콘텐츠 개발엔진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2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61D42-A777-467A-8BB8-35D7D3250447}"/>
              </a:ext>
            </a:extLst>
          </p:cNvPr>
          <p:cNvSpPr/>
          <p:nvPr/>
        </p:nvSpPr>
        <p:spPr>
          <a:xfrm>
            <a:off x="8001000" y="2776749"/>
            <a:ext cx="3932299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포토샵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964AC-C23D-45BE-A3BB-CBEB2C2D6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1" y="1392005"/>
            <a:ext cx="7369152" cy="3988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BC0AF-4489-4228-A011-272A44A99CF2}"/>
              </a:ext>
            </a:extLst>
          </p:cNvPr>
          <p:cNvSpPr/>
          <p:nvPr/>
        </p:nvSpPr>
        <p:spPr>
          <a:xfrm>
            <a:off x="785751" y="5489638"/>
            <a:ext cx="10755545" cy="1218988"/>
          </a:xfrm>
          <a:prstGeom prst="rect">
            <a:avLst/>
          </a:prstGeom>
          <a:ln w="28575">
            <a:solidFill>
              <a:srgbClr val="8A6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각종 그래픽적 요소 구현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8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61D42-A777-467A-8BB8-35D7D3250447}"/>
              </a:ext>
            </a:extLst>
          </p:cNvPr>
          <p:cNvSpPr/>
          <p:nvPr/>
        </p:nvSpPr>
        <p:spPr>
          <a:xfrm>
            <a:off x="8001000" y="2776749"/>
            <a:ext cx="3932299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어도비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XD ]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964AC-C23D-45BE-A3BB-CBEB2C2D6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9" y="1392005"/>
            <a:ext cx="7277616" cy="3988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BC0AF-4489-4228-A011-272A44A99CF2}"/>
              </a:ext>
            </a:extLst>
          </p:cNvPr>
          <p:cNvSpPr/>
          <p:nvPr/>
        </p:nvSpPr>
        <p:spPr>
          <a:xfrm>
            <a:off x="785751" y="5489638"/>
            <a:ext cx="10755545" cy="1218988"/>
          </a:xfrm>
          <a:prstGeom prst="rect">
            <a:avLst/>
          </a:prstGeom>
          <a:ln w="28575">
            <a:solidFill>
              <a:srgbClr val="8A6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 및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61D42-A777-467A-8BB8-35D7D3250447}"/>
              </a:ext>
            </a:extLst>
          </p:cNvPr>
          <p:cNvSpPr/>
          <p:nvPr/>
        </p:nvSpPr>
        <p:spPr>
          <a:xfrm>
            <a:off x="8573178" y="1736835"/>
            <a:ext cx="2795649" cy="2465483"/>
          </a:xfrm>
          <a:prstGeom prst="rect">
            <a:avLst/>
          </a:prstGeom>
          <a:ln w="38100">
            <a:solidFill>
              <a:srgbClr val="3F320C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err="1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비쥬얼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54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스튜디오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964AC-C23D-45BE-A3BB-CBEB2C2D6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4" y="1392005"/>
            <a:ext cx="7288005" cy="3988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BC0AF-4489-4228-A011-272A44A99CF2}"/>
              </a:ext>
            </a:extLst>
          </p:cNvPr>
          <p:cNvSpPr/>
          <p:nvPr/>
        </p:nvSpPr>
        <p:spPr>
          <a:xfrm>
            <a:off x="613282" y="4302262"/>
            <a:ext cx="10755545" cy="2465483"/>
          </a:xfrm>
          <a:prstGeom prst="rect">
            <a:avLst/>
          </a:prstGeom>
          <a:ln w="38100">
            <a:solidFill>
              <a:srgbClr val="8A6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충돌처리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레벨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</a:t>
            </a:r>
            <a:endParaRPr lang="en-US" altLang="ko-KR" sz="5400" b="1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제어가 필요한 모든 코딩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(C#)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2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113347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7D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endParaRPr lang="en-US" altLang="ko-KR" sz="3200" b="1" dirty="0">
              <a:noFill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6365" y="-84033"/>
            <a:ext cx="9074638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 </a:t>
            </a:r>
            <a:r>
              <a:rPr lang="en-US" altLang="ko-KR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프로그램</a:t>
            </a:r>
            <a:endParaRPr lang="en-US" altLang="ko-KR" sz="32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061D42-A777-467A-8BB8-35D7D3250447}"/>
              </a:ext>
            </a:extLst>
          </p:cNvPr>
          <p:cNvSpPr/>
          <p:nvPr/>
        </p:nvSpPr>
        <p:spPr>
          <a:xfrm>
            <a:off x="610615" y="1336750"/>
            <a:ext cx="7311177" cy="1218988"/>
          </a:xfrm>
          <a:prstGeom prst="rect">
            <a:avLst/>
          </a:prstGeom>
          <a:ln w="38100">
            <a:solidFill>
              <a:srgbClr val="3F320C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작업의 흐름 정리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BC0AF-4489-4228-A011-272A44A99CF2}"/>
              </a:ext>
            </a:extLst>
          </p:cNvPr>
          <p:cNvSpPr/>
          <p:nvPr/>
        </p:nvSpPr>
        <p:spPr>
          <a:xfrm>
            <a:off x="610615" y="2759014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포토샵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그래픽적 요소 제작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51C2-4E1E-4823-BDB6-06408B24E5FA}"/>
              </a:ext>
            </a:extLst>
          </p:cNvPr>
          <p:cNvSpPr/>
          <p:nvPr/>
        </p:nvSpPr>
        <p:spPr>
          <a:xfrm>
            <a:off x="610615" y="4079814"/>
            <a:ext cx="11454384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-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충돌처리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 등 제어 소스제작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522383-C8B9-46D0-8775-17FC403D8573}"/>
              </a:ext>
            </a:extLst>
          </p:cNvPr>
          <p:cNvSpPr/>
          <p:nvPr/>
        </p:nvSpPr>
        <p:spPr>
          <a:xfrm>
            <a:off x="610614" y="5400614"/>
            <a:ext cx="10755545" cy="1218988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소스코드 </a:t>
            </a:r>
            <a:r>
              <a:rPr lang="en-US" altLang="ko-KR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5400" b="1" dirty="0">
                <a:solidFill>
                  <a:srgbClr val="3F32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그래픽적 요소</a:t>
            </a:r>
            <a:endParaRPr lang="en-US" altLang="ko-KR" sz="2800" dirty="0">
              <a:solidFill>
                <a:srgbClr val="3F320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27B8E1-3F92-440A-94C3-E2A13BD9AD36}"/>
              </a:ext>
            </a:extLst>
          </p:cNvPr>
          <p:cNvCxnSpPr/>
          <p:nvPr/>
        </p:nvCxnSpPr>
        <p:spPr>
          <a:xfrm>
            <a:off x="11829709" y="2980290"/>
            <a:ext cx="0" cy="3639312"/>
          </a:xfrm>
          <a:prstGeom prst="straightConnector1">
            <a:avLst/>
          </a:prstGeom>
          <a:ln w="76200">
            <a:solidFill>
              <a:srgbClr val="8A6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5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919</Words>
  <Application>Microsoft Office PowerPoint</Application>
  <PresentationFormat>와이드스크린</PresentationFormat>
  <Paragraphs>208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Adobe 고딕 Std B</vt:lpstr>
      <vt:lpstr>나눔스퀘어 ExtraBold</vt:lpstr>
      <vt:lpstr>맑은 고딕</vt:lpstr>
      <vt:lpstr>야놀자 야체 B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 진영</cp:lastModifiedBy>
  <cp:revision>139</cp:revision>
  <dcterms:created xsi:type="dcterms:W3CDTF">2018-05-09T06:13:43Z</dcterms:created>
  <dcterms:modified xsi:type="dcterms:W3CDTF">2019-06-12T21:03:52Z</dcterms:modified>
</cp:coreProperties>
</file>