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embedTrueTypeFonts="1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867"/>
    <p:restoredTop sz="93225"/>
  </p:normalViewPr>
  <p:slideViewPr>
    <p:cSldViewPr>
      <p:cViewPr>
        <p:scale>
          <a:sx n="71" d="100"/>
          <a:sy n="71" d="100"/>
        </p:scale>
        <p:origin x="-348" y="-126"/>
      </p:cViewPr>
      <p:guideLst>
        <p:guide orient="horz" pos="2611"/>
        <p:guide orient="horz" pos="207"/>
        <p:guide orient="horz" pos="3881"/>
        <p:guide orient="horz" pos="615"/>
        <p:guide orient="horz" pos="796"/>
        <p:guide orient="horz" pos="887"/>
        <p:guide orient="horz" pos="1389"/>
        <p:guide orient="horz" pos="1787"/>
        <p:guide pos="2878"/>
        <p:guide pos="475"/>
        <p:guide pos="52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74084C8-153C-4EA5-A2DA-0F6F1E368EC2}" type="datetime1">
              <a:rPr lang="ko-KR" altLang="en-US"/>
              <a:pPr lvl="0">
                <a:defRPr lang="ko-KR" altLang="en-US"/>
              </a:pPr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3E62764-FBF4-4C01-B54F-3312802B005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3E62764-FBF4-4C01-B54F-3312802B0058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BB5D-7194-434C-9ABE-0E7ED0891FF9}" type="slidenum">
              <a:rPr lang="ko-KR" altLang="en-US" sz="18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dirty="0" smtClean="0">
                <a:solidFill>
                  <a:schemeClr val="tx2">
                    <a:lumMod val="20000"/>
                    <a:lumOff val="80000"/>
                    <a:alpha val="95000"/>
                  </a:schemeClr>
                </a:solidFill>
              </a:rPr>
              <a:t>/ 17</a:t>
            </a:r>
            <a:endParaRPr lang="ko-KR" altLang="en-US" dirty="0">
              <a:solidFill>
                <a:schemeClr val="tx2">
                  <a:lumMod val="20000"/>
                  <a:lumOff val="80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7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네팅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dirty="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17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5596"/>
            <a:ext cx="9144000" cy="176721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65726" y="6444869"/>
            <a:ext cx="2345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spc="6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HOSEO</a:t>
            </a:r>
            <a:r>
              <a:rPr lang="en-US" altLang="ko-KR" sz="700" b="1" spc="600" dirty="0" smtClean="0">
                <a:solidFill>
                  <a:schemeClr val="tx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700" b="1" spc="600" dirty="0" smtClean="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UNIVERSITY</a:t>
            </a:r>
            <a:endParaRPr lang="ko-KR" altLang="en-US" sz="700" b="1" spc="600" dirty="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055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dirty="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17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99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dirty="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17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68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Relationship Id="rId6" Type="http://schemas.openxmlformats.org/officeDocument/2006/relationships/image" Target="../media/image1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BB5D-7194-434C-9ABE-0E7ED0891FF9}" type="slidenum">
              <a:rPr lang="ko-KR" altLang="en-US" sz="150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/>
              <a:t>‹#›</a:t>
            </a:fld>
            <a:r>
              <a:rPr lang="ko-KR" altLang="en-US" sz="15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 dirty="0" smtClean="0">
                <a:solidFill>
                  <a:schemeClr val="tx1">
                    <a:tint val="75000"/>
                    <a:alpha val="95000"/>
                  </a:schemeClr>
                </a:solidFill>
              </a:rPr>
              <a:t>/ 17</a:t>
            </a:r>
            <a:endParaRPr lang="ko-KR" altLang="en-US" sz="1000" dirty="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3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1" r:id="rId3"/>
    <p:sldLayoutId id="2147483660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jpeg"  /><Relationship Id="rId3" Type="http://schemas.openxmlformats.org/officeDocument/2006/relationships/image" Target="../media/image13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1289981" y="1800181"/>
            <a:ext cx="638813" cy="638813"/>
          </a:xfrm>
          <a:prstGeom prst="ellipse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75000">
                <a:srgbClr val="ffffff">
                  <a:alpha val="5000"/>
                </a:srgbClr>
              </a:gs>
              <a:gs pos="35000">
                <a:srgbClr val="ffffff">
                  <a:alpha val="25000"/>
                </a:srgbClr>
              </a:gs>
              <a:gs pos="9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9912" y="2300202"/>
            <a:ext cx="786864" cy="786864"/>
          </a:xfrm>
          <a:prstGeom prst="ellipse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75000">
                <a:srgbClr val="ffffff">
                  <a:alpha val="5000"/>
                </a:srgbClr>
              </a:gs>
              <a:gs pos="35000">
                <a:srgbClr val="ffffff">
                  <a:alpha val="25000"/>
                </a:srgbClr>
              </a:gs>
              <a:gs pos="9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0"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509010" y="5697876"/>
            <a:ext cx="236410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KANGWON</a:t>
            </a:r>
            <a:r>
              <a:rPr lang="en-US" altLang="ko-KR" sz="15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UNIVERSITY</a:t>
            </a:r>
            <a:endParaRPr lang="ko-KR" altLang="en-US" sz="15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1844824"/>
            <a:ext cx="6552728" cy="3106271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 prstMaterial="flat"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600">
                <a:solidFill>
                  <a:srgbClr val="ffc000"/>
                </a:solidFill>
                <a:latin typeface="휴먼엑스포"/>
                <a:ea typeface="휴먼엑스포"/>
              </a:rPr>
              <a:t>플래시 메모리</a:t>
            </a:r>
            <a:endParaRPr lang="ko-KR" altLang="en-US" sz="6600">
              <a:solidFill>
                <a:srgbClr val="ffc000"/>
              </a:solidFill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r>
              <a:rPr lang="en-US" altLang="ko-KR" sz="6600">
                <a:solidFill>
                  <a:srgbClr val="ffc000"/>
                </a:solidFill>
                <a:latin typeface="휴먼엑스포"/>
                <a:ea typeface="휴먼엑스포"/>
              </a:rPr>
              <a:t>              </a:t>
            </a:r>
            <a:endParaRPr lang="en-US" altLang="ko-KR" sz="6600">
              <a:solidFill>
                <a:srgbClr val="ffc000"/>
              </a:solidFill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r>
              <a:rPr lang="en-US" altLang="ko-KR" sz="6600">
                <a:solidFill>
                  <a:srgbClr val="ffc000"/>
                </a:solidFill>
                <a:latin typeface="휴먼엑스포"/>
                <a:ea typeface="휴먼엑스포"/>
              </a:rPr>
              <a:t>    </a:t>
            </a:r>
            <a:endParaRPr lang="en-US" altLang="ko-KR" sz="6600">
              <a:solidFill>
                <a:srgbClr val="ffc000"/>
              </a:solidFill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861048"/>
            <a:ext cx="5256584" cy="90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휴먼엑스포"/>
                <a:ea typeface="휴먼엑스포"/>
              </a:rPr>
              <a:t>4조 플레시 메모리</a:t>
            </a:r>
            <a:endParaRPr lang="ko-KR" altLang="en-US">
              <a:solidFill>
                <a:schemeClr val="bg1"/>
              </a:solidFill>
              <a:latin typeface="휴먼엑스포"/>
              <a:ea typeface="휴먼엑스포"/>
            </a:endParaRPr>
          </a:p>
          <a:p>
            <a:pPr marL="36576"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휴먼엑스포"/>
                <a:ea typeface="휴먼엑스포"/>
              </a:rPr>
              <a:t>조장 : 김진영</a:t>
            </a:r>
            <a:endParaRPr lang="ko-KR" altLang="en-US">
              <a:solidFill>
                <a:schemeClr val="bg1"/>
              </a:solidFill>
              <a:latin typeface="휴먼엑스포"/>
              <a:ea typeface="휴먼엑스포"/>
            </a:endParaRPr>
          </a:p>
          <a:p>
            <a:pPr marL="36576"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휴먼엑스포"/>
                <a:ea typeface="휴먼엑스포"/>
              </a:rPr>
              <a:t>조원 : 이규탁 정은영 권준성 </a:t>
            </a:r>
            <a:endParaRPr lang="ko-KR" altLang="en-US">
              <a:solidFill>
                <a:schemeClr val="bg1"/>
              </a:solidFill>
              <a:latin typeface="휴먼엑스포"/>
              <a:ea typeface="휴먼엑스포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결과(섹터)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416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동적 매핑의 쓰기와 지우기 연산 카운트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1730" y="2528900"/>
            <a:ext cx="4860540" cy="309634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설계(블록)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60" y="1747870"/>
            <a:ext cx="8892480" cy="100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기본적인 설계 방향(동적 블록 매핑)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  <a:p>
            <a:pPr marL="36576" indent="0" algn="just">
              <a:buNone/>
              <a:defRPr lang="ko-KR" altLang="en-US"/>
            </a:pP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기존의 주소 지정방식을 주소 입력 방식으로 변경하고, 그로인해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의 실행횟수를 확인한다.</a:t>
            </a:r>
            <a:endParaRPr lang="ko-KR" altLang="en-US" sz="1900">
              <a:solidFill>
                <a:schemeClr val="bg1"/>
              </a:solidFill>
              <a:latin typeface="휴먼엑스포"/>
              <a:ea typeface="휴먼엑스포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125760" y="2928276"/>
            <a:ext cx="8892480" cy="422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주요 설계 코드(주소 지정)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1740" y="3429000"/>
            <a:ext cx="4788532" cy="230425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304764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설계(블록)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59" y="1304764"/>
            <a:ext cx="8892480" cy="36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동적 블록 </a:t>
            </a: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 카운트</a:t>
            </a:r>
            <a:endParaRPr lang="ko-KR" altLang="en-US" sz="19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9652" y="1661306"/>
            <a:ext cx="6300700" cy="443199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결과(블록)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99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주소 지정 이전의 매핑 테이블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  <a:p>
            <a:pPr marL="36576" indent="0">
              <a:buNone/>
              <a:defRPr lang="ko-KR" altLang="en-US"/>
            </a:pP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쓰기와 지우기 연산이 0으로 아무런 작업도 진행되지 않은 상태이다</a:t>
            </a:r>
            <a:endParaRPr lang="ko-KR" altLang="en-US" sz="1900">
              <a:solidFill>
                <a:schemeClr val="bg1"/>
              </a:solidFill>
              <a:latin typeface="휴먼엑스포"/>
              <a:ea typeface="휴먼엑스포"/>
            </a:endParaRPr>
          </a:p>
          <a:p>
            <a:pPr marL="36576" indent="0">
              <a:buNone/>
              <a:defRPr lang="ko-KR" altLang="en-US"/>
            </a:pP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- 입력값 : 100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KB</a:t>
            </a:r>
            <a:endParaRPr lang="en-US" altLang="ko-KR" sz="1900">
              <a:solidFill>
                <a:schemeClr val="bg1"/>
              </a:solidFill>
              <a:latin typeface="휴먼엑스포"/>
              <a:ea typeface="휴먼엑스포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1740" y="2960948"/>
            <a:ext cx="4896544" cy="133214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결과(블록)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416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주소 지정 이후 매핑 테이블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rcRect r="19500" b="14070"/>
          <a:stretch>
            <a:fillRect/>
          </a:stretch>
        </p:blipFill>
        <p:spPr>
          <a:xfrm>
            <a:off x="1768945" y="2276872"/>
            <a:ext cx="5606109" cy="370841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결과(블록)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3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동적 블록 </a:t>
            </a: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 카운트</a:t>
            </a:r>
            <a:endParaRPr lang="ko-KR" altLang="en-US" sz="19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9762" y="2318159"/>
            <a:ext cx="5324475" cy="36671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18535" y="5959897"/>
            <a:ext cx="1887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rgbClr val="ffc000"/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KANGWON </a:t>
            </a:r>
            <a:r>
              <a:rPr lang="en-US" altLang="ko-KR" sz="12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UNIVERSITY</a:t>
            </a:r>
            <a:endParaRPr lang="ko-KR" altLang="en-US" sz="12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6155" y="2277636"/>
            <a:ext cx="4031690" cy="11513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0" mc:Ignorable="hp" hp:hslEmbossed="0">
                <a:gradFill>
                  <a:gsLst>
                    <a:gs pos="75000">
                      <a:schemeClr val="tx2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성능 비교</a:t>
            </a:r>
            <a:endParaRPr xmlns:mc="http://schemas.openxmlformats.org/markup-compatibility/2006" xmlns:hp="http://schemas.haansoft.com/office/presentation/8.0" lang="ko-KR" altLang="en-US" sz="7000" mc:Ignorable="hp" hp:hslEmbossed="0">
              <a:gradFill>
                <a:gsLst>
                  <a:gs pos="75000">
                    <a:schemeClr val="tx2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1335" y="3432960"/>
            <a:ext cx="3240405" cy="4513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200">
                <a:solidFill>
                  <a:schemeClr val="bg1">
                    <a:alpha val="65000"/>
                  </a:schemeClr>
                </a:solidFill>
                <a:latin typeface="휴먼엑스포"/>
                <a:ea typeface="휴먼엑스포"/>
              </a:rPr>
              <a:t>정적 주소지정과 동적 주소지정의 성능 비교 </a:t>
            </a:r>
            <a:endParaRPr lang="ko-KR" altLang="en-US" sz="1200">
              <a:solidFill>
                <a:schemeClr val="bg1">
                  <a:alpha val="65000"/>
                </a:schemeClr>
              </a:solidFill>
              <a:latin typeface="휴먼엑스포"/>
              <a:ea typeface="휴먼엑스포"/>
            </a:endParaRPr>
          </a:p>
          <a:p>
            <a:pPr algn="ctr">
              <a:lnSpc>
                <a:spcPct val="100000"/>
              </a:lnSpc>
              <a:defRPr lang="ko-KR" altLang="en-US"/>
            </a:pPr>
            <a:endParaRPr lang="en-US" altLang="ko-KR" sz="1200">
              <a:solidFill>
                <a:schemeClr val="bg1">
                  <a:alpha val="65000"/>
                </a:schemeClr>
              </a:solidFill>
              <a:latin typeface="휴먼엑스포"/>
              <a:ea typeface="휴먼엑스포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78184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정적 섹터 매핑 </a:t>
            </a:r>
            <a:r>
              <a:rPr xmlns:mc="http://schemas.openxmlformats.org/markup-compatibility/2006" xmlns:hp="http://schemas.haansoft.com/office/presentation/8.0" lang="en-US" altLang="ko-KR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vs </a:t>
            </a: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동적 섹터 매핑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59" y="1772816"/>
            <a:ext cx="7920882" cy="41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정적 섹터 매핑과 동적 섹터 매핑의 성능 비교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>
              <a:defRPr lang="ko-KR" altLang="en-US"/>
            </a:pPr>
            <a:fld id="{0486BB5D-7194-434C-9ABE-0E7ED0891FF9}" type="slidenum">
              <a:rPr lang="en-US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 algn="r">
                <a:defRPr lang="ko-KR" altLang="en-US"/>
              </a:pPr>
              <a:t>17</a:t>
            </a:fld>
            <a:r>
              <a:rPr lang="ko-KR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>
                <a:solidFill>
                  <a:schemeClr val="tx1">
                    <a:tint val="75000"/>
                    <a:alpha val="95000"/>
                  </a:schemeClr>
                </a:solidFill>
              </a:rPr>
              <a:t>/ 1</a:t>
            </a:r>
            <a:endParaRPr lang="en-US" altLang="ko-KR" sz="100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6017" y="2708920"/>
            <a:ext cx="3888431" cy="2916324"/>
          </a:xfrm>
          <a:prstGeom prst="rect">
            <a:avLst/>
          </a:prstGeom>
        </p:spPr>
      </p:pic>
      <p:sp>
        <p:nvSpPr>
          <p:cNvPr id="20" name="직사각형 10"/>
          <p:cNvSpPr/>
          <p:nvPr/>
        </p:nvSpPr>
        <p:spPr>
          <a:xfrm>
            <a:off x="4572000" y="2256887"/>
            <a:ext cx="4140462" cy="4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동적 섹터 매핑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431538" y="2290624"/>
            <a:ext cx="4140462" cy="42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정적 섹터 매핑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5" y="2672916"/>
            <a:ext cx="4176464" cy="2947992"/>
          </a:xfrm>
          <a:prstGeom prst="rect">
            <a:avLst/>
          </a:prstGeom>
        </p:spPr>
      </p:pic>
      <p:sp>
        <p:nvSpPr>
          <p:cNvPr id="23" name="직사각형 10"/>
          <p:cNvSpPr/>
          <p:nvPr/>
        </p:nvSpPr>
        <p:spPr>
          <a:xfrm>
            <a:off x="611558" y="5677267"/>
            <a:ext cx="7920882" cy="41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엑스포"/>
                <a:ea typeface="휴먼엑스포"/>
              </a:rPr>
              <a:t>정적 섹터 매핑 &lt; 동적 섹터 매핑</a:t>
            </a:r>
            <a:endParaRPr lang="ko-KR" altLang="en-US" sz="2200">
              <a:solidFill>
                <a:schemeClr val="bg1"/>
              </a:solidFill>
              <a:latin typeface="휴먼엑스포"/>
              <a:ea typeface="휴먼엑스포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 autoUpdateAnimBg="1"/>
      <p:bldP spid="19" grpId="1" bldLvl="0" animBg="1" autoUpdateAnimBg="1"/>
      <p:bldP spid="23" grpId="2" bldLvl="0" animBg="1" autoUpdateAnimBg="1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78184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정적 블록 매핑 </a:t>
            </a:r>
            <a:r>
              <a:rPr xmlns:mc="http://schemas.openxmlformats.org/markup-compatibility/2006" xmlns:hp="http://schemas.haansoft.com/office/presentation/8.0" lang="en-US" altLang="ko-KR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vs </a:t>
            </a: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동적 블록 매핑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59" y="1772816"/>
            <a:ext cx="7920882" cy="416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정적 블록 매핑과 동적 블록 매핑의 성능 비교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sp>
        <p:nvSpPr>
          <p:cNvPr id="20" name="직사각형 10"/>
          <p:cNvSpPr/>
          <p:nvPr/>
        </p:nvSpPr>
        <p:spPr>
          <a:xfrm>
            <a:off x="4572000" y="2256887"/>
            <a:ext cx="4140462" cy="4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동적 블록 매핑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431538" y="2290624"/>
            <a:ext cx="4140462" cy="42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정적 블록 매핑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sp>
        <p:nvSpPr>
          <p:cNvPr id="23" name="직사각형 10"/>
          <p:cNvSpPr/>
          <p:nvPr/>
        </p:nvSpPr>
        <p:spPr>
          <a:xfrm>
            <a:off x="611558" y="5677267"/>
            <a:ext cx="7920882" cy="41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엑스포"/>
                <a:ea typeface="휴먼엑스포"/>
              </a:rPr>
              <a:t>정적 블록 매핑 = 동적 블록 매핑</a:t>
            </a:r>
            <a:endParaRPr lang="ko-KR" altLang="en-US" sz="2200">
              <a:solidFill>
                <a:schemeClr val="bg1"/>
              </a:solidFill>
              <a:latin typeface="휴먼엑스포"/>
              <a:ea typeface="휴먼엑스포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1726" y="2708920"/>
            <a:ext cx="3524250" cy="2916324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6181" y="2708920"/>
            <a:ext cx="3524250" cy="291632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 autoUpdateAnimBg="1"/>
      <p:bldP spid="25" grpId="1" bldLvl="0" animBg="1" autoUpdateAnimBg="1"/>
      <p:bldP spid="23" grpId="2" bldLvl="0" animBg="1" autoUpdate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543719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성능 비교에 대한 결과 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8000" y="1808820"/>
            <a:ext cx="7488000" cy="100010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81000"/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섹터 매핑에서의 주소 지정 방식에 따른 성능차이는 </a:t>
            </a:r>
            <a:endParaRPr lang="ko-KR" altLang="en-US" sz="2000">
              <a:solidFill>
                <a:schemeClr val="bg1"/>
              </a:solidFill>
              <a:latin typeface="휴먼엑스포"/>
              <a:ea typeface="휴먼엑스포"/>
            </a:endParaRPr>
          </a:p>
          <a:p>
            <a:pPr lvl="0" algn="ctr">
              <a:defRPr lang="ko-KR" altLang="en-US"/>
            </a:pPr>
            <a:r>
              <a:rPr lang="en-US" altLang="ko-KR" sz="2000">
                <a:solidFill>
                  <a:schemeClr val="bg1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2000">
                <a:solidFill>
                  <a:schemeClr val="bg1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의 실행횟수가 동적 섹터 매핑이 더 적기 때문에</a:t>
            </a:r>
            <a:endParaRPr lang="ko-KR" altLang="en-US" sz="2000">
              <a:solidFill>
                <a:schemeClr val="bg1"/>
              </a:solidFill>
              <a:latin typeface="휴먼엑스포"/>
              <a:ea typeface="휴먼엑스포"/>
            </a:endParaRPr>
          </a:p>
          <a:p>
            <a:pPr lvl="0" algn="ctr">
              <a:defRPr lang="ko-KR" altLang="en-US"/>
            </a:pP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동적 주소 지정 방식이 더 성능이 좋다.</a:t>
            </a:r>
            <a:endParaRPr lang="ko-KR" altLang="en-US" sz="20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>
              <a:defRPr lang="ko-KR" altLang="en-US"/>
            </a:pPr>
            <a:fld id="{0486BB5D-7194-434C-9ABE-0E7ED0891FF9}" type="slidenum">
              <a:rPr lang="en-US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 algn="r">
                <a:defRPr lang="ko-KR" altLang="en-US"/>
              </a:pPr>
              <a:t>19</a:t>
            </a:fld>
            <a:r>
              <a:rPr lang="ko-KR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>
                <a:solidFill>
                  <a:schemeClr val="tx1">
                    <a:tint val="75000"/>
                    <a:alpha val="95000"/>
                  </a:schemeClr>
                </a:solidFill>
              </a:rPr>
              <a:t>/ </a:t>
            </a:r>
            <a:r>
              <a:rPr lang="ko-KR" altLang="en-US" sz="1000">
                <a:solidFill>
                  <a:schemeClr val="tx1">
                    <a:tint val="75000"/>
                    <a:alpha val="95000"/>
                  </a:schemeClr>
                </a:solidFill>
              </a:rPr>
              <a:t>21</a:t>
            </a:r>
            <a:endParaRPr lang="ko-KR" altLang="en-US" sz="100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  <p:sp>
        <p:nvSpPr>
          <p:cNvPr id="19" name="직사각형 8"/>
          <p:cNvSpPr/>
          <p:nvPr/>
        </p:nvSpPr>
        <p:spPr>
          <a:xfrm>
            <a:off x="828000" y="3429000"/>
            <a:ext cx="7488000" cy="694521"/>
          </a:xfrm>
          <a:prstGeom prst="rect">
            <a:avLst/>
          </a:prstGeom>
          <a:effectLst>
            <a:softEdge rad="381000"/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블록 매핑에서의 주소 지정 방식에 따른 성능차이는 </a:t>
            </a:r>
            <a:endParaRPr lang="ko-KR" altLang="en-US" sz="2000">
              <a:solidFill>
                <a:schemeClr val="bg1"/>
              </a:solidFill>
              <a:latin typeface="휴먼엑스포"/>
              <a:ea typeface="휴먼엑스포"/>
            </a:endParaRPr>
          </a:p>
          <a:p>
            <a:pPr lvl="0" algn="ctr">
              <a:defRPr lang="ko-KR" altLang="en-US"/>
            </a:pPr>
            <a:r>
              <a:rPr lang="en-US" altLang="ko-KR" sz="2000">
                <a:solidFill>
                  <a:schemeClr val="bg1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2000">
                <a:solidFill>
                  <a:schemeClr val="bg1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의 실행횟수가 동일 하기 때문에 </a:t>
            </a: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성능 차이가 없다.</a:t>
            </a:r>
            <a:endParaRPr lang="ko-KR" altLang="en-US" sz="20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sp>
        <p:nvSpPr>
          <p:cNvPr id="20" name="직사각형 8"/>
          <p:cNvSpPr/>
          <p:nvPr/>
        </p:nvSpPr>
        <p:spPr>
          <a:xfrm>
            <a:off x="828000" y="4869160"/>
            <a:ext cx="7488000" cy="996335"/>
          </a:xfrm>
          <a:prstGeom prst="rect">
            <a:avLst/>
          </a:prstGeom>
          <a:effectLst>
            <a:softEdge rad="381000"/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섹터 매핑에서는 </a:t>
            </a: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동적 주소 지정 방식이 성능적인 면에서 더욱 뛰어나고</a:t>
            </a:r>
            <a:r>
              <a:rPr lang="ko-KR" altLang="en-US" sz="2000">
                <a:solidFill>
                  <a:schemeClr val="bg1"/>
                </a:solidFill>
                <a:latin typeface="휴먼엑스포"/>
                <a:ea typeface="휴먼엑스포"/>
              </a:rPr>
              <a:t>, 블록 매핑에서는 주소 지정 방식에 대한</a:t>
            </a: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 성능차이가 없다.</a:t>
            </a:r>
            <a:endParaRPr lang="ko-KR" altLang="en-US" sz="20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sp>
        <p:nvSpPr>
          <p:cNvPr id="21" name=""/>
          <p:cNvSpPr/>
          <p:nvPr/>
        </p:nvSpPr>
        <p:spPr>
          <a:xfrm>
            <a:off x="4085946" y="2780928"/>
            <a:ext cx="972108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  <a:effectLst>
            <a:innerShdw blurRad="76200" dist="76200">
              <a:srgbClr val="000000">
                <a:alpha val="50000"/>
              </a:srgbClr>
            </a:innerShdw>
          </a:effectLst>
          <a:extLst>
            <a:ext uri="49926C4B-DF97-48ae-9DD6-E73424213832">
              <hp:hncExtEffects xmlns:hp="http://schemas.haansoft.com/office/presentation/8.0">
                <hd:hncFillOverlay xmlns:hd="http://schemas.haansoft.com/office/drawingml/8.0" r:id="rId2"/>
              </hp:hncExt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/>
            </a:pPr>
            <a:endParaRPr lang="ko-KR"/>
          </a:p>
        </p:txBody>
      </p:sp>
      <p:sp>
        <p:nvSpPr>
          <p:cNvPr id="22" name=""/>
          <p:cNvSpPr/>
          <p:nvPr/>
        </p:nvSpPr>
        <p:spPr>
          <a:xfrm>
            <a:off x="4085946" y="4221088"/>
            <a:ext cx="972108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noFill/>
          </a:ln>
          <a:effectLst>
            <a:innerShdw blurRad="76200" dist="76200" dir="27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1"/>
      <p:bldP spid="21" grpId="1" bldLvl="0" animBg="1" autoUpdateAnimBg="1"/>
      <p:bldP spid="19" grpId="2" bldLvl="0" animBg="1" autoUpdateAnimBg="1"/>
      <p:bldP spid="22" grpId="3" bldLvl="0" animBg="1" autoUpdateAnimBg="1"/>
      <p:bldP spid="20" grpId="4" bldLvl="0" animBg="1" autoUpdate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0496" y="577974"/>
            <a:ext cx="1196344" cy="6964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목차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3344" y="1357298"/>
            <a:ext cx="265821" cy="2219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900">
                <a:solidFill>
                  <a:schemeClr val="bg1">
                    <a:alpha val="65000"/>
                  </a:schemeClr>
                </a:solidFill>
                <a:latin typeface="휴먼엑스포"/>
                <a:ea typeface="휴먼엑스포"/>
              </a:rPr>
              <a:t>  </a:t>
            </a:r>
            <a:endParaRPr lang="en-US" altLang="ko-KR" sz="900">
              <a:solidFill>
                <a:schemeClr val="bg1">
                  <a:alpha val="65000"/>
                </a:schemeClr>
              </a:solidFill>
              <a:latin typeface="휴먼엑스포"/>
              <a:ea typeface="휴먼엑스포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3681028"/>
            <a:ext cx="9144000" cy="108012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500">
                <a:solidFill>
                  <a:srgbClr val="ffc000">
                    <a:alpha val="95000"/>
                  </a:srgbClr>
                </a:solidFill>
                <a:latin typeface="휴먼엑스포"/>
                <a:ea typeface="휴먼엑스포"/>
              </a:rPr>
              <a:t>설계(동적 매핑) 및 결과</a:t>
            </a:r>
            <a:endParaRPr lang="ko-KR" altLang="en-US" sz="2500">
              <a:solidFill>
                <a:srgbClr val="ffc000">
                  <a:alpha val="95000"/>
                </a:srgbClr>
              </a:solidFill>
              <a:latin typeface="휴먼엑스포"/>
              <a:ea typeface="휴먼엑스포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schemeClr val="lt1">
                    <a:alpha val="99000"/>
                  </a:schemeClr>
                </a:solidFill>
                <a:latin typeface="휴먼엑스포"/>
                <a:ea typeface="휴먼엑스포"/>
              </a:rPr>
              <a:t>동적매핑의 설계 방향과 그에 따른 결과</a:t>
            </a:r>
            <a:endParaRPr lang="ko-KR" altLang="en-US" sz="1200">
              <a:solidFill>
                <a:schemeClr val="lt1">
                  <a:alpha val="99000"/>
                </a:schemeClr>
              </a:solidFill>
              <a:latin typeface="휴먼엑스포"/>
              <a:ea typeface="휴먼엑스포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4941168"/>
            <a:ext cx="9144000" cy="108012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rmAutofit lnSpcReduction="0"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500">
                <a:solidFill>
                  <a:srgbClr val="ffc000">
                    <a:alpha val="95000"/>
                  </a:srgbClr>
                </a:solidFill>
                <a:latin typeface="휴먼엑스포"/>
                <a:ea typeface="휴먼엑스포"/>
              </a:rPr>
              <a:t>성능 비교</a:t>
            </a:r>
            <a:endParaRPr lang="ko-KR" altLang="en-US" sz="2500">
              <a:solidFill>
                <a:srgbClr val="ffc000">
                  <a:alpha val="95000"/>
                </a:srgbClr>
              </a:solidFill>
              <a:latin typeface="휴먼엑스포"/>
              <a:ea typeface="휴먼엑스포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schemeClr val="lt1">
                    <a:alpha val="99000"/>
                  </a:schemeClr>
                </a:solidFill>
                <a:latin typeface="휴먼엑스포"/>
                <a:ea typeface="휴먼엑스포"/>
              </a:rPr>
              <a:t>정적 주소지정 과 동적 주소지정의 성능비교</a:t>
            </a:r>
            <a:endParaRPr lang="ko-KR" altLang="en-US" sz="1200">
              <a:solidFill>
                <a:schemeClr val="lt1">
                  <a:alpha val="99000"/>
                </a:schemeClr>
              </a:solidFill>
              <a:latin typeface="휴먼엑스포"/>
              <a:ea typeface="휴먼엑스포"/>
            </a:endParaRPr>
          </a:p>
          <a:p>
            <a:pPr algn="ctr">
              <a:lnSpc>
                <a:spcPct val="150000"/>
              </a:lnSpc>
              <a:defRPr lang="ko-KR" altLang="en-US"/>
            </a:pPr>
            <a:endParaRPr lang="ko-KR" altLang="en-US" sz="2500">
              <a:solidFill>
                <a:srgbClr val="ffc000">
                  <a:alpha val="95000"/>
                </a:srgbClr>
              </a:solidFill>
              <a:latin typeface="휴먼엑스포"/>
              <a:ea typeface="휴먼엑스포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268760"/>
            <a:ext cx="4104456" cy="300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휴먼엑스포"/>
                <a:ea typeface="휴먼엑스포"/>
              </a:rPr>
              <a:t>플래시 메모리의 주소지정 방식</a:t>
            </a:r>
            <a:endParaRPr lang="ko-KR" altLang="en-US" sz="1400">
              <a:solidFill>
                <a:schemeClr val="bg1">
                  <a:lumMod val="85000"/>
                </a:schemeClr>
              </a:solidFill>
              <a:latin typeface="휴먼엑스포"/>
              <a:ea typeface="휴먼엑스포"/>
            </a:endParaRPr>
          </a:p>
        </p:txBody>
      </p:sp>
      <p:sp>
        <p:nvSpPr>
          <p:cNvPr id="25" name="직사각형 19"/>
          <p:cNvSpPr/>
          <p:nvPr/>
        </p:nvSpPr>
        <p:spPr>
          <a:xfrm>
            <a:off x="0" y="2348880"/>
            <a:ext cx="9144000" cy="108012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500">
                <a:solidFill>
                  <a:srgbClr val="ffc000">
                    <a:alpha val="95000"/>
                  </a:srgbClr>
                </a:solidFill>
                <a:latin typeface="휴먼엑스포"/>
                <a:ea typeface="휴먼엑스포"/>
              </a:rPr>
              <a:t>요구조건 분석</a:t>
            </a:r>
            <a:endParaRPr lang="ko-KR" altLang="en-US" sz="2500">
              <a:solidFill>
                <a:srgbClr val="ffc000">
                  <a:alpha val="95000"/>
                </a:srgbClr>
              </a:solidFill>
              <a:latin typeface="휴먼엑스포"/>
              <a:ea typeface="휴먼엑스포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schemeClr val="lt1">
                    <a:alpha val="99000"/>
                  </a:schemeClr>
                </a:solidFill>
                <a:latin typeface="휴먼엑스포"/>
                <a:ea typeface="휴먼엑스포"/>
              </a:rPr>
              <a:t>플래시 메모리의 주소 지정 방식과 그에 따른성능 비교</a:t>
            </a:r>
            <a:endParaRPr lang="ko-KR" altLang="en-US" sz="1200">
              <a:solidFill>
                <a:schemeClr val="lt1">
                  <a:alpha val="99000"/>
                </a:schemeClr>
              </a:solidFill>
              <a:latin typeface="휴먼엑스포"/>
              <a:ea typeface="휴먼엑스포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1"/>
      <p:bldP spid="20" grpId="1" animBg="1" autoUpdateAnimBg="1"/>
      <p:bldP spid="22" grpId="2" animBg="1" autoUpdate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955870" y="2772787"/>
            <a:ext cx="5229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KANGWON</a:t>
            </a:r>
            <a:r>
              <a:rPr lang="en-US" altLang="ko-KR" sz="3200" dirty="0" smtClean="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 UNIVERSITY</a:t>
            </a:r>
            <a:endParaRPr lang="ko-KR" altLang="en-US" sz="3200" dirty="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65589" y="3968597"/>
            <a:ext cx="1277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pc="550" dirty="0" smtClean="0">
                <a:solidFill>
                  <a:schemeClr val="bg1">
                    <a:alpha val="95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THE END</a:t>
            </a:r>
            <a:endParaRPr lang="ko-KR" altLang="en-US" sz="1000" spc="550" dirty="0">
              <a:solidFill>
                <a:schemeClr val="bg1">
                  <a:alpha val="95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058" y="3380574"/>
            <a:ext cx="11753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spc="550" dirty="0" smtClean="0">
                <a:solidFill>
                  <a:srgbClr val="FFC000"/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Q</a:t>
            </a:r>
            <a:r>
              <a:rPr lang="en-US" altLang="ko-KR" sz="2500" spc="550" dirty="0" smtClean="0">
                <a:solidFill>
                  <a:schemeClr val="bg1">
                    <a:alpha val="95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 pitchFamily="18" charset="-127"/>
                <a:ea typeface="휴먼엑스포" pitchFamily="18" charset="-127"/>
              </a:rPr>
              <a:t>&amp;A</a:t>
            </a:r>
            <a:endParaRPr lang="ko-KR" altLang="en-US" sz="2500" spc="550" dirty="0">
              <a:solidFill>
                <a:schemeClr val="bg1">
                  <a:alpha val="95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600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18535" y="5959897"/>
            <a:ext cx="1887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rgbClr val="ffc000"/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KANGWON </a:t>
            </a:r>
            <a:r>
              <a:rPr lang="en-US" altLang="ko-KR" sz="12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UNIVERSITY</a:t>
            </a:r>
            <a:endParaRPr lang="ko-KR" altLang="en-US" sz="12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4" y="2132856"/>
            <a:ext cx="5818595" cy="11513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0" mc:Ignorable="hp" hp:hslEmbossed="0">
                <a:gradFill>
                  <a:gsLst>
                    <a:gs pos="75000">
                      <a:schemeClr val="tx2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요구조건 분석</a:t>
            </a:r>
            <a:endParaRPr xmlns:mc="http://schemas.openxmlformats.org/markup-compatibility/2006" xmlns:hp="http://schemas.haansoft.com/office/presentation/8.0" lang="ko-KR" altLang="en-US" sz="7000" mc:Ignorable="hp" hp:hslEmbossed="0">
              <a:gradFill>
                <a:gsLst>
                  <a:gs pos="75000">
                    <a:schemeClr val="tx2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8910" y="3432960"/>
            <a:ext cx="3897630" cy="365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schemeClr val="lt1">
                    <a:alpha val="99000"/>
                  </a:schemeClr>
                </a:solidFill>
                <a:latin typeface="휴먼엑스포"/>
                <a:ea typeface="휴먼엑스포"/>
              </a:rPr>
              <a:t>플래시 메모리의 주소 지정 방식과 그에 따른성능 비교</a:t>
            </a:r>
            <a:endParaRPr lang="ko-KR" altLang="en-US" sz="1200">
              <a:solidFill>
                <a:schemeClr val="lt1">
                  <a:alpha val="99000"/>
                </a:schemeClr>
              </a:solidFill>
              <a:latin typeface="휴먼엑스포"/>
              <a:ea typeface="휴먼엑스포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96652"/>
            <a:ext cx="6048672" cy="158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주소 지정 방식 변경및 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성능 비교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>
              <a:defRPr lang="ko-KR" altLang="en-US"/>
            </a:pPr>
            <a:fld id="{0486BB5D-7194-434C-9ABE-0E7ED0891FF9}" type="slidenum">
              <a:rPr lang="en-US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pPr algn="r">
                <a:defRPr lang="ko-KR" altLang="en-US"/>
              </a:pPr>
              <a:t>4</a:t>
            </a:fld>
            <a:r>
              <a:rPr lang="ko-KR" altLang="en-US" sz="15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</a:rPr>
              <a:t> </a:t>
            </a:r>
            <a:r>
              <a:rPr lang="en-US" altLang="ko-KR" sz="1000">
                <a:solidFill>
                  <a:schemeClr val="tx1">
                    <a:tint val="75000"/>
                    <a:alpha val="95000"/>
                  </a:schemeClr>
                </a:solidFill>
              </a:rPr>
              <a:t>/ 17</a:t>
            </a:r>
            <a:endParaRPr lang="en-US" altLang="ko-KR" sz="1000">
              <a:solidFill>
                <a:schemeClr val="tx1">
                  <a:tint val="75000"/>
                  <a:alpha val="95000"/>
                </a:schemeClr>
              </a:solidFill>
            </a:endParaRPr>
          </a:p>
        </p:txBody>
      </p:sp>
      <p:sp>
        <p:nvSpPr>
          <p:cNvPr id="21" name="직사각형 16"/>
          <p:cNvSpPr/>
          <p:nvPr/>
        </p:nvSpPr>
        <p:spPr>
          <a:xfrm>
            <a:off x="431538" y="2276872"/>
            <a:ext cx="4140461" cy="313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 lang="ko-KR" altLang="en-US"/>
            </a:pP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- 주소 지정 방식 변경</a:t>
            </a: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  <a:p>
            <a:pPr lvl="0" algn="just">
              <a:defRPr lang="ko-KR" altLang="en-US"/>
            </a:pP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  기존의 주소 정적 주소지정 방식을 취하던 섹터, 블록 매핑에서 주소지정 방식을 동적으로 바꾸어 준다.</a:t>
            </a: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  <a:p>
            <a:pPr lvl="0" algn="just">
              <a:defRPr lang="ko-KR" altLang="en-US"/>
            </a:pP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  <a:p>
            <a:pPr lvl="0" algn="just">
              <a:defRPr lang="ko-KR" altLang="en-US"/>
            </a:pP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- 방법 : 기존에는 </a:t>
            </a:r>
            <a:r>
              <a:rPr lang="en-US" altLang="ko-KR" sz="2000">
                <a:solidFill>
                  <a:prstClr val="white"/>
                </a:solidFill>
                <a:latin typeface="휴먼엑스포"/>
                <a:ea typeface="휴먼엑스포"/>
              </a:rPr>
              <a:t>init</a:t>
            </a: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함수에서 </a:t>
            </a:r>
            <a:r>
              <a:rPr lang="en-US" altLang="ko-KR" sz="2000">
                <a:solidFill>
                  <a:prstClr val="white"/>
                </a:solidFill>
                <a:latin typeface="휴먼엑스포"/>
                <a:ea typeface="휴먼엑스포"/>
              </a:rPr>
              <a:t>psn</a:t>
            </a: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값을 지정한 후 실행 하던 설계에서 데이터가 입력되는 시점에 지정 되도록 변경해 준다.</a:t>
            </a: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</p:txBody>
      </p:sp>
      <p:sp>
        <p:nvSpPr>
          <p:cNvPr id="22" name="직사각형 16"/>
          <p:cNvSpPr/>
          <p:nvPr/>
        </p:nvSpPr>
        <p:spPr>
          <a:xfrm>
            <a:off x="4824028" y="2348880"/>
            <a:ext cx="4140461" cy="2830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 lang="ko-KR" altLang="en-US"/>
            </a:pPr>
            <a:r>
              <a:rPr lang="ko-KR" altLang="en-US" sz="2000">
                <a:solidFill>
                  <a:srgbClr val="ffff00"/>
                </a:solidFill>
                <a:latin typeface="휴먼엑스포"/>
                <a:ea typeface="휴먼엑스포"/>
              </a:rPr>
              <a:t>- 성능 비교</a:t>
            </a: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  <a:p>
            <a:pPr lvl="0" algn="just">
              <a:defRPr lang="ko-KR" altLang="en-US"/>
            </a:pP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  정적 주소 지정 방식과 동적 주소 지정 방식의 성능적인 차이를 비교한다.</a:t>
            </a: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  <a:p>
            <a:pPr lvl="0" algn="just">
              <a:defRPr lang="ko-KR" altLang="en-US"/>
            </a:pP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  <a:p>
            <a:pPr lvl="0" algn="just">
              <a:defRPr lang="ko-KR" altLang="en-US"/>
            </a:pP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- 방법 : 각각의 주소 지정 방식의 변경과 그로 인한 </a:t>
            </a:r>
            <a:r>
              <a:rPr lang="en-US" altLang="ko-KR" sz="2000">
                <a:solidFill>
                  <a:prstClr val="white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2000">
                <a:solidFill>
                  <a:prstClr val="white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2000">
                <a:solidFill>
                  <a:prstClr val="white"/>
                </a:solidFill>
                <a:latin typeface="휴먼엑스포"/>
                <a:ea typeface="휴먼엑스포"/>
              </a:rPr>
              <a:t>의 실행 횟수 변화를 관찰하여 정적과 동적의 성능을 비교한다.</a:t>
            </a:r>
            <a:endParaRPr lang="ko-KR" altLang="en-US" sz="2000">
              <a:solidFill>
                <a:prstClr val="white"/>
              </a:solidFill>
              <a:latin typeface="휴먼엑스포"/>
              <a:ea typeface="휴먼엑스포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 autoUpdateAnimBg="1"/>
      <p:bldP spid="22" grpId="1" bldLvl="0" animBg="1" autoUpdate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18535" y="5959897"/>
            <a:ext cx="1887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rgbClr val="ffc000"/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KANGWON </a:t>
            </a:r>
            <a:r>
              <a:rPr lang="en-US" altLang="ko-KR" sz="12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UNIVERSITY</a:t>
            </a:r>
            <a:endParaRPr lang="ko-KR" altLang="en-US" sz="12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2132856"/>
            <a:ext cx="5218519" cy="11513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7000" mc:Ignorable="hp" hp:hslEmbossed="0">
                <a:gradFill>
                  <a:gsLst>
                    <a:gs pos="75000">
                      <a:schemeClr val="tx2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설계 및 결과</a:t>
            </a:r>
            <a:endParaRPr xmlns:mc="http://schemas.openxmlformats.org/markup-compatibility/2006" xmlns:hp="http://schemas.haansoft.com/office/presentation/8.0" lang="ko-KR" altLang="en-US" sz="7000" mc:Ignorable="hp" hp:hslEmbossed="0">
              <a:gradFill>
                <a:gsLst>
                  <a:gs pos="75000">
                    <a:schemeClr val="tx2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85160" y="3432960"/>
            <a:ext cx="3002280" cy="422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300">
                <a:solidFill>
                  <a:schemeClr val="bg1">
                    <a:alpha val="65000"/>
                  </a:schemeClr>
                </a:solidFill>
                <a:latin typeface="휴먼엑스포"/>
                <a:ea typeface="휴먼엑스포"/>
              </a:rPr>
              <a:t>동적 매핑 설계 방향과 그에 따른 결과</a:t>
            </a:r>
            <a:endParaRPr lang="ko-KR" altLang="en-US" sz="900">
              <a:solidFill>
                <a:schemeClr val="bg1">
                  <a:alpha val="65000"/>
                </a:schemeClr>
              </a:solidFill>
              <a:latin typeface="휴먼엑스포"/>
              <a:ea typeface="휴먼엑스포"/>
            </a:endParaRPr>
          </a:p>
          <a:p>
            <a:pPr algn="ctr">
              <a:lnSpc>
                <a:spcPct val="100000"/>
              </a:lnSpc>
              <a:defRPr lang="ko-KR" altLang="en-US"/>
            </a:pPr>
            <a:endParaRPr lang="en-US" altLang="ko-KR" sz="900">
              <a:solidFill>
                <a:schemeClr val="bg1">
                  <a:alpha val="65000"/>
                </a:schemeClr>
              </a:solidFill>
              <a:latin typeface="휴먼엑스포"/>
              <a:ea typeface="휴먼엑스포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7" y="548680"/>
            <a:ext cx="2598748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설계(섹터)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1292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기본적인 설계 방향(동적 섹터 매핑)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  <a:p>
            <a:pPr marL="36576" indent="0" algn="just">
              <a:buNone/>
              <a:defRPr lang="ko-KR" altLang="en-US"/>
            </a:pP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기존의 정적 매핑에서는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lsn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과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psn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이 메모리를 할당함과 동시에 주소지정이 되었다. 이를 사용자에게 데이터를 받는 시점으로 옮겨 주며 이를 통한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와 </a:t>
            </a:r>
            <a:r>
              <a:rPr lang="en-US" altLang="ko-KR" sz="1900">
                <a:solidFill>
                  <a:schemeClr val="bg1"/>
                </a:solidFill>
                <a:latin typeface="휴먼엑스포"/>
                <a:ea typeface="휴먼엑스포"/>
              </a:rPr>
              <a:t>erase</a:t>
            </a:r>
            <a:r>
              <a:rPr lang="ko-KR" altLang="en-US" sz="1900">
                <a:solidFill>
                  <a:schemeClr val="bg1"/>
                </a:solidFill>
                <a:latin typeface="휴먼엑스포"/>
                <a:ea typeface="휴먼엑스포"/>
              </a:rPr>
              <a:t>의 실행 횟수를 확인한다.</a:t>
            </a:r>
            <a:endParaRPr lang="ko-KR" altLang="en-US" sz="1900">
              <a:solidFill>
                <a:schemeClr val="bg1"/>
              </a:solidFill>
              <a:latin typeface="휴먼엑스포"/>
              <a:ea typeface="휴먼엑스포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125760" y="3104964"/>
            <a:ext cx="8892480" cy="369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주요 설계 코드(주소 지정)</a:t>
            </a:r>
            <a:endParaRPr lang="ko-KR" altLang="en-US" sz="19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0418" y="3825044"/>
            <a:ext cx="4243164" cy="194421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설계(섹터)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60" y="1332404"/>
            <a:ext cx="8892480" cy="370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write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와</a:t>
            </a:r>
            <a:r>
              <a:rPr lang="en-US" altLang="ko-KR" sz="1900">
                <a:solidFill>
                  <a:srgbClr val="ffff00"/>
                </a:solidFill>
                <a:latin typeface="휴먼엑스포"/>
                <a:ea typeface="휴먼엑스포"/>
              </a:rPr>
              <a:t> erase</a:t>
            </a:r>
            <a:r>
              <a:rPr lang="ko-KR" altLang="en-US" sz="1900">
                <a:solidFill>
                  <a:srgbClr val="ffff00"/>
                </a:solidFill>
                <a:latin typeface="휴먼엑스포"/>
                <a:ea typeface="휴먼엑스포"/>
              </a:rPr>
              <a:t> 카운트</a:t>
            </a:r>
            <a:endParaRPr lang="ko-KR" altLang="en-US" sz="19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3648" y="1736812"/>
            <a:ext cx="6336703" cy="442798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결과(섹터)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749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주소 지정이 되기 이전의 매핑 테이블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chemeClr val="bg1"/>
                </a:solidFill>
                <a:latin typeface="휴먼엑스포"/>
                <a:ea typeface="휴먼엑스포"/>
              </a:rPr>
              <a:t>- 입력 값 : 메모리 100</a:t>
            </a:r>
            <a:r>
              <a:rPr lang="en-US" altLang="ko-KR" sz="2200">
                <a:solidFill>
                  <a:schemeClr val="bg1"/>
                </a:solidFill>
                <a:latin typeface="휴먼엑스포"/>
                <a:ea typeface="휴먼엑스포"/>
              </a:rPr>
              <a:t>KB</a:t>
            </a:r>
            <a:r>
              <a:rPr lang="ko-KR" altLang="en-US" sz="2200">
                <a:solidFill>
                  <a:schemeClr val="bg1"/>
                </a:solidFill>
                <a:latin typeface="휴먼엑스포"/>
                <a:ea typeface="휴먼엑스포"/>
              </a:rPr>
              <a:t> </a:t>
            </a:r>
            <a:endParaRPr lang="ko-KR" altLang="en-US" sz="2200">
              <a:solidFill>
                <a:schemeClr val="bg1"/>
              </a:solidFill>
              <a:latin typeface="휴먼엑스포"/>
              <a:ea typeface="휴먼엑스포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5756" y="2888940"/>
            <a:ext cx="3996444" cy="132111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48680"/>
            <a:ext cx="6048672" cy="97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xmlns:mc="http://schemas.openxmlformats.org/markup-compatibility/2006" xmlns:hp="http://schemas.haansoft.com/office/presentation/8.0" lang="ko-KR" altLang="en-US" sz="44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3435" y="6453336"/>
            <a:ext cx="2173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700">
                <a:solidFill>
                  <a:srgbClr val="ffc000">
                    <a:alpha val="99000"/>
                  </a:srgb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K  A  N  G  W  O  N</a:t>
            </a:r>
            <a:r>
              <a:rPr lang="en-US" altLang="ko-KR" sz="700">
                <a:solidFill>
                  <a:schemeClr val="bg1">
                    <a:alpha val="99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휴먼엑스포"/>
                <a:ea typeface="휴먼엑스포"/>
              </a:rPr>
              <a:t>    U  N  I  V  E  R  S  I  T  Y</a:t>
            </a:r>
            <a:endParaRPr lang="ko-KR" altLang="en-US" sz="700">
              <a:solidFill>
                <a:schemeClr val="bg1">
                  <a:alpha val="99000"/>
                </a:schemeClr>
              </a:solidFill>
              <a:effectLst>
                <a:glow rad="63500">
                  <a:schemeClr val="tx1">
                    <a:alpha val="20000"/>
                  </a:schemeClr>
                </a:glow>
              </a:effectLst>
              <a:latin typeface="휴먼엑스포"/>
              <a:ea typeface="휴먼엑스포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8680"/>
            <a:ext cx="2598747" cy="69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mc:Ignorable="hp" hp:hslEmbossed="0">
                <a:gradFill>
                  <a:gsLst>
                    <a:gs pos="7500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휴먼엑스포"/>
                <a:ea typeface="휴먼엑스포"/>
              </a:rPr>
              <a:t>결과(섹터)</a:t>
            </a:r>
            <a:endParaRPr xmlns:mc="http://schemas.openxmlformats.org/markup-compatibility/2006" xmlns:hp="http://schemas.haansoft.com/office/presentation/8.0" lang="ko-KR" altLang="en-US" sz="4000" mc:Ignorable="hp" hp:hslEmbossed="0">
              <a:gradFill>
                <a:gsLst>
                  <a:gs pos="75000">
                    <a:schemeClr val="accent1">
                      <a:lumMod val="40000"/>
                      <a:lumOff val="60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휴먼엑스포"/>
              <a:ea typeface="휴먼엑스포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760" y="1772816"/>
            <a:ext cx="8892480" cy="416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just">
              <a:buNone/>
              <a:defRPr lang="ko-KR" altLang="en-US"/>
            </a:pPr>
            <a:r>
              <a:rPr lang="ko-KR" altLang="en-US" sz="2200">
                <a:solidFill>
                  <a:srgbClr val="ffff00"/>
                </a:solidFill>
                <a:latin typeface="휴먼엑스포"/>
                <a:ea typeface="휴먼엑스포"/>
              </a:rPr>
              <a:t>주소지정 이후(쓰기 이후) 매핑 테이블</a:t>
            </a:r>
            <a:endParaRPr lang="ko-KR" altLang="en-US" sz="2200">
              <a:solidFill>
                <a:srgbClr val="ffff00"/>
              </a:solidFill>
              <a:latin typeface="휴먼엑스포"/>
              <a:ea typeface="휴먼엑스포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rcRect r="27990" b="43290"/>
          <a:stretch>
            <a:fillRect/>
          </a:stretch>
        </p:blipFill>
        <p:spPr>
          <a:xfrm>
            <a:off x="1727684" y="2225324"/>
            <a:ext cx="5904656" cy="365194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360">
      <a:majorFont>
        <a:latin typeface="-윤고딕360"/>
        <a:ea typeface="-윤고딕360"/>
        <a:cs typeface=""/>
      </a:majorFont>
      <a:minorFont>
        <a:latin typeface="-윤고딕350"/>
        <a:ea typeface="-윤고딕35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697</ep:Words>
  <ep:PresentationFormat>화면 슬라이드 쇼(4:3)</ep:PresentationFormat>
  <ep:Paragraphs>106</ep:Paragraphs>
  <ep:Slides>20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2012-09-07T05:28:51.000</dcterms:created>
  <dc:creator>xenesis</dc:creator>
  <cp:lastModifiedBy>Xnote</cp:lastModifiedBy>
  <dcterms:modified xsi:type="dcterms:W3CDTF">2018-04-05T03:14:37.778</dcterms:modified>
  <cp:revision>218</cp:revision>
  <dc:title>PowerPoint 프레젠테이션</dc:title>
</cp:coreProperties>
</file>