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1" r:id="rId4"/>
    <p:sldId id="271" r:id="rId5"/>
    <p:sldId id="263" r:id="rId6"/>
    <p:sldId id="273" r:id="rId7"/>
    <p:sldId id="267" r:id="rId8"/>
    <p:sldId id="274" r:id="rId9"/>
    <p:sldId id="275" r:id="rId10"/>
    <p:sldId id="276" r:id="rId11"/>
    <p:sldId id="265" r:id="rId12"/>
    <p:sldId id="268" r:id="rId13"/>
    <p:sldId id="277" r:id="rId14"/>
    <p:sldId id="278" r:id="rId15"/>
    <p:sldId id="270" r:id="rId16"/>
    <p:sldId id="269" r:id="rId17"/>
    <p:sldId id="260" r:id="rId18"/>
  </p:sldIdLst>
  <p:sldSz cx="9144000" cy="6858000" type="screen4x3"/>
  <p:notesSz cx="6858000" cy="9144000"/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59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33E"/>
    <a:srgbClr val="26A2D6"/>
    <a:srgbClr val="CE4D9A"/>
    <a:srgbClr val="051D47"/>
    <a:srgbClr val="402D1F"/>
    <a:srgbClr val="001A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72"/>
      </p:cViewPr>
      <p:guideLst>
        <p:guide orient="horz" pos="2160"/>
        <p:guide orient="horz" pos="15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8B93-DC98-4326-8141-78C1B0B1C25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25B0-BBF1-42A8-A2D7-36BFEB900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0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025B0-BBF1-42A8-A2D7-36BFEB900B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1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025B0-BBF1-42A8-A2D7-36BFEB900B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0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025B0-BBF1-42A8-A2D7-36BFEB900B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4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28864" r="6688" b="35568"/>
          <a:stretch/>
        </p:blipFill>
        <p:spPr>
          <a:xfrm>
            <a:off x="611560" y="1175655"/>
            <a:ext cx="7920880" cy="243923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874207" y="3601491"/>
            <a:ext cx="7395586" cy="71587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4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74207" y="4310963"/>
            <a:ext cx="7395586" cy="40121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7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53"/>
          <a:stretch/>
        </p:blipFill>
        <p:spPr>
          <a:xfrm>
            <a:off x="0" y="0"/>
            <a:ext cx="1211283" cy="6858000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368152" y="1417708"/>
            <a:ext cx="4716016" cy="64807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4000" b="0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8152" y="308877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368152" y="365988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368152" y="423099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1368152" y="480210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1368152" y="5373216"/>
            <a:ext cx="4716016" cy="3969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05. Contents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5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323528" y="200715"/>
            <a:ext cx="8496944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3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323528" y="737733"/>
            <a:ext cx="84969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28864" r="6688" b="35568"/>
          <a:stretch/>
        </p:blipFill>
        <p:spPr>
          <a:xfrm>
            <a:off x="1425039" y="1734926"/>
            <a:ext cx="6293922" cy="193821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579418" y="3838998"/>
            <a:ext cx="598516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59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9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23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74207" y="3732119"/>
            <a:ext cx="7395586" cy="715874"/>
          </a:xfrm>
        </p:spPr>
        <p:txBody>
          <a:bodyPr/>
          <a:lstStyle/>
          <a:p>
            <a:r>
              <a:rPr lang="en-US" altLang="ko-KR" b="0" dirty="0"/>
              <a:t>STORAGE SYSTEM</a:t>
            </a:r>
            <a:endParaRPr lang="ko-KR" altLang="en-US" b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3427" y="4589977"/>
            <a:ext cx="7395586" cy="401216"/>
          </a:xfrm>
        </p:spPr>
        <p:txBody>
          <a:bodyPr/>
          <a:lstStyle/>
          <a:p>
            <a:r>
              <a:rPr lang="ko-KR" altLang="en-US" dirty="0"/>
              <a:t>김진영</a:t>
            </a:r>
            <a:r>
              <a:rPr lang="en-US" altLang="ko-KR" dirty="0"/>
              <a:t>  </a:t>
            </a:r>
            <a:r>
              <a:rPr lang="ko-KR" altLang="en-US" dirty="0"/>
              <a:t>권준성</a:t>
            </a:r>
            <a:r>
              <a:rPr lang="en-US" altLang="ko-KR" dirty="0"/>
              <a:t>  </a:t>
            </a:r>
            <a:r>
              <a:rPr lang="ko-KR" altLang="en-US" dirty="0" err="1"/>
              <a:t>이규탁</a:t>
            </a:r>
            <a:r>
              <a:rPr lang="en-US" altLang="ko-KR" dirty="0"/>
              <a:t>  </a:t>
            </a:r>
            <a:r>
              <a:rPr lang="ko-KR" altLang="en-US" dirty="0"/>
              <a:t>정은영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79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3082322" y="1140432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실행 화면 </a:t>
            </a:r>
            <a:r>
              <a:rPr lang="en-US" altLang="ko-KR" dirty="0"/>
              <a:t>– </a:t>
            </a:r>
            <a:r>
              <a:rPr lang="ko-KR" altLang="en-US" dirty="0"/>
              <a:t>각 섹터에 저장된 데이터의 유효 여부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9B6912-8B59-4049-B912-52B04C199C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9"/>
          <a:stretch/>
        </p:blipFill>
        <p:spPr>
          <a:xfrm>
            <a:off x="2699793" y="1700808"/>
            <a:ext cx="2448272" cy="46297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26FEE8-69F5-4D08-8085-0614EE92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06825"/>
            <a:ext cx="2343477" cy="50489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DECD9A-096C-486F-B8AE-EB951A8ADFCD}"/>
              </a:ext>
            </a:extLst>
          </p:cNvPr>
          <p:cNvSpPr txBox="1"/>
          <p:nvPr/>
        </p:nvSpPr>
        <p:spPr>
          <a:xfrm>
            <a:off x="5292080" y="2828835"/>
            <a:ext cx="3776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A_DATA</a:t>
            </a:r>
            <a:r>
              <a:rPr lang="ko-KR" altLang="en-US" sz="1200" dirty="0">
                <a:solidFill>
                  <a:schemeClr val="bg1"/>
                </a:solidFill>
              </a:rPr>
              <a:t>는 데이터 섹터를 나타낸다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대체 블록에 기록되었기 때문에 비 유효 데이터이다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A_NAND</a:t>
            </a:r>
            <a:r>
              <a:rPr lang="ko-KR" altLang="en-US" sz="1200" dirty="0">
                <a:solidFill>
                  <a:schemeClr val="bg1"/>
                </a:solidFill>
              </a:rPr>
              <a:t>는 대체 블록을 나타낸다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각 섹터는 가장 최근에 쓰여진 데이터이기 때문에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유효 데이터 이다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4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FMAX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90060"/>
              </p:ext>
            </p:extLst>
          </p:nvPr>
        </p:nvGraphicFramePr>
        <p:xfrm>
          <a:off x="2240241" y="1412776"/>
          <a:ext cx="1607840" cy="3744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LBN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69530"/>
              </p:ext>
            </p:extLst>
          </p:nvPr>
        </p:nvGraphicFramePr>
        <p:xfrm>
          <a:off x="4211960" y="1846929"/>
          <a:ext cx="1440160" cy="201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PBN 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6010067" y="2844519"/>
            <a:ext cx="1084306" cy="5760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41542"/>
              </p:ext>
            </p:extLst>
          </p:nvPr>
        </p:nvGraphicFramePr>
        <p:xfrm>
          <a:off x="907751" y="2472906"/>
          <a:ext cx="1008111" cy="189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20254"/>
              </p:ext>
            </p:extLst>
          </p:nvPr>
        </p:nvGraphicFramePr>
        <p:xfrm>
          <a:off x="7437242" y="1836407"/>
          <a:ext cx="1368152" cy="2592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PBN100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(b) FMAX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71659"/>
              </p:ext>
            </p:extLst>
          </p:nvPr>
        </p:nvGraphicFramePr>
        <p:xfrm>
          <a:off x="5796136" y="6093296"/>
          <a:ext cx="2941694" cy="44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847">
                  <a:extLst>
                    <a:ext uri="{9D8B030D-6E8A-4147-A177-3AD203B41FA5}">
                      <a16:colId xmlns:a16="http://schemas.microsoft.com/office/drawing/2014/main" val="1030695634"/>
                    </a:ext>
                  </a:extLst>
                </a:gridCol>
                <a:gridCol w="1470847">
                  <a:extLst>
                    <a:ext uri="{9D8B030D-6E8A-4147-A177-3AD203B41FA5}">
                      <a16:colId xmlns:a16="http://schemas.microsoft.com/office/drawing/2014/main" val="2903645298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비유효데이터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62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0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FMAX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820710" y="1342873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주요 소스 코드</a:t>
            </a:r>
            <a:endParaRPr lang="en-US" altLang="ko-KR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89319912" descr="EMB00002d4c5c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8" t="21237" r="5338" b="18307"/>
          <a:stretch>
            <a:fillRect/>
          </a:stretch>
        </p:blipFill>
        <p:spPr bwMode="auto">
          <a:xfrm>
            <a:off x="820710" y="1844824"/>
            <a:ext cx="771173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9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FMAX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820710" y="1342873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실행 화면 </a:t>
            </a:r>
            <a:r>
              <a:rPr lang="en-US" altLang="ko-KR" dirty="0"/>
              <a:t>– </a:t>
            </a:r>
            <a:r>
              <a:rPr lang="ko-KR" altLang="en-US" dirty="0"/>
              <a:t>쓰기 수행</a:t>
            </a:r>
            <a:endParaRPr lang="en-US" altLang="ko-KR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9643D-260B-4E5E-B38D-1C1123E60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481079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 FMAX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2987824" y="1063769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실행 화면 </a:t>
            </a:r>
            <a:r>
              <a:rPr lang="en-US" altLang="ko-KR" dirty="0"/>
              <a:t>– </a:t>
            </a:r>
            <a:r>
              <a:rPr lang="ko-KR" altLang="en-US" dirty="0"/>
              <a:t>데이터의 유효 여부</a:t>
            </a:r>
            <a:endParaRPr lang="en-US" altLang="ko-KR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9CF92B-CC3A-4F58-86E5-3AFC3ED3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2581635" cy="58110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71AF3E-E841-4CFC-8F61-EE27F66F6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36236"/>
            <a:ext cx="2419688" cy="5087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0F55BB-3BDF-4A4A-92BB-EAA4B2BD7AD0}"/>
              </a:ext>
            </a:extLst>
          </p:cNvPr>
          <p:cNvSpPr txBox="1"/>
          <p:nvPr/>
        </p:nvSpPr>
        <p:spPr>
          <a:xfrm>
            <a:off x="5364088" y="2828835"/>
            <a:ext cx="3776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A_DATA</a:t>
            </a:r>
            <a:r>
              <a:rPr lang="ko-KR" altLang="en-US" sz="1200" dirty="0">
                <a:solidFill>
                  <a:schemeClr val="bg1"/>
                </a:solidFill>
              </a:rPr>
              <a:t>는 데이터 섹터를 나타낸다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대체 블록에 기록되었기 때문에 비 유효 데이터이다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A_NAND</a:t>
            </a:r>
            <a:r>
              <a:rPr lang="ko-KR" altLang="en-US" sz="1200" dirty="0">
                <a:solidFill>
                  <a:schemeClr val="bg1"/>
                </a:solidFill>
              </a:rPr>
              <a:t>는 대체 블록을 나타낸다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각 섹터는 가장 최근에 쓰여진 데이터이기 때문에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유효 데이터 이다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9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성능비교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18" name="텍스트 개체 틀 2"/>
          <p:cNvSpPr txBox="1">
            <a:spLocks/>
          </p:cNvSpPr>
          <p:nvPr/>
        </p:nvSpPr>
        <p:spPr>
          <a:xfrm flipH="1">
            <a:off x="936185" y="1277441"/>
            <a:ext cx="317522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 </a:t>
            </a:r>
            <a:r>
              <a:rPr lang="en-US" altLang="ko-KR" b="1" dirty="0"/>
              <a:t>ANAND</a:t>
            </a:r>
            <a:endParaRPr lang="en-US" altLang="ko-KR" dirty="0"/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 flipH="1">
            <a:off x="4903701" y="1277441"/>
            <a:ext cx="3175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 </a:t>
            </a:r>
            <a:r>
              <a:rPr lang="en-US" altLang="ko-KR" b="1" dirty="0"/>
              <a:t>FMAX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6185" y="5373216"/>
            <a:ext cx="7524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◎ </a:t>
            </a:r>
            <a:r>
              <a:rPr lang="en-US" altLang="ko-KR" dirty="0">
                <a:solidFill>
                  <a:schemeClr val="bg1"/>
                </a:solidFill>
              </a:rPr>
              <a:t>ANAND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FMAX</a:t>
            </a:r>
            <a:r>
              <a:rPr lang="ko-KR" altLang="en-US" dirty="0">
                <a:solidFill>
                  <a:schemeClr val="bg1"/>
                </a:solidFill>
              </a:rPr>
              <a:t>의 결과 창을 본다면 쓰기 연산 횟수가 </a:t>
            </a:r>
            <a:r>
              <a:rPr lang="en-US" altLang="ko-KR" dirty="0">
                <a:solidFill>
                  <a:schemeClr val="bg1"/>
                </a:solidFill>
              </a:rPr>
              <a:t>18900</a:t>
            </a:r>
            <a:r>
              <a:rPr lang="ko-KR" altLang="en-US" dirty="0">
                <a:solidFill>
                  <a:schemeClr val="bg1"/>
                </a:solidFill>
              </a:rPr>
              <a:t>회로 동일하다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그렇기 때문에 두 개의 성능은 같다고 할 수 있지만 이것은 병합작업을 수행하지 않았을 때의 이야기이다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EFBC05-E835-4604-A97D-E5ADB737D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" r="27298" b="-1"/>
          <a:stretch/>
        </p:blipFill>
        <p:spPr>
          <a:xfrm>
            <a:off x="936185" y="1628800"/>
            <a:ext cx="2508564" cy="37444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E31C9A-5486-433F-A776-A304F7343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55" y="1628800"/>
            <a:ext cx="2643020" cy="37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0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결론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 flipH="1">
            <a:off x="683568" y="1294821"/>
            <a:ext cx="7992888" cy="2646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 </a:t>
            </a:r>
            <a:r>
              <a:rPr lang="en-US" altLang="ko-KR" b="1" dirty="0"/>
              <a:t>FMAX </a:t>
            </a:r>
            <a:r>
              <a:rPr lang="ko-KR" altLang="en-US" b="1" dirty="0"/>
              <a:t>와 </a:t>
            </a:r>
            <a:r>
              <a:rPr lang="en-US" altLang="ko-KR" b="1" dirty="0"/>
              <a:t>ANAND</a:t>
            </a:r>
            <a:r>
              <a:rPr lang="ko-KR" altLang="en-US" b="1" dirty="0"/>
              <a:t>의 알고리즘을 분석한 결과 병합작업을 배제하고</a:t>
            </a:r>
            <a:endParaRPr lang="en-US" altLang="ko-KR" b="1" dirty="0"/>
          </a:p>
          <a:p>
            <a:pPr algn="l"/>
            <a:r>
              <a:rPr lang="en-US" altLang="ko-KR" b="1" dirty="0"/>
              <a:t>   </a:t>
            </a:r>
            <a:r>
              <a:rPr lang="ko-KR" altLang="en-US" b="1" dirty="0"/>
              <a:t> 생각한다면 둘은 대체 블록에서 데이터를 저장하는 방식을 제외하곤</a:t>
            </a:r>
            <a:endParaRPr lang="en-US" altLang="ko-KR" b="1" dirty="0"/>
          </a:p>
          <a:p>
            <a:pPr algn="l"/>
            <a:r>
              <a:rPr lang="en-US" altLang="ko-KR" b="1" dirty="0"/>
              <a:t>   </a:t>
            </a:r>
            <a:r>
              <a:rPr lang="ko-KR" altLang="en-US" b="1" dirty="0"/>
              <a:t> 차이가 없기 때문에 쓰기연산횟수가 동일하게 나오고 따라서 성능의</a:t>
            </a:r>
            <a:endParaRPr lang="en-US" altLang="ko-KR" b="1" dirty="0"/>
          </a:p>
          <a:p>
            <a:pPr algn="l"/>
            <a:r>
              <a:rPr lang="en-US" altLang="ko-KR" b="1" dirty="0"/>
              <a:t>   </a:t>
            </a:r>
            <a:r>
              <a:rPr lang="ko-KR" altLang="en-US" b="1" dirty="0"/>
              <a:t> 차이가 없다</a:t>
            </a:r>
            <a:r>
              <a:rPr lang="en-US" altLang="ko-KR" b="1" dirty="0"/>
              <a:t>.</a:t>
            </a:r>
          </a:p>
          <a:p>
            <a:pPr algn="l"/>
            <a:endParaRPr lang="en-US" altLang="ko-KR" b="1" dirty="0"/>
          </a:p>
          <a:p>
            <a:pPr algn="l"/>
            <a:r>
              <a:rPr lang="ko-KR" altLang="en-US" b="1" dirty="0"/>
              <a:t>■ 하지만 병합작업을 수행 한다면 </a:t>
            </a:r>
            <a:r>
              <a:rPr lang="en-US" altLang="ko-KR" b="1" dirty="0"/>
              <a:t>FMAX</a:t>
            </a:r>
            <a:r>
              <a:rPr lang="ko-KR" altLang="en-US" b="1" dirty="0"/>
              <a:t>가 병합작업이 </a:t>
            </a:r>
            <a:r>
              <a:rPr lang="en-US" altLang="ko-KR" b="1" dirty="0"/>
              <a:t>ANAND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pPr algn="l"/>
            <a:r>
              <a:rPr lang="en-US" altLang="ko-KR" b="1" dirty="0"/>
              <a:t>    </a:t>
            </a:r>
            <a:r>
              <a:rPr lang="ko-KR" altLang="en-US" b="1" dirty="0"/>
              <a:t>비해 적게 일어남에 따라 지우기 횟수가  절감되기 때문에 </a:t>
            </a:r>
            <a:r>
              <a:rPr lang="en-US" altLang="ko-KR" b="1" dirty="0"/>
              <a:t>FMAX</a:t>
            </a:r>
            <a:r>
              <a:rPr lang="ko-KR" altLang="en-US" b="1" dirty="0"/>
              <a:t>가</a:t>
            </a:r>
            <a:endParaRPr lang="en-US" altLang="ko-KR" b="1" dirty="0"/>
          </a:p>
          <a:p>
            <a:pPr algn="l"/>
            <a:r>
              <a:rPr lang="en-US" altLang="ko-KR" b="1" dirty="0"/>
              <a:t>   </a:t>
            </a:r>
            <a:r>
              <a:rPr lang="ko-KR" altLang="en-US" b="1" dirty="0"/>
              <a:t> </a:t>
            </a:r>
            <a:r>
              <a:rPr lang="en-US" altLang="ko-KR" b="1" dirty="0"/>
              <a:t>ANAND</a:t>
            </a:r>
            <a:r>
              <a:rPr lang="ko-KR" altLang="en-US" b="1" dirty="0"/>
              <a:t>보다 성능적 측면에서 좋다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532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9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40160" y="1417708"/>
            <a:ext cx="4716016" cy="648072"/>
          </a:xfrm>
        </p:spPr>
        <p:txBody>
          <a:bodyPr/>
          <a:lstStyle/>
          <a:p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440160" y="2780928"/>
            <a:ext cx="4716016" cy="396943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가설설정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1440160" y="3352038"/>
            <a:ext cx="4716016" cy="396943"/>
          </a:xfrm>
        </p:spPr>
        <p:txBody>
          <a:bodyPr/>
          <a:lstStyle/>
          <a:p>
            <a:r>
              <a:rPr lang="en-US" altLang="ko-KR" dirty="0"/>
              <a:t>02. ANAND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40160" y="3923148"/>
            <a:ext cx="4716016" cy="396943"/>
          </a:xfrm>
        </p:spPr>
        <p:txBody>
          <a:bodyPr/>
          <a:lstStyle/>
          <a:p>
            <a:r>
              <a:rPr lang="en-US" altLang="ko-KR" dirty="0"/>
              <a:t>03. FMAX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1440160" y="4494258"/>
            <a:ext cx="4716016" cy="396943"/>
          </a:xfrm>
        </p:spPr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성능비교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1440160" y="5065368"/>
            <a:ext cx="4716016" cy="396943"/>
          </a:xfrm>
        </p:spPr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25079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가설설정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19" name="텍스트 개체 틀 2"/>
          <p:cNvSpPr txBox="1">
            <a:spLocks/>
          </p:cNvSpPr>
          <p:nvPr/>
        </p:nvSpPr>
        <p:spPr>
          <a:xfrm flipH="1">
            <a:off x="820710" y="2628158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 </a:t>
            </a:r>
            <a:r>
              <a:rPr lang="en-US" altLang="ko-KR" dirty="0"/>
              <a:t>ANAND</a:t>
            </a:r>
            <a:r>
              <a:rPr lang="ko-KR" altLang="en-US" dirty="0"/>
              <a:t>와 </a:t>
            </a:r>
            <a:r>
              <a:rPr lang="en-US" altLang="ko-KR" dirty="0"/>
              <a:t>FMAX </a:t>
            </a:r>
            <a:r>
              <a:rPr lang="ko-KR" altLang="en-US" dirty="0"/>
              <a:t>모두 </a:t>
            </a:r>
            <a:r>
              <a:rPr lang="en-US" altLang="ko-KR" dirty="0"/>
              <a:t>offset</a:t>
            </a:r>
            <a:r>
              <a:rPr lang="ko-KR" altLang="en-US" dirty="0"/>
              <a:t>을 저장하는 여분의 영역을 준다</a:t>
            </a:r>
            <a:r>
              <a:rPr lang="en-US" altLang="ko-KR" dirty="0"/>
              <a:t>.</a:t>
            </a: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 flipH="1">
            <a:off x="820912" y="3058101"/>
            <a:ext cx="799976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</a:t>
            </a:r>
            <a:r>
              <a:rPr lang="en-US" altLang="ko-KR" dirty="0" err="1"/>
              <a:t>OverWrite</a:t>
            </a:r>
            <a:r>
              <a:rPr lang="en-US" altLang="ko-KR" dirty="0"/>
              <a:t> </a:t>
            </a:r>
            <a:r>
              <a:rPr lang="ko-KR" altLang="en-US" dirty="0"/>
              <a:t>발생 시 대체 블록에 자리가 없을 경우 혹은 할당된 대체</a:t>
            </a:r>
            <a:endParaRPr lang="en-US" altLang="ko-KR" dirty="0"/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 블록이 없을 경우 신규 블록을 할당한다</a:t>
            </a:r>
            <a:r>
              <a:rPr lang="en-US" altLang="ko-KR" dirty="0"/>
              <a:t>.</a:t>
            </a:r>
          </a:p>
        </p:txBody>
      </p:sp>
      <p:sp>
        <p:nvSpPr>
          <p:cNvPr id="21" name="텍스트 개체 틀 2"/>
          <p:cNvSpPr txBox="1">
            <a:spLocks/>
          </p:cNvSpPr>
          <p:nvPr/>
        </p:nvSpPr>
        <p:spPr>
          <a:xfrm flipH="1">
            <a:off x="850086" y="4304129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</a:t>
            </a:r>
            <a:r>
              <a:rPr lang="en-US" altLang="ko-KR" dirty="0"/>
              <a:t>linux.txt </a:t>
            </a:r>
            <a:r>
              <a:rPr lang="ko-KR" altLang="en-US" dirty="0" err="1"/>
              <a:t>트레이스</a:t>
            </a:r>
            <a:r>
              <a:rPr lang="ko-KR" altLang="en-US" dirty="0"/>
              <a:t> 파일 사용</a:t>
            </a:r>
            <a:endParaRPr lang="en-US" altLang="ko-KR" dirty="0"/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 flipH="1">
            <a:off x="820710" y="3861048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메모리에 모든 용량이 할당 되었으면 병합작업을 한다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820710" y="1875124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 </a:t>
            </a:r>
            <a:r>
              <a:rPr lang="ko-KR" altLang="en-US" dirty="0"/>
              <a:t>대체 블록 </a:t>
            </a:r>
            <a:r>
              <a:rPr lang="en-US" altLang="ko-KR" dirty="0"/>
              <a:t>313</a:t>
            </a:r>
            <a:r>
              <a:rPr lang="ko-KR" altLang="en-US" dirty="0"/>
              <a:t>개</a:t>
            </a:r>
            <a:r>
              <a:rPr lang="en-US" altLang="ko-KR" dirty="0"/>
              <a:t>(= </a:t>
            </a:r>
            <a:r>
              <a:rPr lang="ko-KR" altLang="en-US" dirty="0"/>
              <a:t>섹터 </a:t>
            </a:r>
            <a:r>
              <a:rPr lang="en-US" altLang="ko-KR" dirty="0"/>
              <a:t>20000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 flipH="1">
            <a:off x="820710" y="1512711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 </a:t>
            </a:r>
            <a:r>
              <a:rPr lang="ko-KR" altLang="en-US" dirty="0"/>
              <a:t>메모리 총 용량 </a:t>
            </a:r>
            <a:r>
              <a:rPr lang="en-US" altLang="ko-KR" dirty="0"/>
              <a:t>(</a:t>
            </a:r>
            <a:r>
              <a:rPr lang="ko-KR" altLang="en-US" dirty="0"/>
              <a:t>대체 블록 포함</a:t>
            </a:r>
            <a:r>
              <a:rPr lang="en-US" altLang="ko-KR" dirty="0"/>
              <a:t>) 6.5MB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 flipH="1">
            <a:off x="820710" y="2261942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 </a:t>
            </a:r>
            <a:r>
              <a:rPr lang="ko-KR" altLang="en-US" dirty="0"/>
              <a:t>유효 데이터 저장공간 </a:t>
            </a:r>
            <a:r>
              <a:rPr lang="en-US" altLang="ko-KR" dirty="0"/>
              <a:t>13000</a:t>
            </a:r>
            <a:r>
              <a:rPr lang="ko-KR" altLang="en-US" dirty="0"/>
              <a:t>개 섹터</a:t>
            </a:r>
            <a:r>
              <a:rPr lang="en-US" altLang="ko-KR" dirty="0"/>
              <a:t>. </a:t>
            </a:r>
            <a:r>
              <a:rPr lang="ko-KR" altLang="en-US" dirty="0"/>
              <a:t>한 섹터 당 </a:t>
            </a:r>
            <a:r>
              <a:rPr lang="en-US" altLang="ko-KR" dirty="0"/>
              <a:t>512Byte</a:t>
            </a:r>
          </a:p>
        </p:txBody>
      </p:sp>
    </p:spTree>
    <p:extLst>
      <p:ext uri="{BB962C8B-B14F-4D97-AF65-F5344CB8AC3E}">
        <p14:creationId xmlns:p14="http://schemas.microsoft.com/office/powerpoint/2010/main" val="136053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31174"/>
              </p:ext>
            </p:extLst>
          </p:nvPr>
        </p:nvGraphicFramePr>
        <p:xfrm>
          <a:off x="2240241" y="1412776"/>
          <a:ext cx="1607840" cy="3744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LBN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4050"/>
              </p:ext>
            </p:extLst>
          </p:nvPr>
        </p:nvGraphicFramePr>
        <p:xfrm>
          <a:off x="4211960" y="1846929"/>
          <a:ext cx="1440160" cy="201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PBN 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16776"/>
              </p:ext>
            </p:extLst>
          </p:nvPr>
        </p:nvGraphicFramePr>
        <p:xfrm>
          <a:off x="7452320" y="1859393"/>
          <a:ext cx="1368152" cy="2592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PBN100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(a) ANAND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6010067" y="2844519"/>
            <a:ext cx="1084306" cy="5760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07751" y="2472906"/>
          <a:ext cx="1008111" cy="189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00596"/>
              </p:ext>
            </p:extLst>
          </p:nvPr>
        </p:nvGraphicFramePr>
        <p:xfrm>
          <a:off x="5796136" y="6093296"/>
          <a:ext cx="2941694" cy="44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847">
                  <a:extLst>
                    <a:ext uri="{9D8B030D-6E8A-4147-A177-3AD203B41FA5}">
                      <a16:colId xmlns:a16="http://schemas.microsoft.com/office/drawing/2014/main" val="1030695634"/>
                    </a:ext>
                  </a:extLst>
                </a:gridCol>
                <a:gridCol w="1470847">
                  <a:extLst>
                    <a:ext uri="{9D8B030D-6E8A-4147-A177-3AD203B41FA5}">
                      <a16:colId xmlns:a16="http://schemas.microsoft.com/office/drawing/2014/main" val="2903645298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비유효데이터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62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7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1198"/>
              </p:ext>
            </p:extLst>
          </p:nvPr>
        </p:nvGraphicFramePr>
        <p:xfrm>
          <a:off x="2240241" y="1412776"/>
          <a:ext cx="1607840" cy="3744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LBN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PBN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61734"/>
              </p:ext>
            </p:extLst>
          </p:nvPr>
        </p:nvGraphicFramePr>
        <p:xfrm>
          <a:off x="4211960" y="1846929"/>
          <a:ext cx="1440160" cy="201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PBN 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8065"/>
              </p:ext>
            </p:extLst>
          </p:nvPr>
        </p:nvGraphicFramePr>
        <p:xfrm>
          <a:off x="7452320" y="1859393"/>
          <a:ext cx="1368152" cy="2592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PBN100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(a) ANAND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6010067" y="2844519"/>
            <a:ext cx="1084306" cy="5760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52448"/>
              </p:ext>
            </p:extLst>
          </p:nvPr>
        </p:nvGraphicFramePr>
        <p:xfrm>
          <a:off x="907751" y="2472906"/>
          <a:ext cx="1008111" cy="189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71659"/>
              </p:ext>
            </p:extLst>
          </p:nvPr>
        </p:nvGraphicFramePr>
        <p:xfrm>
          <a:off x="5796136" y="6093296"/>
          <a:ext cx="2941694" cy="44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847">
                  <a:extLst>
                    <a:ext uri="{9D8B030D-6E8A-4147-A177-3AD203B41FA5}">
                      <a16:colId xmlns:a16="http://schemas.microsoft.com/office/drawing/2014/main" val="1030695634"/>
                    </a:ext>
                  </a:extLst>
                </a:gridCol>
                <a:gridCol w="1470847">
                  <a:extLst>
                    <a:ext uri="{9D8B030D-6E8A-4147-A177-3AD203B41FA5}">
                      <a16:colId xmlns:a16="http://schemas.microsoft.com/office/drawing/2014/main" val="2903645298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비유효데이터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62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4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3274"/>
              </p:ext>
            </p:extLst>
          </p:nvPr>
        </p:nvGraphicFramePr>
        <p:xfrm>
          <a:off x="467544" y="165266"/>
          <a:ext cx="1071960" cy="2679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LBN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PBN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644" marR="71644" marT="35822" marB="3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94345"/>
              </p:ext>
            </p:extLst>
          </p:nvPr>
        </p:nvGraphicFramePr>
        <p:xfrm>
          <a:off x="2185112" y="979941"/>
          <a:ext cx="1029248" cy="144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PBN 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17500"/>
              </p:ext>
            </p:extLst>
          </p:nvPr>
        </p:nvGraphicFramePr>
        <p:xfrm>
          <a:off x="471863" y="2996952"/>
          <a:ext cx="1071960" cy="3411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191685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936711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980745"/>
                  </a:ext>
                </a:extLst>
              </a:tr>
              <a:tr h="37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63843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796136" y="6093296"/>
          <a:ext cx="2941694" cy="44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847">
                  <a:extLst>
                    <a:ext uri="{9D8B030D-6E8A-4147-A177-3AD203B41FA5}">
                      <a16:colId xmlns:a16="http://schemas.microsoft.com/office/drawing/2014/main" val="1030695634"/>
                    </a:ext>
                  </a:extLst>
                </a:gridCol>
                <a:gridCol w="1470847">
                  <a:extLst>
                    <a:ext uri="{9D8B030D-6E8A-4147-A177-3AD203B41FA5}">
                      <a16:colId xmlns:a16="http://schemas.microsoft.com/office/drawing/2014/main" val="2903645298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비유효데이터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62548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87B7569-2EB0-4BD3-BE6E-F87471040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45017"/>
              </p:ext>
            </p:extLst>
          </p:nvPr>
        </p:nvGraphicFramePr>
        <p:xfrm>
          <a:off x="3418076" y="964383"/>
          <a:ext cx="1029247" cy="1451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7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PBN 1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89609" marR="89609" marT="44805" marB="448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F5555AB-8106-489A-905F-155EBAB12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01179"/>
              </p:ext>
            </p:extLst>
          </p:nvPr>
        </p:nvGraphicFramePr>
        <p:xfrm>
          <a:off x="5873210" y="979943"/>
          <a:ext cx="1029247" cy="1440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PBN 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FF2F1B3-5ECC-49EB-B297-8B2A1F34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33559"/>
              </p:ext>
            </p:extLst>
          </p:nvPr>
        </p:nvGraphicFramePr>
        <p:xfrm>
          <a:off x="4640247" y="979941"/>
          <a:ext cx="1029248" cy="144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PBN 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40AF2FE-A8C6-4046-AAC1-ED6931422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80474"/>
              </p:ext>
            </p:extLst>
          </p:nvPr>
        </p:nvGraphicFramePr>
        <p:xfrm>
          <a:off x="7135255" y="979941"/>
          <a:ext cx="1029248" cy="144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PBN 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B0F9286-4EC4-4A91-ACA1-668CC19FC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20024"/>
              </p:ext>
            </p:extLst>
          </p:nvPr>
        </p:nvGraphicFramePr>
        <p:xfrm>
          <a:off x="2185112" y="3429000"/>
          <a:ext cx="1029248" cy="144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PBN 100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A153EA7-4653-427C-A1A2-7CFD2B44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34375"/>
              </p:ext>
            </p:extLst>
          </p:nvPr>
        </p:nvGraphicFramePr>
        <p:xfrm>
          <a:off x="3398736" y="3429000"/>
          <a:ext cx="1029248" cy="144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PBN 101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350" marR="65350" marT="32675" marB="32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B388E0-ACA7-43CD-91B3-72A62CE0463A}"/>
              </a:ext>
            </a:extLst>
          </p:cNvPr>
          <p:cNvSpPr txBox="1"/>
          <p:nvPr/>
        </p:nvSpPr>
        <p:spPr>
          <a:xfrm>
            <a:off x="5064365" y="3801814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읽기 수행 시 혼란이 발생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=&gt; </a:t>
            </a:r>
            <a:r>
              <a:rPr lang="ko-KR" altLang="en-US" dirty="0">
                <a:solidFill>
                  <a:schemeClr val="bg1"/>
                </a:solidFill>
              </a:rPr>
              <a:t>섹터 맵핑으로 변경</a:t>
            </a:r>
          </a:p>
        </p:txBody>
      </p:sp>
    </p:spTree>
    <p:extLst>
      <p:ext uri="{BB962C8B-B14F-4D97-AF65-F5344CB8AC3E}">
        <p14:creationId xmlns:p14="http://schemas.microsoft.com/office/powerpoint/2010/main" val="323901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820710" y="1342873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주요 소스 코드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9324152" descr="EMB00002d4c5c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4" t="21095" r="12111" b="17722"/>
          <a:stretch>
            <a:fillRect/>
          </a:stretch>
        </p:blipFill>
        <p:spPr bwMode="auto">
          <a:xfrm>
            <a:off x="832140" y="1772816"/>
            <a:ext cx="770030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7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395536" y="1772816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실행 화면 </a:t>
            </a:r>
            <a:r>
              <a:rPr lang="en-US" altLang="ko-KR" dirty="0"/>
              <a:t>– </a:t>
            </a:r>
            <a:r>
              <a:rPr lang="ko-KR" altLang="en-US" dirty="0"/>
              <a:t>초기 설정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AF2DF-033F-4FF6-B46D-8B230672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" y="2443867"/>
            <a:ext cx="912622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1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ANAND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83117" r="6688"/>
          <a:stretch/>
        </p:blipFill>
        <p:spPr>
          <a:xfrm rot="5400000">
            <a:off x="-2396904" y="3739778"/>
            <a:ext cx="5614518" cy="820709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 flipH="1">
            <a:off x="755576" y="1135777"/>
            <a:ext cx="799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■</a:t>
            </a:r>
            <a:r>
              <a:rPr lang="ko-KR" altLang="en-US" dirty="0"/>
              <a:t> 실행 화면 </a:t>
            </a:r>
            <a:r>
              <a:rPr lang="en-US" altLang="ko-KR" dirty="0"/>
              <a:t>– </a:t>
            </a:r>
            <a:r>
              <a:rPr lang="ko-KR" altLang="en-US" dirty="0"/>
              <a:t>쓰기 수행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79E3A8-C3CD-4C60-8C47-6A696CE46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0" y="1529586"/>
            <a:ext cx="6952569" cy="50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1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56dd1def8b50eb304f6fe074b56938609d763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559</Words>
  <Application>Microsoft Office PowerPoint</Application>
  <PresentationFormat>화면 슬라이드 쇼(4:3)</PresentationFormat>
  <Paragraphs>244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pello5</dc:creator>
  <cp:lastModifiedBy>김진영</cp:lastModifiedBy>
  <cp:revision>66</cp:revision>
  <dcterms:created xsi:type="dcterms:W3CDTF">2014-12-22T07:01:46Z</dcterms:created>
  <dcterms:modified xsi:type="dcterms:W3CDTF">2018-05-10T14:52:23Z</dcterms:modified>
</cp:coreProperties>
</file>