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498"/>
    <p:restoredTop sz="94660"/>
  </p:normalViewPr>
  <p:slideViewPr>
    <p:cSldViewPr>
      <p:cViewPr varScale="1">
        <p:scale>
          <a:sx n="67" d="100"/>
          <a:sy n="67" d="100"/>
        </p:scale>
        <p:origin x="-1248" y="-86"/>
      </p:cViewPr>
      <p:guideLst>
        <p:guide orient="horz" pos="2158"/>
        <p:guide orient="horz" pos="1589"/>
        <p:guide orient="horz" pos="500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6C18B93-DC98-4326-8141-78C1B0B1C253}" type="datetime1">
              <a:rPr lang="ko-KR" altLang="en-US"/>
              <a:pPr lvl="0">
                <a:defRPr lang="ko-KR" altLang="en-US"/>
              </a:pPr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63025B0-BBF1-42A8-A2D7-36BFEB900B0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63025B0-BBF1-42A8-A2D7-36BFEB900B09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63025B0-BBF1-42A8-A2D7-36BFEB900B09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28864" r="6688" b="35568"/>
          <a:stretch/>
        </p:blipFill>
        <p:spPr>
          <a:xfrm>
            <a:off x="611560" y="1175655"/>
            <a:ext cx="7920880" cy="243923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874207" y="3601491"/>
            <a:ext cx="7395586" cy="71587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4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74207" y="4310963"/>
            <a:ext cx="7395586" cy="40121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77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53"/>
          <a:stretch/>
        </p:blipFill>
        <p:spPr>
          <a:xfrm>
            <a:off x="0" y="0"/>
            <a:ext cx="1211283" cy="6858000"/>
          </a:xfrm>
          <a:prstGeom prst="rect">
            <a:avLst/>
          </a:prstGeom>
        </p:spPr>
      </p:pic>
      <p:sp>
        <p:nvSpPr>
          <p:cNvPr id="3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368152" y="1417708"/>
            <a:ext cx="4716016" cy="64807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4000" b="0" kern="120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8152" y="3088776"/>
            <a:ext cx="4716016" cy="3969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sub title</a:t>
            </a:r>
            <a:endParaRPr lang="ko-KR" altLang="en-US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368152" y="3659886"/>
            <a:ext cx="4716016" cy="3969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sub title</a:t>
            </a:r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368152" y="4230996"/>
            <a:ext cx="4716016" cy="3969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sub title</a:t>
            </a:r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1368152" y="4802106"/>
            <a:ext cx="4716016" cy="3969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04. Contents sub title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1368152" y="5373216"/>
            <a:ext cx="4716016" cy="3969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05. Contents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5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323528" y="200715"/>
            <a:ext cx="8496944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32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/>
          </a:p>
        </p:txBody>
      </p:sp>
      <p:sp>
        <p:nvSpPr>
          <p:cNvPr id="4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323528" y="737733"/>
            <a:ext cx="84969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28864" r="6688" b="35568"/>
          <a:stretch/>
        </p:blipFill>
        <p:spPr>
          <a:xfrm>
            <a:off x="1425039" y="1734926"/>
            <a:ext cx="6293922" cy="193821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1579418" y="3838998"/>
            <a:ext cx="5985164" cy="638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1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59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9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5452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23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bmp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74207" y="3732119"/>
            <a:ext cx="7395586" cy="715874"/>
          </a:xfrm>
        </p:spPr>
        <p:txBody>
          <a:bodyPr/>
          <a:lstStyle/>
          <a:p>
            <a:r>
              <a:rPr lang="en-US" altLang="ko-KR" b="0" dirty="0" smtClean="0"/>
              <a:t>STORAGE SYSTEM</a:t>
            </a:r>
            <a:endParaRPr lang="ko-KR" altLang="en-US" b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3427" y="4589977"/>
            <a:ext cx="7395586" cy="401216"/>
          </a:xfrm>
        </p:spPr>
        <p:txBody>
          <a:bodyPr/>
          <a:lstStyle/>
          <a:p>
            <a:r>
              <a:rPr lang="ko-KR" altLang="en-US" dirty="0" smtClean="0"/>
              <a:t>김진영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권준성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이규탁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정은영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7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200715"/>
            <a:ext cx="8496944" cy="48508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05. </a:t>
            </a:r>
            <a:r>
              <a:rPr lang="ko-KR" altLang="en-US"/>
              <a:t>결론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690" t="83120" r="6690"/>
          <a:stretch>
            <a:fillRect/>
          </a:stretch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6" name="텍스트 개체 틀 2"/>
          <p:cNvSpPr txBox="1"/>
          <p:nvPr/>
        </p:nvSpPr>
        <p:spPr>
          <a:xfrm>
            <a:off x="820705" y="1342873"/>
            <a:ext cx="7999766" cy="20670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b="1"/>
              <a:t>■ </a:t>
            </a:r>
            <a:r>
              <a:rPr lang="en-US" altLang="ko-KR" b="1"/>
              <a:t>FMAX </a:t>
            </a:r>
            <a:r>
              <a:rPr lang="ko-KR" altLang="en-US" b="1"/>
              <a:t>와 </a:t>
            </a:r>
            <a:r>
              <a:rPr lang="en-US" altLang="ko-KR" b="1"/>
              <a:t>ANAND</a:t>
            </a:r>
            <a:r>
              <a:rPr lang="ko-KR" altLang="en-US" b="1"/>
              <a:t>의 알고리즘을 분석한 결과 병합작업을 배제하고 생각한다면 둘은 대체 블록에서 데이터를 저장하는 방식을 제외하고는 차이가 없기 때문에 쓰기연산횟수가 동일하게 나오고 따라서 성능의 차이가 없다</a:t>
            </a:r>
            <a:r>
              <a:rPr lang="en-US" altLang="ko-KR" b="1"/>
              <a:t>.</a:t>
            </a:r>
            <a:endParaRPr lang="ko-KR" altLang="en-US" b="1"/>
          </a:p>
          <a:p>
            <a:pPr algn="l">
              <a:defRPr lang="ko-KR" altLang="en-US"/>
            </a:pPr>
            <a:endParaRPr lang="en-US" altLang="ko-KR" b="1"/>
          </a:p>
          <a:p>
            <a:pPr algn="l">
              <a:defRPr lang="ko-KR" altLang="en-US"/>
            </a:pPr>
            <a:r>
              <a:rPr lang="ko-KR" altLang="en-US" b="1"/>
              <a:t>하지만 병합작업을 한다면 </a:t>
            </a:r>
            <a:r>
              <a:rPr lang="en-US" altLang="ko-KR" b="1"/>
              <a:t>FMAX</a:t>
            </a:r>
            <a:r>
              <a:rPr lang="ko-KR" altLang="en-US" b="1"/>
              <a:t>가 지우기 횟수가 더 적기 때문에 </a:t>
            </a:r>
            <a:r>
              <a:rPr lang="en-US" altLang="ko-KR" b="1"/>
              <a:t>FMAX</a:t>
            </a:r>
            <a:r>
              <a:rPr lang="ko-KR" altLang="en-US" b="1"/>
              <a:t>가 </a:t>
            </a:r>
            <a:r>
              <a:rPr lang="en-US" altLang="ko-KR" b="1"/>
              <a:t>ANAND</a:t>
            </a:r>
            <a:r>
              <a:rPr lang="ko-KR" altLang="en-US" b="1"/>
              <a:t>보다 성능적 측면에서 좋다</a:t>
            </a:r>
            <a:r>
              <a:rPr lang="en-US" altLang="ko-KR" b="1"/>
              <a:t>.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40160" y="1417708"/>
            <a:ext cx="4716016" cy="648072"/>
          </a:xfrm>
        </p:spPr>
        <p:txBody>
          <a:bodyPr/>
          <a:lstStyle/>
          <a:p>
            <a:r>
              <a:rPr lang="en-US" altLang="ko-KR" smtClean="0"/>
              <a:t>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440160" y="2780928"/>
            <a:ext cx="4716016" cy="396943"/>
          </a:xfrm>
        </p:spPr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가설설정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440160" y="3352038"/>
            <a:ext cx="4716016" cy="396943"/>
          </a:xfrm>
        </p:spPr>
        <p:txBody>
          <a:bodyPr/>
          <a:lstStyle/>
          <a:p>
            <a:r>
              <a:rPr lang="en-US" altLang="ko-KR" dirty="0" smtClean="0"/>
              <a:t>02. ANAND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40160" y="3923148"/>
            <a:ext cx="4716016" cy="396943"/>
          </a:xfrm>
        </p:spPr>
        <p:txBody>
          <a:bodyPr/>
          <a:lstStyle/>
          <a:p>
            <a:r>
              <a:rPr lang="en-US" altLang="ko-KR" dirty="0" smtClean="0"/>
              <a:t>03. FMAX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1440160" y="4494258"/>
            <a:ext cx="4716016" cy="396943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성능비교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1440160" y="5065368"/>
            <a:ext cx="4716016" cy="396943"/>
          </a:xfrm>
        </p:spPr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7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200715"/>
            <a:ext cx="8496944" cy="48508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01. </a:t>
            </a:r>
            <a:r>
              <a:rPr lang="ko-KR" altLang="en-US"/>
              <a:t>가설설정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690" t="83120" r="6690"/>
          <a:stretch>
            <a:fillRect/>
          </a:stretch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19" name="텍스트 개체 틀 2"/>
          <p:cNvSpPr txBox="1"/>
          <p:nvPr/>
        </p:nvSpPr>
        <p:spPr>
          <a:xfrm>
            <a:off x="820710" y="2628158"/>
            <a:ext cx="7999762" cy="29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b="1"/>
              <a:t>■ </a:t>
            </a:r>
            <a:r>
              <a:rPr lang="en-US" altLang="ko-KR"/>
              <a:t>ANAND</a:t>
            </a:r>
            <a:r>
              <a:rPr lang="ko-KR" altLang="en-US"/>
              <a:t>와 </a:t>
            </a:r>
            <a:r>
              <a:rPr lang="en-US" altLang="ko-KR"/>
              <a:t>FMAX </a:t>
            </a:r>
            <a:r>
              <a:rPr lang="ko-KR" altLang="en-US"/>
              <a:t>모두 여분의 영역을 준다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0" name="텍스트 개체 틀 2"/>
          <p:cNvSpPr txBox="1"/>
          <p:nvPr/>
        </p:nvSpPr>
        <p:spPr>
          <a:xfrm>
            <a:off x="820912" y="3058101"/>
            <a:ext cx="7999762" cy="304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b="1"/>
              <a:t>■</a:t>
            </a:r>
            <a:r>
              <a:rPr lang="ko-KR" altLang="en-US"/>
              <a:t> </a:t>
            </a:r>
            <a:r>
              <a:rPr lang="en-US" altLang="ko-KR"/>
              <a:t>OverWrite </a:t>
            </a:r>
            <a:r>
              <a:rPr lang="ko-KR" altLang="en-US"/>
              <a:t>발생 시 신규 블록을 할당 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1" name="텍스트 개체 틀 2"/>
          <p:cNvSpPr txBox="1"/>
          <p:nvPr/>
        </p:nvSpPr>
        <p:spPr>
          <a:xfrm>
            <a:off x="820705" y="3873133"/>
            <a:ext cx="7999766" cy="298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b="1"/>
              <a:t>■</a:t>
            </a:r>
            <a:r>
              <a:rPr lang="en-US" altLang="ko-KR" b="1"/>
              <a:t> linux</a:t>
            </a:r>
            <a:r>
              <a:rPr lang="en-US" altLang="ko-KR"/>
              <a:t>.txt </a:t>
            </a:r>
            <a:r>
              <a:rPr lang="ko-KR" altLang="en-US"/>
              <a:t>트레이스 파일 사용</a:t>
            </a:r>
            <a:endParaRPr lang="ko-KR" altLang="en-US"/>
          </a:p>
        </p:txBody>
      </p:sp>
      <p:sp>
        <p:nvSpPr>
          <p:cNvPr id="26" name="텍스트 개체 틀 2"/>
          <p:cNvSpPr txBox="1"/>
          <p:nvPr/>
        </p:nvSpPr>
        <p:spPr>
          <a:xfrm>
            <a:off x="820710" y="3465617"/>
            <a:ext cx="7999762" cy="2967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b="1"/>
              <a:t>■</a:t>
            </a:r>
            <a:r>
              <a:rPr lang="ko-KR" altLang="en-US"/>
              <a:t> 메모리에 모든 용량이 할당 되었으면 병합작업을 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" name="텍스트 개체 틀 2"/>
          <p:cNvSpPr txBox="1"/>
          <p:nvPr/>
        </p:nvSpPr>
        <p:spPr>
          <a:xfrm>
            <a:off x="820710" y="1875124"/>
            <a:ext cx="7999762" cy="296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b="1"/>
              <a:t>■ </a:t>
            </a:r>
            <a:r>
              <a:rPr lang="ko-KR" altLang="en-US"/>
              <a:t>대체 블록 </a:t>
            </a:r>
            <a:r>
              <a:rPr lang="en-US" altLang="ko-KR"/>
              <a:t>20</a:t>
            </a:r>
            <a:r>
              <a:rPr lang="ko-KR" altLang="en-US"/>
              <a:t>개</a:t>
            </a:r>
            <a:r>
              <a:rPr lang="en-US" altLang="ko-KR"/>
              <a:t>(= </a:t>
            </a:r>
            <a:r>
              <a:rPr lang="ko-KR" altLang="en-US"/>
              <a:t>섹터 </a:t>
            </a:r>
            <a:r>
              <a:rPr lang="en-US" altLang="ko-KR"/>
              <a:t>1280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텍스트 개체 틀 2"/>
          <p:cNvSpPr txBox="1"/>
          <p:nvPr/>
        </p:nvSpPr>
        <p:spPr>
          <a:xfrm>
            <a:off x="820710" y="1512711"/>
            <a:ext cx="7999762" cy="29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b="1"/>
              <a:t>■ </a:t>
            </a:r>
            <a:r>
              <a:rPr lang="ko-KR" altLang="en-US"/>
              <a:t>메모리 총 용량 </a:t>
            </a:r>
            <a:r>
              <a:rPr lang="en-US" altLang="ko-KR"/>
              <a:t>(</a:t>
            </a:r>
            <a:r>
              <a:rPr lang="ko-KR" altLang="en-US"/>
              <a:t>대체 블록 포함</a:t>
            </a:r>
            <a:r>
              <a:rPr lang="en-US" altLang="ko-KR"/>
              <a:t>) 6.5MB</a:t>
            </a:r>
            <a:endParaRPr lang="en-US" altLang="ko-KR"/>
          </a:p>
        </p:txBody>
      </p:sp>
      <p:sp>
        <p:nvSpPr>
          <p:cNvPr id="13" name="텍스트 개체 틀 2"/>
          <p:cNvSpPr txBox="1"/>
          <p:nvPr/>
        </p:nvSpPr>
        <p:spPr>
          <a:xfrm>
            <a:off x="820710" y="2261942"/>
            <a:ext cx="7999762" cy="3002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b="1"/>
              <a:t>■ </a:t>
            </a:r>
            <a:r>
              <a:rPr lang="ko-KR" altLang="en-US"/>
              <a:t>유효 데이터 저장공간 </a:t>
            </a:r>
            <a:r>
              <a:rPr lang="en-US" altLang="ko-KR"/>
              <a:t>13000</a:t>
            </a:r>
            <a:r>
              <a:rPr lang="ko-KR" altLang="en-US"/>
              <a:t>개 섹터</a:t>
            </a:r>
            <a:r>
              <a:rPr lang="en-US" altLang="ko-KR"/>
              <a:t>. </a:t>
            </a:r>
            <a:r>
              <a:rPr lang="ko-KR" altLang="en-US"/>
              <a:t>한 섹터 당 </a:t>
            </a:r>
            <a:r>
              <a:rPr lang="en-US" altLang="ko-KR"/>
              <a:t>512Byte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ANAND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240241" y="1412776"/>
          <a:ext cx="1607840" cy="3744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3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PBN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LBN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08684"/>
              </p:ext>
            </p:extLst>
          </p:nvPr>
        </p:nvGraphicFramePr>
        <p:xfrm>
          <a:off x="4211960" y="1846929"/>
          <a:ext cx="1440160" cy="201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32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PBN 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16776"/>
              </p:ext>
            </p:extLst>
          </p:nvPr>
        </p:nvGraphicFramePr>
        <p:xfrm>
          <a:off x="7452320" y="1859393"/>
          <a:ext cx="1368152" cy="2592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1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0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PBN100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(a) ANAND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6010067" y="2844519"/>
            <a:ext cx="1084306" cy="5760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07751" y="2472906"/>
          <a:ext cx="1008111" cy="189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6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60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00596"/>
              </p:ext>
            </p:extLst>
          </p:nvPr>
        </p:nvGraphicFramePr>
        <p:xfrm>
          <a:off x="5796136" y="6093296"/>
          <a:ext cx="2941694" cy="44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847">
                  <a:extLst>
                    <a:ext uri="{9D8B030D-6E8A-4147-A177-3AD203B41FA5}">
                      <a16:colId xmlns="" xmlns:a16="http://schemas.microsoft.com/office/drawing/2014/main" val="1030695634"/>
                    </a:ext>
                  </a:extLst>
                </a:gridCol>
                <a:gridCol w="1470847">
                  <a:extLst>
                    <a:ext uri="{9D8B030D-6E8A-4147-A177-3AD203B41FA5}">
                      <a16:colId xmlns="" xmlns:a16="http://schemas.microsoft.com/office/drawing/2014/main" val="2903645298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비유효데이터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262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ANAND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50619"/>
              </p:ext>
            </p:extLst>
          </p:nvPr>
        </p:nvGraphicFramePr>
        <p:xfrm>
          <a:off x="2240241" y="1412776"/>
          <a:ext cx="1607840" cy="3744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3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PBN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LBN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54019"/>
              </p:ext>
            </p:extLst>
          </p:nvPr>
        </p:nvGraphicFramePr>
        <p:xfrm>
          <a:off x="4211960" y="1846929"/>
          <a:ext cx="1440160" cy="201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32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PBN 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8065"/>
              </p:ext>
            </p:extLst>
          </p:nvPr>
        </p:nvGraphicFramePr>
        <p:xfrm>
          <a:off x="7452320" y="1859393"/>
          <a:ext cx="1368152" cy="2592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1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0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PBN100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(a) ANAND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6010067" y="2844519"/>
            <a:ext cx="1084306" cy="5760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52448"/>
              </p:ext>
            </p:extLst>
          </p:nvPr>
        </p:nvGraphicFramePr>
        <p:xfrm>
          <a:off x="907751" y="2472906"/>
          <a:ext cx="1008111" cy="189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6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60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71659"/>
              </p:ext>
            </p:extLst>
          </p:nvPr>
        </p:nvGraphicFramePr>
        <p:xfrm>
          <a:off x="5796136" y="6093296"/>
          <a:ext cx="2941694" cy="44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847">
                  <a:extLst>
                    <a:ext uri="{9D8B030D-6E8A-4147-A177-3AD203B41FA5}">
                      <a16:colId xmlns="" xmlns:a16="http://schemas.microsoft.com/office/drawing/2014/main" val="1030695634"/>
                    </a:ext>
                  </a:extLst>
                </a:gridCol>
                <a:gridCol w="1470847">
                  <a:extLst>
                    <a:ext uri="{9D8B030D-6E8A-4147-A177-3AD203B41FA5}">
                      <a16:colId xmlns="" xmlns:a16="http://schemas.microsoft.com/office/drawing/2014/main" val="2903645298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비유효데이터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262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4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ANAND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 flipH="1">
            <a:off x="820710" y="1342873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/>
              <a:t>■</a:t>
            </a:r>
            <a:r>
              <a:rPr lang="ko-KR" altLang="en-US" dirty="0" smtClean="0"/>
              <a:t> 주요 소스 코드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9324152" descr="EMB00002d4c5c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4" t="21095" r="12111" b="17722"/>
          <a:stretch>
            <a:fillRect/>
          </a:stretch>
        </p:blipFill>
        <p:spPr bwMode="auto">
          <a:xfrm>
            <a:off x="832140" y="1772816"/>
            <a:ext cx="770030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2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200715"/>
            <a:ext cx="8496944" cy="48508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03. FMAX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690" t="83120" r="6690"/>
          <a:stretch>
            <a:fillRect/>
          </a:stretch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240241" y="1412776"/>
          <a:ext cx="1607840" cy="3746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591"/>
                <a:gridCol w="788249"/>
              </a:tblGrid>
              <a:tr h="3600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PBN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LBN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268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268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268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268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268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268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268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11960" y="1846929"/>
          <a:ext cx="1440160" cy="201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/>
                <a:gridCol w="360040"/>
              </a:tblGrid>
              <a:tr h="403245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PBN 0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0324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0324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0324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0324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6010067" y="2844519"/>
            <a:ext cx="1084306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907751" y="2472906"/>
          <a:ext cx="1008111" cy="189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37"/>
                <a:gridCol w="336037"/>
                <a:gridCol w="336037"/>
              </a:tblGrid>
              <a:tr h="3790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</a:tr>
              <a:tr h="3790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</a:tr>
              <a:tr h="3790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</a:tr>
              <a:tr h="3790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rgbClr val="0070c0"/>
                          </a:solidFill>
                        </a:rPr>
                        <a:t>D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</a:tr>
              <a:tr h="3790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437242" y="1836407"/>
          <a:ext cx="1368152" cy="2592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118"/>
                <a:gridCol w="304034"/>
              </a:tblGrid>
              <a:tr h="432048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PBN100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3204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rgbClr val="0070c0"/>
                          </a:solidFill>
                        </a:rPr>
                        <a:t>D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3204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rgbClr val="0070c0"/>
                          </a:solidFill>
                        </a:rPr>
                        <a:t>E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3204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3204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32048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(b) FMAX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796136" y="6093296"/>
          <a:ext cx="2941694" cy="44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847"/>
                <a:gridCol w="1470847"/>
              </a:tblGrid>
              <a:tr h="44257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</a:rPr>
                        <a:t>비유효데이터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FMAX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 flipH="1">
            <a:off x="820710" y="1342873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/>
              <a:t>■</a:t>
            </a:r>
            <a:r>
              <a:rPr lang="ko-KR" altLang="en-US" dirty="0" smtClean="0"/>
              <a:t> 주요 소스 코드</a:t>
            </a:r>
            <a:endParaRPr lang="en-US" altLang="ko-KR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89319912" descr="EMB00002d4c5c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8" t="21237" r="5338" b="18307"/>
          <a:stretch>
            <a:fillRect/>
          </a:stretch>
        </p:blipFill>
        <p:spPr bwMode="auto">
          <a:xfrm>
            <a:off x="820710" y="1844824"/>
            <a:ext cx="771173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1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200715"/>
            <a:ext cx="8496944" cy="48508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04. </a:t>
            </a:r>
            <a:r>
              <a:rPr lang="ko-KR" altLang="en-US"/>
              <a:t>성능비교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690" t="83120" r="6690"/>
          <a:stretch>
            <a:fillRect/>
          </a:stretch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18" name="텍스트 개체 틀 2"/>
          <p:cNvSpPr txBox="1"/>
          <p:nvPr/>
        </p:nvSpPr>
        <p:spPr>
          <a:xfrm>
            <a:off x="936185" y="1277441"/>
            <a:ext cx="3175226" cy="303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b="1"/>
              <a:t>■ </a:t>
            </a:r>
            <a:r>
              <a:rPr lang="en-US" altLang="ko-KR" b="1"/>
              <a:t>ANAND</a:t>
            </a:r>
            <a:endParaRPr lang="en-US" altLang="ko-KR"/>
          </a:p>
        </p:txBody>
      </p:sp>
      <p:sp>
        <p:nvSpPr>
          <p:cNvPr id="20" name="텍스트 개체 틀 2"/>
          <p:cNvSpPr txBox="1"/>
          <p:nvPr/>
        </p:nvSpPr>
        <p:spPr>
          <a:xfrm>
            <a:off x="4873780" y="1277441"/>
            <a:ext cx="3175024" cy="303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b="1"/>
              <a:t>■ </a:t>
            </a:r>
            <a:r>
              <a:rPr lang="en-US" altLang="ko-KR" b="1"/>
              <a:t>FMAX</a:t>
            </a:r>
            <a:endParaRPr lang="en-US" altLang="ko-KR" b="1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075" name="_x189325672" descr="EMB00002d4c5c9c"/>
          <p:cNvPicPr>
            <a:picLocks noChangeAspect="1" noChangeArrowheads="1"/>
          </p:cNvPicPr>
          <p:nvPr/>
        </p:nvPicPr>
        <p:blipFill rotWithShape="1">
          <a:blip r:embed="rId3"/>
          <a:srcRect b="5010"/>
          <a:stretch>
            <a:fillRect/>
          </a:stretch>
        </p:blipFill>
        <p:spPr>
          <a:xfrm>
            <a:off x="4873780" y="1781969"/>
            <a:ext cx="3586652" cy="32940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36185" y="5373216"/>
            <a:ext cx="7524247" cy="901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◎ </a:t>
            </a:r>
            <a:r>
              <a:rPr lang="en-US" altLang="ko-KR">
                <a:solidFill>
                  <a:schemeClr val="bg1"/>
                </a:solidFill>
              </a:rPr>
              <a:t>ANAND</a:t>
            </a:r>
            <a:r>
              <a:rPr lang="ko-KR" altLang="en-US">
                <a:solidFill>
                  <a:schemeClr val="bg1"/>
                </a:solidFill>
              </a:rPr>
              <a:t>와 </a:t>
            </a:r>
            <a:r>
              <a:rPr lang="en-US" altLang="ko-KR">
                <a:solidFill>
                  <a:schemeClr val="bg1"/>
                </a:solidFill>
              </a:rPr>
              <a:t>FMAX</a:t>
            </a:r>
            <a:r>
              <a:rPr lang="ko-KR" altLang="en-US">
                <a:solidFill>
                  <a:schemeClr val="bg1"/>
                </a:solidFill>
              </a:rPr>
              <a:t>의 결과 창을 본다면 쓰기 연산 횟수가 </a:t>
            </a:r>
            <a:r>
              <a:rPr lang="en-US" altLang="ko-KR">
                <a:solidFill>
                  <a:schemeClr val="bg1"/>
                </a:solidFill>
              </a:rPr>
              <a:t>18900</a:t>
            </a:r>
            <a:r>
              <a:rPr lang="ko-KR" altLang="en-US">
                <a:solidFill>
                  <a:schemeClr val="bg1"/>
                </a:solidFill>
              </a:rPr>
              <a:t>회로 동일하다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그렇기 때문에 두 개의 성능은 같다고 할 수 있지만 이것은 병합작업을 수행하지 않았을 때의 이야기이다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07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5739" y="1782699"/>
            <a:ext cx="3656260" cy="329260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312</ep:Words>
  <ep:PresentationFormat>화면 슬라이드 쇼(4:3)</ep:PresentationFormat>
  <ep:Paragraphs>135</ep:Paragraphs>
  <ep:Slides>11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PowerPoint 프레젠테이션</vt:lpstr>
      <vt:lpstr>슬라이드 7</vt:lpstr>
      <vt:lpstr>PowerPoint 프레젠테이션</vt:lpstr>
      <vt:lpstr>슬라이드 9</vt:lpstr>
      <vt:lpstr>슬라이드 10</vt:lpstr>
      <vt:lpstr>PowerPoint 프레젠테이션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2014-12-22T07:01:46.000</dcterms:created>
  <dc:creator>pello5</dc:creator>
  <cp:lastModifiedBy>Xnote</cp:lastModifiedBy>
  <dcterms:modified xsi:type="dcterms:W3CDTF">2018-05-17T06:09:17.250</dcterms:modified>
  <cp:revision>49</cp:revision>
  <dc:title>PowerPoint 프레젠테이션</dc:title>
</cp:coreProperties>
</file>