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4630400" cy="8229600"/>
  <p:notesSz cx="8229600" cy="14630400"/>
  <p:defaultText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67"/>
    <p:restoredTop sz="94610"/>
  </p:normalViewPr>
  <p:slideViewPr>
    <p:cSldViewPr snapToGrid="0" snapToObjects="1">
      <p:cViewPr varScale="1">
        <p:scale>
          <a:sx n="105" d="100"/>
          <a:sy n="105" d="100"/>
        </p:scale>
        <p:origin x="224"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149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2531864"/>
            <a:ext cx="10895528" cy="71639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Alzheimer's Disease Prediction 🧠🔍📈</a:t>
            </a:r>
            <a:endParaRPr lang="en-US" sz="4450" dirty="0"/>
          </a:p>
        </p:txBody>
      </p:sp>
      <p:sp>
        <p:nvSpPr>
          <p:cNvPr id="3" name="Text 1"/>
          <p:cNvSpPr/>
          <p:nvPr/>
        </p:nvSpPr>
        <p:spPr>
          <a:xfrm>
            <a:off x="793790" y="3701891"/>
            <a:ext cx="13042821" cy="362903"/>
          </a:xfrm>
          <a:prstGeom prst="rect">
            <a:avLst/>
          </a:prstGeom>
          <a:noFill/>
          <a:ln/>
        </p:spPr>
        <p:txBody>
          <a:bodyPr wrap="none" lIns="0" tIns="0" rIns="0" bIns="0" rtlCol="0" anchor="t"/>
          <a:lstStyle/>
          <a:p>
            <a:pPr marL="0" indent="0" algn="l">
              <a:lnSpc>
                <a:spcPts val="2850"/>
              </a:lnSpc>
              <a:buNone/>
            </a:pPr>
            <a:endParaRPr lang="en-US" sz="1750" dirty="0"/>
          </a:p>
        </p:txBody>
      </p:sp>
      <p:sp>
        <p:nvSpPr>
          <p:cNvPr id="6" name="Text 4"/>
          <p:cNvSpPr/>
          <p:nvPr/>
        </p:nvSpPr>
        <p:spPr>
          <a:xfrm>
            <a:off x="903684" y="5450443"/>
            <a:ext cx="142994" cy="97512"/>
          </a:xfrm>
          <a:prstGeom prst="rect">
            <a:avLst/>
          </a:prstGeom>
          <a:noFill/>
          <a:ln/>
        </p:spPr>
        <p:txBody>
          <a:bodyPr wrap="none" lIns="0" tIns="0" rIns="0" bIns="0" rtlCol="0" anchor="t"/>
          <a:lstStyle/>
          <a:p>
            <a:pPr marL="0" indent="0" algn="ctr">
              <a:lnSpc>
                <a:spcPts val="750"/>
              </a:lnSpc>
              <a:buNone/>
            </a:pPr>
            <a:r>
              <a:rPr lang="en-US" sz="750" dirty="0">
                <a:solidFill>
                  <a:srgbClr val="FFFFFF"/>
                </a:solidFill>
                <a:latin typeface="Inter Medium" pitchFamily="34" charset="0"/>
                <a:ea typeface="Inter Medium" pitchFamily="34" charset="-122"/>
                <a:cs typeface="Inter Medium" pitchFamily="34" charset="-120"/>
              </a:rPr>
              <a:t>na</a:t>
            </a:r>
            <a:endParaRPr lang="en-US" sz="750" dirty="0"/>
          </a:p>
        </p:txBody>
      </p:sp>
      <p:sp>
        <p:nvSpPr>
          <p:cNvPr id="7" name="Text 5"/>
          <p:cNvSpPr/>
          <p:nvPr/>
        </p:nvSpPr>
        <p:spPr>
          <a:xfrm>
            <a:off x="1270040" y="5300901"/>
            <a:ext cx="3397448" cy="396835"/>
          </a:xfrm>
          <a:prstGeom prst="rect">
            <a:avLst/>
          </a:prstGeom>
          <a:noFill/>
          <a:ln/>
        </p:spPr>
        <p:txBody>
          <a:bodyPr wrap="none" lIns="0" tIns="0" rIns="0" bIns="0" rtlCol="0" anchor="t"/>
          <a:lstStyle/>
          <a:p>
            <a:pPr marL="0" indent="0" algn="l">
              <a:lnSpc>
                <a:spcPts val="3100"/>
              </a:lnSpc>
              <a:buNone/>
            </a:pP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986314"/>
            <a:ext cx="10340935"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Best model Deep Dive - Decision Tree</a:t>
            </a:r>
            <a:endParaRPr lang="en-US" sz="4450" dirty="0"/>
          </a:p>
        </p:txBody>
      </p:sp>
      <p:pic>
        <p:nvPicPr>
          <p:cNvPr id="3" name="Image 0" descr="preencoded.png"/>
          <p:cNvPicPr>
            <a:picLocks noChangeAspect="1"/>
          </p:cNvPicPr>
          <p:nvPr/>
        </p:nvPicPr>
        <p:blipFill>
          <a:blip r:embed="rId3"/>
          <a:stretch>
            <a:fillRect/>
          </a:stretch>
        </p:blipFill>
        <p:spPr>
          <a:xfrm>
            <a:off x="793790" y="2290405"/>
            <a:ext cx="3863340" cy="3291840"/>
          </a:xfrm>
          <a:prstGeom prst="rect">
            <a:avLst/>
          </a:prstGeom>
        </p:spPr>
      </p:pic>
      <p:sp>
        <p:nvSpPr>
          <p:cNvPr id="4" name="Text 1"/>
          <p:cNvSpPr/>
          <p:nvPr/>
        </p:nvSpPr>
        <p:spPr>
          <a:xfrm>
            <a:off x="7599521" y="2239328"/>
            <a:ext cx="6244709" cy="1814513"/>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Confusion matrix the Decision Tree on the test set (430 samples). The model correctly predicted </a:t>
            </a:r>
            <a:r>
              <a:rPr lang="en-US" sz="1750" b="1" dirty="0">
                <a:solidFill>
                  <a:srgbClr val="272525"/>
                </a:solidFill>
                <a:latin typeface="Inter" pitchFamily="34" charset="0"/>
                <a:ea typeface="Inter" pitchFamily="34" charset="-122"/>
                <a:cs typeface="Inter" pitchFamily="34" charset="-120"/>
              </a:rPr>
              <a:t>265</a:t>
            </a:r>
            <a:r>
              <a:rPr lang="en-US" sz="1750" dirty="0">
                <a:solidFill>
                  <a:srgbClr val="272525"/>
                </a:solidFill>
                <a:latin typeface="Inter" pitchFamily="34" charset="0"/>
                <a:ea typeface="Inter" pitchFamily="34" charset="-122"/>
                <a:cs typeface="Inter" pitchFamily="34" charset="-120"/>
              </a:rPr>
              <a:t> out of 278 non-AD patients and </a:t>
            </a:r>
            <a:r>
              <a:rPr lang="en-US" sz="1750" b="1" dirty="0">
                <a:solidFill>
                  <a:srgbClr val="272525"/>
                </a:solidFill>
                <a:latin typeface="Inter" pitchFamily="34" charset="0"/>
                <a:ea typeface="Inter" pitchFamily="34" charset="-122"/>
                <a:cs typeface="Inter" pitchFamily="34" charset="-120"/>
              </a:rPr>
              <a:t>138</a:t>
            </a:r>
            <a:r>
              <a:rPr lang="en-US" sz="1750" dirty="0">
                <a:solidFill>
                  <a:srgbClr val="272525"/>
                </a:solidFill>
                <a:latin typeface="Inter" pitchFamily="34" charset="0"/>
                <a:ea typeface="Inter" pitchFamily="34" charset="-122"/>
                <a:cs typeface="Inter" pitchFamily="34" charset="-120"/>
              </a:rPr>
              <a:t> out of 152 AD patients, with </a:t>
            </a:r>
            <a:r>
              <a:rPr lang="en-US" sz="1750" b="1" dirty="0">
                <a:solidFill>
                  <a:srgbClr val="272525"/>
                </a:solidFill>
                <a:latin typeface="Inter" pitchFamily="34" charset="0"/>
                <a:ea typeface="Inter" pitchFamily="34" charset="-122"/>
                <a:cs typeface="Inter" pitchFamily="34" charset="-120"/>
              </a:rPr>
              <a:t>13</a:t>
            </a:r>
            <a:r>
              <a:rPr lang="en-US" sz="1750" dirty="0">
                <a:solidFill>
                  <a:srgbClr val="272525"/>
                </a:solidFill>
                <a:latin typeface="Inter" pitchFamily="34" charset="0"/>
                <a:ea typeface="Inter" pitchFamily="34" charset="-122"/>
                <a:cs typeface="Inter" pitchFamily="34" charset="-120"/>
              </a:rPr>
              <a:t> false positives (non-AD predicted as AD) and </a:t>
            </a:r>
            <a:r>
              <a:rPr lang="en-US" sz="1750" b="1" dirty="0">
                <a:solidFill>
                  <a:srgbClr val="272525"/>
                </a:solidFill>
                <a:latin typeface="Inter" pitchFamily="34" charset="0"/>
                <a:ea typeface="Inter" pitchFamily="34" charset="-122"/>
                <a:cs typeface="Inter" pitchFamily="34" charset="-120"/>
              </a:rPr>
              <a:t>14</a:t>
            </a:r>
            <a:r>
              <a:rPr lang="en-US" sz="1750" dirty="0">
                <a:solidFill>
                  <a:srgbClr val="272525"/>
                </a:solidFill>
                <a:latin typeface="Inter" pitchFamily="34" charset="0"/>
                <a:ea typeface="Inter" pitchFamily="34" charset="-122"/>
                <a:cs typeface="Inter" pitchFamily="34" charset="-120"/>
              </a:rPr>
              <a:t> false negatives (AD predicted as non-AD).</a:t>
            </a:r>
            <a:endParaRPr lang="en-US" sz="1750" dirty="0"/>
          </a:p>
        </p:txBody>
      </p:sp>
      <p:sp>
        <p:nvSpPr>
          <p:cNvPr id="5" name="Text 2"/>
          <p:cNvSpPr/>
          <p:nvPr/>
        </p:nvSpPr>
        <p:spPr>
          <a:xfrm>
            <a:off x="7599521" y="4280654"/>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000000"/>
                </a:solidFill>
                <a:latin typeface="Inter Bold" pitchFamily="34" charset="0"/>
                <a:ea typeface="Inter Bold" pitchFamily="34" charset="-122"/>
                <a:cs typeface="Inter Bold" pitchFamily="34" charset="-120"/>
              </a:rPr>
              <a:t>Performance</a:t>
            </a:r>
            <a:endParaRPr lang="en-US" sz="2200" dirty="0"/>
          </a:p>
        </p:txBody>
      </p:sp>
      <p:sp>
        <p:nvSpPr>
          <p:cNvPr id="6" name="Text 3"/>
          <p:cNvSpPr/>
          <p:nvPr/>
        </p:nvSpPr>
        <p:spPr>
          <a:xfrm>
            <a:off x="7599521" y="4861798"/>
            <a:ext cx="6244709" cy="217741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The Decision Tree attained </a:t>
            </a:r>
            <a:r>
              <a:rPr lang="en-US" sz="1750" b="1" dirty="0">
                <a:solidFill>
                  <a:srgbClr val="272525"/>
                </a:solidFill>
                <a:latin typeface="Inter" pitchFamily="34" charset="0"/>
                <a:ea typeface="Inter" pitchFamily="34" charset="-122"/>
                <a:cs typeface="Inter" pitchFamily="34" charset="-120"/>
              </a:rPr>
              <a:t>~93.7 accuracy,</a:t>
            </a:r>
            <a:r>
              <a:rPr lang="en-US" sz="1750" dirty="0">
                <a:solidFill>
                  <a:srgbClr val="272525"/>
                </a:solidFill>
                <a:latin typeface="Inter" pitchFamily="34" charset="0"/>
                <a:ea typeface="Inter" pitchFamily="34" charset="-122"/>
                <a:cs typeface="Inter" pitchFamily="34" charset="-120"/>
              </a:rPr>
              <a:t> with high precision (91.4%) and recall (90.8%) on the test set. This means it </a:t>
            </a:r>
            <a:r>
              <a:rPr lang="en-US" sz="1750" b="1" dirty="0">
                <a:solidFill>
                  <a:srgbClr val="272525"/>
                </a:solidFill>
                <a:latin typeface="Inter" pitchFamily="34" charset="0"/>
                <a:ea typeface="Inter" pitchFamily="34" charset="-122"/>
                <a:cs typeface="Inter" pitchFamily="34" charset="-120"/>
              </a:rPr>
              <a:t>identified most AD cases</a:t>
            </a:r>
            <a:r>
              <a:rPr lang="en-US" sz="1750" dirty="0">
                <a:solidFill>
                  <a:srgbClr val="272525"/>
                </a:solidFill>
                <a:latin typeface="Inter" pitchFamily="34" charset="0"/>
                <a:ea typeface="Inter" pitchFamily="34" charset="-122"/>
                <a:cs typeface="Inter" pitchFamily="34" charset="-120"/>
              </a:rPr>
              <a:t> while keeping false alarms low. The errors are relatively balanced (14 missed AD vs 13 mislabeled healthy), indicating no severe bias towards one class.</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609005" y="615910"/>
            <a:ext cx="9972794" cy="543758"/>
          </a:xfrm>
          <a:prstGeom prst="rect">
            <a:avLst/>
          </a:prstGeom>
          <a:noFill/>
          <a:ln/>
        </p:spPr>
        <p:txBody>
          <a:bodyPr wrap="none" lIns="0" tIns="0" rIns="0" bIns="0" rtlCol="0" anchor="t"/>
          <a:lstStyle/>
          <a:p>
            <a:pPr marL="0" indent="0" algn="l">
              <a:lnSpc>
                <a:spcPts val="4250"/>
              </a:lnSpc>
              <a:buNone/>
            </a:pPr>
            <a:r>
              <a:rPr lang="en-US" sz="3400" b="1" dirty="0">
                <a:solidFill>
                  <a:srgbClr val="000000"/>
                </a:solidFill>
                <a:latin typeface="Inter Bold" pitchFamily="34" charset="0"/>
                <a:ea typeface="Inter Bold" pitchFamily="34" charset="-122"/>
                <a:cs typeface="Inter Bold" pitchFamily="34" charset="-120"/>
              </a:rPr>
              <a:t>Best model Deep Dive - Decision Tree Continue</a:t>
            </a:r>
            <a:endParaRPr lang="en-US" sz="3400" dirty="0"/>
          </a:p>
        </p:txBody>
      </p:sp>
      <p:sp>
        <p:nvSpPr>
          <p:cNvPr id="3" name="Text 1"/>
          <p:cNvSpPr/>
          <p:nvPr/>
        </p:nvSpPr>
        <p:spPr>
          <a:xfrm>
            <a:off x="609005" y="1594604"/>
            <a:ext cx="2175272" cy="271820"/>
          </a:xfrm>
          <a:prstGeom prst="rect">
            <a:avLst/>
          </a:prstGeom>
          <a:noFill/>
          <a:ln/>
        </p:spPr>
        <p:txBody>
          <a:bodyPr wrap="none" lIns="0" tIns="0" rIns="0" bIns="0" rtlCol="0" anchor="t"/>
          <a:lstStyle/>
          <a:p>
            <a:pPr marL="0" indent="0" algn="l">
              <a:lnSpc>
                <a:spcPts val="2100"/>
              </a:lnSpc>
              <a:buNone/>
            </a:pPr>
            <a:r>
              <a:rPr lang="en-US" sz="1700" b="1" dirty="0">
                <a:solidFill>
                  <a:srgbClr val="000000"/>
                </a:solidFill>
                <a:latin typeface="Inter Bold" pitchFamily="34" charset="0"/>
                <a:ea typeface="Inter Bold" pitchFamily="34" charset="-122"/>
                <a:cs typeface="Inter Bold" pitchFamily="34" charset="-120"/>
              </a:rPr>
              <a:t>Interpretability</a:t>
            </a:r>
            <a:endParaRPr lang="en-US" sz="1700" dirty="0"/>
          </a:p>
        </p:txBody>
      </p:sp>
      <p:sp>
        <p:nvSpPr>
          <p:cNvPr id="4" name="Text 2"/>
          <p:cNvSpPr/>
          <p:nvPr/>
        </p:nvSpPr>
        <p:spPr>
          <a:xfrm>
            <a:off x="609005" y="2040374"/>
            <a:ext cx="6493907" cy="1949410"/>
          </a:xfrm>
          <a:prstGeom prst="rect">
            <a:avLst/>
          </a:prstGeom>
          <a:noFill/>
          <a:ln/>
        </p:spPr>
        <p:txBody>
          <a:bodyPr wrap="square" lIns="0" tIns="0" rIns="0" bIns="0" rtlCol="0" anchor="t"/>
          <a:lstStyle/>
          <a:p>
            <a:pPr>
              <a:lnSpc>
                <a:spcPts val="2150"/>
              </a:lnSpc>
            </a:pPr>
            <a:r>
              <a:rPr lang="en-US" sz="1350" dirty="0">
                <a:solidFill>
                  <a:srgbClr val="272525"/>
                </a:solidFill>
                <a:latin typeface="Inter" pitchFamily="34" charset="0"/>
                <a:ea typeface="Inter" pitchFamily="34" charset="-122"/>
                <a:cs typeface="Inter" pitchFamily="34" charset="-120"/>
              </a:rPr>
              <a:t>The decision tree offers excellent </a:t>
            </a:r>
            <a:r>
              <a:rPr lang="en-US" sz="1350" b="1" dirty="0">
                <a:solidFill>
                  <a:srgbClr val="272525"/>
                </a:solidFill>
                <a:latin typeface="Inter" pitchFamily="34" charset="0"/>
                <a:ea typeface="Inter" pitchFamily="34" charset="-122"/>
                <a:cs typeface="Inter" pitchFamily="34" charset="-120"/>
              </a:rPr>
              <a:t>transparency</a:t>
            </a:r>
            <a:r>
              <a:rPr lang="en-US" sz="1350" dirty="0">
                <a:solidFill>
                  <a:srgbClr val="272525"/>
                </a:solidFill>
                <a:latin typeface="Inter" pitchFamily="34" charset="0"/>
                <a:ea typeface="Inter" pitchFamily="34" charset="-122"/>
                <a:cs typeface="Inter" pitchFamily="34" charset="-120"/>
              </a:rPr>
              <a:t> by visualizing the classification process. The primary split on </a:t>
            </a:r>
            <a:r>
              <a:rPr lang="en-US" sz="1350" b="1" dirty="0">
                <a:solidFill>
                  <a:srgbClr val="272525"/>
                </a:solidFill>
                <a:latin typeface="Inter" pitchFamily="34" charset="0"/>
                <a:ea typeface="Inter" pitchFamily="34" charset="-122"/>
                <a:cs typeface="Inter" pitchFamily="34" charset="-120"/>
              </a:rPr>
              <a:t>Functional Assessment </a:t>
            </a:r>
            <a:r>
              <a:rPr lang="en-US" sz="1350" dirty="0">
                <a:solidFill>
                  <a:srgbClr val="272525"/>
                </a:solidFill>
                <a:latin typeface="Inter" pitchFamily="34" charset="0"/>
                <a:ea typeface="Inter" pitchFamily="34" charset="-122"/>
                <a:cs typeface="Inter" pitchFamily="34" charset="-120"/>
              </a:rPr>
              <a:t>(≤ -0.052) followed by </a:t>
            </a:r>
            <a:r>
              <a:rPr lang="en-US" sz="1350" b="1" dirty="0">
                <a:solidFill>
                  <a:srgbClr val="272525"/>
                </a:solidFill>
                <a:latin typeface="Inter" pitchFamily="34" charset="0"/>
                <a:ea typeface="Inter" pitchFamily="34" charset="-122"/>
                <a:cs typeface="Inter" pitchFamily="34" charset="-120"/>
              </a:rPr>
              <a:t>ADL</a:t>
            </a:r>
            <a:r>
              <a:rPr lang="en-US" sz="1350" dirty="0">
                <a:solidFill>
                  <a:srgbClr val="272525"/>
                </a:solidFill>
                <a:latin typeface="Inter" pitchFamily="34" charset="0"/>
                <a:ea typeface="Inter" pitchFamily="34" charset="-122"/>
                <a:cs typeface="Inter" pitchFamily="34" charset="-120"/>
              </a:rPr>
              <a:t> (Activities of Daily Living) splits effectively </a:t>
            </a:r>
            <a:r>
              <a:rPr lang="en-US" sz="1350" b="1" dirty="0">
                <a:solidFill>
                  <a:srgbClr val="272525"/>
                </a:solidFill>
                <a:latin typeface="Inter" pitchFamily="34" charset="0"/>
                <a:ea typeface="Inter" pitchFamily="34" charset="-122"/>
                <a:cs typeface="Inter" pitchFamily="34" charset="-120"/>
              </a:rPr>
              <a:t>mirrors clinical understanding </a:t>
            </a:r>
            <a:r>
              <a:rPr lang="en-US" sz="1350" dirty="0">
                <a:solidFill>
                  <a:srgbClr val="272525"/>
                </a:solidFill>
                <a:latin typeface="Inter" pitchFamily="34" charset="0"/>
                <a:ea typeface="Inter" pitchFamily="34" charset="-122"/>
                <a:cs typeface="Inter" pitchFamily="34" charset="-120"/>
              </a:rPr>
              <a:t>of AD progression. The model prioritizes functional assessment, then examines ADL scores to determine AD risk, matching known </a:t>
            </a:r>
            <a:r>
              <a:rPr lang="en-US" sz="1350" b="1" dirty="0">
                <a:solidFill>
                  <a:srgbClr val="272525"/>
                </a:solidFill>
                <a:latin typeface="Inter" pitchFamily="34" charset="0"/>
                <a:ea typeface="Inter" pitchFamily="34" charset="-122"/>
                <a:cs typeface="Inter" pitchFamily="34" charset="-120"/>
              </a:rPr>
              <a:t>clinical indicators </a:t>
            </a:r>
            <a:r>
              <a:rPr lang="en-US" sz="1350" dirty="0">
                <a:solidFill>
                  <a:srgbClr val="272525"/>
                </a:solidFill>
                <a:latin typeface="Inter" pitchFamily="34" charset="0"/>
                <a:ea typeface="Inter" pitchFamily="34" charset="-122"/>
                <a:cs typeface="Inter" pitchFamily="34" charset="-120"/>
              </a:rPr>
              <a:t>of cognitive decline. This </a:t>
            </a:r>
            <a:r>
              <a:rPr lang="en-US" sz="1350" b="1" dirty="0">
                <a:solidFill>
                  <a:srgbClr val="272525"/>
                </a:solidFill>
                <a:latin typeface="Inter" pitchFamily="34" charset="0"/>
                <a:ea typeface="Inter" pitchFamily="34" charset="-122"/>
                <a:cs typeface="Inter" pitchFamily="34" charset="-120"/>
              </a:rPr>
              <a:t>alignment with domain knowledge </a:t>
            </a:r>
            <a:r>
              <a:rPr lang="en-US" sz="1350" dirty="0">
                <a:solidFill>
                  <a:srgbClr val="272525"/>
                </a:solidFill>
                <a:latin typeface="Inter" pitchFamily="34" charset="0"/>
                <a:ea typeface="Inter" pitchFamily="34" charset="-122"/>
                <a:cs typeface="Inter" pitchFamily="34" charset="-120"/>
              </a:rPr>
              <a:t>makes the model </a:t>
            </a:r>
            <a:r>
              <a:rPr lang="en-US" sz="1350" b="1" dirty="0">
                <a:solidFill>
                  <a:srgbClr val="272525"/>
                </a:solidFill>
                <a:latin typeface="Inter" pitchFamily="34" charset="0"/>
                <a:ea typeface="Inter" pitchFamily="34" charset="-122"/>
                <a:cs typeface="Inter" pitchFamily="34" charset="-120"/>
              </a:rPr>
              <a:t>intuitive</a:t>
            </a:r>
            <a:r>
              <a:rPr lang="en-US" sz="1350" dirty="0">
                <a:solidFill>
                  <a:srgbClr val="272525"/>
                </a:solidFill>
                <a:latin typeface="Inter" pitchFamily="34" charset="0"/>
                <a:ea typeface="Inter" pitchFamily="34" charset="-122"/>
                <a:cs typeface="Inter" pitchFamily="34" charset="-120"/>
              </a:rPr>
              <a:t> for healthcare practitioners.</a:t>
            </a:r>
          </a:p>
          <a:p>
            <a:pPr>
              <a:lnSpc>
                <a:spcPts val="2150"/>
              </a:lnSpc>
            </a:pPr>
            <a:r>
              <a:rPr lang="en-US" sz="1350" dirty="0">
                <a:solidFill>
                  <a:srgbClr val="272525"/>
                </a:solidFill>
                <a:latin typeface="Inter" pitchFamily="34" charset="0"/>
                <a:ea typeface="Inter" pitchFamily="34" charset="-122"/>
                <a:cs typeface="Inter" pitchFamily="34" charset="-120"/>
              </a:rPr>
              <a:t>.</a:t>
            </a:r>
          </a:p>
          <a:p>
            <a:pPr marL="0" indent="0" algn="l">
              <a:lnSpc>
                <a:spcPts val="2150"/>
              </a:lnSpc>
              <a:buNone/>
            </a:pPr>
            <a:endParaRPr lang="en-US" sz="1350" dirty="0">
              <a:solidFill>
                <a:srgbClr val="272525"/>
              </a:solidFill>
              <a:latin typeface="Inter" pitchFamily="34" charset="0"/>
              <a:ea typeface="Inter" pitchFamily="34" charset="-122"/>
              <a:cs typeface="Inter" pitchFamily="34" charset="-120"/>
            </a:endParaRPr>
          </a:p>
          <a:p>
            <a:pPr marL="0" indent="0" algn="l">
              <a:lnSpc>
                <a:spcPts val="2150"/>
              </a:lnSpc>
              <a:buNone/>
            </a:pPr>
            <a:endParaRPr lang="en-US" sz="1350" dirty="0"/>
          </a:p>
        </p:txBody>
      </p:sp>
      <p:sp>
        <p:nvSpPr>
          <p:cNvPr id="5" name="Text 3"/>
          <p:cNvSpPr/>
          <p:nvPr/>
        </p:nvSpPr>
        <p:spPr>
          <a:xfrm>
            <a:off x="609005" y="4163735"/>
            <a:ext cx="2492931" cy="271820"/>
          </a:xfrm>
          <a:prstGeom prst="rect">
            <a:avLst/>
          </a:prstGeom>
          <a:noFill/>
          <a:ln/>
        </p:spPr>
        <p:txBody>
          <a:bodyPr wrap="none" lIns="0" tIns="0" rIns="0" bIns="0" rtlCol="0" anchor="t"/>
          <a:lstStyle/>
          <a:p>
            <a:pPr marL="0" indent="0" algn="l">
              <a:lnSpc>
                <a:spcPts val="2100"/>
              </a:lnSpc>
              <a:buNone/>
            </a:pPr>
            <a:r>
              <a:rPr lang="en-US" sz="1700" b="1" dirty="0">
                <a:solidFill>
                  <a:srgbClr val="000000"/>
                </a:solidFill>
                <a:latin typeface="Inter Bold" pitchFamily="34" charset="0"/>
                <a:ea typeface="Inter Bold" pitchFamily="34" charset="-122"/>
                <a:cs typeface="Inter Bold" pitchFamily="34" charset="-120"/>
              </a:rPr>
              <a:t>Simplicity vs. Accuracy</a:t>
            </a:r>
            <a:endParaRPr lang="en-US" sz="1700" dirty="0"/>
          </a:p>
        </p:txBody>
      </p:sp>
      <p:sp>
        <p:nvSpPr>
          <p:cNvPr id="6" name="Text 4"/>
          <p:cNvSpPr/>
          <p:nvPr/>
        </p:nvSpPr>
        <p:spPr>
          <a:xfrm>
            <a:off x="609005" y="4609505"/>
            <a:ext cx="6493907" cy="1697450"/>
          </a:xfrm>
          <a:prstGeom prst="rect">
            <a:avLst/>
          </a:prstGeom>
          <a:noFill/>
          <a:ln/>
        </p:spPr>
        <p:txBody>
          <a:bodyPr wrap="square" lIns="0" tIns="0" rIns="0" bIns="0" rtlCol="0" anchor="t"/>
          <a:lstStyle/>
          <a:p>
            <a:pPr>
              <a:lnSpc>
                <a:spcPts val="2150"/>
              </a:lnSpc>
            </a:pPr>
            <a:r>
              <a:rPr lang="en-US" sz="1350" dirty="0">
                <a:solidFill>
                  <a:srgbClr val="272525"/>
                </a:solidFill>
                <a:latin typeface="Inter" pitchFamily="34" charset="0"/>
                <a:ea typeface="Inter" pitchFamily="34" charset="-122"/>
                <a:cs typeface="Inter" pitchFamily="34" charset="-120"/>
              </a:rPr>
              <a:t>tree achieves strong performance despite its </a:t>
            </a:r>
            <a:r>
              <a:rPr lang="en-US" sz="1350" b="1" dirty="0">
                <a:solidFill>
                  <a:srgbClr val="272525"/>
                </a:solidFill>
                <a:latin typeface="Inter" pitchFamily="34" charset="0"/>
                <a:ea typeface="Inter" pitchFamily="34" charset="-122"/>
                <a:cs typeface="Inter" pitchFamily="34" charset="-120"/>
              </a:rPr>
              <a:t>simplicity</a:t>
            </a:r>
            <a:r>
              <a:rPr lang="en-US" sz="1350" dirty="0">
                <a:solidFill>
                  <a:srgbClr val="272525"/>
                </a:solidFill>
                <a:latin typeface="Inter" pitchFamily="34" charset="0"/>
                <a:ea typeface="Inter" pitchFamily="34" charset="-122"/>
                <a:cs typeface="Inter" pitchFamily="34" charset="-120"/>
              </a:rPr>
              <a:t>. Its strength lies in capturing </a:t>
            </a:r>
            <a:r>
              <a:rPr lang="en-US" sz="1350" b="1" dirty="0">
                <a:solidFill>
                  <a:srgbClr val="272525"/>
                </a:solidFill>
                <a:latin typeface="Inter" pitchFamily="34" charset="0"/>
                <a:ea typeface="Inter" pitchFamily="34" charset="-122"/>
                <a:cs typeface="Inter" pitchFamily="34" charset="-120"/>
              </a:rPr>
              <a:t>non-linear relationships </a:t>
            </a:r>
            <a:r>
              <a:rPr lang="en-US" sz="1350" dirty="0">
                <a:solidFill>
                  <a:srgbClr val="272525"/>
                </a:solidFill>
                <a:latin typeface="Inter" pitchFamily="34" charset="0"/>
                <a:ea typeface="Inter" pitchFamily="34" charset="-122"/>
                <a:cs typeface="Inter" pitchFamily="34" charset="-120"/>
              </a:rPr>
              <a:t>between variables - particularly how Functional Assessment interacts with ADL and Symptom Count thresholds. The clear </a:t>
            </a:r>
            <a:r>
              <a:rPr lang="en-US" sz="1350" b="1" dirty="0">
                <a:solidFill>
                  <a:srgbClr val="272525"/>
                </a:solidFill>
                <a:latin typeface="Inter" pitchFamily="34" charset="0"/>
                <a:ea typeface="Inter" pitchFamily="34" charset="-122"/>
                <a:cs typeface="Inter" pitchFamily="34" charset="-120"/>
              </a:rPr>
              <a:t>if-then decision rules </a:t>
            </a:r>
            <a:r>
              <a:rPr lang="en-US" sz="1350" dirty="0">
                <a:solidFill>
                  <a:srgbClr val="272525"/>
                </a:solidFill>
                <a:latin typeface="Inter" pitchFamily="34" charset="0"/>
                <a:ea typeface="Inter" pitchFamily="34" charset="-122"/>
                <a:cs typeface="Inter" pitchFamily="34" charset="-120"/>
              </a:rPr>
              <a:t>allow clinicians to </a:t>
            </a:r>
            <a:r>
              <a:rPr lang="en-US" sz="1350" b="1" dirty="0">
                <a:solidFill>
                  <a:srgbClr val="272525"/>
                </a:solidFill>
                <a:latin typeface="Inter" pitchFamily="34" charset="0"/>
                <a:ea typeface="Inter" pitchFamily="34" charset="-122"/>
                <a:cs typeface="Inter" pitchFamily="34" charset="-120"/>
              </a:rPr>
              <a:t>trace exactly why </a:t>
            </a:r>
            <a:r>
              <a:rPr lang="en-US" sz="1350" dirty="0">
                <a:solidFill>
                  <a:srgbClr val="272525"/>
                </a:solidFill>
                <a:latin typeface="Inter" pitchFamily="34" charset="0"/>
                <a:ea typeface="Inter" pitchFamily="34" charset="-122"/>
                <a:cs typeface="Inter" pitchFamily="34" charset="-120"/>
              </a:rPr>
              <a:t>a specific prediction was made, building </a:t>
            </a:r>
            <a:r>
              <a:rPr lang="en-US" sz="1350" b="1" dirty="0">
                <a:solidFill>
                  <a:srgbClr val="272525"/>
                </a:solidFill>
                <a:latin typeface="Inter" pitchFamily="34" charset="0"/>
                <a:ea typeface="Inter" pitchFamily="34" charset="-122"/>
                <a:cs typeface="Inter" pitchFamily="34" charset="-120"/>
              </a:rPr>
              <a:t>trust</a:t>
            </a:r>
            <a:r>
              <a:rPr lang="en-US" sz="1350" dirty="0">
                <a:solidFill>
                  <a:srgbClr val="272525"/>
                </a:solidFill>
                <a:latin typeface="Inter" pitchFamily="34" charset="0"/>
                <a:ea typeface="Inter" pitchFamily="34" charset="-122"/>
                <a:cs typeface="Inter" pitchFamily="34" charset="-120"/>
              </a:rPr>
              <a:t> in the model's outputs. This transparency is particularly valuable in medical contexts where understanding the reasoning is </a:t>
            </a:r>
            <a:r>
              <a:rPr lang="en-US" sz="1350" b="1" dirty="0">
                <a:solidFill>
                  <a:srgbClr val="272525"/>
                </a:solidFill>
                <a:latin typeface="Inter" pitchFamily="34" charset="0"/>
                <a:ea typeface="Inter" pitchFamily="34" charset="-122"/>
                <a:cs typeface="Inter" pitchFamily="34" charset="-120"/>
              </a:rPr>
              <a:t>essential</a:t>
            </a:r>
            <a:r>
              <a:rPr lang="en-US" sz="1350" dirty="0">
                <a:solidFill>
                  <a:srgbClr val="272525"/>
                </a:solidFill>
                <a:latin typeface="Inter" pitchFamily="34" charset="0"/>
                <a:ea typeface="Inter" pitchFamily="34" charset="-122"/>
                <a:cs typeface="Inter" pitchFamily="34" charset="-120"/>
              </a:rPr>
              <a:t>.</a:t>
            </a:r>
          </a:p>
          <a:p>
            <a:pPr>
              <a:lnSpc>
                <a:spcPts val="2150"/>
              </a:lnSpc>
            </a:pPr>
            <a:r>
              <a:rPr lang="en-US" sz="1350" dirty="0">
                <a:solidFill>
                  <a:srgbClr val="272525"/>
                </a:solidFill>
                <a:latin typeface="Inter" pitchFamily="34" charset="0"/>
                <a:ea typeface="Inter" pitchFamily="34" charset="-122"/>
                <a:cs typeface="Inter" pitchFamily="34" charset="-120"/>
              </a:rPr>
              <a:t>.</a:t>
            </a:r>
            <a:endParaRPr lang="en-US" sz="1350" dirty="0"/>
          </a:p>
        </p:txBody>
      </p:sp>
      <p:sp>
        <p:nvSpPr>
          <p:cNvPr id="7" name="Text 5"/>
          <p:cNvSpPr/>
          <p:nvPr/>
        </p:nvSpPr>
        <p:spPr>
          <a:xfrm>
            <a:off x="609004" y="6499086"/>
            <a:ext cx="2175272" cy="271820"/>
          </a:xfrm>
          <a:prstGeom prst="rect">
            <a:avLst/>
          </a:prstGeom>
          <a:noFill/>
          <a:ln/>
        </p:spPr>
        <p:txBody>
          <a:bodyPr wrap="none" lIns="0" tIns="0" rIns="0" bIns="0" rtlCol="0" anchor="t"/>
          <a:lstStyle/>
          <a:p>
            <a:pPr marL="0" indent="0" algn="l">
              <a:lnSpc>
                <a:spcPts val="2100"/>
              </a:lnSpc>
              <a:buNone/>
            </a:pPr>
            <a:r>
              <a:rPr lang="en-US" sz="1700" b="1" dirty="0">
                <a:solidFill>
                  <a:srgbClr val="000000"/>
                </a:solidFill>
                <a:latin typeface="Inter Bold" pitchFamily="34" charset="0"/>
                <a:ea typeface="Inter Bold" pitchFamily="34" charset="-122"/>
                <a:cs typeface="Inter Bold" pitchFamily="34" charset="-120"/>
              </a:rPr>
              <a:t>Insights</a:t>
            </a:r>
            <a:endParaRPr lang="en-US" sz="1700" dirty="0"/>
          </a:p>
        </p:txBody>
      </p:sp>
      <p:sp>
        <p:nvSpPr>
          <p:cNvPr id="8" name="Text 6"/>
          <p:cNvSpPr/>
          <p:nvPr/>
        </p:nvSpPr>
        <p:spPr>
          <a:xfrm>
            <a:off x="609004" y="6963037"/>
            <a:ext cx="6493907" cy="835462"/>
          </a:xfrm>
          <a:prstGeom prst="rect">
            <a:avLst/>
          </a:prstGeom>
          <a:noFill/>
          <a:ln/>
        </p:spPr>
        <p:txBody>
          <a:bodyPr wrap="square" lIns="0" tIns="0" rIns="0" bIns="0" rtlCol="0" anchor="t"/>
          <a:lstStyle/>
          <a:p>
            <a:pPr marL="0" indent="0" algn="l">
              <a:lnSpc>
                <a:spcPts val="2150"/>
              </a:lnSpc>
              <a:buNone/>
            </a:pPr>
            <a:r>
              <a:rPr lang="en-US" sz="1350" dirty="0">
                <a:solidFill>
                  <a:srgbClr val="272525"/>
                </a:solidFill>
                <a:latin typeface="Inter" pitchFamily="34" charset="0"/>
                <a:ea typeface="Inter" pitchFamily="34" charset="-122"/>
                <a:cs typeface="Inter" pitchFamily="34" charset="-120"/>
              </a:rPr>
              <a:t>The strongest predictors appearing in the tree's logic correspond to what we expected: e.g., splitting on </a:t>
            </a:r>
            <a:r>
              <a:rPr lang="en-US" sz="1350" b="1" dirty="0">
                <a:solidFill>
                  <a:srgbClr val="272525"/>
                </a:solidFill>
                <a:latin typeface="Inter" pitchFamily="34" charset="0"/>
                <a:ea typeface="Inter" pitchFamily="34" charset="-122"/>
                <a:cs typeface="Inter" pitchFamily="34" charset="-120"/>
              </a:rPr>
              <a:t>functional assessment </a:t>
            </a:r>
            <a:r>
              <a:rPr lang="en-US" sz="1350" dirty="0">
                <a:solidFill>
                  <a:srgbClr val="272525"/>
                </a:solidFill>
                <a:latin typeface="Inter" pitchFamily="34" charset="0"/>
                <a:ea typeface="Inter" pitchFamily="34" charset="-122"/>
                <a:cs typeface="Inter" pitchFamily="34" charset="-120"/>
              </a:rPr>
              <a:t>effectively isolates a </a:t>
            </a:r>
            <a:r>
              <a:rPr lang="en-US" sz="1350" b="1" dirty="0">
                <a:solidFill>
                  <a:srgbClr val="272525"/>
                </a:solidFill>
                <a:latin typeface="Inter" pitchFamily="34" charset="0"/>
                <a:ea typeface="Inter" pitchFamily="34" charset="-122"/>
                <a:cs typeface="Inter" pitchFamily="34" charset="-120"/>
              </a:rPr>
              <a:t>high-risk group</a:t>
            </a:r>
            <a:endParaRPr lang="en-US" sz="1350" b="1" dirty="0"/>
          </a:p>
        </p:txBody>
      </p:sp>
      <p:pic>
        <p:nvPicPr>
          <p:cNvPr id="9" name="Image 0" descr="preencoded.png"/>
          <p:cNvPicPr>
            <a:picLocks noChangeAspect="1"/>
          </p:cNvPicPr>
          <p:nvPr/>
        </p:nvPicPr>
        <p:blipFill>
          <a:blip r:embed="rId3"/>
          <a:stretch>
            <a:fillRect/>
          </a:stretch>
        </p:blipFill>
        <p:spPr>
          <a:xfrm>
            <a:off x="7535108" y="1616393"/>
            <a:ext cx="6493907" cy="434744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535067" y="542806"/>
            <a:ext cx="6465808" cy="477679"/>
          </a:xfrm>
          <a:prstGeom prst="rect">
            <a:avLst/>
          </a:prstGeom>
          <a:noFill/>
          <a:ln/>
        </p:spPr>
        <p:txBody>
          <a:bodyPr wrap="none" lIns="0" tIns="0" rIns="0" bIns="0" rtlCol="0" anchor="t"/>
          <a:lstStyle/>
          <a:p>
            <a:pPr marL="0" indent="0" algn="l">
              <a:lnSpc>
                <a:spcPts val="3750"/>
              </a:lnSpc>
              <a:buNone/>
            </a:pPr>
            <a:r>
              <a:rPr lang="en-US" sz="3000" b="1" dirty="0">
                <a:solidFill>
                  <a:srgbClr val="000000"/>
                </a:solidFill>
                <a:latin typeface="Inter Bold" pitchFamily="34" charset="0"/>
                <a:ea typeface="Inter Bold" pitchFamily="34" charset="-122"/>
                <a:cs typeface="Inter Bold" pitchFamily="34" charset="-120"/>
              </a:rPr>
              <a:t>Conclusion &amp; Key Takeaways Slide</a:t>
            </a:r>
            <a:endParaRPr lang="en-US" sz="3000" dirty="0"/>
          </a:p>
        </p:txBody>
      </p:sp>
      <p:pic>
        <p:nvPicPr>
          <p:cNvPr id="3" name="Image 0" descr="preencoded.png"/>
          <p:cNvPicPr>
            <a:picLocks noChangeAspect="1"/>
          </p:cNvPicPr>
          <p:nvPr/>
        </p:nvPicPr>
        <p:blipFill>
          <a:blip r:embed="rId3"/>
          <a:stretch>
            <a:fillRect/>
          </a:stretch>
        </p:blipFill>
        <p:spPr>
          <a:xfrm>
            <a:off x="535067" y="1326237"/>
            <a:ext cx="764381" cy="1125379"/>
          </a:xfrm>
          <a:prstGeom prst="rect">
            <a:avLst/>
          </a:prstGeom>
        </p:spPr>
      </p:pic>
      <p:sp>
        <p:nvSpPr>
          <p:cNvPr id="4" name="Text 1"/>
          <p:cNvSpPr/>
          <p:nvPr/>
        </p:nvSpPr>
        <p:spPr>
          <a:xfrm>
            <a:off x="1528763" y="1479113"/>
            <a:ext cx="2166580" cy="238839"/>
          </a:xfrm>
          <a:prstGeom prst="rect">
            <a:avLst/>
          </a:prstGeom>
          <a:noFill/>
          <a:ln/>
        </p:spPr>
        <p:txBody>
          <a:bodyPr wrap="none" lIns="0" tIns="0" rIns="0" bIns="0" rtlCol="0" anchor="t"/>
          <a:lstStyle/>
          <a:p>
            <a:pPr marL="0" indent="0" algn="l">
              <a:lnSpc>
                <a:spcPts val="1850"/>
              </a:lnSpc>
              <a:buNone/>
            </a:pPr>
            <a:r>
              <a:rPr lang="en-US" sz="1500" b="1" dirty="0">
                <a:solidFill>
                  <a:srgbClr val="272525"/>
                </a:solidFill>
                <a:latin typeface="Inter Bold" pitchFamily="34" charset="0"/>
                <a:ea typeface="Inter Bold" pitchFamily="34" charset="-122"/>
                <a:cs typeface="Inter Bold" pitchFamily="34" charset="-120"/>
              </a:rPr>
              <a:t>Successful ML Pipeline</a:t>
            </a:r>
            <a:endParaRPr lang="en-US" sz="1500" dirty="0"/>
          </a:p>
        </p:txBody>
      </p:sp>
      <p:sp>
        <p:nvSpPr>
          <p:cNvPr id="5" name="Text 2"/>
          <p:cNvSpPr/>
          <p:nvPr/>
        </p:nvSpPr>
        <p:spPr>
          <a:xfrm>
            <a:off x="1528763" y="1809631"/>
            <a:ext cx="12566571" cy="489109"/>
          </a:xfrm>
          <a:prstGeom prst="rect">
            <a:avLst/>
          </a:prstGeom>
          <a:noFill/>
          <a:ln/>
        </p:spPr>
        <p:txBody>
          <a:bodyPr wrap="square" lIns="0" tIns="0" rIns="0" bIns="0" rtlCol="0" anchor="t"/>
          <a:lstStyle/>
          <a:p>
            <a:pPr marL="0" indent="0" algn="l">
              <a:lnSpc>
                <a:spcPts val="1900"/>
              </a:lnSpc>
              <a:buNone/>
            </a:pPr>
            <a:r>
              <a:rPr lang="en-US" sz="1200" dirty="0">
                <a:solidFill>
                  <a:srgbClr val="272525"/>
                </a:solidFill>
                <a:latin typeface="Inter" pitchFamily="34" charset="0"/>
                <a:ea typeface="Inter" pitchFamily="34" charset="-122"/>
                <a:cs typeface="Inter" pitchFamily="34" charset="-120"/>
              </a:rPr>
              <a:t>WE built a complete machine learning pipeline for Alzheimer's prediction, from data cleaning to model evaluation, on a synthetic dataset of over 2,100 patients, the pipeline achieved high accuracy in distinguishing AD vs. non-Ad individuals, demonstrating the potential of ML for early Alzheimer's detection in principle.</a:t>
            </a:r>
            <a:endParaRPr lang="en-US" sz="1200" dirty="0"/>
          </a:p>
        </p:txBody>
      </p:sp>
      <p:pic>
        <p:nvPicPr>
          <p:cNvPr id="6" name="Image 1" descr="preencoded.png"/>
          <p:cNvPicPr>
            <a:picLocks noChangeAspect="1"/>
          </p:cNvPicPr>
          <p:nvPr/>
        </p:nvPicPr>
        <p:blipFill>
          <a:blip r:embed="rId4"/>
          <a:stretch>
            <a:fillRect/>
          </a:stretch>
        </p:blipFill>
        <p:spPr>
          <a:xfrm>
            <a:off x="535067" y="2451616"/>
            <a:ext cx="764381" cy="1369933"/>
          </a:xfrm>
          <a:prstGeom prst="rect">
            <a:avLst/>
          </a:prstGeom>
        </p:spPr>
      </p:pic>
      <p:sp>
        <p:nvSpPr>
          <p:cNvPr id="7" name="Text 3"/>
          <p:cNvSpPr/>
          <p:nvPr/>
        </p:nvSpPr>
        <p:spPr>
          <a:xfrm>
            <a:off x="1528763" y="2604492"/>
            <a:ext cx="1911072" cy="238839"/>
          </a:xfrm>
          <a:prstGeom prst="rect">
            <a:avLst/>
          </a:prstGeom>
          <a:noFill/>
          <a:ln/>
        </p:spPr>
        <p:txBody>
          <a:bodyPr wrap="none" lIns="0" tIns="0" rIns="0" bIns="0" rtlCol="0" anchor="t"/>
          <a:lstStyle/>
          <a:p>
            <a:pPr marL="0" indent="0" algn="l">
              <a:lnSpc>
                <a:spcPts val="1850"/>
              </a:lnSpc>
              <a:buNone/>
            </a:pPr>
            <a:r>
              <a:rPr lang="en-US" sz="1500" b="1" dirty="0">
                <a:solidFill>
                  <a:srgbClr val="272525"/>
                </a:solidFill>
                <a:latin typeface="Inter Bold" pitchFamily="34" charset="0"/>
                <a:ea typeface="Inter Bold" pitchFamily="34" charset="-122"/>
                <a:cs typeface="Inter Bold" pitchFamily="34" charset="-120"/>
              </a:rPr>
              <a:t>Key predictors</a:t>
            </a:r>
            <a:endParaRPr lang="en-US" sz="1500" dirty="0"/>
          </a:p>
        </p:txBody>
      </p:sp>
      <p:sp>
        <p:nvSpPr>
          <p:cNvPr id="8" name="Text 4"/>
          <p:cNvSpPr/>
          <p:nvPr/>
        </p:nvSpPr>
        <p:spPr>
          <a:xfrm>
            <a:off x="1528763" y="2935010"/>
            <a:ext cx="12566571" cy="733663"/>
          </a:xfrm>
          <a:prstGeom prst="rect">
            <a:avLst/>
          </a:prstGeom>
          <a:noFill/>
          <a:ln/>
        </p:spPr>
        <p:txBody>
          <a:bodyPr wrap="square" lIns="0" tIns="0" rIns="0" bIns="0" rtlCol="0" anchor="t"/>
          <a:lstStyle/>
          <a:p>
            <a:pPr marL="0" indent="0" algn="l">
              <a:lnSpc>
                <a:spcPts val="1900"/>
              </a:lnSpc>
              <a:buNone/>
            </a:pPr>
            <a:r>
              <a:rPr lang="en-US" sz="1200" dirty="0">
                <a:solidFill>
                  <a:srgbClr val="272525"/>
                </a:solidFill>
                <a:latin typeface="Inter" pitchFamily="34" charset="0"/>
                <a:ea typeface="Inter" pitchFamily="34" charset="-122"/>
                <a:cs typeface="Inter" pitchFamily="34" charset="-120"/>
              </a:rPr>
              <a:t>The most influential features were </a:t>
            </a:r>
            <a:r>
              <a:rPr lang="en-US" sz="1200" b="1" dirty="0">
                <a:solidFill>
                  <a:srgbClr val="272525"/>
                </a:solidFill>
                <a:latin typeface="Inter" pitchFamily="34" charset="0"/>
                <a:ea typeface="Inter" pitchFamily="34" charset="-122"/>
                <a:cs typeface="Inter" pitchFamily="34" charset="-120"/>
              </a:rPr>
              <a:t>cognitive and functional test scores </a:t>
            </a:r>
            <a:r>
              <a:rPr lang="en-US" sz="1200" dirty="0">
                <a:solidFill>
                  <a:srgbClr val="272525"/>
                </a:solidFill>
                <a:latin typeface="Inter" pitchFamily="34" charset="0"/>
                <a:ea typeface="Inter" pitchFamily="34" charset="-122"/>
                <a:cs typeface="Inter" pitchFamily="34" charset="-120"/>
              </a:rPr>
              <a:t>and memory- related symptoms. In particular, </a:t>
            </a:r>
            <a:r>
              <a:rPr lang="en-US" sz="1200" b="1" dirty="0">
                <a:solidFill>
                  <a:srgbClr val="272525"/>
                </a:solidFill>
                <a:latin typeface="Inter" pitchFamily="34" charset="0"/>
                <a:ea typeface="Inter" pitchFamily="34" charset="-122"/>
                <a:cs typeface="Inter" pitchFamily="34" charset="-120"/>
              </a:rPr>
              <a:t>low FunctionalAssessment/ADL scores </a:t>
            </a:r>
            <a:r>
              <a:rPr lang="en-US" sz="1200" dirty="0">
                <a:solidFill>
                  <a:srgbClr val="272525"/>
                </a:solidFill>
                <a:latin typeface="Inter" pitchFamily="34" charset="0"/>
                <a:ea typeface="Inter" pitchFamily="34" charset="-122"/>
                <a:cs typeface="Inter" pitchFamily="34" charset="-120"/>
              </a:rPr>
              <a:t>and reported </a:t>
            </a:r>
            <a:r>
              <a:rPr lang="en-US" sz="1200" b="1" dirty="0">
                <a:solidFill>
                  <a:srgbClr val="272525"/>
                </a:solidFill>
                <a:latin typeface="Inter" pitchFamily="34" charset="0"/>
                <a:ea typeface="Inter" pitchFamily="34" charset="-122"/>
                <a:cs typeface="Inter" pitchFamily="34" charset="-120"/>
              </a:rPr>
              <a:t>memory problem </a:t>
            </a:r>
            <a:r>
              <a:rPr lang="en-US" sz="1200" dirty="0">
                <a:solidFill>
                  <a:srgbClr val="272525"/>
                </a:solidFill>
                <a:latin typeface="Inter" pitchFamily="34" charset="0"/>
                <a:ea typeface="Inter" pitchFamily="34" charset="-122"/>
                <a:cs typeface="Inter" pitchFamily="34" charset="-120"/>
              </a:rPr>
              <a:t>strongly </a:t>
            </a:r>
            <a:r>
              <a:rPr lang="en-US" sz="1200" b="1" dirty="0">
                <a:solidFill>
                  <a:srgbClr val="272525"/>
                </a:solidFill>
                <a:latin typeface="Inter" pitchFamily="34" charset="0"/>
                <a:ea typeface="Inter" pitchFamily="34" charset="-122"/>
                <a:cs typeface="Inter" pitchFamily="34" charset="-120"/>
              </a:rPr>
              <a:t>signaled Alzheimer's</a:t>
            </a:r>
            <a:r>
              <a:rPr lang="en-US" sz="1200" dirty="0">
                <a:solidFill>
                  <a:srgbClr val="272525"/>
                </a:solidFill>
                <a:latin typeface="Inter" pitchFamily="34" charset="0"/>
                <a:ea typeface="Inter" pitchFamily="34" charset="-122"/>
                <a:cs typeface="Inter" pitchFamily="34" charset="-120"/>
              </a:rPr>
              <a:t>, whereas </a:t>
            </a:r>
            <a:r>
              <a:rPr lang="en-US" sz="1200" b="1" dirty="0">
                <a:solidFill>
                  <a:srgbClr val="272525"/>
                </a:solidFill>
                <a:latin typeface="Inter" pitchFamily="34" charset="0"/>
                <a:ea typeface="Inter" pitchFamily="34" charset="-122"/>
                <a:cs typeface="Inter" pitchFamily="34" charset="-120"/>
              </a:rPr>
              <a:t>demographic and general health factors </a:t>
            </a:r>
            <a:r>
              <a:rPr lang="en-US" sz="1200" dirty="0">
                <a:solidFill>
                  <a:srgbClr val="272525"/>
                </a:solidFill>
                <a:latin typeface="Inter" pitchFamily="34" charset="0"/>
                <a:ea typeface="Inter" pitchFamily="34" charset="-122"/>
                <a:cs typeface="Inter" pitchFamily="34" charset="-120"/>
              </a:rPr>
              <a:t>were </a:t>
            </a:r>
            <a:r>
              <a:rPr lang="en-US" sz="1200" b="1" dirty="0">
                <a:solidFill>
                  <a:srgbClr val="272525"/>
                </a:solidFill>
                <a:latin typeface="Inter" pitchFamily="34" charset="0"/>
                <a:ea typeface="Inter" pitchFamily="34" charset="-122"/>
                <a:cs typeface="Inter" pitchFamily="34" charset="-120"/>
              </a:rPr>
              <a:t>less useful</a:t>
            </a:r>
            <a:r>
              <a:rPr lang="en-US" sz="1200" dirty="0">
                <a:solidFill>
                  <a:srgbClr val="272525"/>
                </a:solidFill>
                <a:latin typeface="Inter" pitchFamily="34" charset="0"/>
                <a:ea typeface="Inter" pitchFamily="34" charset="-122"/>
                <a:cs typeface="Inter" pitchFamily="34" charset="-120"/>
              </a:rPr>
              <a:t>. This aligns with medical expectations that cognitive decline and memory issues are central indicators of AD.</a:t>
            </a:r>
            <a:endParaRPr lang="en-US" sz="1200" dirty="0"/>
          </a:p>
        </p:txBody>
      </p:sp>
      <p:pic>
        <p:nvPicPr>
          <p:cNvPr id="9" name="Image 2" descr="preencoded.png"/>
          <p:cNvPicPr>
            <a:picLocks noChangeAspect="1"/>
          </p:cNvPicPr>
          <p:nvPr/>
        </p:nvPicPr>
        <p:blipFill>
          <a:blip r:embed="rId5"/>
          <a:stretch>
            <a:fillRect/>
          </a:stretch>
        </p:blipFill>
        <p:spPr>
          <a:xfrm>
            <a:off x="535067" y="3821549"/>
            <a:ext cx="764381" cy="1369933"/>
          </a:xfrm>
          <a:prstGeom prst="rect">
            <a:avLst/>
          </a:prstGeom>
        </p:spPr>
      </p:pic>
      <p:sp>
        <p:nvSpPr>
          <p:cNvPr id="10" name="Text 5"/>
          <p:cNvSpPr/>
          <p:nvPr/>
        </p:nvSpPr>
        <p:spPr>
          <a:xfrm>
            <a:off x="1528763" y="3974425"/>
            <a:ext cx="1911072" cy="238839"/>
          </a:xfrm>
          <a:prstGeom prst="rect">
            <a:avLst/>
          </a:prstGeom>
          <a:noFill/>
          <a:ln/>
        </p:spPr>
        <p:txBody>
          <a:bodyPr wrap="none" lIns="0" tIns="0" rIns="0" bIns="0" rtlCol="0" anchor="t"/>
          <a:lstStyle/>
          <a:p>
            <a:pPr marL="0" indent="0" algn="l">
              <a:lnSpc>
                <a:spcPts val="1850"/>
              </a:lnSpc>
              <a:buNone/>
            </a:pPr>
            <a:r>
              <a:rPr lang="en-US" sz="1500" b="1" dirty="0">
                <a:solidFill>
                  <a:srgbClr val="272525"/>
                </a:solidFill>
                <a:latin typeface="Inter Bold" pitchFamily="34" charset="0"/>
                <a:ea typeface="Inter Bold" pitchFamily="34" charset="-122"/>
                <a:cs typeface="Inter Bold" pitchFamily="34" charset="-120"/>
              </a:rPr>
              <a:t>Model Comparison</a:t>
            </a:r>
            <a:endParaRPr lang="en-US" sz="1500" dirty="0"/>
          </a:p>
        </p:txBody>
      </p:sp>
      <p:sp>
        <p:nvSpPr>
          <p:cNvPr id="11" name="Text 6"/>
          <p:cNvSpPr/>
          <p:nvPr/>
        </p:nvSpPr>
        <p:spPr>
          <a:xfrm>
            <a:off x="1528763" y="4304943"/>
            <a:ext cx="12566571" cy="733663"/>
          </a:xfrm>
          <a:prstGeom prst="rect">
            <a:avLst/>
          </a:prstGeom>
          <a:noFill/>
          <a:ln/>
        </p:spPr>
        <p:txBody>
          <a:bodyPr wrap="square" lIns="0" tIns="0" rIns="0" bIns="0" rtlCol="0" anchor="t"/>
          <a:lstStyle/>
          <a:p>
            <a:pPr marL="0" indent="0" algn="l">
              <a:lnSpc>
                <a:spcPts val="1900"/>
              </a:lnSpc>
              <a:buNone/>
            </a:pPr>
            <a:r>
              <a:rPr lang="en-US" sz="1200" dirty="0">
                <a:solidFill>
                  <a:srgbClr val="272525"/>
                </a:solidFill>
                <a:latin typeface="Inter" pitchFamily="34" charset="0"/>
                <a:ea typeface="Inter" pitchFamily="34" charset="-122"/>
                <a:cs typeface="Inter" pitchFamily="34" charset="-120"/>
              </a:rPr>
              <a:t>Among the models tested, a </a:t>
            </a:r>
            <a:r>
              <a:rPr lang="en-US" sz="1200" b="1" dirty="0">
                <a:solidFill>
                  <a:srgbClr val="272525"/>
                </a:solidFill>
                <a:latin typeface="Inter" pitchFamily="34" charset="0"/>
                <a:ea typeface="Inter" pitchFamily="34" charset="-122"/>
                <a:cs typeface="Inter" pitchFamily="34" charset="-120"/>
              </a:rPr>
              <a:t>Decision Tree </a:t>
            </a:r>
            <a:r>
              <a:rPr lang="en-US" sz="1200" dirty="0">
                <a:solidFill>
                  <a:srgbClr val="272525"/>
                </a:solidFill>
                <a:latin typeface="Inter" pitchFamily="34" charset="0"/>
                <a:ea typeface="Inter" pitchFamily="34" charset="-122"/>
                <a:cs typeface="Inter" pitchFamily="34" charset="-120"/>
              </a:rPr>
              <a:t>provided the best performance </a:t>
            </a:r>
            <a:r>
              <a:rPr lang="en-US" sz="1200" b="1" dirty="0">
                <a:solidFill>
                  <a:srgbClr val="272525"/>
                </a:solidFill>
                <a:latin typeface="Inter" pitchFamily="34" charset="0"/>
                <a:ea typeface="Inter" pitchFamily="34" charset="-122"/>
                <a:cs typeface="Inter" pitchFamily="34" charset="-120"/>
              </a:rPr>
              <a:t>( ≈ 94 % accuracy, F1 ~0.91</a:t>
            </a:r>
            <a:r>
              <a:rPr lang="en-US" sz="1200" dirty="0">
                <a:solidFill>
                  <a:srgbClr val="272525"/>
                </a:solidFill>
                <a:latin typeface="Inter" pitchFamily="34" charset="0"/>
                <a:ea typeface="Inter" pitchFamily="34" charset="-122"/>
                <a:cs typeface="Inter" pitchFamily="34" charset="-120"/>
              </a:rPr>
              <a:t>) while also being highly interpretable. The tree's ability to capture interactions effects gave it an advantage over logistic regression and SVM, which struggled with complex patterns in the data. The neural network (MLP) also performed better than the linear models, but it acts as a "black box" in contrast to the transparent decision tree.</a:t>
            </a:r>
            <a:endParaRPr lang="en-US" sz="1200" dirty="0"/>
          </a:p>
        </p:txBody>
      </p:sp>
      <p:pic>
        <p:nvPicPr>
          <p:cNvPr id="12" name="Image 3" descr="preencoded.png"/>
          <p:cNvPicPr>
            <a:picLocks noChangeAspect="1"/>
          </p:cNvPicPr>
          <p:nvPr/>
        </p:nvPicPr>
        <p:blipFill>
          <a:blip r:embed="rId6"/>
          <a:stretch>
            <a:fillRect/>
          </a:stretch>
        </p:blipFill>
        <p:spPr>
          <a:xfrm>
            <a:off x="535067" y="5191482"/>
            <a:ext cx="764381" cy="1125379"/>
          </a:xfrm>
          <a:prstGeom prst="rect">
            <a:avLst/>
          </a:prstGeom>
        </p:spPr>
      </p:pic>
      <p:sp>
        <p:nvSpPr>
          <p:cNvPr id="13" name="Text 7"/>
          <p:cNvSpPr/>
          <p:nvPr/>
        </p:nvSpPr>
        <p:spPr>
          <a:xfrm>
            <a:off x="1528763" y="5344358"/>
            <a:ext cx="1911072" cy="238839"/>
          </a:xfrm>
          <a:prstGeom prst="rect">
            <a:avLst/>
          </a:prstGeom>
          <a:noFill/>
          <a:ln/>
        </p:spPr>
        <p:txBody>
          <a:bodyPr wrap="none" lIns="0" tIns="0" rIns="0" bIns="0" rtlCol="0" anchor="t"/>
          <a:lstStyle/>
          <a:p>
            <a:pPr marL="0" indent="0" algn="l">
              <a:lnSpc>
                <a:spcPts val="1850"/>
              </a:lnSpc>
              <a:buNone/>
            </a:pPr>
            <a:r>
              <a:rPr lang="en-US" sz="1500" b="1" dirty="0">
                <a:solidFill>
                  <a:srgbClr val="272525"/>
                </a:solidFill>
                <a:latin typeface="Inter Bold" pitchFamily="34" charset="0"/>
                <a:ea typeface="Inter Bold" pitchFamily="34" charset="-122"/>
                <a:cs typeface="Inter Bold" pitchFamily="34" charset="-120"/>
              </a:rPr>
              <a:t>Implications</a:t>
            </a:r>
            <a:endParaRPr lang="en-US" sz="1500" dirty="0"/>
          </a:p>
        </p:txBody>
      </p:sp>
      <p:sp>
        <p:nvSpPr>
          <p:cNvPr id="14" name="Text 8"/>
          <p:cNvSpPr/>
          <p:nvPr/>
        </p:nvSpPr>
        <p:spPr>
          <a:xfrm>
            <a:off x="1528763" y="5674876"/>
            <a:ext cx="12566571" cy="489109"/>
          </a:xfrm>
          <a:prstGeom prst="rect">
            <a:avLst/>
          </a:prstGeom>
          <a:noFill/>
          <a:ln/>
        </p:spPr>
        <p:txBody>
          <a:bodyPr wrap="square" lIns="0" tIns="0" rIns="0" bIns="0" rtlCol="0" anchor="t"/>
          <a:lstStyle/>
          <a:p>
            <a:pPr marL="0" indent="0" algn="l">
              <a:lnSpc>
                <a:spcPts val="1900"/>
              </a:lnSpc>
              <a:buNone/>
            </a:pPr>
            <a:r>
              <a:rPr lang="en-US" sz="1200" dirty="0">
                <a:solidFill>
                  <a:srgbClr val="272525"/>
                </a:solidFill>
                <a:latin typeface="Inter" pitchFamily="34" charset="0"/>
                <a:ea typeface="Inter" pitchFamily="34" charset="-122"/>
                <a:cs typeface="Inter" pitchFamily="34" charset="-120"/>
              </a:rPr>
              <a:t>The strong results from the decision tree suggest that a </a:t>
            </a:r>
            <a:r>
              <a:rPr lang="en-US" sz="1200" b="1" dirty="0">
                <a:solidFill>
                  <a:srgbClr val="272525"/>
                </a:solidFill>
                <a:latin typeface="Inter" pitchFamily="34" charset="0"/>
                <a:ea typeface="Inter" pitchFamily="34" charset="-122"/>
                <a:cs typeface="Inter" pitchFamily="34" charset="-120"/>
              </a:rPr>
              <a:t>few key questions/test (ADL, functional ability score, etc</a:t>
            </a:r>
            <a:r>
              <a:rPr lang="en-US" sz="1200" dirty="0">
                <a:solidFill>
                  <a:srgbClr val="272525"/>
                </a:solidFill>
                <a:latin typeface="Inter" pitchFamily="34" charset="0"/>
                <a:ea typeface="Inter" pitchFamily="34" charset="-122"/>
                <a:cs typeface="Inter" pitchFamily="34" charset="-120"/>
              </a:rPr>
              <a:t>.) might </a:t>
            </a:r>
            <a:r>
              <a:rPr lang="en-US" sz="1200" b="1" dirty="0">
                <a:solidFill>
                  <a:srgbClr val="272525"/>
                </a:solidFill>
                <a:latin typeface="Inter" pitchFamily="34" charset="0"/>
                <a:ea typeface="Inter" pitchFamily="34" charset="-122"/>
                <a:cs typeface="Inter" pitchFamily="34" charset="-120"/>
              </a:rPr>
              <a:t>suffice</a:t>
            </a:r>
            <a:r>
              <a:rPr lang="en-US" sz="1200" dirty="0">
                <a:solidFill>
                  <a:srgbClr val="272525"/>
                </a:solidFill>
                <a:latin typeface="Inter" pitchFamily="34" charset="0"/>
                <a:ea typeface="Inter" pitchFamily="34" charset="-122"/>
                <a:cs typeface="Inter" pitchFamily="34" charset="-120"/>
              </a:rPr>
              <a:t> for an effective early screening tool. Because the model is easy to interpret, it could be used by clinicians to </a:t>
            </a:r>
            <a:r>
              <a:rPr lang="en-US" sz="1200" b="1" dirty="0">
                <a:solidFill>
                  <a:srgbClr val="272525"/>
                </a:solidFill>
                <a:latin typeface="Inter" pitchFamily="34" charset="0"/>
                <a:ea typeface="Inter" pitchFamily="34" charset="-122"/>
                <a:cs typeface="Inter" pitchFamily="34" charset="-120"/>
              </a:rPr>
              <a:t>explain predictions</a:t>
            </a:r>
            <a:r>
              <a:rPr lang="en-US" sz="1200" dirty="0">
                <a:solidFill>
                  <a:srgbClr val="272525"/>
                </a:solidFill>
                <a:latin typeface="Inter" pitchFamily="34" charset="0"/>
                <a:ea typeface="Inter" pitchFamily="34" charset="-122"/>
                <a:cs typeface="Inter" pitchFamily="34" charset="-120"/>
              </a:rPr>
              <a:t> - an important factor for trust in AI in healthcare.</a:t>
            </a:r>
            <a:endParaRPr lang="en-US" sz="1200" dirty="0"/>
          </a:p>
        </p:txBody>
      </p:sp>
      <p:pic>
        <p:nvPicPr>
          <p:cNvPr id="15" name="Image 4" descr="preencoded.png"/>
          <p:cNvPicPr>
            <a:picLocks noChangeAspect="1"/>
          </p:cNvPicPr>
          <p:nvPr/>
        </p:nvPicPr>
        <p:blipFill>
          <a:blip r:embed="rId7"/>
          <a:stretch>
            <a:fillRect/>
          </a:stretch>
        </p:blipFill>
        <p:spPr>
          <a:xfrm>
            <a:off x="535067" y="6316861"/>
            <a:ext cx="764381" cy="1369933"/>
          </a:xfrm>
          <a:prstGeom prst="rect">
            <a:avLst/>
          </a:prstGeom>
        </p:spPr>
      </p:pic>
      <p:sp>
        <p:nvSpPr>
          <p:cNvPr id="16" name="Text 9"/>
          <p:cNvSpPr/>
          <p:nvPr/>
        </p:nvSpPr>
        <p:spPr>
          <a:xfrm>
            <a:off x="1528763" y="6469737"/>
            <a:ext cx="1911072" cy="238839"/>
          </a:xfrm>
          <a:prstGeom prst="rect">
            <a:avLst/>
          </a:prstGeom>
          <a:noFill/>
          <a:ln/>
        </p:spPr>
        <p:txBody>
          <a:bodyPr wrap="none" lIns="0" tIns="0" rIns="0" bIns="0" rtlCol="0" anchor="t"/>
          <a:lstStyle/>
          <a:p>
            <a:pPr marL="0" indent="0" algn="l">
              <a:lnSpc>
                <a:spcPts val="1850"/>
              </a:lnSpc>
              <a:buNone/>
            </a:pPr>
            <a:r>
              <a:rPr lang="en-US" sz="1500" b="1" dirty="0">
                <a:solidFill>
                  <a:srgbClr val="272525"/>
                </a:solidFill>
                <a:latin typeface="Inter Bold" pitchFamily="34" charset="0"/>
                <a:ea typeface="Inter Bold" pitchFamily="34" charset="-122"/>
                <a:cs typeface="Inter Bold" pitchFamily="34" charset="-120"/>
              </a:rPr>
              <a:t>Next step</a:t>
            </a:r>
            <a:endParaRPr lang="en-US" sz="1500" dirty="0"/>
          </a:p>
        </p:txBody>
      </p:sp>
      <p:sp>
        <p:nvSpPr>
          <p:cNvPr id="17" name="Text 10"/>
          <p:cNvSpPr/>
          <p:nvPr/>
        </p:nvSpPr>
        <p:spPr>
          <a:xfrm>
            <a:off x="1528763" y="6800255"/>
            <a:ext cx="12566571" cy="733663"/>
          </a:xfrm>
          <a:prstGeom prst="rect">
            <a:avLst/>
          </a:prstGeom>
          <a:noFill/>
          <a:ln/>
        </p:spPr>
        <p:txBody>
          <a:bodyPr wrap="square" lIns="0" tIns="0" rIns="0" bIns="0" rtlCol="0" anchor="t"/>
          <a:lstStyle/>
          <a:p>
            <a:pPr marL="0" indent="0" algn="l">
              <a:lnSpc>
                <a:spcPts val="1900"/>
              </a:lnSpc>
              <a:buNone/>
            </a:pPr>
            <a:r>
              <a:rPr lang="en-US" sz="1200" dirty="0">
                <a:solidFill>
                  <a:srgbClr val="272525"/>
                </a:solidFill>
                <a:latin typeface="Inter" pitchFamily="34" charset="0"/>
                <a:ea typeface="Inter" pitchFamily="34" charset="-122"/>
                <a:cs typeface="Inter" pitchFamily="34" charset="-120"/>
              </a:rPr>
              <a:t>Since these findings are based on </a:t>
            </a:r>
            <a:r>
              <a:rPr lang="en-US" sz="1200" b="1" dirty="0">
                <a:solidFill>
                  <a:srgbClr val="272525"/>
                </a:solidFill>
                <a:latin typeface="Inter" pitchFamily="34" charset="0"/>
                <a:ea typeface="Inter" pitchFamily="34" charset="-122"/>
                <a:cs typeface="Inter" pitchFamily="34" charset="-120"/>
              </a:rPr>
              <a:t>Synthetic data,</a:t>
            </a:r>
            <a:r>
              <a:rPr lang="en-US" sz="1200" dirty="0">
                <a:solidFill>
                  <a:srgbClr val="272525"/>
                </a:solidFill>
                <a:latin typeface="Inter" pitchFamily="34" charset="0"/>
                <a:ea typeface="Inter" pitchFamily="34" charset="-122"/>
                <a:cs typeface="Inter" pitchFamily="34" charset="-120"/>
              </a:rPr>
              <a:t> the next step is to validate the approach on </a:t>
            </a:r>
            <a:r>
              <a:rPr lang="en-US" sz="1200" b="1" dirty="0">
                <a:solidFill>
                  <a:srgbClr val="272525"/>
                </a:solidFill>
                <a:latin typeface="Inter" pitchFamily="34" charset="0"/>
                <a:ea typeface="Inter" pitchFamily="34" charset="-122"/>
                <a:cs typeface="Inter" pitchFamily="34" charset="-120"/>
              </a:rPr>
              <a:t>real patient datasets </a:t>
            </a:r>
            <a:r>
              <a:rPr lang="en-US" sz="1200" dirty="0">
                <a:solidFill>
                  <a:srgbClr val="272525"/>
                </a:solidFill>
                <a:latin typeface="Inter" pitchFamily="34" charset="0"/>
                <a:ea typeface="Inter" pitchFamily="34" charset="-122"/>
                <a:cs typeface="Inter" pitchFamily="34" charset="-120"/>
              </a:rPr>
              <a:t>to ensure the model generalizes to actual clinical settings. We also plan to explore </a:t>
            </a:r>
            <a:r>
              <a:rPr lang="en-US" sz="1200" b="1" dirty="0">
                <a:solidFill>
                  <a:srgbClr val="272525"/>
                </a:solidFill>
                <a:latin typeface="Inter" pitchFamily="34" charset="0"/>
                <a:ea typeface="Inter" pitchFamily="34" charset="-122"/>
                <a:cs typeface="Inter" pitchFamily="34" charset="-120"/>
              </a:rPr>
              <a:t>ensemble methods </a:t>
            </a:r>
            <a:r>
              <a:rPr lang="en-US" sz="1200" dirty="0">
                <a:solidFill>
                  <a:srgbClr val="272525"/>
                </a:solidFill>
                <a:latin typeface="Inter" pitchFamily="34" charset="0"/>
                <a:ea typeface="Inter" pitchFamily="34" charset="-122"/>
                <a:cs typeface="Inter" pitchFamily="34" charset="-120"/>
              </a:rPr>
              <a:t>(like Random Forests or boosted trees) which could further improve predictive performance by combining multiple decision trees. Finally, incorporating longitudinal data (patient data over time) or additional biomarkers could be investigated to enhance early prediction of Alzheimer's disease.</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105376"/>
            <a:ext cx="9148643"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Introduction Slide (Project Goals)</a:t>
            </a:r>
            <a:endParaRPr lang="en-US" sz="4450" dirty="0"/>
          </a:p>
        </p:txBody>
      </p:sp>
      <p:sp>
        <p:nvSpPr>
          <p:cNvPr id="3" name="Shape 1"/>
          <p:cNvSpPr/>
          <p:nvPr/>
        </p:nvSpPr>
        <p:spPr>
          <a:xfrm>
            <a:off x="793790" y="2267783"/>
            <a:ext cx="510302" cy="510302"/>
          </a:xfrm>
          <a:prstGeom prst="roundRect">
            <a:avLst>
              <a:gd name="adj" fmla="val 18669"/>
            </a:avLst>
          </a:prstGeom>
          <a:solidFill>
            <a:srgbClr val="DADBF1"/>
          </a:solidFill>
          <a:ln w="7620">
            <a:solidFill>
              <a:srgbClr val="C0C1D7"/>
            </a:solidFill>
            <a:prstDash val="solid"/>
          </a:ln>
        </p:spPr>
        <p:txBody>
          <a:bodyPr/>
          <a:lstStyle/>
          <a:p>
            <a:endParaRPr lang="en-SA"/>
          </a:p>
        </p:txBody>
      </p:sp>
      <p:pic>
        <p:nvPicPr>
          <p:cNvPr id="4" name="Image 0" descr="preencoded.png"/>
          <p:cNvPicPr>
            <a:picLocks noChangeAspect="1"/>
          </p:cNvPicPr>
          <p:nvPr/>
        </p:nvPicPr>
        <p:blipFill>
          <a:blip r:embed="rId3"/>
          <a:stretch>
            <a:fillRect/>
          </a:stretch>
        </p:blipFill>
        <p:spPr>
          <a:xfrm>
            <a:off x="878860" y="2310289"/>
            <a:ext cx="340162" cy="425291"/>
          </a:xfrm>
          <a:prstGeom prst="rect">
            <a:avLst/>
          </a:prstGeom>
        </p:spPr>
      </p:pic>
      <p:sp>
        <p:nvSpPr>
          <p:cNvPr id="5" name="Text 2"/>
          <p:cNvSpPr/>
          <p:nvPr/>
        </p:nvSpPr>
        <p:spPr>
          <a:xfrm>
            <a:off x="1530906" y="2345650"/>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BackGround</a:t>
            </a:r>
            <a:endParaRPr lang="en-US" sz="2200" dirty="0"/>
          </a:p>
        </p:txBody>
      </p:sp>
      <p:sp>
        <p:nvSpPr>
          <p:cNvPr id="6" name="Text 3"/>
          <p:cNvSpPr/>
          <p:nvPr/>
        </p:nvSpPr>
        <p:spPr>
          <a:xfrm>
            <a:off x="1530906" y="2836069"/>
            <a:ext cx="5642610" cy="1088708"/>
          </a:xfrm>
          <a:prstGeom prst="rect">
            <a:avLst/>
          </a:prstGeom>
          <a:noFill/>
          <a:ln/>
        </p:spPr>
        <p:txBody>
          <a:bodyPr wrap="square" lIns="0" tIns="0" rIns="0" bIns="0" rtlCol="0" anchor="t"/>
          <a:lstStyle/>
          <a:p>
            <a:pPr>
              <a:lnSpc>
                <a:spcPts val="2850"/>
              </a:lnSpc>
            </a:pPr>
            <a:r>
              <a:rPr lang="en-US" sz="1750" dirty="0">
                <a:solidFill>
                  <a:srgbClr val="272525"/>
                </a:solidFill>
                <a:latin typeface="Inter" pitchFamily="34" charset="0"/>
                <a:ea typeface="Inter" pitchFamily="34" charset="-122"/>
                <a:cs typeface="Inter" pitchFamily="34" charset="-120"/>
              </a:rPr>
              <a:t>Alzheimer’s disease (AD) is a progressive neurodegenerative condition</a:t>
            </a:r>
          </a:p>
          <a:p>
            <a:pPr>
              <a:lnSpc>
                <a:spcPts val="2850"/>
              </a:lnSpc>
            </a:pPr>
            <a:endParaRPr lang="en-US" sz="1750" dirty="0"/>
          </a:p>
        </p:txBody>
      </p:sp>
      <p:sp>
        <p:nvSpPr>
          <p:cNvPr id="7" name="Shape 4"/>
          <p:cNvSpPr/>
          <p:nvPr/>
        </p:nvSpPr>
        <p:spPr>
          <a:xfrm>
            <a:off x="7457003" y="2267783"/>
            <a:ext cx="510302" cy="510302"/>
          </a:xfrm>
          <a:prstGeom prst="roundRect">
            <a:avLst>
              <a:gd name="adj" fmla="val 18669"/>
            </a:avLst>
          </a:prstGeom>
          <a:solidFill>
            <a:srgbClr val="DADBF1"/>
          </a:solidFill>
          <a:ln w="7620">
            <a:solidFill>
              <a:srgbClr val="C0C1D7"/>
            </a:solidFill>
            <a:prstDash val="solid"/>
          </a:ln>
        </p:spPr>
        <p:txBody>
          <a:bodyPr/>
          <a:lstStyle/>
          <a:p>
            <a:endParaRPr lang="en-SA"/>
          </a:p>
        </p:txBody>
      </p:sp>
      <p:pic>
        <p:nvPicPr>
          <p:cNvPr id="8" name="Image 1" descr="preencoded.png"/>
          <p:cNvPicPr>
            <a:picLocks noChangeAspect="1"/>
          </p:cNvPicPr>
          <p:nvPr/>
        </p:nvPicPr>
        <p:blipFill>
          <a:blip r:embed="rId4"/>
          <a:stretch>
            <a:fillRect/>
          </a:stretch>
        </p:blipFill>
        <p:spPr>
          <a:xfrm>
            <a:off x="7542074" y="2310289"/>
            <a:ext cx="340162" cy="425291"/>
          </a:xfrm>
          <a:prstGeom prst="rect">
            <a:avLst/>
          </a:prstGeom>
        </p:spPr>
      </p:pic>
      <p:sp>
        <p:nvSpPr>
          <p:cNvPr id="9" name="Text 5"/>
          <p:cNvSpPr/>
          <p:nvPr/>
        </p:nvSpPr>
        <p:spPr>
          <a:xfrm>
            <a:off x="8194119" y="2345650"/>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rPr>
              <a:t>Goal 1</a:t>
            </a:r>
            <a:endParaRPr lang="en-US" sz="2200" dirty="0"/>
          </a:p>
        </p:txBody>
      </p:sp>
      <p:sp>
        <p:nvSpPr>
          <p:cNvPr id="10" name="Text 6"/>
          <p:cNvSpPr/>
          <p:nvPr/>
        </p:nvSpPr>
        <p:spPr>
          <a:xfrm>
            <a:off x="8194119" y="2836069"/>
            <a:ext cx="5642610" cy="2177415"/>
          </a:xfrm>
          <a:prstGeom prst="rect">
            <a:avLst/>
          </a:prstGeom>
          <a:noFill/>
          <a:ln/>
        </p:spPr>
        <p:txBody>
          <a:bodyPr wrap="square" lIns="0" tIns="0" rIns="0" bIns="0" rtlCol="0" anchor="t"/>
          <a:lstStyle/>
          <a:p>
            <a:pPr>
              <a:lnSpc>
                <a:spcPts val="2850"/>
              </a:lnSpc>
            </a:pPr>
            <a:r>
              <a:rPr lang="en-US" sz="1750" dirty="0">
                <a:solidFill>
                  <a:srgbClr val="272525"/>
                </a:solidFill>
                <a:latin typeface="Inter" pitchFamily="34" charset="0"/>
                <a:ea typeface="Inter" pitchFamily="34" charset="-122"/>
                <a:cs typeface="Inter" pitchFamily="34" charset="-120"/>
              </a:rPr>
              <a:t>Build complete ML pipeline for Alzheimer's disease prediction .</a:t>
            </a:r>
            <a:endParaRPr lang="en-US" sz="1750" dirty="0"/>
          </a:p>
        </p:txBody>
      </p:sp>
      <p:sp>
        <p:nvSpPr>
          <p:cNvPr id="11" name="Shape 7"/>
          <p:cNvSpPr/>
          <p:nvPr/>
        </p:nvSpPr>
        <p:spPr>
          <a:xfrm>
            <a:off x="793790" y="5467112"/>
            <a:ext cx="510302" cy="510302"/>
          </a:xfrm>
          <a:prstGeom prst="roundRect">
            <a:avLst>
              <a:gd name="adj" fmla="val 18669"/>
            </a:avLst>
          </a:prstGeom>
          <a:solidFill>
            <a:srgbClr val="DADBF1"/>
          </a:solidFill>
          <a:ln w="7620">
            <a:solidFill>
              <a:srgbClr val="C0C1D7"/>
            </a:solidFill>
            <a:prstDash val="solid"/>
          </a:ln>
        </p:spPr>
        <p:txBody>
          <a:bodyPr/>
          <a:lstStyle/>
          <a:p>
            <a:endParaRPr lang="en-SA"/>
          </a:p>
        </p:txBody>
      </p:sp>
      <p:pic>
        <p:nvPicPr>
          <p:cNvPr id="12" name="Image 2" descr="preencoded.png"/>
          <p:cNvPicPr>
            <a:picLocks noChangeAspect="1"/>
          </p:cNvPicPr>
          <p:nvPr/>
        </p:nvPicPr>
        <p:blipFill>
          <a:blip r:embed="rId5"/>
          <a:stretch>
            <a:fillRect/>
          </a:stretch>
        </p:blipFill>
        <p:spPr>
          <a:xfrm>
            <a:off x="878860" y="5509617"/>
            <a:ext cx="340162" cy="425291"/>
          </a:xfrm>
          <a:prstGeom prst="rect">
            <a:avLst/>
          </a:prstGeom>
        </p:spPr>
      </p:pic>
      <p:sp>
        <p:nvSpPr>
          <p:cNvPr id="13" name="Text 8"/>
          <p:cNvSpPr/>
          <p:nvPr/>
        </p:nvSpPr>
        <p:spPr>
          <a:xfrm>
            <a:off x="1530906" y="5544979"/>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Goal 2</a:t>
            </a:r>
            <a:endParaRPr lang="en-US" sz="2200" dirty="0"/>
          </a:p>
        </p:txBody>
      </p:sp>
      <p:sp>
        <p:nvSpPr>
          <p:cNvPr id="14" name="Text 9"/>
          <p:cNvSpPr/>
          <p:nvPr/>
        </p:nvSpPr>
        <p:spPr>
          <a:xfrm>
            <a:off x="1530906" y="6035397"/>
            <a:ext cx="5642610" cy="725805"/>
          </a:xfrm>
          <a:prstGeom prst="rect">
            <a:avLst/>
          </a:prstGeom>
          <a:noFill/>
          <a:ln/>
        </p:spPr>
        <p:txBody>
          <a:bodyPr wrap="square" lIns="0" tIns="0" rIns="0" bIns="0" rtlCol="0" anchor="t"/>
          <a:lstStyle/>
          <a:p>
            <a:pPr>
              <a:lnSpc>
                <a:spcPts val="2850"/>
              </a:lnSpc>
            </a:pPr>
            <a:r>
              <a:rPr lang="en-US" sz="1750" dirty="0">
                <a:solidFill>
                  <a:srgbClr val="272525"/>
                </a:solidFill>
                <a:latin typeface="Inter" pitchFamily="34" charset="0"/>
                <a:ea typeface="Inter" pitchFamily="34" charset="-122"/>
                <a:cs typeface="Inter" pitchFamily="34" charset="-120"/>
              </a:rPr>
              <a:t>Evaluate multiple models (Logistic Regression, Decision Trees, MLP, SVM)</a:t>
            </a:r>
            <a:endParaRPr lang="en-US" sz="1750" dirty="0"/>
          </a:p>
        </p:txBody>
      </p:sp>
      <p:sp>
        <p:nvSpPr>
          <p:cNvPr id="15" name="Shape 10"/>
          <p:cNvSpPr/>
          <p:nvPr/>
        </p:nvSpPr>
        <p:spPr>
          <a:xfrm>
            <a:off x="7457003" y="5467112"/>
            <a:ext cx="510302" cy="510302"/>
          </a:xfrm>
          <a:prstGeom prst="roundRect">
            <a:avLst>
              <a:gd name="adj" fmla="val 18669"/>
            </a:avLst>
          </a:prstGeom>
          <a:solidFill>
            <a:srgbClr val="DADBF1"/>
          </a:solidFill>
          <a:ln w="7620">
            <a:solidFill>
              <a:srgbClr val="C0C1D7"/>
            </a:solidFill>
            <a:prstDash val="solid"/>
          </a:ln>
        </p:spPr>
        <p:txBody>
          <a:bodyPr/>
          <a:lstStyle/>
          <a:p>
            <a:endParaRPr lang="en-SA"/>
          </a:p>
        </p:txBody>
      </p:sp>
      <p:pic>
        <p:nvPicPr>
          <p:cNvPr id="16" name="Image 3" descr="preencoded.png"/>
          <p:cNvPicPr>
            <a:picLocks noChangeAspect="1"/>
          </p:cNvPicPr>
          <p:nvPr/>
        </p:nvPicPr>
        <p:blipFill>
          <a:blip r:embed="rId6"/>
          <a:stretch>
            <a:fillRect/>
          </a:stretch>
        </p:blipFill>
        <p:spPr>
          <a:xfrm>
            <a:off x="7542074" y="5509617"/>
            <a:ext cx="340162" cy="425291"/>
          </a:xfrm>
          <a:prstGeom prst="rect">
            <a:avLst/>
          </a:prstGeom>
        </p:spPr>
      </p:pic>
      <p:sp>
        <p:nvSpPr>
          <p:cNvPr id="17" name="Text 11"/>
          <p:cNvSpPr/>
          <p:nvPr/>
        </p:nvSpPr>
        <p:spPr>
          <a:xfrm>
            <a:off x="8194119" y="5544979"/>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Goal 3</a:t>
            </a:r>
            <a:endParaRPr lang="en-US" sz="2200" dirty="0"/>
          </a:p>
        </p:txBody>
      </p:sp>
      <p:sp>
        <p:nvSpPr>
          <p:cNvPr id="18" name="Text 12"/>
          <p:cNvSpPr/>
          <p:nvPr/>
        </p:nvSpPr>
        <p:spPr>
          <a:xfrm>
            <a:off x="8194119" y="6035397"/>
            <a:ext cx="5642610" cy="1088708"/>
          </a:xfrm>
          <a:prstGeom prst="rect">
            <a:avLst/>
          </a:prstGeom>
          <a:noFill/>
          <a:ln/>
        </p:spPr>
        <p:txBody>
          <a:bodyPr wrap="square" lIns="0" tIns="0" rIns="0" bIns="0" rtlCol="0" anchor="t"/>
          <a:lstStyle/>
          <a:p>
            <a:pPr>
              <a:lnSpc>
                <a:spcPts val="2850"/>
              </a:lnSpc>
            </a:pPr>
            <a:r>
              <a:rPr lang="en-US" sz="1600" dirty="0"/>
              <a:t>Identify key patient features for clinical diagnosis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41045" y="753785"/>
            <a:ext cx="5293281" cy="661630"/>
          </a:xfrm>
          <a:prstGeom prst="rect">
            <a:avLst/>
          </a:prstGeom>
          <a:noFill/>
          <a:ln/>
        </p:spPr>
        <p:txBody>
          <a:bodyPr wrap="none" lIns="0" tIns="0" rIns="0" bIns="0" rtlCol="0" anchor="t"/>
          <a:lstStyle/>
          <a:p>
            <a:pPr marL="0" indent="0" algn="l">
              <a:lnSpc>
                <a:spcPts val="5200"/>
              </a:lnSpc>
              <a:buNone/>
            </a:pPr>
            <a:r>
              <a:rPr lang="en-US" sz="4150" b="1" dirty="0">
                <a:solidFill>
                  <a:srgbClr val="000000"/>
                </a:solidFill>
                <a:latin typeface="Inter Bold" pitchFamily="34" charset="0"/>
                <a:ea typeface="Inter Bold" pitchFamily="34" charset="-122"/>
                <a:cs typeface="Inter Bold" pitchFamily="34" charset="-120"/>
              </a:rPr>
              <a:t>Dataset summary</a:t>
            </a:r>
            <a:endParaRPr lang="en-US" sz="4150" dirty="0"/>
          </a:p>
        </p:txBody>
      </p:sp>
      <p:sp>
        <p:nvSpPr>
          <p:cNvPr id="3" name="Shape 1"/>
          <p:cNvSpPr/>
          <p:nvPr/>
        </p:nvSpPr>
        <p:spPr>
          <a:xfrm>
            <a:off x="741045" y="1838801"/>
            <a:ext cx="4241602" cy="5636895"/>
          </a:xfrm>
          <a:prstGeom prst="roundRect">
            <a:avLst>
              <a:gd name="adj" fmla="val 2097"/>
            </a:avLst>
          </a:prstGeom>
          <a:solidFill>
            <a:srgbClr val="DADBF1"/>
          </a:solidFill>
          <a:ln w="7620">
            <a:solidFill>
              <a:srgbClr val="C0C1D7"/>
            </a:solidFill>
            <a:prstDash val="solid"/>
          </a:ln>
        </p:spPr>
        <p:txBody>
          <a:bodyPr/>
          <a:lstStyle/>
          <a:p>
            <a:endParaRPr lang="en-SA"/>
          </a:p>
        </p:txBody>
      </p:sp>
      <p:sp>
        <p:nvSpPr>
          <p:cNvPr id="4" name="Text 2"/>
          <p:cNvSpPr/>
          <p:nvPr/>
        </p:nvSpPr>
        <p:spPr>
          <a:xfrm>
            <a:off x="960358" y="2058114"/>
            <a:ext cx="2646640" cy="330756"/>
          </a:xfrm>
          <a:prstGeom prst="rect">
            <a:avLst/>
          </a:prstGeom>
          <a:noFill/>
          <a:ln/>
        </p:spPr>
        <p:txBody>
          <a:bodyPr wrap="none" lIns="0" tIns="0" rIns="0" bIns="0" rtlCol="0" anchor="t"/>
          <a:lstStyle/>
          <a:p>
            <a:pPr marL="0" indent="0" algn="l">
              <a:lnSpc>
                <a:spcPts val="2600"/>
              </a:lnSpc>
              <a:buNone/>
            </a:pPr>
            <a:r>
              <a:rPr lang="en-US" sz="2050" b="1" dirty="0">
                <a:solidFill>
                  <a:srgbClr val="272525"/>
                </a:solidFill>
                <a:latin typeface="Inter Bold" pitchFamily="34" charset="0"/>
                <a:ea typeface="Inter Bold" pitchFamily="34" charset="-122"/>
                <a:cs typeface="Inter Bold" pitchFamily="34" charset="-120"/>
              </a:rPr>
              <a:t>Dataset overview</a:t>
            </a:r>
            <a:endParaRPr lang="en-US" sz="2050" dirty="0"/>
          </a:p>
        </p:txBody>
      </p:sp>
      <p:sp>
        <p:nvSpPr>
          <p:cNvPr id="6" name="Shape 4"/>
          <p:cNvSpPr/>
          <p:nvPr/>
        </p:nvSpPr>
        <p:spPr>
          <a:xfrm>
            <a:off x="5194340" y="1838801"/>
            <a:ext cx="4241602" cy="5636895"/>
          </a:xfrm>
          <a:prstGeom prst="roundRect">
            <a:avLst>
              <a:gd name="adj" fmla="val 2097"/>
            </a:avLst>
          </a:prstGeom>
          <a:solidFill>
            <a:srgbClr val="DADBF1"/>
          </a:solidFill>
          <a:ln w="7620">
            <a:solidFill>
              <a:srgbClr val="C0C1D7"/>
            </a:solidFill>
            <a:prstDash val="solid"/>
          </a:ln>
        </p:spPr>
        <p:txBody>
          <a:bodyPr/>
          <a:lstStyle/>
          <a:p>
            <a:endParaRPr lang="en-SA"/>
          </a:p>
        </p:txBody>
      </p:sp>
      <p:sp>
        <p:nvSpPr>
          <p:cNvPr id="7" name="Text 5"/>
          <p:cNvSpPr/>
          <p:nvPr/>
        </p:nvSpPr>
        <p:spPr>
          <a:xfrm>
            <a:off x="5413653" y="2058114"/>
            <a:ext cx="2646640" cy="330756"/>
          </a:xfrm>
          <a:prstGeom prst="rect">
            <a:avLst/>
          </a:prstGeom>
          <a:noFill/>
          <a:ln/>
        </p:spPr>
        <p:txBody>
          <a:bodyPr wrap="none" lIns="0" tIns="0" rIns="0" bIns="0" rtlCol="0" anchor="t"/>
          <a:lstStyle/>
          <a:p>
            <a:pPr marL="0" indent="0" algn="l">
              <a:lnSpc>
                <a:spcPts val="2600"/>
              </a:lnSpc>
              <a:buNone/>
            </a:pPr>
            <a:r>
              <a:rPr lang="en-US" sz="2050" b="1" dirty="0">
                <a:solidFill>
                  <a:srgbClr val="272525"/>
                </a:solidFill>
                <a:latin typeface="Inter Bold" pitchFamily="34" charset="0"/>
                <a:ea typeface="Inter Bold" pitchFamily="34" charset="-122"/>
                <a:cs typeface="Inter Bold" pitchFamily="34" charset="-120"/>
              </a:rPr>
              <a:t>34 Variables</a:t>
            </a:r>
            <a:endParaRPr lang="en-US" sz="2050" dirty="0"/>
          </a:p>
        </p:txBody>
      </p:sp>
      <p:sp>
        <p:nvSpPr>
          <p:cNvPr id="8" name="Text 6"/>
          <p:cNvSpPr/>
          <p:nvPr/>
        </p:nvSpPr>
        <p:spPr>
          <a:xfrm>
            <a:off x="5413653" y="2515791"/>
            <a:ext cx="3802975" cy="4740593"/>
          </a:xfrm>
          <a:prstGeom prst="rect">
            <a:avLst/>
          </a:prstGeom>
          <a:noFill/>
          <a:ln/>
        </p:spPr>
        <p:txBody>
          <a:bodyPr wrap="square" lIns="0" tIns="0" rIns="0" bIns="0" rtlCol="0" anchor="t"/>
          <a:lstStyle/>
          <a:p>
            <a:pPr marL="0" indent="0" algn="l">
              <a:lnSpc>
                <a:spcPts val="2650"/>
              </a:lnSpc>
              <a:buNone/>
            </a:pPr>
            <a:r>
              <a:rPr lang="en-US" sz="1650" dirty="0">
                <a:solidFill>
                  <a:srgbClr val="272525"/>
                </a:solidFill>
                <a:latin typeface="Inter" pitchFamily="34" charset="0"/>
                <a:ea typeface="Inter" pitchFamily="34" charset="-122"/>
                <a:cs typeface="Inter" pitchFamily="34" charset="-120"/>
              </a:rPr>
              <a:t>Patient Information(patient), Demographic Details (Age, Gender, etc.), Lifestyle Factors (BMI, Smoking, etc.), Medical History (FamilyHistoryAlzheimers, CardiovascularDisease, etc.), Clinical Measurements(SystolicBP, DiastolicBP, etc.), Cognitive and Functional Assessments (MMSE, FunctionalAssessment, etc.), Symptoms (Confusion, Disorientation, etc.), Diagnosis Information (Diagnosis), and Confidential Information (DoctorInCharge).</a:t>
            </a:r>
            <a:endParaRPr lang="en-US" sz="1650" dirty="0"/>
          </a:p>
        </p:txBody>
      </p:sp>
      <p:sp>
        <p:nvSpPr>
          <p:cNvPr id="9" name="Shape 7"/>
          <p:cNvSpPr/>
          <p:nvPr/>
        </p:nvSpPr>
        <p:spPr>
          <a:xfrm>
            <a:off x="9647634" y="1838801"/>
            <a:ext cx="4241602" cy="5636895"/>
          </a:xfrm>
          <a:prstGeom prst="roundRect">
            <a:avLst>
              <a:gd name="adj" fmla="val 2097"/>
            </a:avLst>
          </a:prstGeom>
          <a:solidFill>
            <a:srgbClr val="DADBF1"/>
          </a:solidFill>
          <a:ln w="7620">
            <a:solidFill>
              <a:srgbClr val="C0C1D7"/>
            </a:solidFill>
            <a:prstDash val="solid"/>
          </a:ln>
        </p:spPr>
        <p:txBody>
          <a:bodyPr/>
          <a:lstStyle/>
          <a:p>
            <a:endParaRPr lang="en-SA"/>
          </a:p>
        </p:txBody>
      </p:sp>
      <p:sp>
        <p:nvSpPr>
          <p:cNvPr id="10" name="Text 8"/>
          <p:cNvSpPr/>
          <p:nvPr/>
        </p:nvSpPr>
        <p:spPr>
          <a:xfrm>
            <a:off x="9866948" y="2058114"/>
            <a:ext cx="2646640" cy="330756"/>
          </a:xfrm>
          <a:prstGeom prst="rect">
            <a:avLst/>
          </a:prstGeom>
          <a:noFill/>
          <a:ln/>
        </p:spPr>
        <p:txBody>
          <a:bodyPr wrap="none" lIns="0" tIns="0" rIns="0" bIns="0" rtlCol="0" anchor="t"/>
          <a:lstStyle/>
          <a:p>
            <a:pPr marL="0" indent="0" algn="l">
              <a:lnSpc>
                <a:spcPts val="2600"/>
              </a:lnSpc>
              <a:buNone/>
            </a:pPr>
            <a:r>
              <a:rPr lang="en-US" sz="2050" b="1" dirty="0">
                <a:solidFill>
                  <a:srgbClr val="272525"/>
                </a:solidFill>
                <a:latin typeface="Inter Bold" pitchFamily="34" charset="0"/>
                <a:ea typeface="Inter Bold" pitchFamily="34" charset="-122"/>
                <a:cs typeface="Inter Bold" pitchFamily="34" charset="-120"/>
              </a:rPr>
              <a:t>Data Structure</a:t>
            </a:r>
            <a:endParaRPr lang="en-US" sz="2050" dirty="0"/>
          </a:p>
        </p:txBody>
      </p:sp>
      <p:sp>
        <p:nvSpPr>
          <p:cNvPr id="11" name="Text 9"/>
          <p:cNvSpPr/>
          <p:nvPr/>
        </p:nvSpPr>
        <p:spPr>
          <a:xfrm>
            <a:off x="9866948" y="2515791"/>
            <a:ext cx="3802975" cy="1015841"/>
          </a:xfrm>
          <a:prstGeom prst="rect">
            <a:avLst/>
          </a:prstGeom>
          <a:noFill/>
          <a:ln/>
        </p:spPr>
        <p:txBody>
          <a:bodyPr wrap="square" lIns="0" tIns="0" rIns="0" bIns="0" rtlCol="0" anchor="t"/>
          <a:lstStyle/>
          <a:p>
            <a:pPr marL="0" indent="0" algn="l">
              <a:lnSpc>
                <a:spcPts val="2650"/>
              </a:lnSpc>
              <a:buNone/>
            </a:pPr>
            <a:r>
              <a:rPr lang="en-US" sz="1650" dirty="0">
                <a:solidFill>
                  <a:srgbClr val="272525"/>
                </a:solidFill>
                <a:latin typeface="Inter" pitchFamily="34" charset="0"/>
                <a:ea typeface="Inter" pitchFamily="34" charset="-122"/>
                <a:cs typeface="Inter" pitchFamily="34" charset="-120"/>
              </a:rPr>
              <a:t>All data are Row-and-column; at the beginning, there were zero missing observations.</a:t>
            </a:r>
            <a:endParaRPr lang="en-US" sz="1650" dirty="0"/>
          </a:p>
        </p:txBody>
      </p:sp>
      <p:sp>
        <p:nvSpPr>
          <p:cNvPr id="12" name="Text 3">
            <a:extLst>
              <a:ext uri="{FF2B5EF4-FFF2-40B4-BE49-F238E27FC236}">
                <a16:creationId xmlns:a16="http://schemas.microsoft.com/office/drawing/2014/main" id="{544025E6-B81F-3CF6-2734-4FC8AE3FBAA2}"/>
              </a:ext>
            </a:extLst>
          </p:cNvPr>
          <p:cNvSpPr/>
          <p:nvPr/>
        </p:nvSpPr>
        <p:spPr>
          <a:xfrm>
            <a:off x="960358" y="2812256"/>
            <a:ext cx="3802975" cy="2370296"/>
          </a:xfrm>
          <a:prstGeom prst="rect">
            <a:avLst/>
          </a:prstGeom>
          <a:noFill/>
          <a:ln/>
        </p:spPr>
        <p:txBody>
          <a:bodyPr wrap="square" lIns="0" tIns="0" rIns="0" bIns="0" rtlCol="0" anchor="t"/>
          <a:lstStyle/>
          <a:p>
            <a:pPr marL="285750" indent="-285750">
              <a:lnSpc>
                <a:spcPts val="2650"/>
              </a:lnSpc>
              <a:buFont typeface="Arial" panose="020B0604020202020204" pitchFamily="34" charset="0"/>
              <a:buChar char="•"/>
            </a:pPr>
            <a:r>
              <a:rPr lang="en-US" sz="1650" dirty="0">
                <a:solidFill>
                  <a:srgbClr val="272525"/>
                </a:solidFill>
                <a:latin typeface="Inter" pitchFamily="34" charset="0"/>
                <a:ea typeface="Inter" pitchFamily="34" charset="-122"/>
                <a:cs typeface="Inter" pitchFamily="34" charset="-120"/>
              </a:rPr>
              <a:t>Synthetic Alzheimer's dataset (Rabie El </a:t>
            </a:r>
            <a:r>
              <a:rPr lang="en-US" sz="1650" dirty="0" err="1">
                <a:solidFill>
                  <a:srgbClr val="272525"/>
                </a:solidFill>
                <a:latin typeface="Inter" pitchFamily="34" charset="0"/>
                <a:ea typeface="Inter" pitchFamily="34" charset="-122"/>
                <a:cs typeface="Inter" pitchFamily="34" charset="-120"/>
              </a:rPr>
              <a:t>Kharoua</a:t>
            </a:r>
            <a:r>
              <a:rPr lang="en-US" sz="1650" dirty="0">
                <a:solidFill>
                  <a:srgbClr val="272525"/>
                </a:solidFill>
                <a:latin typeface="Inter" pitchFamily="34" charset="0"/>
                <a:ea typeface="Inter" pitchFamily="34" charset="-122"/>
                <a:cs typeface="Inter" pitchFamily="34" charset="-120"/>
              </a:rPr>
              <a:t>)</a:t>
            </a:r>
          </a:p>
          <a:p>
            <a:pPr marL="285750" indent="-285750">
              <a:lnSpc>
                <a:spcPts val="2650"/>
              </a:lnSpc>
              <a:buFont typeface="Arial" panose="020B0604020202020204" pitchFamily="34" charset="0"/>
              <a:buChar char="•"/>
            </a:pPr>
            <a:r>
              <a:rPr lang="en-US" sz="1650" dirty="0">
                <a:solidFill>
                  <a:srgbClr val="272525"/>
                </a:solidFill>
                <a:latin typeface="Inter" pitchFamily="34" charset="0"/>
                <a:ea typeface="Inter" pitchFamily="34" charset="-122"/>
                <a:cs typeface="Inter" pitchFamily="34" charset="-120"/>
              </a:rPr>
              <a:t>2,149 patients</a:t>
            </a:r>
          </a:p>
          <a:p>
            <a:pPr marL="285750" indent="-285750">
              <a:lnSpc>
                <a:spcPts val="2650"/>
              </a:lnSpc>
              <a:buFont typeface="Arial" panose="020B0604020202020204" pitchFamily="34" charset="0"/>
              <a:buChar char="•"/>
            </a:pPr>
            <a:r>
              <a:rPr lang="en-US" sz="1650" dirty="0">
                <a:solidFill>
                  <a:srgbClr val="272525"/>
                </a:solidFill>
                <a:latin typeface="Inter" pitchFamily="34" charset="0"/>
                <a:ea typeface="Inter" pitchFamily="34" charset="-122"/>
                <a:cs typeface="Inter" pitchFamily="34" charset="-120"/>
              </a:rPr>
              <a:t>Binary classification (0=No, 1=Yes)</a:t>
            </a:r>
          </a:p>
          <a:p>
            <a:pPr marL="285750" indent="-285750">
              <a:lnSpc>
                <a:spcPts val="2650"/>
              </a:lnSpc>
              <a:buFont typeface="Arial" panose="020B0604020202020204" pitchFamily="34" charset="0"/>
              <a:buChar char="•"/>
            </a:pPr>
            <a:r>
              <a:rPr lang="en-US" sz="1650" dirty="0">
                <a:solidFill>
                  <a:srgbClr val="272525"/>
                </a:solidFill>
                <a:latin typeface="Inter" pitchFamily="34" charset="0"/>
                <a:ea typeface="Inter" pitchFamily="34" charset="-122"/>
                <a:cs typeface="Inter" pitchFamily="34" charset="-120"/>
              </a:rPr>
              <a:t>Class distribution: 35% Alzheimer's, 65% non-Alzheimer's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201698"/>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Data preprocessing</a:t>
            </a:r>
            <a:endParaRPr lang="en-US" sz="4450" dirty="0"/>
          </a:p>
        </p:txBody>
      </p:sp>
      <p:sp>
        <p:nvSpPr>
          <p:cNvPr id="3" name="Shape 1"/>
          <p:cNvSpPr/>
          <p:nvPr/>
        </p:nvSpPr>
        <p:spPr>
          <a:xfrm>
            <a:off x="793790" y="3384828"/>
            <a:ext cx="3005495" cy="226814"/>
          </a:xfrm>
          <a:prstGeom prst="roundRect">
            <a:avLst>
              <a:gd name="adj" fmla="val 42003"/>
            </a:avLst>
          </a:prstGeom>
          <a:solidFill>
            <a:srgbClr val="DADBF1"/>
          </a:solidFill>
          <a:ln w="7620">
            <a:solidFill>
              <a:srgbClr val="C0C1D7"/>
            </a:solidFill>
            <a:prstDash val="solid"/>
          </a:ln>
        </p:spPr>
        <p:txBody>
          <a:bodyPr/>
          <a:lstStyle/>
          <a:p>
            <a:endParaRPr lang="en-SA"/>
          </a:p>
        </p:txBody>
      </p:sp>
      <p:sp>
        <p:nvSpPr>
          <p:cNvPr id="4" name="Text 2"/>
          <p:cNvSpPr/>
          <p:nvPr/>
        </p:nvSpPr>
        <p:spPr>
          <a:xfrm>
            <a:off x="793790" y="3951803"/>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Cleaning</a:t>
            </a:r>
            <a:endParaRPr lang="en-US" sz="2200" dirty="0"/>
          </a:p>
        </p:txBody>
      </p:sp>
      <p:sp>
        <p:nvSpPr>
          <p:cNvPr id="5" name="Text 3"/>
          <p:cNvSpPr/>
          <p:nvPr/>
        </p:nvSpPr>
        <p:spPr>
          <a:xfrm>
            <a:off x="793790" y="4442222"/>
            <a:ext cx="3005495" cy="217741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No missing values needed removal (all features values were present). On feature with a single fixed values ("DcotorInCharge") was dropped as uninformative.</a:t>
            </a:r>
            <a:endParaRPr lang="en-US" sz="1750" dirty="0"/>
          </a:p>
        </p:txBody>
      </p:sp>
      <p:sp>
        <p:nvSpPr>
          <p:cNvPr id="6" name="Shape 4"/>
          <p:cNvSpPr/>
          <p:nvPr/>
        </p:nvSpPr>
        <p:spPr>
          <a:xfrm>
            <a:off x="4139446" y="3044547"/>
            <a:ext cx="3005614" cy="226814"/>
          </a:xfrm>
          <a:prstGeom prst="roundRect">
            <a:avLst>
              <a:gd name="adj" fmla="val 42003"/>
            </a:avLst>
          </a:prstGeom>
          <a:solidFill>
            <a:srgbClr val="DADBF1"/>
          </a:solidFill>
          <a:ln w="7620">
            <a:solidFill>
              <a:srgbClr val="C0C1D7"/>
            </a:solidFill>
            <a:prstDash val="solid"/>
          </a:ln>
        </p:spPr>
        <p:txBody>
          <a:bodyPr/>
          <a:lstStyle/>
          <a:p>
            <a:endParaRPr lang="en-SA"/>
          </a:p>
        </p:txBody>
      </p:sp>
      <p:sp>
        <p:nvSpPr>
          <p:cNvPr id="7" name="Text 5"/>
          <p:cNvSpPr/>
          <p:nvPr/>
        </p:nvSpPr>
        <p:spPr>
          <a:xfrm>
            <a:off x="4139446" y="3611523"/>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Encoding</a:t>
            </a:r>
            <a:endParaRPr lang="en-US" sz="2200" dirty="0"/>
          </a:p>
        </p:txBody>
      </p:sp>
      <p:sp>
        <p:nvSpPr>
          <p:cNvPr id="8" name="Text 6"/>
          <p:cNvSpPr/>
          <p:nvPr/>
        </p:nvSpPr>
        <p:spPr>
          <a:xfrm>
            <a:off x="4139446" y="4101941"/>
            <a:ext cx="3005614" cy="2903220"/>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All qualitative variables were converted to numeric form using one-hot encoding. This created a separated binary dummy column for each category (including the two columns of any binary feature).</a:t>
            </a:r>
            <a:endParaRPr lang="en-US" sz="1750" dirty="0"/>
          </a:p>
        </p:txBody>
      </p:sp>
      <p:sp>
        <p:nvSpPr>
          <p:cNvPr id="9" name="Shape 7"/>
          <p:cNvSpPr/>
          <p:nvPr/>
        </p:nvSpPr>
        <p:spPr>
          <a:xfrm>
            <a:off x="7485221" y="2704267"/>
            <a:ext cx="3005614" cy="226814"/>
          </a:xfrm>
          <a:prstGeom prst="roundRect">
            <a:avLst>
              <a:gd name="adj" fmla="val 42003"/>
            </a:avLst>
          </a:prstGeom>
          <a:solidFill>
            <a:srgbClr val="DADBF1"/>
          </a:solidFill>
          <a:ln w="7620">
            <a:solidFill>
              <a:srgbClr val="C0C1D7"/>
            </a:solidFill>
            <a:prstDash val="solid"/>
          </a:ln>
        </p:spPr>
        <p:txBody>
          <a:bodyPr/>
          <a:lstStyle/>
          <a:p>
            <a:endParaRPr lang="en-SA"/>
          </a:p>
        </p:txBody>
      </p:sp>
      <p:sp>
        <p:nvSpPr>
          <p:cNvPr id="10" name="Text 8"/>
          <p:cNvSpPr/>
          <p:nvPr/>
        </p:nvSpPr>
        <p:spPr>
          <a:xfrm>
            <a:off x="7485221" y="3271242"/>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Scaling</a:t>
            </a:r>
            <a:endParaRPr lang="en-US" sz="2200" dirty="0"/>
          </a:p>
        </p:txBody>
      </p:sp>
      <p:sp>
        <p:nvSpPr>
          <p:cNvPr id="11" name="Text 9"/>
          <p:cNvSpPr/>
          <p:nvPr/>
        </p:nvSpPr>
        <p:spPr>
          <a:xfrm>
            <a:off x="7485221" y="3761661"/>
            <a:ext cx="3005614" cy="3266123"/>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Continuous numeric features (e.g., age, BMI) were normalized to a z-score scale to Grantee fairness by models. This standardizes the records for model fitting by putting features on comparable ranges.</a:t>
            </a:r>
            <a:endParaRPr lang="en-US" sz="1750" dirty="0"/>
          </a:p>
        </p:txBody>
      </p:sp>
      <p:sp>
        <p:nvSpPr>
          <p:cNvPr id="12" name="Shape 10"/>
          <p:cNvSpPr/>
          <p:nvPr/>
        </p:nvSpPr>
        <p:spPr>
          <a:xfrm>
            <a:off x="10830997" y="2364105"/>
            <a:ext cx="3005614" cy="226814"/>
          </a:xfrm>
          <a:prstGeom prst="roundRect">
            <a:avLst>
              <a:gd name="adj" fmla="val 42003"/>
            </a:avLst>
          </a:prstGeom>
          <a:solidFill>
            <a:srgbClr val="DADBF1"/>
          </a:solidFill>
          <a:ln w="7620">
            <a:solidFill>
              <a:srgbClr val="C0C1D7"/>
            </a:solidFill>
            <a:prstDash val="solid"/>
          </a:ln>
        </p:spPr>
        <p:txBody>
          <a:bodyPr/>
          <a:lstStyle/>
          <a:p>
            <a:endParaRPr lang="en-SA"/>
          </a:p>
        </p:txBody>
      </p:sp>
      <p:sp>
        <p:nvSpPr>
          <p:cNvPr id="13" name="Text 11"/>
          <p:cNvSpPr/>
          <p:nvPr/>
        </p:nvSpPr>
        <p:spPr>
          <a:xfrm>
            <a:off x="10830997" y="2931081"/>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Splitting</a:t>
            </a:r>
            <a:endParaRPr lang="en-US" sz="2200" dirty="0"/>
          </a:p>
        </p:txBody>
      </p:sp>
      <p:sp>
        <p:nvSpPr>
          <p:cNvPr id="14" name="Text 12"/>
          <p:cNvSpPr/>
          <p:nvPr/>
        </p:nvSpPr>
        <p:spPr>
          <a:xfrm>
            <a:off x="10830997" y="3421499"/>
            <a:ext cx="3005614" cy="217741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The processed dataset was then split into training and test sets (≈80%/20%) in a stratified manner to maintain the AD class ratio for evaluation</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469708"/>
            <a:ext cx="9246394"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EDA Highlights (Data Exploration)</a:t>
            </a:r>
            <a:endParaRPr lang="en-US" sz="4450" dirty="0"/>
          </a:p>
        </p:txBody>
      </p:sp>
      <p:sp>
        <p:nvSpPr>
          <p:cNvPr id="3" name="Text 1"/>
          <p:cNvSpPr/>
          <p:nvPr/>
        </p:nvSpPr>
        <p:spPr>
          <a:xfrm>
            <a:off x="793790" y="2722721"/>
            <a:ext cx="6244709"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Correlation heat map of key numeric features (continuous variables) and the status for AD. Warmer color = positive correlation, cooler = negative.</a:t>
            </a:r>
            <a:endParaRPr lang="en-US" sz="1750" dirty="0"/>
          </a:p>
        </p:txBody>
      </p:sp>
      <p:sp>
        <p:nvSpPr>
          <p:cNvPr id="4" name="Text 2"/>
          <p:cNvSpPr/>
          <p:nvPr/>
        </p:nvSpPr>
        <p:spPr>
          <a:xfrm>
            <a:off x="793790" y="4015502"/>
            <a:ext cx="6244709" cy="254031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We observe </a:t>
            </a:r>
            <a:r>
              <a:rPr lang="en-US" sz="1750" b="1" dirty="0">
                <a:solidFill>
                  <a:srgbClr val="272525"/>
                </a:solidFill>
                <a:latin typeface="Inter" pitchFamily="34" charset="0"/>
                <a:ea typeface="Inter" pitchFamily="34" charset="-122"/>
                <a:cs typeface="Inter" pitchFamily="34" charset="-120"/>
              </a:rPr>
              <a:t>cognitive and function score</a:t>
            </a:r>
            <a:r>
              <a:rPr lang="en-US" sz="1750" dirty="0">
                <a:solidFill>
                  <a:srgbClr val="272525"/>
                </a:solidFill>
                <a:latin typeface="Inter" pitchFamily="34" charset="0"/>
                <a:ea typeface="Inter" pitchFamily="34" charset="-122"/>
                <a:cs typeface="Inter" pitchFamily="34" charset="-120"/>
              </a:rPr>
              <a:t> (e.g. FunctionalAssessment, ADL) have the strongest correlations with Alzheimer's Diagnosis (inversely, around r = - 0.33 to -0.36), whereas features like age and cholesterol levels show near-zero correlation with the outcome. No pair of predictor was too highly inter-correlated (no multicollinearity issue).</a:t>
            </a:r>
            <a:endParaRPr lang="en-US" sz="1750" dirty="0"/>
          </a:p>
        </p:txBody>
      </p:sp>
      <p:pic>
        <p:nvPicPr>
          <p:cNvPr id="5" name="Image 0" descr="preencoded.png"/>
          <p:cNvPicPr>
            <a:picLocks noChangeAspect="1"/>
          </p:cNvPicPr>
          <p:nvPr/>
        </p:nvPicPr>
        <p:blipFill>
          <a:blip r:embed="rId3"/>
          <a:stretch>
            <a:fillRect/>
          </a:stretch>
        </p:blipFill>
        <p:spPr>
          <a:xfrm>
            <a:off x="7599521" y="2773799"/>
            <a:ext cx="6244709" cy="326981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556379" y="466011"/>
            <a:ext cx="8343067" cy="496729"/>
          </a:xfrm>
          <a:prstGeom prst="rect">
            <a:avLst/>
          </a:prstGeom>
          <a:noFill/>
          <a:ln/>
        </p:spPr>
        <p:txBody>
          <a:bodyPr wrap="none" lIns="0" tIns="0" rIns="0" bIns="0" rtlCol="0" anchor="t"/>
          <a:lstStyle/>
          <a:p>
            <a:pPr marL="0" indent="0" algn="l">
              <a:lnSpc>
                <a:spcPts val="3900"/>
              </a:lnSpc>
              <a:buNone/>
            </a:pPr>
            <a:r>
              <a:rPr lang="en-US" sz="3100" b="1" dirty="0">
                <a:solidFill>
                  <a:srgbClr val="000000"/>
                </a:solidFill>
                <a:latin typeface="Inter Bold" pitchFamily="34" charset="0"/>
                <a:ea typeface="Inter Bold" pitchFamily="34" charset="-122"/>
                <a:cs typeface="Inter Bold" pitchFamily="34" charset="-120"/>
              </a:rPr>
              <a:t>EDA Highlights (Data Exploration) Continue</a:t>
            </a:r>
            <a:endParaRPr lang="en-US" sz="3100" dirty="0"/>
          </a:p>
        </p:txBody>
      </p:sp>
      <p:pic>
        <p:nvPicPr>
          <p:cNvPr id="3" name="Image 0" descr="preencoded.png"/>
          <p:cNvPicPr>
            <a:picLocks noChangeAspect="1"/>
          </p:cNvPicPr>
          <p:nvPr/>
        </p:nvPicPr>
        <p:blipFill>
          <a:blip r:embed="rId3"/>
          <a:stretch>
            <a:fillRect/>
          </a:stretch>
        </p:blipFill>
        <p:spPr>
          <a:xfrm>
            <a:off x="556379" y="1379934"/>
            <a:ext cx="4290060" cy="3451860"/>
          </a:xfrm>
          <a:prstGeom prst="rect">
            <a:avLst/>
          </a:prstGeom>
        </p:spPr>
      </p:pic>
      <p:sp>
        <p:nvSpPr>
          <p:cNvPr id="4" name="Text 1"/>
          <p:cNvSpPr/>
          <p:nvPr/>
        </p:nvSpPr>
        <p:spPr>
          <a:xfrm>
            <a:off x="7516654" y="1344097"/>
            <a:ext cx="6564987" cy="1780222"/>
          </a:xfrm>
          <a:prstGeom prst="rect">
            <a:avLst/>
          </a:prstGeom>
          <a:noFill/>
          <a:ln/>
        </p:spPr>
        <p:txBody>
          <a:bodyPr wrap="square" lIns="0" tIns="0" rIns="0" bIns="0" rtlCol="0" anchor="t"/>
          <a:lstStyle/>
          <a:p>
            <a:pPr marL="0" indent="0" algn="l">
              <a:lnSpc>
                <a:spcPts val="2000"/>
              </a:lnSpc>
              <a:buNone/>
            </a:pPr>
            <a:r>
              <a:rPr lang="en-US" sz="1250" dirty="0">
                <a:solidFill>
                  <a:srgbClr val="272525"/>
                </a:solidFill>
                <a:latin typeface="Inter" pitchFamily="34" charset="0"/>
                <a:ea typeface="Inter" pitchFamily="34" charset="-122"/>
                <a:cs typeface="Inter" pitchFamily="34" charset="-120"/>
              </a:rPr>
              <a:t>FunctionalAssessment score by Diagnosis. Patients With AD (right box, Diagnosis=1) have significantly lower FunctionAssessment scores than those without AD (left box, Diagnosis=0), indicating worse daily functioning in AD patients. For example, the median score is ~4 for AD patients vs ~6 for non-Alzheimer's Diagnosis, on a 0-10 scale. A similar pattern is seen with the ADL(Activities of Daily Living) score (AD mean ~3.65 vs non-Ad ~5.71), whereas an exam like MMSE showed a smaller difference. These findings confirm that </a:t>
            </a:r>
            <a:r>
              <a:rPr lang="en-US" sz="1250" b="1" dirty="0">
                <a:solidFill>
                  <a:srgbClr val="272525"/>
                </a:solidFill>
                <a:latin typeface="Inter" pitchFamily="34" charset="0"/>
                <a:ea typeface="Inter" pitchFamily="34" charset="-122"/>
                <a:cs typeface="Inter" pitchFamily="34" charset="-120"/>
              </a:rPr>
              <a:t>functional ability</a:t>
            </a:r>
            <a:r>
              <a:rPr lang="en-US" sz="1250" dirty="0">
                <a:solidFill>
                  <a:srgbClr val="272525"/>
                </a:solidFill>
                <a:latin typeface="Inter" pitchFamily="34" charset="0"/>
                <a:ea typeface="Inter" pitchFamily="34" charset="-122"/>
                <a:cs typeface="Inter" pitchFamily="34" charset="-120"/>
              </a:rPr>
              <a:t> is markedly impaired in the AD group.</a:t>
            </a:r>
            <a:endParaRPr lang="en-US" sz="1250" dirty="0"/>
          </a:p>
        </p:txBody>
      </p:sp>
      <p:sp>
        <p:nvSpPr>
          <p:cNvPr id="5" name="Text 2"/>
          <p:cNvSpPr/>
          <p:nvPr/>
        </p:nvSpPr>
        <p:spPr>
          <a:xfrm>
            <a:off x="7516654" y="3283268"/>
            <a:ext cx="2174915" cy="248364"/>
          </a:xfrm>
          <a:prstGeom prst="rect">
            <a:avLst/>
          </a:prstGeom>
          <a:noFill/>
          <a:ln/>
        </p:spPr>
        <p:txBody>
          <a:bodyPr wrap="none" lIns="0" tIns="0" rIns="0" bIns="0" rtlCol="0" anchor="t"/>
          <a:lstStyle/>
          <a:p>
            <a:pPr marL="0" indent="0" algn="l">
              <a:lnSpc>
                <a:spcPts val="1950"/>
              </a:lnSpc>
              <a:buNone/>
            </a:pPr>
            <a:r>
              <a:rPr lang="en-US" sz="1550" b="1" dirty="0">
                <a:solidFill>
                  <a:srgbClr val="000000"/>
                </a:solidFill>
                <a:latin typeface="Inter Bold" pitchFamily="34" charset="0"/>
                <a:ea typeface="Inter Bold" pitchFamily="34" charset="-122"/>
                <a:cs typeface="Inter Bold" pitchFamily="34" charset="-120"/>
              </a:rPr>
              <a:t>Symptom Frequencies</a:t>
            </a:r>
            <a:endParaRPr lang="en-US" sz="1550" dirty="0"/>
          </a:p>
        </p:txBody>
      </p:sp>
      <p:sp>
        <p:nvSpPr>
          <p:cNvPr id="6" name="Text 3"/>
          <p:cNvSpPr/>
          <p:nvPr/>
        </p:nvSpPr>
        <p:spPr>
          <a:xfrm>
            <a:off x="7516654" y="3690580"/>
            <a:ext cx="6564987" cy="1017270"/>
          </a:xfrm>
          <a:prstGeom prst="rect">
            <a:avLst/>
          </a:prstGeom>
          <a:noFill/>
          <a:ln/>
        </p:spPr>
        <p:txBody>
          <a:bodyPr wrap="square" lIns="0" tIns="0" rIns="0" bIns="0" rtlCol="0" anchor="t"/>
          <a:lstStyle/>
          <a:p>
            <a:pPr marL="0" indent="0" algn="l">
              <a:lnSpc>
                <a:spcPts val="2000"/>
              </a:lnSpc>
              <a:buNone/>
            </a:pPr>
            <a:r>
              <a:rPr lang="en-US" sz="1250" dirty="0">
                <a:solidFill>
                  <a:srgbClr val="272525"/>
                </a:solidFill>
                <a:latin typeface="Inter" pitchFamily="34" charset="0"/>
                <a:ea typeface="Inter" pitchFamily="34" charset="-122"/>
                <a:cs typeface="Inter" pitchFamily="34" charset="-120"/>
              </a:rPr>
              <a:t>Certain symptoms were much more prevalent in those diagnosed with AD. For instance, </a:t>
            </a:r>
            <a:r>
              <a:rPr lang="en-US" sz="1250" b="1" dirty="0">
                <a:solidFill>
                  <a:srgbClr val="272525"/>
                </a:solidFill>
                <a:latin typeface="Inter" pitchFamily="34" charset="0"/>
                <a:ea typeface="Inter" pitchFamily="34" charset="-122"/>
                <a:cs typeface="Inter" pitchFamily="34" charset="-120"/>
              </a:rPr>
              <a:t>memory complains</a:t>
            </a:r>
            <a:r>
              <a:rPr lang="en-US" sz="1250" dirty="0">
                <a:solidFill>
                  <a:srgbClr val="272525"/>
                </a:solidFill>
                <a:latin typeface="Inter" pitchFamily="34" charset="0"/>
                <a:ea typeface="Inter" pitchFamily="34" charset="-122"/>
                <a:cs typeface="Inter" pitchFamily="34" charset="-120"/>
              </a:rPr>
              <a:t> were reported by 65 % of AD patients vs only 28 % of non-AD patients; </a:t>
            </a:r>
            <a:r>
              <a:rPr lang="en-US" sz="1250" b="1" dirty="0">
                <a:solidFill>
                  <a:srgbClr val="272525"/>
                </a:solidFill>
                <a:latin typeface="Inter" pitchFamily="34" charset="0"/>
                <a:ea typeface="Inter" pitchFamily="34" charset="-122"/>
                <a:cs typeface="Inter" pitchFamily="34" charset="-120"/>
              </a:rPr>
              <a:t>behavior problems</a:t>
            </a:r>
            <a:r>
              <a:rPr lang="en-US" sz="1250" dirty="0">
                <a:solidFill>
                  <a:srgbClr val="272525"/>
                </a:solidFill>
                <a:latin typeface="Inter" pitchFamily="34" charset="0"/>
                <a:ea typeface="Inter" pitchFamily="34" charset="-122"/>
                <a:cs typeface="Inter" pitchFamily="34" charset="-120"/>
              </a:rPr>
              <a:t> in 60% of AD vs 31 % of non-AD. These symptom flags are strong differentiators of AD status.</a:t>
            </a:r>
            <a:endParaRPr lang="en-US" sz="1250" dirty="0"/>
          </a:p>
        </p:txBody>
      </p:sp>
      <p:sp>
        <p:nvSpPr>
          <p:cNvPr id="7" name="Text 4"/>
          <p:cNvSpPr/>
          <p:nvPr/>
        </p:nvSpPr>
        <p:spPr>
          <a:xfrm>
            <a:off x="7516654" y="4866799"/>
            <a:ext cx="1987153" cy="248364"/>
          </a:xfrm>
          <a:prstGeom prst="rect">
            <a:avLst/>
          </a:prstGeom>
          <a:noFill/>
          <a:ln/>
        </p:spPr>
        <p:txBody>
          <a:bodyPr wrap="none" lIns="0" tIns="0" rIns="0" bIns="0" rtlCol="0" anchor="t"/>
          <a:lstStyle/>
          <a:p>
            <a:pPr marL="0" indent="0" algn="l">
              <a:lnSpc>
                <a:spcPts val="1950"/>
              </a:lnSpc>
              <a:buNone/>
            </a:pPr>
            <a:r>
              <a:rPr lang="en-US" sz="1550" b="1" dirty="0">
                <a:solidFill>
                  <a:srgbClr val="000000"/>
                </a:solidFill>
                <a:latin typeface="Inter Bold" pitchFamily="34" charset="0"/>
                <a:ea typeface="Inter Bold" pitchFamily="34" charset="-122"/>
                <a:cs typeface="Inter Bold" pitchFamily="34" charset="-120"/>
              </a:rPr>
              <a:t>Minor Differences</a:t>
            </a:r>
            <a:endParaRPr lang="en-US" sz="1550" dirty="0"/>
          </a:p>
        </p:txBody>
      </p:sp>
      <p:sp>
        <p:nvSpPr>
          <p:cNvPr id="8" name="Text 5"/>
          <p:cNvSpPr/>
          <p:nvPr/>
        </p:nvSpPr>
        <p:spPr>
          <a:xfrm>
            <a:off x="7516654" y="5274112"/>
            <a:ext cx="6564987" cy="1017270"/>
          </a:xfrm>
          <a:prstGeom prst="rect">
            <a:avLst/>
          </a:prstGeom>
          <a:noFill/>
          <a:ln/>
        </p:spPr>
        <p:txBody>
          <a:bodyPr wrap="square" lIns="0" tIns="0" rIns="0" bIns="0" rtlCol="0" anchor="t"/>
          <a:lstStyle/>
          <a:p>
            <a:pPr marL="0" indent="0" algn="l">
              <a:lnSpc>
                <a:spcPts val="2000"/>
              </a:lnSpc>
              <a:buNone/>
            </a:pPr>
            <a:r>
              <a:rPr lang="en-US" sz="1250" dirty="0">
                <a:solidFill>
                  <a:srgbClr val="272525"/>
                </a:solidFill>
                <a:latin typeface="Inter" pitchFamily="34" charset="0"/>
                <a:ea typeface="Inter" pitchFamily="34" charset="-122"/>
                <a:cs typeface="Inter" pitchFamily="34" charset="-120"/>
              </a:rPr>
              <a:t>Many demographic and general health factors (age, BMI, PhysicalActivity, SystolicBP, etc.) showed minimal differences between Ad and non-AD groups. Notably, having a family history of Alzheimer's did </a:t>
            </a:r>
            <a:r>
              <a:rPr lang="en-US" sz="1250" b="1" dirty="0">
                <a:solidFill>
                  <a:srgbClr val="272525"/>
                </a:solidFill>
                <a:latin typeface="Inter" pitchFamily="34" charset="0"/>
                <a:ea typeface="Inter" pitchFamily="34" charset="-122"/>
                <a:cs typeface="Inter" pitchFamily="34" charset="-120"/>
              </a:rPr>
              <a:t>not</a:t>
            </a:r>
            <a:r>
              <a:rPr lang="en-US" sz="1250" dirty="0">
                <a:solidFill>
                  <a:srgbClr val="272525"/>
                </a:solidFill>
                <a:latin typeface="Inter" pitchFamily="34" charset="0"/>
                <a:ea typeface="Inter" pitchFamily="34" charset="-122"/>
                <a:cs typeface="Inter" pitchFamily="34" charset="-120"/>
              </a:rPr>
              <a:t> increase risk in this dataset (possibly and artifact of synthetic data).</a:t>
            </a:r>
            <a:endParaRPr lang="en-US" sz="1250" dirty="0"/>
          </a:p>
        </p:txBody>
      </p:sp>
      <p:sp>
        <p:nvSpPr>
          <p:cNvPr id="9" name="Text 6"/>
          <p:cNvSpPr/>
          <p:nvPr/>
        </p:nvSpPr>
        <p:spPr>
          <a:xfrm>
            <a:off x="7516654" y="6450330"/>
            <a:ext cx="1987153" cy="248364"/>
          </a:xfrm>
          <a:prstGeom prst="rect">
            <a:avLst/>
          </a:prstGeom>
          <a:noFill/>
          <a:ln/>
        </p:spPr>
        <p:txBody>
          <a:bodyPr wrap="none" lIns="0" tIns="0" rIns="0" bIns="0" rtlCol="0" anchor="t"/>
          <a:lstStyle/>
          <a:p>
            <a:pPr marL="0" indent="0" algn="l">
              <a:lnSpc>
                <a:spcPts val="1950"/>
              </a:lnSpc>
              <a:buNone/>
            </a:pPr>
            <a:r>
              <a:rPr lang="en-US" sz="1550" b="1" dirty="0">
                <a:solidFill>
                  <a:srgbClr val="000000"/>
                </a:solidFill>
                <a:latin typeface="Inter Bold" pitchFamily="34" charset="0"/>
                <a:ea typeface="Inter Bold" pitchFamily="34" charset="-122"/>
                <a:cs typeface="Inter Bold" pitchFamily="34" charset="-120"/>
              </a:rPr>
              <a:t>EDA Summary</a:t>
            </a:r>
            <a:endParaRPr lang="en-US" sz="1550" dirty="0"/>
          </a:p>
        </p:txBody>
      </p:sp>
      <p:sp>
        <p:nvSpPr>
          <p:cNvPr id="10" name="Text 7"/>
          <p:cNvSpPr/>
          <p:nvPr/>
        </p:nvSpPr>
        <p:spPr>
          <a:xfrm>
            <a:off x="7516654" y="6857643"/>
            <a:ext cx="6564987" cy="762953"/>
          </a:xfrm>
          <a:prstGeom prst="rect">
            <a:avLst/>
          </a:prstGeom>
          <a:noFill/>
          <a:ln/>
        </p:spPr>
        <p:txBody>
          <a:bodyPr wrap="square" lIns="0" tIns="0" rIns="0" bIns="0" rtlCol="0" anchor="t"/>
          <a:lstStyle/>
          <a:p>
            <a:pPr marL="0" indent="0" algn="l">
              <a:lnSpc>
                <a:spcPts val="2000"/>
              </a:lnSpc>
              <a:buNone/>
            </a:pPr>
            <a:r>
              <a:rPr lang="en-US" sz="1250" dirty="0">
                <a:solidFill>
                  <a:srgbClr val="272525"/>
                </a:solidFill>
                <a:latin typeface="Inter" pitchFamily="34" charset="0"/>
                <a:ea typeface="Inter" pitchFamily="34" charset="-122"/>
                <a:cs typeface="Inter" pitchFamily="34" charset="-120"/>
              </a:rPr>
              <a:t>Cognitive/functional measures and memory-related symptoms emerged as the </a:t>
            </a:r>
            <a:r>
              <a:rPr lang="en-US" sz="1250" b="1" dirty="0">
                <a:solidFill>
                  <a:srgbClr val="272525"/>
                </a:solidFill>
                <a:latin typeface="Inter" pitchFamily="34" charset="0"/>
                <a:ea typeface="Inter" pitchFamily="34" charset="-122"/>
                <a:cs typeface="Inter" pitchFamily="34" charset="-120"/>
              </a:rPr>
              <a:t>promising features</a:t>
            </a:r>
            <a:r>
              <a:rPr lang="en-US" sz="1250" dirty="0">
                <a:solidFill>
                  <a:srgbClr val="272525"/>
                </a:solidFill>
                <a:latin typeface="Inter" pitchFamily="34" charset="0"/>
                <a:ea typeface="Inter" pitchFamily="34" charset="-122"/>
                <a:cs typeface="Inter" pitchFamily="34" charset="-120"/>
              </a:rPr>
              <a:t> for predicting AD, whereas isolated medical history and lifestyle factors were relatively weak predictors.</a:t>
            </a:r>
            <a:endParaRPr lang="en-US" sz="12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45438" y="783074"/>
            <a:ext cx="6017062" cy="576263"/>
          </a:xfrm>
          <a:prstGeom prst="rect">
            <a:avLst/>
          </a:prstGeom>
          <a:noFill/>
          <a:ln/>
        </p:spPr>
        <p:txBody>
          <a:bodyPr wrap="none" lIns="0" tIns="0" rIns="0" bIns="0" rtlCol="0" anchor="t"/>
          <a:lstStyle/>
          <a:p>
            <a:pPr marL="0" indent="0" algn="l">
              <a:lnSpc>
                <a:spcPts val="4500"/>
              </a:lnSpc>
              <a:buNone/>
            </a:pPr>
            <a:r>
              <a:rPr lang="en-US" sz="3600" b="1" dirty="0">
                <a:solidFill>
                  <a:srgbClr val="000000"/>
                </a:solidFill>
                <a:latin typeface="Inter Bold" pitchFamily="34" charset="0"/>
                <a:ea typeface="Inter Bold" pitchFamily="34" charset="-122"/>
                <a:cs typeface="Inter Bold" pitchFamily="34" charset="-120"/>
              </a:rPr>
              <a:t>Features Engineering Slide</a:t>
            </a:r>
            <a:endParaRPr lang="en-US" sz="3600" dirty="0"/>
          </a:p>
        </p:txBody>
      </p:sp>
      <p:sp>
        <p:nvSpPr>
          <p:cNvPr id="3" name="Shape 1"/>
          <p:cNvSpPr/>
          <p:nvPr/>
        </p:nvSpPr>
        <p:spPr>
          <a:xfrm>
            <a:off x="7303770" y="1728073"/>
            <a:ext cx="22860" cy="5718453"/>
          </a:xfrm>
          <a:prstGeom prst="roundRect">
            <a:avLst>
              <a:gd name="adj" fmla="val 338819"/>
            </a:avLst>
          </a:prstGeom>
          <a:solidFill>
            <a:srgbClr val="C0C1D7"/>
          </a:solidFill>
          <a:ln/>
        </p:spPr>
        <p:txBody>
          <a:bodyPr/>
          <a:lstStyle/>
          <a:p>
            <a:endParaRPr lang="en-SA"/>
          </a:p>
        </p:txBody>
      </p:sp>
      <p:sp>
        <p:nvSpPr>
          <p:cNvPr id="4" name="Shape 2"/>
          <p:cNvSpPr/>
          <p:nvPr/>
        </p:nvSpPr>
        <p:spPr>
          <a:xfrm>
            <a:off x="6577489" y="1924050"/>
            <a:ext cx="553164" cy="22860"/>
          </a:xfrm>
          <a:prstGeom prst="roundRect">
            <a:avLst>
              <a:gd name="adj" fmla="val 338819"/>
            </a:avLst>
          </a:prstGeom>
          <a:solidFill>
            <a:srgbClr val="C0C1D7"/>
          </a:solidFill>
          <a:ln/>
        </p:spPr>
        <p:txBody>
          <a:bodyPr/>
          <a:lstStyle/>
          <a:p>
            <a:endParaRPr lang="en-SA"/>
          </a:p>
        </p:txBody>
      </p:sp>
      <p:sp>
        <p:nvSpPr>
          <p:cNvPr id="5" name="Shape 3"/>
          <p:cNvSpPr/>
          <p:nvPr/>
        </p:nvSpPr>
        <p:spPr>
          <a:xfrm>
            <a:off x="7107793" y="1728073"/>
            <a:ext cx="414814" cy="414814"/>
          </a:xfrm>
          <a:prstGeom prst="roundRect">
            <a:avLst>
              <a:gd name="adj" fmla="val 18672"/>
            </a:avLst>
          </a:prstGeom>
          <a:solidFill>
            <a:srgbClr val="DADBF1"/>
          </a:solidFill>
          <a:ln w="7620">
            <a:solidFill>
              <a:srgbClr val="C0C1D7"/>
            </a:solidFill>
            <a:prstDash val="solid"/>
          </a:ln>
        </p:spPr>
        <p:txBody>
          <a:bodyPr/>
          <a:lstStyle/>
          <a:p>
            <a:endParaRPr lang="en-SA"/>
          </a:p>
        </p:txBody>
      </p:sp>
      <p:pic>
        <p:nvPicPr>
          <p:cNvPr id="6" name="Image 0" descr="preencoded.png"/>
          <p:cNvPicPr>
            <a:picLocks noChangeAspect="1"/>
          </p:cNvPicPr>
          <p:nvPr/>
        </p:nvPicPr>
        <p:blipFill>
          <a:blip r:embed="rId3"/>
          <a:stretch>
            <a:fillRect/>
          </a:stretch>
        </p:blipFill>
        <p:spPr>
          <a:xfrm>
            <a:off x="7176909" y="1762601"/>
            <a:ext cx="276582" cy="345758"/>
          </a:xfrm>
          <a:prstGeom prst="rect">
            <a:avLst/>
          </a:prstGeom>
        </p:spPr>
      </p:pic>
      <p:sp>
        <p:nvSpPr>
          <p:cNvPr id="7" name="Text 4"/>
          <p:cNvSpPr/>
          <p:nvPr/>
        </p:nvSpPr>
        <p:spPr>
          <a:xfrm>
            <a:off x="3237548" y="1791414"/>
            <a:ext cx="3155633" cy="288131"/>
          </a:xfrm>
          <a:prstGeom prst="rect">
            <a:avLst/>
          </a:prstGeom>
          <a:noFill/>
          <a:ln/>
        </p:spPr>
        <p:txBody>
          <a:bodyPr wrap="none" lIns="0" tIns="0" rIns="0" bIns="0" rtlCol="0" anchor="t"/>
          <a:lstStyle/>
          <a:p>
            <a:pPr marL="0" indent="0" algn="r">
              <a:lnSpc>
                <a:spcPts val="2250"/>
              </a:lnSpc>
              <a:buNone/>
            </a:pPr>
            <a:r>
              <a:rPr lang="en-US" sz="1800" b="1" dirty="0">
                <a:solidFill>
                  <a:srgbClr val="272525"/>
                </a:solidFill>
                <a:latin typeface="Inter Bold" pitchFamily="34" charset="0"/>
                <a:ea typeface="Inter Bold" pitchFamily="34" charset="-122"/>
                <a:cs typeface="Inter Bold" pitchFamily="34" charset="-120"/>
              </a:rPr>
              <a:t>Redundant Feature Removal</a:t>
            </a:r>
            <a:endParaRPr lang="en-US" sz="1800" dirty="0"/>
          </a:p>
        </p:txBody>
      </p:sp>
      <p:sp>
        <p:nvSpPr>
          <p:cNvPr id="8" name="Text 5"/>
          <p:cNvSpPr/>
          <p:nvPr/>
        </p:nvSpPr>
        <p:spPr>
          <a:xfrm>
            <a:off x="645438" y="2190155"/>
            <a:ext cx="5747742" cy="2065258"/>
          </a:xfrm>
          <a:prstGeom prst="rect">
            <a:avLst/>
          </a:prstGeom>
          <a:noFill/>
          <a:ln/>
        </p:spPr>
        <p:txBody>
          <a:bodyPr wrap="square" lIns="0" tIns="0" rIns="0" bIns="0" rtlCol="0" anchor="t"/>
          <a:lstStyle/>
          <a:p>
            <a:pPr marL="0" indent="0" algn="r">
              <a:lnSpc>
                <a:spcPts val="2300"/>
              </a:lnSpc>
              <a:buNone/>
            </a:pPr>
            <a:r>
              <a:rPr lang="en-US" sz="1450" dirty="0">
                <a:solidFill>
                  <a:srgbClr val="272525"/>
                </a:solidFill>
                <a:latin typeface="Inter" pitchFamily="34" charset="0"/>
                <a:ea typeface="Inter" pitchFamily="34" charset="-122"/>
                <a:cs typeface="Inter" pitchFamily="34" charset="-120"/>
              </a:rPr>
              <a:t>We dropped or consolidated features that provided little information. For example, </a:t>
            </a:r>
            <a:r>
              <a:rPr lang="en-US" sz="1450" i="1" dirty="0">
                <a:solidFill>
                  <a:srgbClr val="272525"/>
                </a:solidFill>
                <a:latin typeface="Inter" pitchFamily="34" charset="0"/>
                <a:ea typeface="Inter" pitchFamily="34" charset="-122"/>
                <a:cs typeface="Inter" pitchFamily="34" charset="-120"/>
              </a:rPr>
              <a:t>DoctorInCharge</a:t>
            </a:r>
            <a:r>
              <a:rPr lang="en-US" sz="1450" dirty="0">
                <a:solidFill>
                  <a:srgbClr val="272525"/>
                </a:solidFill>
                <a:latin typeface="Inter" pitchFamily="34" charset="0"/>
                <a:ea typeface="Inter" pitchFamily="34" charset="-122"/>
                <a:cs typeface="Inter" pitchFamily="34" charset="-120"/>
              </a:rPr>
              <a:t> was constant for all records (dropped), and </a:t>
            </a:r>
            <a:r>
              <a:rPr lang="en-US" sz="1450" i="1" dirty="0">
                <a:solidFill>
                  <a:srgbClr val="272525"/>
                </a:solidFill>
                <a:latin typeface="Inter" pitchFamily="34" charset="0"/>
                <a:ea typeface="Inter" pitchFamily="34" charset="-122"/>
                <a:cs typeface="Inter" pitchFamily="34" charset="-120"/>
              </a:rPr>
              <a:t>FamilyHistoryAlzheimers</a:t>
            </a:r>
            <a:r>
              <a:rPr lang="en-US" sz="1450" dirty="0">
                <a:solidFill>
                  <a:srgbClr val="272525"/>
                </a:solidFill>
                <a:latin typeface="Inter" pitchFamily="34" charset="0"/>
                <a:ea typeface="Inter" pitchFamily="34" charset="-122"/>
                <a:cs typeface="Inter" pitchFamily="34" charset="-120"/>
              </a:rPr>
              <a:t> was removed due to its paradoxical association and negligible effect on model performance. Similarly, a few other binary medical history features(e.g. head injury, cardiovascular disease) that showed minimal contribution were removed to streamline the model.</a:t>
            </a:r>
            <a:endParaRPr lang="en-US" sz="1450" dirty="0"/>
          </a:p>
        </p:txBody>
      </p:sp>
      <p:sp>
        <p:nvSpPr>
          <p:cNvPr id="9" name="Shape 6"/>
          <p:cNvSpPr/>
          <p:nvPr/>
        </p:nvSpPr>
        <p:spPr>
          <a:xfrm>
            <a:off x="7499747" y="3030379"/>
            <a:ext cx="553164" cy="22860"/>
          </a:xfrm>
          <a:prstGeom prst="roundRect">
            <a:avLst>
              <a:gd name="adj" fmla="val 338819"/>
            </a:avLst>
          </a:prstGeom>
          <a:solidFill>
            <a:srgbClr val="C0C1D7"/>
          </a:solidFill>
          <a:ln/>
        </p:spPr>
        <p:txBody>
          <a:bodyPr/>
          <a:lstStyle/>
          <a:p>
            <a:endParaRPr lang="en-SA"/>
          </a:p>
        </p:txBody>
      </p:sp>
      <p:sp>
        <p:nvSpPr>
          <p:cNvPr id="10" name="Shape 7"/>
          <p:cNvSpPr/>
          <p:nvPr/>
        </p:nvSpPr>
        <p:spPr>
          <a:xfrm>
            <a:off x="7107793" y="2834402"/>
            <a:ext cx="414814" cy="414814"/>
          </a:xfrm>
          <a:prstGeom prst="roundRect">
            <a:avLst>
              <a:gd name="adj" fmla="val 18672"/>
            </a:avLst>
          </a:prstGeom>
          <a:solidFill>
            <a:srgbClr val="DADBF1"/>
          </a:solidFill>
          <a:ln w="7620">
            <a:solidFill>
              <a:srgbClr val="C0C1D7"/>
            </a:solidFill>
            <a:prstDash val="solid"/>
          </a:ln>
        </p:spPr>
        <p:txBody>
          <a:bodyPr/>
          <a:lstStyle/>
          <a:p>
            <a:endParaRPr lang="en-SA"/>
          </a:p>
        </p:txBody>
      </p:sp>
      <p:pic>
        <p:nvPicPr>
          <p:cNvPr id="11" name="Image 1" descr="preencoded.png"/>
          <p:cNvPicPr>
            <a:picLocks noChangeAspect="1"/>
          </p:cNvPicPr>
          <p:nvPr/>
        </p:nvPicPr>
        <p:blipFill>
          <a:blip r:embed="rId4"/>
          <a:stretch>
            <a:fillRect/>
          </a:stretch>
        </p:blipFill>
        <p:spPr>
          <a:xfrm>
            <a:off x="7176909" y="2868930"/>
            <a:ext cx="276582" cy="345758"/>
          </a:xfrm>
          <a:prstGeom prst="rect">
            <a:avLst/>
          </a:prstGeom>
        </p:spPr>
      </p:pic>
      <p:sp>
        <p:nvSpPr>
          <p:cNvPr id="12" name="Text 8"/>
          <p:cNvSpPr/>
          <p:nvPr/>
        </p:nvSpPr>
        <p:spPr>
          <a:xfrm>
            <a:off x="8237220" y="2897743"/>
            <a:ext cx="3708440" cy="288131"/>
          </a:xfrm>
          <a:prstGeom prst="rect">
            <a:avLst/>
          </a:prstGeom>
          <a:noFill/>
          <a:ln/>
        </p:spPr>
        <p:txBody>
          <a:bodyPr wrap="none" lIns="0" tIns="0" rIns="0" bIns="0" rtlCol="0" anchor="t"/>
          <a:lstStyle/>
          <a:p>
            <a:pPr marL="0" indent="0" algn="l">
              <a:lnSpc>
                <a:spcPts val="2250"/>
              </a:lnSpc>
              <a:buNone/>
            </a:pPr>
            <a:r>
              <a:rPr lang="en-US" sz="1800" b="1" dirty="0">
                <a:solidFill>
                  <a:srgbClr val="272525"/>
                </a:solidFill>
                <a:latin typeface="Inter Bold" pitchFamily="34" charset="0"/>
                <a:ea typeface="Inter Bold" pitchFamily="34" charset="-122"/>
                <a:cs typeface="Inter Bold" pitchFamily="34" charset="-120"/>
              </a:rPr>
              <a:t>Random Forest Feature Selection</a:t>
            </a:r>
            <a:endParaRPr lang="en-US" sz="1800" dirty="0"/>
          </a:p>
        </p:txBody>
      </p:sp>
      <p:sp>
        <p:nvSpPr>
          <p:cNvPr id="13" name="Text 9"/>
          <p:cNvSpPr/>
          <p:nvPr/>
        </p:nvSpPr>
        <p:spPr>
          <a:xfrm>
            <a:off x="8237220" y="3296483"/>
            <a:ext cx="5747742" cy="2655332"/>
          </a:xfrm>
          <a:prstGeom prst="rect">
            <a:avLst/>
          </a:prstGeom>
          <a:noFill/>
          <a:ln/>
        </p:spPr>
        <p:txBody>
          <a:bodyPr wrap="square" lIns="0" tIns="0" rIns="0" bIns="0" rtlCol="0" anchor="t"/>
          <a:lstStyle/>
          <a:p>
            <a:pPr marL="0" indent="0" algn="l">
              <a:lnSpc>
                <a:spcPts val="2300"/>
              </a:lnSpc>
              <a:buNone/>
            </a:pPr>
            <a:r>
              <a:rPr lang="en-US" sz="1450" dirty="0">
                <a:solidFill>
                  <a:srgbClr val="272525"/>
                </a:solidFill>
                <a:latin typeface="Inter" pitchFamily="34" charset="0"/>
                <a:ea typeface="Inter" pitchFamily="34" charset="-122"/>
                <a:cs typeface="Inter" pitchFamily="34" charset="-120"/>
              </a:rPr>
              <a:t>We applied a RandomForest-based feature importance filter to automatically select a subset of the most predictive features. Using a cross-validated SelectFromModel (threshold = median importance), the pipeline consistently retained about </a:t>
            </a:r>
            <a:r>
              <a:rPr lang="en-US" sz="1450" b="1" dirty="0">
                <a:solidFill>
                  <a:srgbClr val="272525"/>
                </a:solidFill>
                <a:latin typeface="Inter" pitchFamily="34" charset="0"/>
                <a:ea typeface="Inter" pitchFamily="34" charset="-122"/>
                <a:cs typeface="Inter" pitchFamily="34" charset="-120"/>
              </a:rPr>
              <a:t>16 top features</a:t>
            </a:r>
            <a:r>
              <a:rPr lang="en-US" sz="1450" dirty="0">
                <a:solidFill>
                  <a:srgbClr val="272525"/>
                </a:solidFill>
                <a:latin typeface="Inter" pitchFamily="34" charset="0"/>
                <a:ea typeface="Inter" pitchFamily="34" charset="-122"/>
                <a:cs typeface="Inter" pitchFamily="34" charset="-120"/>
              </a:rPr>
              <a:t>. These included the key cognitive/functional assessments (MMSE, FunctionalAssessment, ADL, etc.), certain lifestyle factors(BMI, PhysicalActivity, etc.), several cholesterol measures, and behavior problem (BehavioralProblems) 0 aligning with out EDA insights.</a:t>
            </a:r>
            <a:endParaRPr lang="en-US" sz="1450" dirty="0"/>
          </a:p>
        </p:txBody>
      </p:sp>
      <p:sp>
        <p:nvSpPr>
          <p:cNvPr id="14" name="Shape 10"/>
          <p:cNvSpPr/>
          <p:nvPr/>
        </p:nvSpPr>
        <p:spPr>
          <a:xfrm>
            <a:off x="6577489" y="4820126"/>
            <a:ext cx="553164" cy="22860"/>
          </a:xfrm>
          <a:prstGeom prst="roundRect">
            <a:avLst>
              <a:gd name="adj" fmla="val 338819"/>
            </a:avLst>
          </a:prstGeom>
          <a:solidFill>
            <a:srgbClr val="C0C1D7"/>
          </a:solidFill>
          <a:ln/>
        </p:spPr>
        <p:txBody>
          <a:bodyPr/>
          <a:lstStyle/>
          <a:p>
            <a:endParaRPr lang="en-SA"/>
          </a:p>
        </p:txBody>
      </p:sp>
      <p:sp>
        <p:nvSpPr>
          <p:cNvPr id="15" name="Shape 11"/>
          <p:cNvSpPr/>
          <p:nvPr/>
        </p:nvSpPr>
        <p:spPr>
          <a:xfrm>
            <a:off x="7107793" y="4624149"/>
            <a:ext cx="414814" cy="414814"/>
          </a:xfrm>
          <a:prstGeom prst="roundRect">
            <a:avLst>
              <a:gd name="adj" fmla="val 18672"/>
            </a:avLst>
          </a:prstGeom>
          <a:solidFill>
            <a:srgbClr val="DADBF1"/>
          </a:solidFill>
          <a:ln w="7620">
            <a:solidFill>
              <a:srgbClr val="C0C1D7"/>
            </a:solidFill>
            <a:prstDash val="solid"/>
          </a:ln>
        </p:spPr>
        <p:txBody>
          <a:bodyPr/>
          <a:lstStyle/>
          <a:p>
            <a:endParaRPr lang="en-SA"/>
          </a:p>
        </p:txBody>
      </p:sp>
      <p:pic>
        <p:nvPicPr>
          <p:cNvPr id="16" name="Image 2" descr="preencoded.png"/>
          <p:cNvPicPr>
            <a:picLocks noChangeAspect="1"/>
          </p:cNvPicPr>
          <p:nvPr/>
        </p:nvPicPr>
        <p:blipFill>
          <a:blip r:embed="rId5"/>
          <a:stretch>
            <a:fillRect/>
          </a:stretch>
        </p:blipFill>
        <p:spPr>
          <a:xfrm>
            <a:off x="7176909" y="4658678"/>
            <a:ext cx="276582" cy="345758"/>
          </a:xfrm>
          <a:prstGeom prst="rect">
            <a:avLst/>
          </a:prstGeom>
        </p:spPr>
      </p:pic>
      <p:sp>
        <p:nvSpPr>
          <p:cNvPr id="17" name="Text 12"/>
          <p:cNvSpPr/>
          <p:nvPr/>
        </p:nvSpPr>
        <p:spPr>
          <a:xfrm>
            <a:off x="4088011" y="4687491"/>
            <a:ext cx="2305169" cy="288131"/>
          </a:xfrm>
          <a:prstGeom prst="rect">
            <a:avLst/>
          </a:prstGeom>
          <a:noFill/>
          <a:ln/>
        </p:spPr>
        <p:txBody>
          <a:bodyPr wrap="none" lIns="0" tIns="0" rIns="0" bIns="0" rtlCol="0" anchor="t"/>
          <a:lstStyle/>
          <a:p>
            <a:pPr marL="0" indent="0" algn="r">
              <a:lnSpc>
                <a:spcPts val="2250"/>
              </a:lnSpc>
              <a:buNone/>
            </a:pPr>
            <a:r>
              <a:rPr lang="en-US" sz="1800" b="1" dirty="0">
                <a:solidFill>
                  <a:srgbClr val="272525"/>
                </a:solidFill>
                <a:latin typeface="Inter Bold" pitchFamily="34" charset="0"/>
                <a:ea typeface="Inter Bold" pitchFamily="34" charset="-122"/>
                <a:cs typeface="Inter Bold" pitchFamily="34" charset="-120"/>
              </a:rPr>
              <a:t>Interaction Features</a:t>
            </a:r>
            <a:endParaRPr lang="en-US" sz="1800" dirty="0"/>
          </a:p>
        </p:txBody>
      </p:sp>
      <p:sp>
        <p:nvSpPr>
          <p:cNvPr id="18" name="Text 13"/>
          <p:cNvSpPr/>
          <p:nvPr/>
        </p:nvSpPr>
        <p:spPr>
          <a:xfrm>
            <a:off x="645438" y="5086231"/>
            <a:ext cx="5747742" cy="2065258"/>
          </a:xfrm>
          <a:prstGeom prst="rect">
            <a:avLst/>
          </a:prstGeom>
          <a:noFill/>
          <a:ln/>
        </p:spPr>
        <p:txBody>
          <a:bodyPr wrap="square" lIns="0" tIns="0" rIns="0" bIns="0" rtlCol="0" anchor="t"/>
          <a:lstStyle/>
          <a:p>
            <a:pPr marL="0" indent="0" algn="r">
              <a:lnSpc>
                <a:spcPts val="2300"/>
              </a:lnSpc>
              <a:buNone/>
            </a:pPr>
            <a:r>
              <a:rPr lang="en-US" sz="1450" dirty="0">
                <a:solidFill>
                  <a:srgbClr val="272525"/>
                </a:solidFill>
                <a:latin typeface="Inter" pitchFamily="34" charset="0"/>
                <a:ea typeface="Inter" pitchFamily="34" charset="-122"/>
                <a:cs typeface="Inter" pitchFamily="34" charset="-120"/>
              </a:rPr>
              <a:t>To help linear models capture non-linear relationships, we created additional features representing </a:t>
            </a:r>
            <a:r>
              <a:rPr lang="en-US" sz="1450" b="1" dirty="0">
                <a:solidFill>
                  <a:srgbClr val="272525"/>
                </a:solidFill>
                <a:latin typeface="Inter" pitchFamily="34" charset="0"/>
                <a:ea typeface="Inter" pitchFamily="34" charset="-122"/>
                <a:cs typeface="Inter" pitchFamily="34" charset="-120"/>
              </a:rPr>
              <a:t>interactions</a:t>
            </a:r>
            <a:r>
              <a:rPr lang="en-US" sz="1450" dirty="0">
                <a:solidFill>
                  <a:srgbClr val="272525"/>
                </a:solidFill>
                <a:latin typeface="Inter" pitchFamily="34" charset="0"/>
                <a:ea typeface="Inter" pitchFamily="34" charset="-122"/>
                <a:cs typeface="Inter" pitchFamily="34" charset="-120"/>
              </a:rPr>
              <a:t> between important factors. For example, combined indicators or product terms (like </a:t>
            </a:r>
            <a:r>
              <a:rPr lang="en-US" sz="1450" i="1" dirty="0">
                <a:solidFill>
                  <a:srgbClr val="272525"/>
                </a:solidFill>
                <a:latin typeface="Inter" pitchFamily="34" charset="0"/>
                <a:ea typeface="Inter" pitchFamily="34" charset="-122"/>
                <a:cs typeface="Inter" pitchFamily="34" charset="-120"/>
              </a:rPr>
              <a:t>CholesterolTotal</a:t>
            </a:r>
            <a:r>
              <a:rPr lang="en-US" sz="1450" dirty="0">
                <a:solidFill>
                  <a:srgbClr val="272525"/>
                </a:solidFill>
                <a:latin typeface="Inter" pitchFamily="34" charset="0"/>
                <a:ea typeface="Inter" pitchFamily="34" charset="-122"/>
                <a:cs typeface="Inter" pitchFamily="34" charset="-120"/>
              </a:rPr>
              <a:t> x </a:t>
            </a:r>
            <a:r>
              <a:rPr lang="en-US" sz="1450" i="1" dirty="0">
                <a:solidFill>
                  <a:srgbClr val="272525"/>
                </a:solidFill>
                <a:latin typeface="Inter" pitchFamily="34" charset="0"/>
                <a:ea typeface="Inter" pitchFamily="34" charset="-122"/>
                <a:cs typeface="Inter" pitchFamily="34" charset="-120"/>
              </a:rPr>
              <a:t>BMI</a:t>
            </a:r>
            <a:r>
              <a:rPr lang="en-US" sz="1450" dirty="0">
                <a:solidFill>
                  <a:srgbClr val="272525"/>
                </a:solidFill>
                <a:latin typeface="Inter" pitchFamily="34" charset="0"/>
                <a:ea typeface="Inter" pitchFamily="34" charset="-122"/>
                <a:cs typeface="Inter" pitchFamily="34" charset="-120"/>
              </a:rPr>
              <a:t> ) were introduced. These engineered features allow algorithms like logistic regression to account for combined effects of multiple variables that a decision tree or RF might capture automatically.</a:t>
            </a:r>
            <a:endParaRPr lang="en-US" sz="14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546021" y="429101"/>
            <a:ext cx="4785360" cy="487561"/>
          </a:xfrm>
          <a:prstGeom prst="rect">
            <a:avLst/>
          </a:prstGeom>
          <a:noFill/>
          <a:ln/>
        </p:spPr>
        <p:txBody>
          <a:bodyPr wrap="none" lIns="0" tIns="0" rIns="0" bIns="0" rtlCol="0" anchor="t"/>
          <a:lstStyle/>
          <a:p>
            <a:pPr marL="0" indent="0" algn="l">
              <a:lnSpc>
                <a:spcPts val="3800"/>
              </a:lnSpc>
              <a:buNone/>
            </a:pPr>
            <a:r>
              <a:rPr lang="en-US" sz="3050" b="1" dirty="0">
                <a:solidFill>
                  <a:srgbClr val="000000"/>
                </a:solidFill>
                <a:latin typeface="Inter Bold" pitchFamily="34" charset="0"/>
                <a:ea typeface="Inter Bold" pitchFamily="34" charset="-122"/>
                <a:cs typeface="Inter Bold" pitchFamily="34" charset="-120"/>
              </a:rPr>
              <a:t>Modeling Approach Slide</a:t>
            </a:r>
            <a:endParaRPr lang="en-US" sz="3050" dirty="0"/>
          </a:p>
        </p:txBody>
      </p:sp>
      <p:sp>
        <p:nvSpPr>
          <p:cNvPr id="3" name="Shape 1"/>
          <p:cNvSpPr/>
          <p:nvPr/>
        </p:nvSpPr>
        <p:spPr>
          <a:xfrm>
            <a:off x="546021" y="1228725"/>
            <a:ext cx="1692235" cy="1148596"/>
          </a:xfrm>
          <a:prstGeom prst="roundRect">
            <a:avLst>
              <a:gd name="adj" fmla="val 5706"/>
            </a:avLst>
          </a:prstGeom>
          <a:solidFill>
            <a:srgbClr val="DADBF1"/>
          </a:solidFill>
          <a:ln w="7620">
            <a:solidFill>
              <a:srgbClr val="C0C1D7"/>
            </a:solidFill>
            <a:prstDash val="solid"/>
          </a:ln>
        </p:spPr>
        <p:txBody>
          <a:bodyPr/>
          <a:lstStyle/>
          <a:p>
            <a:endParaRPr lang="en-SA"/>
          </a:p>
        </p:txBody>
      </p:sp>
      <p:pic>
        <p:nvPicPr>
          <p:cNvPr id="4" name="Image 0" descr="preencoded.png"/>
          <p:cNvPicPr>
            <a:picLocks noChangeAspect="1"/>
          </p:cNvPicPr>
          <p:nvPr/>
        </p:nvPicPr>
        <p:blipFill>
          <a:blip r:embed="rId3"/>
          <a:stretch>
            <a:fillRect/>
          </a:stretch>
        </p:blipFill>
        <p:spPr>
          <a:xfrm>
            <a:off x="1282422" y="1665923"/>
            <a:ext cx="219313" cy="274201"/>
          </a:xfrm>
          <a:prstGeom prst="rect">
            <a:avLst/>
          </a:prstGeom>
        </p:spPr>
      </p:pic>
      <p:sp>
        <p:nvSpPr>
          <p:cNvPr id="5" name="Text 2"/>
          <p:cNvSpPr/>
          <p:nvPr/>
        </p:nvSpPr>
        <p:spPr>
          <a:xfrm>
            <a:off x="2394228" y="1384697"/>
            <a:ext cx="1950482" cy="243721"/>
          </a:xfrm>
          <a:prstGeom prst="rect">
            <a:avLst/>
          </a:prstGeom>
          <a:noFill/>
          <a:ln/>
        </p:spPr>
        <p:txBody>
          <a:bodyPr wrap="none" lIns="0" tIns="0" rIns="0" bIns="0" rtlCol="0" anchor="t"/>
          <a:lstStyle/>
          <a:p>
            <a:pPr marL="0" indent="0" algn="l">
              <a:lnSpc>
                <a:spcPts val="1900"/>
              </a:lnSpc>
              <a:buNone/>
            </a:pPr>
            <a:r>
              <a:rPr lang="en-US" sz="1500" b="1" dirty="0">
                <a:solidFill>
                  <a:srgbClr val="272525"/>
                </a:solidFill>
                <a:latin typeface="Inter Bold" pitchFamily="34" charset="0"/>
                <a:ea typeface="Inter Bold" pitchFamily="34" charset="-122"/>
                <a:cs typeface="Inter Bold" pitchFamily="34" charset="-120"/>
              </a:rPr>
              <a:t>Models Evaluated</a:t>
            </a:r>
            <a:endParaRPr lang="en-US" sz="1500" dirty="0"/>
          </a:p>
        </p:txBody>
      </p:sp>
      <p:sp>
        <p:nvSpPr>
          <p:cNvPr id="6" name="Text 3"/>
          <p:cNvSpPr/>
          <p:nvPr/>
        </p:nvSpPr>
        <p:spPr>
          <a:xfrm>
            <a:off x="2394228" y="1722001"/>
            <a:ext cx="11534180" cy="499348"/>
          </a:xfrm>
          <a:prstGeom prst="rect">
            <a:avLst/>
          </a:prstGeom>
          <a:noFill/>
          <a:ln/>
        </p:spPr>
        <p:txBody>
          <a:bodyPr wrap="square" lIns="0" tIns="0" rIns="0" bIns="0" rtlCol="0" anchor="t"/>
          <a:lstStyle/>
          <a:p>
            <a:pPr marL="0" indent="0" algn="l">
              <a:lnSpc>
                <a:spcPts val="1950"/>
              </a:lnSpc>
              <a:buNone/>
            </a:pPr>
            <a:r>
              <a:rPr lang="en-US" sz="1200" dirty="0">
                <a:solidFill>
                  <a:srgbClr val="272525"/>
                </a:solidFill>
                <a:latin typeface="Inter" pitchFamily="34" charset="0"/>
                <a:ea typeface="Inter" pitchFamily="34" charset="-122"/>
                <a:cs typeface="Inter" pitchFamily="34" charset="-120"/>
              </a:rPr>
              <a:t>We trained and tested four classification algorithms: </a:t>
            </a:r>
            <a:r>
              <a:rPr lang="en-US" sz="1200" b="1" dirty="0">
                <a:solidFill>
                  <a:srgbClr val="272525"/>
                </a:solidFill>
                <a:latin typeface="Inter" pitchFamily="34" charset="0"/>
                <a:ea typeface="Inter" pitchFamily="34" charset="-122"/>
                <a:cs typeface="Inter" pitchFamily="34" charset="-120"/>
              </a:rPr>
              <a:t>Logistic Regression (LR), Support Vector Machine (SVM), Decision Tree (DT),</a:t>
            </a:r>
            <a:r>
              <a:rPr lang="en-US" sz="1200" dirty="0">
                <a:solidFill>
                  <a:srgbClr val="272525"/>
                </a:solidFill>
                <a:latin typeface="Inter" pitchFamily="34" charset="0"/>
                <a:ea typeface="Inter" pitchFamily="34" charset="-122"/>
                <a:cs typeface="Inter" pitchFamily="34" charset="-120"/>
              </a:rPr>
              <a:t> and a </a:t>
            </a:r>
            <a:r>
              <a:rPr lang="en-US" sz="1200" b="1" dirty="0">
                <a:solidFill>
                  <a:srgbClr val="272525"/>
                </a:solidFill>
                <a:latin typeface="Inter" pitchFamily="34" charset="0"/>
                <a:ea typeface="Inter" pitchFamily="34" charset="-122"/>
                <a:cs typeface="Inter" pitchFamily="34" charset="-120"/>
              </a:rPr>
              <a:t>Multi-layer Perceptron (MLP)</a:t>
            </a:r>
            <a:r>
              <a:rPr lang="en-US" sz="1200" dirty="0">
                <a:solidFill>
                  <a:srgbClr val="272525"/>
                </a:solidFill>
                <a:latin typeface="Inter" pitchFamily="34" charset="0"/>
                <a:ea typeface="Inter" pitchFamily="34" charset="-122"/>
                <a:cs typeface="Inter" pitchFamily="34" charset="-120"/>
              </a:rPr>
              <a:t> neural network. This selection covers both simple linear and more complex non-linear learners.</a:t>
            </a:r>
            <a:endParaRPr lang="en-US" sz="1200" dirty="0"/>
          </a:p>
        </p:txBody>
      </p:sp>
      <p:sp>
        <p:nvSpPr>
          <p:cNvPr id="7" name="Shape 4"/>
          <p:cNvSpPr/>
          <p:nvPr/>
        </p:nvSpPr>
        <p:spPr>
          <a:xfrm>
            <a:off x="2316242" y="2367796"/>
            <a:ext cx="11690152" cy="11430"/>
          </a:xfrm>
          <a:prstGeom prst="roundRect">
            <a:avLst>
              <a:gd name="adj" fmla="val 573371"/>
            </a:avLst>
          </a:prstGeom>
          <a:solidFill>
            <a:srgbClr val="C0C1D7"/>
          </a:solidFill>
          <a:ln/>
        </p:spPr>
        <p:txBody>
          <a:bodyPr/>
          <a:lstStyle/>
          <a:p>
            <a:endParaRPr lang="en-SA"/>
          </a:p>
        </p:txBody>
      </p:sp>
      <p:sp>
        <p:nvSpPr>
          <p:cNvPr id="8" name="Shape 5"/>
          <p:cNvSpPr/>
          <p:nvPr/>
        </p:nvSpPr>
        <p:spPr>
          <a:xfrm>
            <a:off x="546021" y="2455307"/>
            <a:ext cx="3384590" cy="1398270"/>
          </a:xfrm>
          <a:prstGeom prst="roundRect">
            <a:avLst>
              <a:gd name="adj" fmla="val 4687"/>
            </a:avLst>
          </a:prstGeom>
          <a:solidFill>
            <a:srgbClr val="DADBF1"/>
          </a:solidFill>
          <a:ln w="7620">
            <a:solidFill>
              <a:srgbClr val="C0C1D7"/>
            </a:solidFill>
            <a:prstDash val="solid"/>
          </a:ln>
        </p:spPr>
        <p:txBody>
          <a:bodyPr/>
          <a:lstStyle/>
          <a:p>
            <a:endParaRPr lang="en-SA"/>
          </a:p>
        </p:txBody>
      </p:sp>
      <p:pic>
        <p:nvPicPr>
          <p:cNvPr id="9" name="Image 1" descr="preencoded.png"/>
          <p:cNvPicPr>
            <a:picLocks noChangeAspect="1"/>
          </p:cNvPicPr>
          <p:nvPr/>
        </p:nvPicPr>
        <p:blipFill>
          <a:blip r:embed="rId4"/>
          <a:stretch>
            <a:fillRect/>
          </a:stretch>
        </p:blipFill>
        <p:spPr>
          <a:xfrm>
            <a:off x="2128599" y="3017282"/>
            <a:ext cx="219313" cy="274201"/>
          </a:xfrm>
          <a:prstGeom prst="rect">
            <a:avLst/>
          </a:prstGeom>
        </p:spPr>
      </p:pic>
      <p:sp>
        <p:nvSpPr>
          <p:cNvPr id="10" name="Text 6"/>
          <p:cNvSpPr/>
          <p:nvPr/>
        </p:nvSpPr>
        <p:spPr>
          <a:xfrm>
            <a:off x="4086582" y="2611279"/>
            <a:ext cx="1950482" cy="243721"/>
          </a:xfrm>
          <a:prstGeom prst="rect">
            <a:avLst/>
          </a:prstGeom>
          <a:noFill/>
          <a:ln/>
        </p:spPr>
        <p:txBody>
          <a:bodyPr wrap="none" lIns="0" tIns="0" rIns="0" bIns="0" rtlCol="0" anchor="t"/>
          <a:lstStyle/>
          <a:p>
            <a:pPr marL="0" indent="0" algn="l">
              <a:lnSpc>
                <a:spcPts val="1900"/>
              </a:lnSpc>
              <a:buNone/>
            </a:pPr>
            <a:r>
              <a:rPr lang="en-US" sz="1500" b="1" dirty="0">
                <a:solidFill>
                  <a:srgbClr val="272525"/>
                </a:solidFill>
                <a:latin typeface="Inter Bold" pitchFamily="34" charset="0"/>
                <a:ea typeface="Inter Bold" pitchFamily="34" charset="-122"/>
                <a:cs typeface="Inter Bold" pitchFamily="34" charset="-120"/>
              </a:rPr>
              <a:t>Training setup</a:t>
            </a:r>
            <a:endParaRPr lang="en-US" sz="1500" dirty="0"/>
          </a:p>
        </p:txBody>
      </p:sp>
      <p:sp>
        <p:nvSpPr>
          <p:cNvPr id="11" name="Text 7"/>
          <p:cNvSpPr/>
          <p:nvPr/>
        </p:nvSpPr>
        <p:spPr>
          <a:xfrm>
            <a:off x="4086582" y="2948583"/>
            <a:ext cx="9841825" cy="749022"/>
          </a:xfrm>
          <a:prstGeom prst="rect">
            <a:avLst/>
          </a:prstGeom>
          <a:noFill/>
          <a:ln/>
        </p:spPr>
        <p:txBody>
          <a:bodyPr wrap="square" lIns="0" tIns="0" rIns="0" bIns="0" rtlCol="0" anchor="t"/>
          <a:lstStyle/>
          <a:p>
            <a:pPr marL="0" indent="0" algn="l">
              <a:lnSpc>
                <a:spcPts val="1950"/>
              </a:lnSpc>
              <a:buNone/>
            </a:pPr>
            <a:r>
              <a:rPr lang="en-US" sz="1200" dirty="0">
                <a:solidFill>
                  <a:srgbClr val="272525"/>
                </a:solidFill>
                <a:latin typeface="Inter" pitchFamily="34" charset="0"/>
                <a:ea typeface="Inter" pitchFamily="34" charset="-122"/>
                <a:cs typeface="Inter" pitchFamily="34" charset="-120"/>
              </a:rPr>
              <a:t>The data was split into a training set for model fitting and a hold-out test set for final evaluation (using ~1,719 train / 430 test split). We used stratified sampling to maintain class balance. Model development and tuning were done using the training data only, with 10-fold cross-validation to avoid overfitting.</a:t>
            </a:r>
            <a:endParaRPr lang="en-US" sz="1200" dirty="0"/>
          </a:p>
        </p:txBody>
      </p:sp>
      <p:sp>
        <p:nvSpPr>
          <p:cNvPr id="12" name="Shape 8"/>
          <p:cNvSpPr/>
          <p:nvPr/>
        </p:nvSpPr>
        <p:spPr>
          <a:xfrm>
            <a:off x="4008596" y="3844052"/>
            <a:ext cx="9997797" cy="11430"/>
          </a:xfrm>
          <a:prstGeom prst="roundRect">
            <a:avLst>
              <a:gd name="adj" fmla="val 573371"/>
            </a:avLst>
          </a:prstGeom>
          <a:solidFill>
            <a:srgbClr val="C0C1D7"/>
          </a:solidFill>
          <a:ln/>
        </p:spPr>
        <p:txBody>
          <a:bodyPr/>
          <a:lstStyle/>
          <a:p>
            <a:endParaRPr lang="en-SA"/>
          </a:p>
        </p:txBody>
      </p:sp>
      <p:sp>
        <p:nvSpPr>
          <p:cNvPr id="13" name="Shape 9"/>
          <p:cNvSpPr/>
          <p:nvPr/>
        </p:nvSpPr>
        <p:spPr>
          <a:xfrm>
            <a:off x="546021" y="3931563"/>
            <a:ext cx="5076825" cy="1647944"/>
          </a:xfrm>
          <a:prstGeom prst="roundRect">
            <a:avLst>
              <a:gd name="adj" fmla="val 3977"/>
            </a:avLst>
          </a:prstGeom>
          <a:solidFill>
            <a:srgbClr val="DADBF1"/>
          </a:solidFill>
          <a:ln w="7620">
            <a:solidFill>
              <a:srgbClr val="C0C1D7"/>
            </a:solidFill>
            <a:prstDash val="solid"/>
          </a:ln>
        </p:spPr>
        <p:txBody>
          <a:bodyPr/>
          <a:lstStyle/>
          <a:p>
            <a:endParaRPr lang="en-SA"/>
          </a:p>
        </p:txBody>
      </p:sp>
      <p:pic>
        <p:nvPicPr>
          <p:cNvPr id="14" name="Image 2" descr="preencoded.png"/>
          <p:cNvPicPr>
            <a:picLocks noChangeAspect="1"/>
          </p:cNvPicPr>
          <p:nvPr/>
        </p:nvPicPr>
        <p:blipFill>
          <a:blip r:embed="rId5"/>
          <a:stretch>
            <a:fillRect/>
          </a:stretch>
        </p:blipFill>
        <p:spPr>
          <a:xfrm>
            <a:off x="2974777" y="4618434"/>
            <a:ext cx="219313" cy="274201"/>
          </a:xfrm>
          <a:prstGeom prst="rect">
            <a:avLst/>
          </a:prstGeom>
        </p:spPr>
      </p:pic>
      <p:sp>
        <p:nvSpPr>
          <p:cNvPr id="15" name="Text 10"/>
          <p:cNvSpPr/>
          <p:nvPr/>
        </p:nvSpPr>
        <p:spPr>
          <a:xfrm>
            <a:off x="5778818" y="4087535"/>
            <a:ext cx="2273379" cy="243721"/>
          </a:xfrm>
          <a:prstGeom prst="rect">
            <a:avLst/>
          </a:prstGeom>
          <a:noFill/>
          <a:ln/>
        </p:spPr>
        <p:txBody>
          <a:bodyPr wrap="none" lIns="0" tIns="0" rIns="0" bIns="0" rtlCol="0" anchor="t"/>
          <a:lstStyle/>
          <a:p>
            <a:pPr marL="0" indent="0" algn="l">
              <a:lnSpc>
                <a:spcPts val="1900"/>
              </a:lnSpc>
              <a:buNone/>
            </a:pPr>
            <a:r>
              <a:rPr lang="en-US" sz="1500" b="1" dirty="0">
                <a:solidFill>
                  <a:srgbClr val="272525"/>
                </a:solidFill>
                <a:latin typeface="Inter Bold" pitchFamily="34" charset="0"/>
                <a:ea typeface="Inter Bold" pitchFamily="34" charset="-122"/>
                <a:cs typeface="Inter Bold" pitchFamily="34" charset="-120"/>
              </a:rPr>
              <a:t>Hyperparameter Tuning</a:t>
            </a:r>
            <a:endParaRPr lang="en-US" sz="1500" dirty="0"/>
          </a:p>
        </p:txBody>
      </p:sp>
      <p:sp>
        <p:nvSpPr>
          <p:cNvPr id="16" name="Text 11"/>
          <p:cNvSpPr/>
          <p:nvPr/>
        </p:nvSpPr>
        <p:spPr>
          <a:xfrm>
            <a:off x="5778818" y="4424839"/>
            <a:ext cx="8149590" cy="998696"/>
          </a:xfrm>
          <a:prstGeom prst="rect">
            <a:avLst/>
          </a:prstGeom>
          <a:noFill/>
          <a:ln/>
        </p:spPr>
        <p:txBody>
          <a:bodyPr wrap="square" lIns="0" tIns="0" rIns="0" bIns="0" rtlCol="0" anchor="t"/>
          <a:lstStyle/>
          <a:p>
            <a:pPr marL="0" indent="0" algn="l">
              <a:lnSpc>
                <a:spcPts val="1950"/>
              </a:lnSpc>
              <a:buNone/>
            </a:pPr>
            <a:r>
              <a:rPr lang="en-US" sz="1200" dirty="0">
                <a:solidFill>
                  <a:srgbClr val="272525"/>
                </a:solidFill>
                <a:latin typeface="Inter" pitchFamily="34" charset="0"/>
                <a:ea typeface="Inter" pitchFamily="34" charset="-122"/>
                <a:cs typeface="Inter" pitchFamily="34" charset="-120"/>
              </a:rPr>
              <a:t>We performed grid search cross-validation for each model to find optimal hyperparameters. For example: the regularization strength </a:t>
            </a:r>
            <a:r>
              <a:rPr lang="en-US" sz="1200" i="1" dirty="0">
                <a:solidFill>
                  <a:srgbClr val="272525"/>
                </a:solidFill>
                <a:latin typeface="Inter" pitchFamily="34" charset="0"/>
                <a:ea typeface="Inter" pitchFamily="34" charset="-122"/>
                <a:cs typeface="Inter" pitchFamily="34" charset="-120"/>
              </a:rPr>
              <a:t>C</a:t>
            </a:r>
            <a:r>
              <a:rPr lang="en-US" sz="1200" dirty="0">
                <a:solidFill>
                  <a:srgbClr val="272525"/>
                </a:solidFill>
                <a:latin typeface="Inter" pitchFamily="34" charset="0"/>
                <a:ea typeface="Inter" pitchFamily="34" charset="-122"/>
                <a:cs typeface="Inter" pitchFamily="34" charset="-120"/>
              </a:rPr>
              <a:t> for LR, kernel and </a:t>
            </a:r>
            <a:r>
              <a:rPr lang="en-US" sz="1200" i="1" dirty="0">
                <a:solidFill>
                  <a:srgbClr val="272525"/>
                </a:solidFill>
                <a:latin typeface="Inter" pitchFamily="34" charset="0"/>
                <a:ea typeface="Inter" pitchFamily="34" charset="-122"/>
                <a:cs typeface="Inter" pitchFamily="34" charset="-120"/>
              </a:rPr>
              <a:t>C</a:t>
            </a:r>
            <a:r>
              <a:rPr lang="en-US" sz="1200" dirty="0">
                <a:solidFill>
                  <a:srgbClr val="272525"/>
                </a:solidFill>
                <a:latin typeface="Inter" pitchFamily="34" charset="0"/>
                <a:ea typeface="Inter" pitchFamily="34" charset="-122"/>
                <a:cs typeface="Inter" pitchFamily="34" charset="-120"/>
              </a:rPr>
              <a:t> for SVM, max depth/criteria for DT, and hidden layer sizes &amp; alpha for the MLP were tuned. We used balanced class weights or checked metrics like roc_auc to account for the flight class imbalance during training.</a:t>
            </a:r>
            <a:endParaRPr lang="en-US" sz="1200" dirty="0"/>
          </a:p>
        </p:txBody>
      </p:sp>
      <p:sp>
        <p:nvSpPr>
          <p:cNvPr id="17" name="Shape 12"/>
          <p:cNvSpPr/>
          <p:nvPr/>
        </p:nvSpPr>
        <p:spPr>
          <a:xfrm>
            <a:off x="5700832" y="5569982"/>
            <a:ext cx="8305562" cy="11430"/>
          </a:xfrm>
          <a:prstGeom prst="roundRect">
            <a:avLst>
              <a:gd name="adj" fmla="val 573371"/>
            </a:avLst>
          </a:prstGeom>
          <a:solidFill>
            <a:srgbClr val="C0C1D7"/>
          </a:solidFill>
          <a:ln/>
        </p:spPr>
        <p:txBody>
          <a:bodyPr/>
          <a:lstStyle/>
          <a:p>
            <a:endParaRPr lang="en-SA"/>
          </a:p>
        </p:txBody>
      </p:sp>
      <p:sp>
        <p:nvSpPr>
          <p:cNvPr id="18" name="Shape 13"/>
          <p:cNvSpPr/>
          <p:nvPr/>
        </p:nvSpPr>
        <p:spPr>
          <a:xfrm>
            <a:off x="546021" y="5657493"/>
            <a:ext cx="6769179" cy="2147292"/>
          </a:xfrm>
          <a:prstGeom prst="roundRect">
            <a:avLst>
              <a:gd name="adj" fmla="val 3052"/>
            </a:avLst>
          </a:prstGeom>
          <a:solidFill>
            <a:srgbClr val="DADBF1"/>
          </a:solidFill>
          <a:ln w="7620">
            <a:solidFill>
              <a:srgbClr val="C0C1D7"/>
            </a:solidFill>
            <a:prstDash val="solid"/>
          </a:ln>
        </p:spPr>
        <p:txBody>
          <a:bodyPr/>
          <a:lstStyle/>
          <a:p>
            <a:endParaRPr lang="en-SA"/>
          </a:p>
        </p:txBody>
      </p:sp>
      <p:pic>
        <p:nvPicPr>
          <p:cNvPr id="19" name="Image 3" descr="preencoded.png"/>
          <p:cNvPicPr>
            <a:picLocks noChangeAspect="1"/>
          </p:cNvPicPr>
          <p:nvPr/>
        </p:nvPicPr>
        <p:blipFill>
          <a:blip r:embed="rId6"/>
          <a:stretch>
            <a:fillRect/>
          </a:stretch>
        </p:blipFill>
        <p:spPr>
          <a:xfrm>
            <a:off x="3820954" y="6594038"/>
            <a:ext cx="219313" cy="274201"/>
          </a:xfrm>
          <a:prstGeom prst="rect">
            <a:avLst/>
          </a:prstGeom>
        </p:spPr>
      </p:pic>
      <p:sp>
        <p:nvSpPr>
          <p:cNvPr id="20" name="Text 14"/>
          <p:cNvSpPr/>
          <p:nvPr/>
        </p:nvSpPr>
        <p:spPr>
          <a:xfrm>
            <a:off x="7471172" y="5813465"/>
            <a:ext cx="1950482" cy="243721"/>
          </a:xfrm>
          <a:prstGeom prst="rect">
            <a:avLst/>
          </a:prstGeom>
          <a:noFill/>
          <a:ln/>
        </p:spPr>
        <p:txBody>
          <a:bodyPr wrap="none" lIns="0" tIns="0" rIns="0" bIns="0" rtlCol="0" anchor="t"/>
          <a:lstStyle/>
          <a:p>
            <a:pPr marL="0" indent="0" algn="l">
              <a:lnSpc>
                <a:spcPts val="1900"/>
              </a:lnSpc>
              <a:buNone/>
            </a:pPr>
            <a:r>
              <a:rPr lang="en-US" sz="1500" b="1" dirty="0">
                <a:solidFill>
                  <a:srgbClr val="272525"/>
                </a:solidFill>
                <a:latin typeface="Inter Bold" pitchFamily="34" charset="0"/>
                <a:ea typeface="Inter Bold" pitchFamily="34" charset="-122"/>
                <a:cs typeface="Inter Bold" pitchFamily="34" charset="-120"/>
              </a:rPr>
              <a:t>Evaluation Metrics</a:t>
            </a:r>
            <a:endParaRPr lang="en-US" sz="1500" dirty="0"/>
          </a:p>
        </p:txBody>
      </p:sp>
      <p:sp>
        <p:nvSpPr>
          <p:cNvPr id="21" name="Text 15"/>
          <p:cNvSpPr/>
          <p:nvPr/>
        </p:nvSpPr>
        <p:spPr>
          <a:xfrm>
            <a:off x="7471172" y="6150769"/>
            <a:ext cx="6457236" cy="1498044"/>
          </a:xfrm>
          <a:prstGeom prst="rect">
            <a:avLst/>
          </a:prstGeom>
          <a:noFill/>
          <a:ln/>
        </p:spPr>
        <p:txBody>
          <a:bodyPr wrap="square" lIns="0" tIns="0" rIns="0" bIns="0" rtlCol="0" anchor="t"/>
          <a:lstStyle/>
          <a:p>
            <a:pPr marL="0" indent="0" algn="l">
              <a:lnSpc>
                <a:spcPts val="1950"/>
              </a:lnSpc>
              <a:buNone/>
            </a:pPr>
            <a:r>
              <a:rPr lang="en-US" sz="1200" dirty="0">
                <a:solidFill>
                  <a:srgbClr val="272525"/>
                </a:solidFill>
                <a:latin typeface="Inter" pitchFamily="34" charset="0"/>
                <a:ea typeface="Inter" pitchFamily="34" charset="-122"/>
                <a:cs typeface="Inter" pitchFamily="34" charset="-120"/>
              </a:rPr>
              <a:t>Model performance was assessed on the test set using multiple metrics - </a:t>
            </a:r>
            <a:r>
              <a:rPr lang="en-US" sz="1200" b="1" dirty="0">
                <a:solidFill>
                  <a:srgbClr val="272525"/>
                </a:solidFill>
                <a:latin typeface="Inter" pitchFamily="34" charset="0"/>
                <a:ea typeface="Inter" pitchFamily="34" charset="-122"/>
                <a:cs typeface="Inter" pitchFamily="34" charset="-120"/>
              </a:rPr>
              <a:t>Accuracy, Precision, Recall, F1-score, ROC-AUC</a:t>
            </a:r>
            <a:r>
              <a:rPr lang="en-US" sz="1200" dirty="0">
                <a:solidFill>
                  <a:srgbClr val="272525"/>
                </a:solidFill>
                <a:latin typeface="Inter" pitchFamily="34" charset="0"/>
                <a:ea typeface="Inter" pitchFamily="34" charset="-122"/>
                <a:cs typeface="Inter" pitchFamily="34" charset="-120"/>
              </a:rPr>
              <a:t> (Area Under Receiver-Operating Characteristic Curve) and </a:t>
            </a:r>
            <a:r>
              <a:rPr lang="en-US" sz="1200" b="1" dirty="0">
                <a:solidFill>
                  <a:srgbClr val="272525"/>
                </a:solidFill>
                <a:latin typeface="Inter" pitchFamily="34" charset="0"/>
                <a:ea typeface="Inter" pitchFamily="34" charset="-122"/>
                <a:cs typeface="Inter" pitchFamily="34" charset="-120"/>
              </a:rPr>
              <a:t>PR-AUC(Area Under the Precision–Recall Curve)</a:t>
            </a:r>
            <a:r>
              <a:rPr lang="en-US" sz="1200" dirty="0">
                <a:solidFill>
                  <a:srgbClr val="272525"/>
                </a:solidFill>
                <a:latin typeface="Inter" pitchFamily="34" charset="0"/>
                <a:ea typeface="Inter" pitchFamily="34" charset="-122"/>
                <a:cs typeface="Inter" pitchFamily="34" charset="-120"/>
              </a:rPr>
              <a:t>. This ensures a comprehensive view: accuracy for overall correctness, F1 for balance between precision/recall, and ROC-AUC for discrimination ability, PR-AUC for discrimination under class imbalance.</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623054" y="489585"/>
            <a:ext cx="9747409" cy="556379"/>
          </a:xfrm>
          <a:prstGeom prst="rect">
            <a:avLst/>
          </a:prstGeom>
          <a:noFill/>
          <a:ln/>
        </p:spPr>
        <p:txBody>
          <a:bodyPr wrap="none" lIns="0" tIns="0" rIns="0" bIns="0" rtlCol="0" anchor="t"/>
          <a:lstStyle/>
          <a:p>
            <a:pPr marL="0" indent="0" algn="l">
              <a:lnSpc>
                <a:spcPts val="4350"/>
              </a:lnSpc>
              <a:buNone/>
            </a:pPr>
            <a:r>
              <a:rPr lang="en-US" sz="3500" b="1" dirty="0">
                <a:solidFill>
                  <a:srgbClr val="000000"/>
                </a:solidFill>
                <a:latin typeface="Inter Bold" pitchFamily="34" charset="0"/>
                <a:ea typeface="Inter Bold" pitchFamily="34" charset="-122"/>
                <a:cs typeface="Inter Bold" pitchFamily="34" charset="-120"/>
              </a:rPr>
              <a:t>Model Evaluation Slide (Results Comparison)</a:t>
            </a:r>
            <a:endParaRPr lang="en-US" sz="3500" dirty="0"/>
          </a:p>
        </p:txBody>
      </p:sp>
      <p:sp>
        <p:nvSpPr>
          <p:cNvPr id="3" name="Text 1"/>
          <p:cNvSpPr/>
          <p:nvPr/>
        </p:nvSpPr>
        <p:spPr>
          <a:xfrm>
            <a:off x="623054" y="1491020"/>
            <a:ext cx="2225516" cy="278130"/>
          </a:xfrm>
          <a:prstGeom prst="rect">
            <a:avLst/>
          </a:prstGeom>
          <a:noFill/>
          <a:ln/>
        </p:spPr>
        <p:txBody>
          <a:bodyPr wrap="none" lIns="0" tIns="0" rIns="0" bIns="0" rtlCol="0" anchor="t"/>
          <a:lstStyle/>
          <a:p>
            <a:pPr marL="0" indent="0" algn="l">
              <a:lnSpc>
                <a:spcPts val="2150"/>
              </a:lnSpc>
              <a:buNone/>
            </a:pPr>
            <a:r>
              <a:rPr lang="en-US" sz="1750" b="1" dirty="0">
                <a:solidFill>
                  <a:srgbClr val="000000"/>
                </a:solidFill>
                <a:latin typeface="Inter Bold" pitchFamily="34" charset="0"/>
                <a:ea typeface="Inter Bold" pitchFamily="34" charset="-122"/>
                <a:cs typeface="Inter Bold" pitchFamily="34" charset="-120"/>
              </a:rPr>
              <a:t>Overall Results</a:t>
            </a:r>
            <a:endParaRPr lang="en-US" sz="1750" dirty="0"/>
          </a:p>
        </p:txBody>
      </p:sp>
      <p:sp>
        <p:nvSpPr>
          <p:cNvPr id="4" name="Text 2"/>
          <p:cNvSpPr/>
          <p:nvPr/>
        </p:nvSpPr>
        <p:spPr>
          <a:xfrm>
            <a:off x="623054" y="1947148"/>
            <a:ext cx="6474976" cy="1139190"/>
          </a:xfrm>
          <a:prstGeom prst="rect">
            <a:avLst/>
          </a:prstGeom>
          <a:noFill/>
          <a:ln/>
        </p:spPr>
        <p:txBody>
          <a:bodyPr wrap="square" lIns="0" tIns="0" rIns="0" bIns="0" rtlCol="0" anchor="t"/>
          <a:lstStyle/>
          <a:p>
            <a:pPr marL="0" indent="0" algn="l">
              <a:lnSpc>
                <a:spcPts val="2200"/>
              </a:lnSpc>
              <a:buNone/>
            </a:pPr>
            <a:r>
              <a:rPr lang="en-US" sz="1400" dirty="0">
                <a:solidFill>
                  <a:srgbClr val="272525"/>
                </a:solidFill>
                <a:latin typeface="Inter" pitchFamily="34" charset="0"/>
                <a:ea typeface="Inter" pitchFamily="34" charset="-122"/>
                <a:cs typeface="Inter" pitchFamily="34" charset="-120"/>
              </a:rPr>
              <a:t>The </a:t>
            </a:r>
            <a:r>
              <a:rPr lang="en-US" sz="1400" b="1" dirty="0">
                <a:solidFill>
                  <a:srgbClr val="272525"/>
                </a:solidFill>
                <a:latin typeface="Inter" pitchFamily="34" charset="0"/>
                <a:ea typeface="Inter" pitchFamily="34" charset="-122"/>
                <a:cs typeface="Inter" pitchFamily="34" charset="-120"/>
              </a:rPr>
              <a:t>Decision Tree</a:t>
            </a:r>
            <a:r>
              <a:rPr lang="en-US" sz="1400" dirty="0">
                <a:solidFill>
                  <a:srgbClr val="272525"/>
                </a:solidFill>
                <a:latin typeface="Inter" pitchFamily="34" charset="0"/>
                <a:ea typeface="Inter" pitchFamily="34" charset="-122"/>
                <a:cs typeface="Inter" pitchFamily="34" charset="-120"/>
              </a:rPr>
              <a:t> achieved the highest predictive performance, followed closely by the MLP neural network, while the SVM and Logistic Regression trailed behind. The table below summarizes the test performance for each model:</a:t>
            </a:r>
            <a:endParaRPr lang="en-US" sz="1400" dirty="0"/>
          </a:p>
        </p:txBody>
      </p:sp>
      <p:sp>
        <p:nvSpPr>
          <p:cNvPr id="5" name="Shape 3"/>
          <p:cNvSpPr/>
          <p:nvPr/>
        </p:nvSpPr>
        <p:spPr>
          <a:xfrm>
            <a:off x="7539990" y="1513284"/>
            <a:ext cx="6474976" cy="3722608"/>
          </a:xfrm>
          <a:prstGeom prst="roundRect">
            <a:avLst>
              <a:gd name="adj" fmla="val 2009"/>
            </a:avLst>
          </a:prstGeom>
          <a:noFill/>
          <a:ln w="7620">
            <a:solidFill>
              <a:srgbClr val="000000">
                <a:alpha val="8000"/>
              </a:srgbClr>
            </a:solidFill>
            <a:prstDash val="solid"/>
          </a:ln>
        </p:spPr>
        <p:txBody>
          <a:bodyPr/>
          <a:lstStyle/>
          <a:p>
            <a:endParaRPr lang="en-SA"/>
          </a:p>
        </p:txBody>
      </p:sp>
      <p:sp>
        <p:nvSpPr>
          <p:cNvPr id="6" name="Shape 4"/>
          <p:cNvSpPr/>
          <p:nvPr/>
        </p:nvSpPr>
        <p:spPr>
          <a:xfrm>
            <a:off x="7547610" y="1520904"/>
            <a:ext cx="6459736" cy="513636"/>
          </a:xfrm>
          <a:prstGeom prst="rect">
            <a:avLst/>
          </a:prstGeom>
          <a:solidFill>
            <a:srgbClr val="FFFFFF">
              <a:alpha val="4000"/>
            </a:srgbClr>
          </a:solidFill>
          <a:ln/>
        </p:spPr>
        <p:txBody>
          <a:bodyPr/>
          <a:lstStyle/>
          <a:p>
            <a:endParaRPr lang="en-SA"/>
          </a:p>
        </p:txBody>
      </p:sp>
      <p:sp>
        <p:nvSpPr>
          <p:cNvPr id="7" name="Text 5"/>
          <p:cNvSpPr/>
          <p:nvPr/>
        </p:nvSpPr>
        <p:spPr>
          <a:xfrm>
            <a:off x="7725966" y="1635323"/>
            <a:ext cx="1255038" cy="284798"/>
          </a:xfrm>
          <a:prstGeom prst="rect">
            <a:avLst/>
          </a:prstGeom>
          <a:noFill/>
          <a:ln/>
        </p:spPr>
        <p:txBody>
          <a:bodyPr wrap="none" lIns="0" tIns="0" rIns="0" bIns="0" rtlCol="0" anchor="t"/>
          <a:lstStyle/>
          <a:p>
            <a:pPr marL="0" indent="0" algn="l">
              <a:lnSpc>
                <a:spcPts val="2200"/>
              </a:lnSpc>
              <a:buNone/>
            </a:pPr>
            <a:r>
              <a:rPr lang="en-US" sz="1400" b="1" dirty="0">
                <a:solidFill>
                  <a:srgbClr val="272525"/>
                </a:solidFill>
                <a:latin typeface="Inter" pitchFamily="34" charset="0"/>
                <a:ea typeface="Inter" pitchFamily="34" charset="-122"/>
                <a:cs typeface="Inter" pitchFamily="34" charset="-120"/>
              </a:rPr>
              <a:t>Model</a:t>
            </a:r>
            <a:endParaRPr lang="en-US" sz="1400" dirty="0"/>
          </a:p>
        </p:txBody>
      </p:sp>
      <p:sp>
        <p:nvSpPr>
          <p:cNvPr id="8" name="Text 6"/>
          <p:cNvSpPr/>
          <p:nvPr/>
        </p:nvSpPr>
        <p:spPr>
          <a:xfrm>
            <a:off x="9344620" y="1635323"/>
            <a:ext cx="1251228" cy="284798"/>
          </a:xfrm>
          <a:prstGeom prst="rect">
            <a:avLst/>
          </a:prstGeom>
          <a:noFill/>
          <a:ln/>
        </p:spPr>
        <p:txBody>
          <a:bodyPr wrap="none" lIns="0" tIns="0" rIns="0" bIns="0" rtlCol="0" anchor="t"/>
          <a:lstStyle/>
          <a:p>
            <a:pPr marL="0" indent="0" algn="l">
              <a:lnSpc>
                <a:spcPts val="2200"/>
              </a:lnSpc>
              <a:buNone/>
            </a:pPr>
            <a:r>
              <a:rPr lang="en-US" sz="1400" b="1" dirty="0">
                <a:solidFill>
                  <a:srgbClr val="272525"/>
                </a:solidFill>
                <a:latin typeface="Inter" pitchFamily="34" charset="0"/>
                <a:ea typeface="Inter" pitchFamily="34" charset="-122"/>
                <a:cs typeface="Inter" pitchFamily="34" charset="-120"/>
              </a:rPr>
              <a:t>Accuracy</a:t>
            </a:r>
            <a:endParaRPr lang="en-US" sz="1400" dirty="0"/>
          </a:p>
        </p:txBody>
      </p:sp>
      <p:sp>
        <p:nvSpPr>
          <p:cNvPr id="9" name="Text 7"/>
          <p:cNvSpPr/>
          <p:nvPr/>
        </p:nvSpPr>
        <p:spPr>
          <a:xfrm>
            <a:off x="10959465" y="1635323"/>
            <a:ext cx="1251228" cy="284798"/>
          </a:xfrm>
          <a:prstGeom prst="rect">
            <a:avLst/>
          </a:prstGeom>
          <a:noFill/>
          <a:ln/>
        </p:spPr>
        <p:txBody>
          <a:bodyPr wrap="none" lIns="0" tIns="0" rIns="0" bIns="0" rtlCol="0" anchor="t"/>
          <a:lstStyle/>
          <a:p>
            <a:pPr marL="0" indent="0" algn="l">
              <a:lnSpc>
                <a:spcPts val="2200"/>
              </a:lnSpc>
              <a:buNone/>
            </a:pPr>
            <a:r>
              <a:rPr lang="en-US" sz="1400" b="1" dirty="0">
                <a:solidFill>
                  <a:srgbClr val="272525"/>
                </a:solidFill>
                <a:latin typeface="Inter" pitchFamily="34" charset="0"/>
                <a:ea typeface="Inter" pitchFamily="34" charset="-122"/>
                <a:cs typeface="Inter" pitchFamily="34" charset="-120"/>
              </a:rPr>
              <a:t>F1-score</a:t>
            </a:r>
            <a:endParaRPr lang="en-US" sz="1400" dirty="0"/>
          </a:p>
        </p:txBody>
      </p:sp>
      <p:sp>
        <p:nvSpPr>
          <p:cNvPr id="10" name="Text 8"/>
          <p:cNvSpPr/>
          <p:nvPr/>
        </p:nvSpPr>
        <p:spPr>
          <a:xfrm>
            <a:off x="12574310" y="1635323"/>
            <a:ext cx="1255038" cy="284798"/>
          </a:xfrm>
          <a:prstGeom prst="rect">
            <a:avLst/>
          </a:prstGeom>
          <a:noFill/>
          <a:ln/>
        </p:spPr>
        <p:txBody>
          <a:bodyPr wrap="none" lIns="0" tIns="0" rIns="0" bIns="0" rtlCol="0" anchor="t"/>
          <a:lstStyle/>
          <a:p>
            <a:pPr marL="0" indent="0" algn="l">
              <a:lnSpc>
                <a:spcPts val="2200"/>
              </a:lnSpc>
              <a:buNone/>
            </a:pPr>
            <a:r>
              <a:rPr lang="en-US" sz="1400" b="1" dirty="0">
                <a:solidFill>
                  <a:srgbClr val="272525"/>
                </a:solidFill>
                <a:latin typeface="Inter" pitchFamily="34" charset="0"/>
                <a:ea typeface="Inter" pitchFamily="34" charset="-122"/>
                <a:cs typeface="Inter" pitchFamily="34" charset="-120"/>
              </a:rPr>
              <a:t>ROC-AUC</a:t>
            </a:r>
            <a:endParaRPr lang="en-US" sz="1400" dirty="0"/>
          </a:p>
        </p:txBody>
      </p:sp>
      <p:sp>
        <p:nvSpPr>
          <p:cNvPr id="11" name="Shape 9"/>
          <p:cNvSpPr/>
          <p:nvPr/>
        </p:nvSpPr>
        <p:spPr>
          <a:xfrm>
            <a:off x="7547610" y="2034540"/>
            <a:ext cx="6459736" cy="798433"/>
          </a:xfrm>
          <a:prstGeom prst="rect">
            <a:avLst/>
          </a:prstGeom>
          <a:solidFill>
            <a:srgbClr val="000000">
              <a:alpha val="4000"/>
            </a:srgbClr>
          </a:solidFill>
          <a:ln/>
        </p:spPr>
        <p:txBody>
          <a:bodyPr/>
          <a:lstStyle/>
          <a:p>
            <a:endParaRPr lang="en-SA"/>
          </a:p>
        </p:txBody>
      </p:sp>
      <p:sp>
        <p:nvSpPr>
          <p:cNvPr id="12" name="Text 10"/>
          <p:cNvSpPr/>
          <p:nvPr/>
        </p:nvSpPr>
        <p:spPr>
          <a:xfrm>
            <a:off x="7725966" y="2148959"/>
            <a:ext cx="1255038" cy="569595"/>
          </a:xfrm>
          <a:prstGeom prst="rect">
            <a:avLst/>
          </a:prstGeom>
          <a:noFill/>
          <a:ln/>
        </p:spPr>
        <p:txBody>
          <a:bodyPr wrap="square" lIns="0" tIns="0" rIns="0" bIns="0" rtlCol="0" anchor="t"/>
          <a:lstStyle/>
          <a:p>
            <a:pPr marL="0" indent="0" algn="l">
              <a:lnSpc>
                <a:spcPts val="2200"/>
              </a:lnSpc>
              <a:buNone/>
            </a:pPr>
            <a:r>
              <a:rPr lang="en-US" sz="1400" dirty="0">
                <a:solidFill>
                  <a:srgbClr val="272525"/>
                </a:solidFill>
                <a:latin typeface="Inter" pitchFamily="34" charset="0"/>
                <a:ea typeface="Inter" pitchFamily="34" charset="-122"/>
                <a:cs typeface="Inter" pitchFamily="34" charset="-120"/>
              </a:rPr>
              <a:t>Decision Tree (DT)</a:t>
            </a:r>
            <a:endParaRPr lang="en-US" sz="1400" dirty="0"/>
          </a:p>
        </p:txBody>
      </p:sp>
      <p:sp>
        <p:nvSpPr>
          <p:cNvPr id="13" name="Text 11"/>
          <p:cNvSpPr/>
          <p:nvPr/>
        </p:nvSpPr>
        <p:spPr>
          <a:xfrm>
            <a:off x="9344620" y="2148959"/>
            <a:ext cx="1251228" cy="284798"/>
          </a:xfrm>
          <a:prstGeom prst="rect">
            <a:avLst/>
          </a:prstGeom>
          <a:noFill/>
          <a:ln/>
        </p:spPr>
        <p:txBody>
          <a:bodyPr wrap="none" lIns="0" tIns="0" rIns="0" bIns="0" rtlCol="0" anchor="t"/>
          <a:lstStyle/>
          <a:p>
            <a:pPr marL="0" indent="0" algn="l">
              <a:lnSpc>
                <a:spcPts val="2200"/>
              </a:lnSpc>
              <a:buNone/>
            </a:pPr>
            <a:r>
              <a:rPr lang="en-US" sz="1400" dirty="0">
                <a:solidFill>
                  <a:srgbClr val="272525"/>
                </a:solidFill>
                <a:latin typeface="Inter" pitchFamily="34" charset="0"/>
                <a:ea typeface="Inter" pitchFamily="34" charset="-122"/>
                <a:cs typeface="Inter" pitchFamily="34" charset="-120"/>
              </a:rPr>
              <a:t>93.7%</a:t>
            </a:r>
            <a:endParaRPr lang="en-US" sz="1400" dirty="0"/>
          </a:p>
        </p:txBody>
      </p:sp>
      <p:sp>
        <p:nvSpPr>
          <p:cNvPr id="14" name="Text 12"/>
          <p:cNvSpPr/>
          <p:nvPr/>
        </p:nvSpPr>
        <p:spPr>
          <a:xfrm>
            <a:off x="10959465" y="2148959"/>
            <a:ext cx="1251228" cy="284798"/>
          </a:xfrm>
          <a:prstGeom prst="rect">
            <a:avLst/>
          </a:prstGeom>
          <a:noFill/>
          <a:ln/>
        </p:spPr>
        <p:txBody>
          <a:bodyPr wrap="none" lIns="0" tIns="0" rIns="0" bIns="0" rtlCol="0" anchor="t"/>
          <a:lstStyle/>
          <a:p>
            <a:pPr marL="0" indent="0" algn="l">
              <a:lnSpc>
                <a:spcPts val="2200"/>
              </a:lnSpc>
              <a:buNone/>
            </a:pPr>
            <a:r>
              <a:rPr lang="en-US" sz="1400" dirty="0">
                <a:solidFill>
                  <a:srgbClr val="272525"/>
                </a:solidFill>
                <a:latin typeface="Inter" pitchFamily="34" charset="0"/>
                <a:ea typeface="Inter" pitchFamily="34" charset="-122"/>
                <a:cs typeface="Inter" pitchFamily="34" charset="-120"/>
              </a:rPr>
              <a:t>0.911</a:t>
            </a:r>
            <a:endParaRPr lang="en-US" sz="1400" dirty="0"/>
          </a:p>
        </p:txBody>
      </p:sp>
      <p:sp>
        <p:nvSpPr>
          <p:cNvPr id="15" name="Text 13"/>
          <p:cNvSpPr/>
          <p:nvPr/>
        </p:nvSpPr>
        <p:spPr>
          <a:xfrm>
            <a:off x="12574310" y="2148959"/>
            <a:ext cx="1255038" cy="284798"/>
          </a:xfrm>
          <a:prstGeom prst="rect">
            <a:avLst/>
          </a:prstGeom>
          <a:noFill/>
          <a:ln/>
        </p:spPr>
        <p:txBody>
          <a:bodyPr wrap="none" lIns="0" tIns="0" rIns="0" bIns="0" rtlCol="0" anchor="t"/>
          <a:lstStyle/>
          <a:p>
            <a:pPr marL="0" indent="0" algn="l">
              <a:lnSpc>
                <a:spcPts val="2200"/>
              </a:lnSpc>
              <a:buNone/>
            </a:pPr>
            <a:r>
              <a:rPr lang="en-US" sz="1400" dirty="0">
                <a:solidFill>
                  <a:srgbClr val="272525"/>
                </a:solidFill>
                <a:latin typeface="Inter" pitchFamily="34" charset="0"/>
                <a:ea typeface="Inter" pitchFamily="34" charset="-122"/>
                <a:cs typeface="Inter" pitchFamily="34" charset="-120"/>
              </a:rPr>
              <a:t>0.921</a:t>
            </a:r>
            <a:endParaRPr lang="en-US" sz="1400" dirty="0"/>
          </a:p>
        </p:txBody>
      </p:sp>
      <p:sp>
        <p:nvSpPr>
          <p:cNvPr id="16" name="Shape 14"/>
          <p:cNvSpPr/>
          <p:nvPr/>
        </p:nvSpPr>
        <p:spPr>
          <a:xfrm>
            <a:off x="7547610" y="2832973"/>
            <a:ext cx="6459736" cy="798433"/>
          </a:xfrm>
          <a:prstGeom prst="rect">
            <a:avLst/>
          </a:prstGeom>
          <a:solidFill>
            <a:srgbClr val="FFFFFF">
              <a:alpha val="4000"/>
            </a:srgbClr>
          </a:solidFill>
          <a:ln/>
        </p:spPr>
        <p:txBody>
          <a:bodyPr/>
          <a:lstStyle/>
          <a:p>
            <a:endParaRPr lang="en-SA"/>
          </a:p>
        </p:txBody>
      </p:sp>
      <p:sp>
        <p:nvSpPr>
          <p:cNvPr id="17" name="Text 15"/>
          <p:cNvSpPr/>
          <p:nvPr/>
        </p:nvSpPr>
        <p:spPr>
          <a:xfrm>
            <a:off x="7725966" y="2947392"/>
            <a:ext cx="1255038" cy="569595"/>
          </a:xfrm>
          <a:prstGeom prst="rect">
            <a:avLst/>
          </a:prstGeom>
          <a:noFill/>
          <a:ln/>
        </p:spPr>
        <p:txBody>
          <a:bodyPr wrap="square" lIns="0" tIns="0" rIns="0" bIns="0" rtlCol="0" anchor="t"/>
          <a:lstStyle/>
          <a:p>
            <a:pPr marL="0" indent="0" algn="l">
              <a:lnSpc>
                <a:spcPts val="2200"/>
              </a:lnSpc>
              <a:buNone/>
            </a:pPr>
            <a:r>
              <a:rPr lang="en-US" sz="1400" dirty="0">
                <a:solidFill>
                  <a:srgbClr val="272525"/>
                </a:solidFill>
                <a:latin typeface="Inter" pitchFamily="34" charset="0"/>
                <a:ea typeface="Inter" pitchFamily="34" charset="-122"/>
                <a:cs typeface="Inter" pitchFamily="34" charset="-120"/>
              </a:rPr>
              <a:t>MLP (Neural Net)</a:t>
            </a:r>
            <a:endParaRPr lang="en-US" sz="1400" dirty="0"/>
          </a:p>
        </p:txBody>
      </p:sp>
      <p:sp>
        <p:nvSpPr>
          <p:cNvPr id="18" name="Text 16"/>
          <p:cNvSpPr/>
          <p:nvPr/>
        </p:nvSpPr>
        <p:spPr>
          <a:xfrm>
            <a:off x="9344620" y="2947392"/>
            <a:ext cx="1251228" cy="284798"/>
          </a:xfrm>
          <a:prstGeom prst="rect">
            <a:avLst/>
          </a:prstGeom>
          <a:noFill/>
          <a:ln/>
        </p:spPr>
        <p:txBody>
          <a:bodyPr wrap="none" lIns="0" tIns="0" rIns="0" bIns="0" rtlCol="0" anchor="t"/>
          <a:lstStyle/>
          <a:p>
            <a:pPr marL="0" indent="0" algn="l">
              <a:lnSpc>
                <a:spcPts val="2200"/>
              </a:lnSpc>
              <a:buNone/>
            </a:pPr>
            <a:r>
              <a:rPr lang="en-US" sz="1400" dirty="0">
                <a:solidFill>
                  <a:srgbClr val="272525"/>
                </a:solidFill>
                <a:latin typeface="Inter" pitchFamily="34" charset="0"/>
                <a:ea typeface="Inter" pitchFamily="34" charset="-122"/>
                <a:cs typeface="Inter" pitchFamily="34" charset="-120"/>
              </a:rPr>
              <a:t>83.7%</a:t>
            </a:r>
            <a:endParaRPr lang="en-US" sz="1400" dirty="0"/>
          </a:p>
        </p:txBody>
      </p:sp>
      <p:sp>
        <p:nvSpPr>
          <p:cNvPr id="19" name="Text 17"/>
          <p:cNvSpPr/>
          <p:nvPr/>
        </p:nvSpPr>
        <p:spPr>
          <a:xfrm>
            <a:off x="10959465" y="2947392"/>
            <a:ext cx="1251228" cy="284798"/>
          </a:xfrm>
          <a:prstGeom prst="rect">
            <a:avLst/>
          </a:prstGeom>
          <a:noFill/>
          <a:ln/>
        </p:spPr>
        <p:txBody>
          <a:bodyPr wrap="none" lIns="0" tIns="0" rIns="0" bIns="0" rtlCol="0" anchor="t"/>
          <a:lstStyle/>
          <a:p>
            <a:pPr marL="0" indent="0" algn="l">
              <a:lnSpc>
                <a:spcPts val="2200"/>
              </a:lnSpc>
              <a:buNone/>
            </a:pPr>
            <a:r>
              <a:rPr lang="en-US" sz="1400" dirty="0">
                <a:solidFill>
                  <a:srgbClr val="272525"/>
                </a:solidFill>
                <a:latin typeface="Inter" pitchFamily="34" charset="0"/>
                <a:ea typeface="Inter" pitchFamily="34" charset="-122"/>
                <a:cs typeface="Inter" pitchFamily="34" charset="-120"/>
              </a:rPr>
              <a:t>0.768</a:t>
            </a:r>
            <a:endParaRPr lang="en-US" sz="1400" dirty="0"/>
          </a:p>
        </p:txBody>
      </p:sp>
      <p:sp>
        <p:nvSpPr>
          <p:cNvPr id="20" name="Text 18"/>
          <p:cNvSpPr/>
          <p:nvPr/>
        </p:nvSpPr>
        <p:spPr>
          <a:xfrm>
            <a:off x="12574310" y="2947392"/>
            <a:ext cx="1255038" cy="284798"/>
          </a:xfrm>
          <a:prstGeom prst="rect">
            <a:avLst/>
          </a:prstGeom>
          <a:noFill/>
          <a:ln/>
        </p:spPr>
        <p:txBody>
          <a:bodyPr wrap="none" lIns="0" tIns="0" rIns="0" bIns="0" rtlCol="0" anchor="t"/>
          <a:lstStyle/>
          <a:p>
            <a:pPr marL="0" indent="0" algn="l">
              <a:lnSpc>
                <a:spcPts val="2200"/>
              </a:lnSpc>
              <a:buNone/>
            </a:pPr>
            <a:r>
              <a:rPr lang="en-US" sz="1400" dirty="0">
                <a:solidFill>
                  <a:srgbClr val="272525"/>
                </a:solidFill>
                <a:latin typeface="Inter" pitchFamily="34" charset="0"/>
                <a:ea typeface="Inter" pitchFamily="34" charset="-122"/>
                <a:cs typeface="Inter" pitchFamily="34" charset="-120"/>
              </a:rPr>
              <a:t>0.899</a:t>
            </a:r>
            <a:endParaRPr lang="en-US" sz="1400" dirty="0"/>
          </a:p>
        </p:txBody>
      </p:sp>
      <p:sp>
        <p:nvSpPr>
          <p:cNvPr id="21" name="Shape 19"/>
          <p:cNvSpPr/>
          <p:nvPr/>
        </p:nvSpPr>
        <p:spPr>
          <a:xfrm>
            <a:off x="7547610" y="3631406"/>
            <a:ext cx="6459736" cy="798433"/>
          </a:xfrm>
          <a:prstGeom prst="rect">
            <a:avLst/>
          </a:prstGeom>
          <a:solidFill>
            <a:srgbClr val="000000">
              <a:alpha val="4000"/>
            </a:srgbClr>
          </a:solidFill>
          <a:ln/>
        </p:spPr>
        <p:txBody>
          <a:bodyPr/>
          <a:lstStyle/>
          <a:p>
            <a:endParaRPr lang="en-SA"/>
          </a:p>
        </p:txBody>
      </p:sp>
      <p:sp>
        <p:nvSpPr>
          <p:cNvPr id="22" name="Text 20"/>
          <p:cNvSpPr/>
          <p:nvPr/>
        </p:nvSpPr>
        <p:spPr>
          <a:xfrm>
            <a:off x="7725966" y="3745825"/>
            <a:ext cx="1255038" cy="569595"/>
          </a:xfrm>
          <a:prstGeom prst="rect">
            <a:avLst/>
          </a:prstGeom>
          <a:noFill/>
          <a:ln/>
        </p:spPr>
        <p:txBody>
          <a:bodyPr wrap="square" lIns="0" tIns="0" rIns="0" bIns="0" rtlCol="0" anchor="t"/>
          <a:lstStyle/>
          <a:p>
            <a:pPr marL="0" indent="0" algn="l">
              <a:lnSpc>
                <a:spcPts val="2200"/>
              </a:lnSpc>
              <a:buNone/>
            </a:pPr>
            <a:r>
              <a:rPr lang="en-US" sz="1400" dirty="0">
                <a:solidFill>
                  <a:srgbClr val="272525"/>
                </a:solidFill>
                <a:latin typeface="Inter" pitchFamily="34" charset="0"/>
                <a:ea typeface="Inter" pitchFamily="34" charset="-122"/>
                <a:cs typeface="Inter" pitchFamily="34" charset="-120"/>
              </a:rPr>
              <a:t>Logistic Reg. (LR)</a:t>
            </a:r>
            <a:endParaRPr lang="en-US" sz="1400" dirty="0"/>
          </a:p>
        </p:txBody>
      </p:sp>
      <p:sp>
        <p:nvSpPr>
          <p:cNvPr id="23" name="Text 21"/>
          <p:cNvSpPr/>
          <p:nvPr/>
        </p:nvSpPr>
        <p:spPr>
          <a:xfrm>
            <a:off x="9344620" y="3745825"/>
            <a:ext cx="1251228" cy="284798"/>
          </a:xfrm>
          <a:prstGeom prst="rect">
            <a:avLst/>
          </a:prstGeom>
          <a:noFill/>
          <a:ln/>
        </p:spPr>
        <p:txBody>
          <a:bodyPr wrap="none" lIns="0" tIns="0" rIns="0" bIns="0" rtlCol="0" anchor="t"/>
          <a:lstStyle/>
          <a:p>
            <a:pPr marL="0" indent="0" algn="l">
              <a:lnSpc>
                <a:spcPts val="2200"/>
              </a:lnSpc>
              <a:buNone/>
            </a:pPr>
            <a:r>
              <a:rPr lang="en-US" sz="1400" dirty="0">
                <a:solidFill>
                  <a:srgbClr val="272525"/>
                </a:solidFill>
                <a:latin typeface="Inter" pitchFamily="34" charset="0"/>
                <a:ea typeface="Inter" pitchFamily="34" charset="-122"/>
                <a:cs typeface="Inter" pitchFamily="34" charset="-120"/>
              </a:rPr>
              <a:t>80</a:t>
            </a:r>
            <a:endParaRPr lang="en-US" sz="1400" dirty="0"/>
          </a:p>
        </p:txBody>
      </p:sp>
      <p:sp>
        <p:nvSpPr>
          <p:cNvPr id="24" name="Text 22"/>
          <p:cNvSpPr/>
          <p:nvPr/>
        </p:nvSpPr>
        <p:spPr>
          <a:xfrm>
            <a:off x="10959465" y="3745825"/>
            <a:ext cx="1251228" cy="284798"/>
          </a:xfrm>
          <a:prstGeom prst="rect">
            <a:avLst/>
          </a:prstGeom>
          <a:noFill/>
          <a:ln/>
        </p:spPr>
        <p:txBody>
          <a:bodyPr wrap="none" lIns="0" tIns="0" rIns="0" bIns="0" rtlCol="0" anchor="t"/>
          <a:lstStyle/>
          <a:p>
            <a:pPr marL="0" indent="0" algn="l">
              <a:lnSpc>
                <a:spcPts val="2200"/>
              </a:lnSpc>
              <a:buNone/>
            </a:pPr>
            <a:r>
              <a:rPr lang="en-US" sz="1400" dirty="0">
                <a:solidFill>
                  <a:srgbClr val="272525"/>
                </a:solidFill>
                <a:latin typeface="Inter" pitchFamily="34" charset="0"/>
                <a:ea typeface="Inter" pitchFamily="34" charset="-122"/>
                <a:cs typeface="Inter" pitchFamily="34" charset="-120"/>
              </a:rPr>
              <a:t>0.751</a:t>
            </a:r>
            <a:endParaRPr lang="en-US" sz="1400" dirty="0"/>
          </a:p>
        </p:txBody>
      </p:sp>
      <p:sp>
        <p:nvSpPr>
          <p:cNvPr id="25" name="Text 23"/>
          <p:cNvSpPr/>
          <p:nvPr/>
        </p:nvSpPr>
        <p:spPr>
          <a:xfrm>
            <a:off x="12574310" y="3745825"/>
            <a:ext cx="1255038" cy="284798"/>
          </a:xfrm>
          <a:prstGeom prst="rect">
            <a:avLst/>
          </a:prstGeom>
          <a:noFill/>
          <a:ln/>
        </p:spPr>
        <p:txBody>
          <a:bodyPr wrap="none" lIns="0" tIns="0" rIns="0" bIns="0" rtlCol="0" anchor="t"/>
          <a:lstStyle/>
          <a:p>
            <a:pPr marL="0" indent="0" algn="l">
              <a:lnSpc>
                <a:spcPts val="2200"/>
              </a:lnSpc>
              <a:buNone/>
            </a:pPr>
            <a:r>
              <a:rPr lang="en-US" sz="1400" dirty="0">
                <a:solidFill>
                  <a:srgbClr val="272525"/>
                </a:solidFill>
                <a:latin typeface="Inter" pitchFamily="34" charset="0"/>
                <a:ea typeface="Inter" pitchFamily="34" charset="-122"/>
                <a:cs typeface="Inter" pitchFamily="34" charset="-120"/>
              </a:rPr>
              <a:t>0.885</a:t>
            </a:r>
            <a:endParaRPr lang="en-US" sz="1400" dirty="0"/>
          </a:p>
        </p:txBody>
      </p:sp>
      <p:sp>
        <p:nvSpPr>
          <p:cNvPr id="26" name="Shape 24"/>
          <p:cNvSpPr/>
          <p:nvPr/>
        </p:nvSpPr>
        <p:spPr>
          <a:xfrm>
            <a:off x="7547610" y="4429839"/>
            <a:ext cx="6459736" cy="798433"/>
          </a:xfrm>
          <a:prstGeom prst="rect">
            <a:avLst/>
          </a:prstGeom>
          <a:solidFill>
            <a:srgbClr val="FFFFFF">
              <a:alpha val="4000"/>
            </a:srgbClr>
          </a:solidFill>
          <a:ln/>
        </p:spPr>
        <p:txBody>
          <a:bodyPr/>
          <a:lstStyle/>
          <a:p>
            <a:endParaRPr lang="en-SA"/>
          </a:p>
        </p:txBody>
      </p:sp>
      <p:sp>
        <p:nvSpPr>
          <p:cNvPr id="27" name="Text 25"/>
          <p:cNvSpPr/>
          <p:nvPr/>
        </p:nvSpPr>
        <p:spPr>
          <a:xfrm>
            <a:off x="7725966" y="4544258"/>
            <a:ext cx="1255038" cy="569595"/>
          </a:xfrm>
          <a:prstGeom prst="rect">
            <a:avLst/>
          </a:prstGeom>
          <a:noFill/>
          <a:ln/>
        </p:spPr>
        <p:txBody>
          <a:bodyPr wrap="square" lIns="0" tIns="0" rIns="0" bIns="0" rtlCol="0" anchor="t"/>
          <a:lstStyle/>
          <a:p>
            <a:pPr marL="0" indent="0" algn="l">
              <a:lnSpc>
                <a:spcPts val="2200"/>
              </a:lnSpc>
              <a:buNone/>
            </a:pPr>
            <a:r>
              <a:rPr lang="en-US" sz="1400" dirty="0">
                <a:solidFill>
                  <a:srgbClr val="272525"/>
                </a:solidFill>
                <a:latin typeface="Inter" pitchFamily="34" charset="0"/>
                <a:ea typeface="Inter" pitchFamily="34" charset="-122"/>
                <a:cs typeface="Inter" pitchFamily="34" charset="-120"/>
              </a:rPr>
              <a:t>SVM (Linear kernel)</a:t>
            </a:r>
            <a:endParaRPr lang="en-US" sz="1400" dirty="0"/>
          </a:p>
        </p:txBody>
      </p:sp>
      <p:sp>
        <p:nvSpPr>
          <p:cNvPr id="28" name="Text 26"/>
          <p:cNvSpPr/>
          <p:nvPr/>
        </p:nvSpPr>
        <p:spPr>
          <a:xfrm>
            <a:off x="9344620" y="4544258"/>
            <a:ext cx="1251228" cy="284798"/>
          </a:xfrm>
          <a:prstGeom prst="rect">
            <a:avLst/>
          </a:prstGeom>
          <a:noFill/>
          <a:ln/>
        </p:spPr>
        <p:txBody>
          <a:bodyPr wrap="none" lIns="0" tIns="0" rIns="0" bIns="0" rtlCol="0" anchor="t"/>
          <a:lstStyle/>
          <a:p>
            <a:pPr marL="0" indent="0" algn="l">
              <a:lnSpc>
                <a:spcPts val="2200"/>
              </a:lnSpc>
              <a:buNone/>
            </a:pPr>
            <a:r>
              <a:rPr lang="en-US" sz="1400" dirty="0">
                <a:solidFill>
                  <a:srgbClr val="272525"/>
                </a:solidFill>
                <a:latin typeface="Inter" pitchFamily="34" charset="0"/>
                <a:ea typeface="Inter" pitchFamily="34" charset="-122"/>
                <a:cs typeface="Inter" pitchFamily="34" charset="-120"/>
              </a:rPr>
              <a:t>79.5%</a:t>
            </a:r>
            <a:endParaRPr lang="en-US" sz="1400" dirty="0"/>
          </a:p>
        </p:txBody>
      </p:sp>
      <p:sp>
        <p:nvSpPr>
          <p:cNvPr id="29" name="Text 27"/>
          <p:cNvSpPr/>
          <p:nvPr/>
        </p:nvSpPr>
        <p:spPr>
          <a:xfrm>
            <a:off x="10959465" y="4544258"/>
            <a:ext cx="1251228" cy="284798"/>
          </a:xfrm>
          <a:prstGeom prst="rect">
            <a:avLst/>
          </a:prstGeom>
          <a:noFill/>
          <a:ln/>
        </p:spPr>
        <p:txBody>
          <a:bodyPr wrap="none" lIns="0" tIns="0" rIns="0" bIns="0" rtlCol="0" anchor="t"/>
          <a:lstStyle/>
          <a:p>
            <a:pPr marL="0" indent="0" algn="l">
              <a:lnSpc>
                <a:spcPts val="2200"/>
              </a:lnSpc>
              <a:buNone/>
            </a:pPr>
            <a:r>
              <a:rPr lang="en-US" sz="1400" dirty="0">
                <a:solidFill>
                  <a:srgbClr val="272525"/>
                </a:solidFill>
                <a:latin typeface="Inter" pitchFamily="34" charset="0"/>
                <a:ea typeface="Inter" pitchFamily="34" charset="-122"/>
                <a:cs typeface="Inter" pitchFamily="34" charset="-120"/>
              </a:rPr>
              <a:t>0.740</a:t>
            </a:r>
            <a:endParaRPr lang="en-US" sz="1400" dirty="0"/>
          </a:p>
        </p:txBody>
      </p:sp>
      <p:sp>
        <p:nvSpPr>
          <p:cNvPr id="30" name="Text 28"/>
          <p:cNvSpPr/>
          <p:nvPr/>
        </p:nvSpPr>
        <p:spPr>
          <a:xfrm>
            <a:off x="12574310" y="4544258"/>
            <a:ext cx="1255038" cy="284798"/>
          </a:xfrm>
          <a:prstGeom prst="rect">
            <a:avLst/>
          </a:prstGeom>
          <a:noFill/>
          <a:ln/>
        </p:spPr>
        <p:txBody>
          <a:bodyPr wrap="none" lIns="0" tIns="0" rIns="0" bIns="0" rtlCol="0" anchor="t"/>
          <a:lstStyle/>
          <a:p>
            <a:pPr marL="0" indent="0" algn="l">
              <a:lnSpc>
                <a:spcPts val="2200"/>
              </a:lnSpc>
              <a:buNone/>
            </a:pPr>
            <a:r>
              <a:rPr lang="en-US" sz="1400" dirty="0">
                <a:solidFill>
                  <a:srgbClr val="272525"/>
                </a:solidFill>
                <a:latin typeface="Inter" pitchFamily="34" charset="0"/>
                <a:ea typeface="Inter" pitchFamily="34" charset="-122"/>
                <a:cs typeface="Inter" pitchFamily="34" charset="-120"/>
              </a:rPr>
              <a:t>0.883</a:t>
            </a:r>
            <a:endParaRPr lang="en-US" sz="1400" dirty="0"/>
          </a:p>
        </p:txBody>
      </p:sp>
      <p:sp>
        <p:nvSpPr>
          <p:cNvPr id="31" name="Text 29"/>
          <p:cNvSpPr/>
          <p:nvPr/>
        </p:nvSpPr>
        <p:spPr>
          <a:xfrm>
            <a:off x="623054" y="5636419"/>
            <a:ext cx="13384292" cy="569595"/>
          </a:xfrm>
          <a:prstGeom prst="rect">
            <a:avLst/>
          </a:prstGeom>
          <a:noFill/>
          <a:ln/>
        </p:spPr>
        <p:txBody>
          <a:bodyPr wrap="square" lIns="0" tIns="0" rIns="0" bIns="0" rtlCol="0" anchor="t"/>
          <a:lstStyle/>
          <a:p>
            <a:pPr marL="0" indent="0" algn="l">
              <a:lnSpc>
                <a:spcPts val="2200"/>
              </a:lnSpc>
              <a:buNone/>
            </a:pPr>
            <a:r>
              <a:rPr lang="en-US" sz="1400" dirty="0">
                <a:solidFill>
                  <a:srgbClr val="272525"/>
                </a:solidFill>
                <a:latin typeface="Inter" pitchFamily="34" charset="0"/>
                <a:ea typeface="Inter" pitchFamily="34" charset="-122"/>
                <a:cs typeface="Inter" pitchFamily="34" charset="-120"/>
              </a:rPr>
              <a:t>The Decision Tree outperforms other models in all metrics (highest accuracy, F1, and ROC-AUC). The MLP is the second-best model, while the linear classifiers (LR and SVM) show lower accuracy and F1 (~74-75%).</a:t>
            </a:r>
            <a:endParaRPr lang="en-US" sz="1400" dirty="0"/>
          </a:p>
        </p:txBody>
      </p:sp>
      <p:sp>
        <p:nvSpPr>
          <p:cNvPr id="32" name="Text 30"/>
          <p:cNvSpPr/>
          <p:nvPr/>
        </p:nvSpPr>
        <p:spPr>
          <a:xfrm>
            <a:off x="623054" y="6406277"/>
            <a:ext cx="13384292" cy="569595"/>
          </a:xfrm>
          <a:prstGeom prst="rect">
            <a:avLst/>
          </a:prstGeom>
          <a:noFill/>
          <a:ln/>
        </p:spPr>
        <p:txBody>
          <a:bodyPr wrap="square" lIns="0" tIns="0" rIns="0" bIns="0" rtlCol="0" anchor="t"/>
          <a:lstStyle/>
          <a:p>
            <a:pPr marL="0" indent="0" algn="l">
              <a:lnSpc>
                <a:spcPts val="2200"/>
              </a:lnSpc>
              <a:buNone/>
            </a:pPr>
            <a:r>
              <a:rPr lang="en-US" sz="1400" dirty="0">
                <a:solidFill>
                  <a:srgbClr val="272525"/>
                </a:solidFill>
                <a:latin typeface="Inter" pitchFamily="34" charset="0"/>
                <a:ea typeface="Inter" pitchFamily="34" charset="-122"/>
                <a:cs typeface="Inter" pitchFamily="34" charset="-120"/>
              </a:rPr>
              <a:t>Notably, the DT and MLP have </a:t>
            </a:r>
            <a:r>
              <a:rPr lang="en-US" sz="1400" b="1" dirty="0">
                <a:solidFill>
                  <a:srgbClr val="272525"/>
                </a:solidFill>
                <a:latin typeface="Inter" pitchFamily="34" charset="0"/>
                <a:ea typeface="Inter" pitchFamily="34" charset="-122"/>
                <a:cs typeface="Inter" pitchFamily="34" charset="-120"/>
              </a:rPr>
              <a:t>close ROC_AUC</a:t>
            </a:r>
            <a:r>
              <a:rPr lang="en-US" sz="1400" dirty="0">
                <a:solidFill>
                  <a:srgbClr val="272525"/>
                </a:solidFill>
                <a:latin typeface="Inter" pitchFamily="34" charset="0"/>
                <a:ea typeface="Inter" pitchFamily="34" charset="-122"/>
                <a:cs typeface="Inter" pitchFamily="34" charset="-120"/>
              </a:rPr>
              <a:t> values (~0.92 vs 0.90), indicating both capture the ranking of predictors well. However, the DT's substantially higher F1 (0.91 vs 0.77) mean it achieves a better balance between precision and recall on the test data.</a:t>
            </a:r>
            <a:endParaRPr lang="en-US" sz="1400" dirty="0"/>
          </a:p>
        </p:txBody>
      </p:sp>
      <p:sp>
        <p:nvSpPr>
          <p:cNvPr id="33" name="Text 31"/>
          <p:cNvSpPr/>
          <p:nvPr/>
        </p:nvSpPr>
        <p:spPr>
          <a:xfrm>
            <a:off x="623054" y="7176135"/>
            <a:ext cx="13384292" cy="569595"/>
          </a:xfrm>
          <a:prstGeom prst="rect">
            <a:avLst/>
          </a:prstGeom>
          <a:noFill/>
          <a:ln/>
        </p:spPr>
        <p:txBody>
          <a:bodyPr wrap="square" lIns="0" tIns="0" rIns="0" bIns="0" rtlCol="0" anchor="t"/>
          <a:lstStyle/>
          <a:p>
            <a:pPr marL="0" indent="0" algn="l">
              <a:lnSpc>
                <a:spcPts val="2200"/>
              </a:lnSpc>
              <a:buNone/>
            </a:pPr>
            <a:r>
              <a:rPr lang="en-US" sz="1400" dirty="0">
                <a:solidFill>
                  <a:srgbClr val="272525"/>
                </a:solidFill>
                <a:latin typeface="Inter" pitchFamily="34" charset="0"/>
                <a:ea typeface="Inter" pitchFamily="34" charset="-122"/>
                <a:cs typeface="Inter" pitchFamily="34" charset="-120"/>
              </a:rPr>
              <a:t>This validates that the tree model leverage patterns in the data that other models (especially the linear ones) could not easily capture, leading to superior overall performance.</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5231</TotalTime>
  <Words>2032</Words>
  <Application>Microsoft Macintosh PowerPoint</Application>
  <PresentationFormat>Custom</PresentationFormat>
  <Paragraphs>119</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Inter</vt:lpstr>
      <vt:lpstr>Inter Bold</vt:lpstr>
      <vt:lpstr>Inter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ABDULAZIZ HISHAM  ABDULAZIZ  ALMAKHDHOU</cp:lastModifiedBy>
  <cp:revision>4</cp:revision>
  <dcterms:created xsi:type="dcterms:W3CDTF">2025-05-05T20:57:04Z</dcterms:created>
  <dcterms:modified xsi:type="dcterms:W3CDTF">2025-05-12T15:38:13Z</dcterms:modified>
</cp:coreProperties>
</file>