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2" r:id="rId1"/>
  </p:sldMasterIdLst>
  <p:notesMasterIdLst>
    <p:notesMasterId r:id="rId20"/>
  </p:notesMasterIdLst>
  <p:sldIdLst>
    <p:sldId id="256" r:id="rId2"/>
    <p:sldId id="266" r:id="rId3"/>
    <p:sldId id="292" r:id="rId4"/>
    <p:sldId id="298" r:id="rId5"/>
    <p:sldId id="303" r:id="rId6"/>
    <p:sldId id="296" r:id="rId7"/>
    <p:sldId id="302" r:id="rId8"/>
    <p:sldId id="297" r:id="rId9"/>
    <p:sldId id="304" r:id="rId10"/>
    <p:sldId id="293" r:id="rId11"/>
    <p:sldId id="295" r:id="rId12"/>
    <p:sldId id="299" r:id="rId13"/>
    <p:sldId id="300" r:id="rId14"/>
    <p:sldId id="301" r:id="rId15"/>
    <p:sldId id="289" r:id="rId16"/>
    <p:sldId id="291" r:id="rId17"/>
    <p:sldId id="305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081828"/>
    <a:srgbClr val="57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9840" autoAdjust="0"/>
  </p:normalViewPr>
  <p:slideViewPr>
    <p:cSldViewPr snapToGrid="0">
      <p:cViewPr varScale="1">
        <p:scale>
          <a:sx n="63" d="100"/>
          <a:sy n="63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DB16-5086-4FCD-B225-7812C8CDDAE1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52DB8-34A8-4539-AD58-9FBBD5794A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88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265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808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093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118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Api key</a:t>
            </a:r>
            <a:r>
              <a:rPr lang="fr-CH" baseline="0" dirty="0" smtClean="0"/>
              <a:t> / </a:t>
            </a:r>
            <a:r>
              <a:rPr lang="fr-CH" baseline="0" dirty="0" err="1" smtClean="0"/>
              <a:t>Reward</a:t>
            </a:r>
            <a:r>
              <a:rPr lang="fr-CH" baseline="0" dirty="0" smtClean="0"/>
              <a:t>, badge (pareils sauf </a:t>
            </a:r>
            <a:r>
              <a:rPr lang="fr-CH" baseline="0" dirty="0" err="1" smtClean="0"/>
              <a:t>reward</a:t>
            </a:r>
            <a:r>
              <a:rPr lang="fr-CH" baseline="0" dirty="0" smtClean="0"/>
              <a:t> Rare, 10 j’aime sur l’ensemble pour obtenir </a:t>
            </a:r>
            <a:r>
              <a:rPr lang="fr-CH" baseline="0" dirty="0" err="1" smtClean="0"/>
              <a:t>reward</a:t>
            </a:r>
            <a:r>
              <a:rPr lang="fr-CH" baseline="0" dirty="0" smtClean="0"/>
              <a:t>) / </a:t>
            </a:r>
            <a:r>
              <a:rPr lang="fr-CH" baseline="0" dirty="0" err="1" smtClean="0"/>
              <a:t>Users</a:t>
            </a:r>
            <a:r>
              <a:rPr lang="fr-CH" baseline="0" dirty="0" smtClean="0"/>
              <a:t> / </a:t>
            </a:r>
            <a:r>
              <a:rPr lang="fr-CH" baseline="0" dirty="0" err="1" smtClean="0"/>
              <a:t>Rules</a:t>
            </a:r>
            <a:r>
              <a:rPr lang="fr-CH" baseline="0" dirty="0" smtClean="0"/>
              <a:t> (Badge et </a:t>
            </a:r>
            <a:r>
              <a:rPr lang="fr-CH" baseline="0" dirty="0" err="1" smtClean="0"/>
              <a:t>Reward</a:t>
            </a:r>
            <a:r>
              <a:rPr lang="fr-CH" baseline="0" dirty="0" smtClean="0"/>
              <a:t> (ID), </a:t>
            </a:r>
            <a:r>
              <a:rPr lang="fr-CH" baseline="0" dirty="0" err="1" smtClean="0"/>
              <a:t>EventType</a:t>
            </a:r>
            <a:r>
              <a:rPr lang="fr-CH" baseline="0" dirty="0" smtClean="0"/>
              <a:t> (Chaine de caractères identifiant règle permettant </a:t>
            </a:r>
            <a:r>
              <a:rPr lang="fr-CH" baseline="0" dirty="0" err="1" smtClean="0"/>
              <a:t>event</a:t>
            </a:r>
            <a:r>
              <a:rPr lang="fr-CH" baseline="0" dirty="0" smtClean="0"/>
              <a:t> quand il arrive trouver règles concernées), </a:t>
            </a:r>
            <a:r>
              <a:rPr lang="fr-CH" baseline="0" dirty="0" err="1" smtClean="0"/>
              <a:t>PointsToAdd</a:t>
            </a:r>
            <a:r>
              <a:rPr lang="fr-CH" baseline="0" dirty="0" smtClean="0"/>
              <a:t> score (positif ou négatif))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860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Badge (toutes</a:t>
            </a:r>
            <a:r>
              <a:rPr lang="fr-CH" baseline="0" dirty="0" smtClean="0"/>
              <a:t> les méthodes possibles </a:t>
            </a:r>
            <a:r>
              <a:rPr lang="fr-CH" dirty="0" smtClean="0"/>
              <a:t>) / Events POST, type : match </a:t>
            </a:r>
            <a:r>
              <a:rPr lang="fr-CH" dirty="0" err="1" smtClean="0"/>
              <a:t>regle</a:t>
            </a:r>
            <a:r>
              <a:rPr lang="fr-CH" dirty="0" smtClean="0"/>
              <a:t>, </a:t>
            </a:r>
            <a:r>
              <a:rPr lang="fr-CH" dirty="0" err="1" smtClean="0"/>
              <a:t>userId</a:t>
            </a:r>
            <a:r>
              <a:rPr lang="fr-CH" baseline="0" dirty="0" smtClean="0"/>
              <a:t> : utilisateur destiné / </a:t>
            </a:r>
            <a:r>
              <a:rPr lang="fr-CH" dirty="0" err="1" smtClean="0"/>
              <a:t>LeaderBoard</a:t>
            </a:r>
            <a:r>
              <a:rPr lang="fr-CH" dirty="0" smtClean="0"/>
              <a:t> renvoie utilisateur par ordre décroissant score</a:t>
            </a:r>
            <a:r>
              <a:rPr lang="fr-CH" baseline="0" dirty="0" smtClean="0"/>
              <a:t> / Badge et </a:t>
            </a:r>
            <a:r>
              <a:rPr lang="fr-CH" baseline="0" dirty="0" err="1" smtClean="0"/>
              <a:t>reward</a:t>
            </a:r>
            <a:r>
              <a:rPr lang="fr-CH" baseline="0" dirty="0" smtClean="0"/>
              <a:t> toutes méthodes / </a:t>
            </a:r>
            <a:r>
              <a:rPr lang="fr-CH" baseline="0" dirty="0" err="1" smtClean="0"/>
              <a:t>UsersRess</a:t>
            </a:r>
            <a:r>
              <a:rPr lang="fr-CH" baseline="0" dirty="0" smtClean="0"/>
              <a:t>, chemins permettant gestion </a:t>
            </a:r>
            <a:r>
              <a:rPr lang="fr-CH" baseline="0" dirty="0" err="1" smtClean="0"/>
              <a:t>users</a:t>
            </a:r>
            <a:r>
              <a:rPr lang="fr-CH" baseline="0" dirty="0" smtClean="0"/>
              <a:t>, badges, </a:t>
            </a:r>
            <a:r>
              <a:rPr lang="fr-CH" baseline="0" dirty="0" err="1" smtClean="0"/>
              <a:t>rewards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257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8C7F-49A4-4D5E-ABA4-B712F4273BDB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1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572-4EBC-48ED-BF62-6F23FB6B4984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6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F7EC-B514-48DE-BB33-41F606AD4ECE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26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7567-F339-465B-9044-42E2FE4348E5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0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197D-E043-4DC2-8E99-CC2D1BE62A73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6306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197D-E043-4DC2-8E99-CC2D1BE62A73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614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9D2D-5A99-4ABE-8CA2-4782BF11C422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8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21AE-80D3-4637-84FF-178FCBFA5DB6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4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B6BD-CE19-471D-83F2-C23FDF8BCC2E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6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707-C7AC-4740-B547-3759E78C32E0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F414-A15F-455E-B832-35F3F451AB9B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FBF-DC6C-42F0-B144-0F0EA192601D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2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E43B-C70D-41AD-AADB-B6C15AC8440A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3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925-91FE-4457-9AB4-F7A56036F939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C76D-DD53-48A6-9006-160004FC15B3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88B-61A5-4407-B76A-99EF108E03BA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8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197D-E043-4DC2-8E99-CC2D1BE62A73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2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8136" y="1190931"/>
            <a:ext cx="8557301" cy="1646302"/>
          </a:xfrm>
        </p:spPr>
        <p:txBody>
          <a:bodyPr/>
          <a:lstStyle/>
          <a:p>
            <a:pPr algn="l"/>
            <a:r>
              <a:rPr lang="fr-CH" sz="8800" dirty="0" err="1" smtClean="0"/>
              <a:t>MoussaRaser</a:t>
            </a:r>
            <a:endParaRPr lang="fr-CH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4266667" y="2706913"/>
            <a:ext cx="6620968" cy="431618"/>
          </a:xfrm>
        </p:spPr>
        <p:txBody>
          <a:bodyPr/>
          <a:lstStyle/>
          <a:p>
            <a:r>
              <a:rPr lang="fr-CH" b="1" cap="small" dirty="0" smtClean="0"/>
              <a:t>PROJET AMT</a:t>
            </a:r>
            <a:endParaRPr lang="fr-CH" b="1" cap="small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66442" y="3218233"/>
            <a:ext cx="2690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Étudiants</a:t>
            </a:r>
          </a:p>
          <a:p>
            <a:r>
              <a:rPr lang="fr-CH" sz="1400" dirty="0" smtClean="0"/>
              <a:t>Dolt M.</a:t>
            </a:r>
          </a:p>
          <a:p>
            <a:r>
              <a:rPr lang="fr-CH" sz="1400" dirty="0" smtClean="0"/>
              <a:t>Duchoud T.</a:t>
            </a:r>
          </a:p>
          <a:p>
            <a:r>
              <a:rPr lang="fr-CH" sz="1400" dirty="0" smtClean="0"/>
              <a:t>Ferreira M.</a:t>
            </a:r>
          </a:p>
          <a:p>
            <a:r>
              <a:rPr lang="fr-CH" sz="1400" dirty="0" smtClean="0"/>
              <a:t>Moret J.</a:t>
            </a:r>
            <a:endParaRPr lang="fr-CH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866442" y="4418562"/>
            <a:ext cx="2690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Professeur</a:t>
            </a:r>
          </a:p>
          <a:p>
            <a:r>
              <a:rPr lang="fr-CH" sz="1400" dirty="0" smtClean="0"/>
              <a:t>Liechti </a:t>
            </a:r>
            <a:r>
              <a:rPr lang="fr-CH" sz="1400" dirty="0"/>
              <a:t>Olivier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66442" y="5052262"/>
            <a:ext cx="2690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Assistant</a:t>
            </a:r>
          </a:p>
          <a:p>
            <a:r>
              <a:rPr lang="fr-CH" sz="1400" dirty="0"/>
              <a:t>Prévost </a:t>
            </a:r>
            <a:r>
              <a:rPr lang="fr-CH" sz="1400" dirty="0" smtClean="0"/>
              <a:t>Laurent</a:t>
            </a:r>
            <a:endParaRPr lang="fr-CH" sz="1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42" y="3806456"/>
            <a:ext cx="2577418" cy="30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autoRev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3.7037E-6 L 0.5382 3.7037E-6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CH" dirty="0" smtClean="0"/>
              <a:t>Architecture de l’application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://www.snow-mirror.com/wp-content/uploads/2014/08/learnmore-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80" y="3758506"/>
            <a:ext cx="3370396" cy="20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1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de l’application</a:t>
            </a:r>
            <a:endParaRPr lang="fr-CH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37" y="2559627"/>
            <a:ext cx="2232882" cy="2232882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14212" y="1169554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2000" dirty="0" smtClean="0">
                <a:solidFill>
                  <a:schemeClr val="accent1">
                    <a:lumMod val="50000"/>
                  </a:schemeClr>
                </a:solidFill>
              </a:rPr>
              <a:t>Base de données</a:t>
            </a:r>
            <a:endParaRPr lang="fr-CH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45" y="888998"/>
            <a:ext cx="9250113" cy="528320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48493"/>
            <a:ext cx="9144000" cy="937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-20782" y="5982852"/>
            <a:ext cx="9227450" cy="999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02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de l’application</a:t>
            </a:r>
            <a:endParaRPr lang="fr-CH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14212" y="1169554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2000" dirty="0" smtClean="0">
                <a:solidFill>
                  <a:schemeClr val="accent1">
                    <a:lumMod val="50000"/>
                  </a:schemeClr>
                </a:solidFill>
              </a:rPr>
              <a:t>API </a:t>
            </a:r>
            <a:r>
              <a:rPr lang="fr-CH" sz="2000" dirty="0" err="1" smtClean="0">
                <a:solidFill>
                  <a:schemeClr val="accent1">
                    <a:lumMod val="50000"/>
                  </a:schemeClr>
                </a:solidFill>
              </a:rPr>
              <a:t>Rest</a:t>
            </a:r>
            <a:endParaRPr lang="fr-CH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2" descr="http://www.snow-mirror.com/wp-content/uploads/2014/08/learnmore-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0" y="2363354"/>
            <a:ext cx="5233255" cy="317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2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124869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32800" y="-90923"/>
            <a:ext cx="2510972" cy="7057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269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-0.9171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851" y="812801"/>
            <a:ext cx="6741012" cy="3329581"/>
          </a:xfrm>
        </p:spPr>
        <p:txBody>
          <a:bodyPr/>
          <a:lstStyle/>
          <a:p>
            <a:pPr algn="l"/>
            <a:r>
              <a:rPr lang="fr-CH" dirty="0" smtClean="0"/>
              <a:t>Démonstration !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http://www.softheon.com/Content/Images/demo-icon.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93" y="3842851"/>
            <a:ext cx="3959225" cy="304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960691" y="-813163"/>
            <a:ext cx="8972286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 smtClean="0"/>
              <a:t>Place à la …</a:t>
            </a:r>
            <a:endParaRPr lang="fr-CH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1" y="3996170"/>
            <a:ext cx="2166327" cy="2166327"/>
          </a:xfrm>
          <a:prstGeom prst="rect">
            <a:avLst/>
          </a:prstGeom>
        </p:spPr>
      </p:pic>
      <p:pic>
        <p:nvPicPr>
          <p:cNvPr id="3" name="Picture 2" descr="http://vignette1.wikia.nocookie.net/mugen/images/e/ef/Windows_Cursor.png/revision/latest?cb=201203141058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754" y="4994586"/>
            <a:ext cx="255995" cy="4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1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0.84201 -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0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380" fill="hold">
                                          <p:stCondLst>
                                            <p:cond delay="38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380" fill="hold">
                                          <p:stCondLst>
                                            <p:cond delay="76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380" fill="hold">
                                          <p:stCondLst>
                                            <p:cond delay="114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380" fill="hold">
                                          <p:stCondLst>
                                            <p:cond delay="152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2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42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420" fill="hold">
                                          <p:stCondLst>
                                            <p:cond delay="8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420" fill="hold">
                                          <p:stCondLst>
                                            <p:cond delay="12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420" fill="hold">
                                          <p:stCondLst>
                                            <p:cond delay="16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88135" y="0"/>
            <a:ext cx="10080434" cy="70287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3721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 (Bilan)</a:t>
            </a: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99" y="2028444"/>
            <a:ext cx="8275199" cy="4195481"/>
          </a:xfrm>
        </p:spPr>
        <p:txBody>
          <a:bodyPr>
            <a:normAutofit/>
          </a:bodyPr>
          <a:lstStyle/>
          <a:p>
            <a:r>
              <a:rPr lang="fr-CH" sz="2400" dirty="0" smtClean="0">
                <a:solidFill>
                  <a:schemeClr val="tx1"/>
                </a:solidFill>
              </a:rPr>
              <a:t>Apprentissage </a:t>
            </a:r>
            <a:r>
              <a:rPr lang="fr-CH" sz="2400" dirty="0" err="1" smtClean="0">
                <a:solidFill>
                  <a:schemeClr val="tx1"/>
                </a:solidFill>
              </a:rPr>
              <a:t>JavaEE</a:t>
            </a:r>
            <a:endParaRPr lang="fr-CH" sz="2400" dirty="0" smtClean="0">
              <a:solidFill>
                <a:schemeClr val="tx1"/>
              </a:solidFill>
            </a:endParaRPr>
          </a:p>
          <a:p>
            <a:r>
              <a:rPr lang="fr-CH" sz="2400" dirty="0" smtClean="0">
                <a:solidFill>
                  <a:schemeClr val="tx1"/>
                </a:solidFill>
              </a:rPr>
              <a:t>Mauvaise compréhension du système </a:t>
            </a:r>
          </a:p>
          <a:p>
            <a:pPr marL="0" indent="0">
              <a:buNone/>
            </a:pPr>
            <a:r>
              <a:rPr lang="fr-CH" sz="2400" dirty="0">
                <a:solidFill>
                  <a:schemeClr val="tx1"/>
                </a:solidFill>
              </a:rPr>
              <a:t> </a:t>
            </a:r>
            <a:r>
              <a:rPr lang="fr-CH" sz="2400" dirty="0" smtClean="0">
                <a:solidFill>
                  <a:schemeClr val="tx1"/>
                </a:solidFill>
              </a:rPr>
              <a:t>   </a:t>
            </a:r>
            <a:r>
              <a:rPr lang="fr-CH" sz="2400" dirty="0" smtClean="0">
                <a:solidFill>
                  <a:schemeClr val="tx1"/>
                </a:solidFill>
              </a:rPr>
              <a:t>d’évènements et de règles</a:t>
            </a:r>
          </a:p>
          <a:p>
            <a:r>
              <a:rPr lang="fr-CH" sz="2400" dirty="0" smtClean="0">
                <a:solidFill>
                  <a:schemeClr val="tx1"/>
                </a:solidFill>
              </a:rPr>
              <a:t>Mauvaise gestion de la charge de travail</a:t>
            </a:r>
          </a:p>
          <a:p>
            <a:endParaRPr lang="fr-CH" sz="2400" dirty="0" smtClean="0">
              <a:solidFill>
                <a:schemeClr val="tx1"/>
              </a:solidFill>
            </a:endParaRPr>
          </a:p>
          <a:p>
            <a:pPr lvl="1"/>
            <a:endParaRPr lang="fr-CH" sz="1600" dirty="0">
              <a:solidFill>
                <a:schemeClr val="tx1"/>
              </a:solidFill>
            </a:endParaRPr>
          </a:p>
          <a:p>
            <a:endParaRPr lang="fr-CH" sz="2400" dirty="0" smtClean="0"/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5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Merci de votre attention !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Avez-vous des questions ?</a:t>
            </a:r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0741" y="1544925"/>
            <a:ext cx="8275199" cy="4195481"/>
          </a:xfrm>
        </p:spPr>
        <p:txBody>
          <a:bodyPr>
            <a:normAutofit/>
          </a:bodyPr>
          <a:lstStyle/>
          <a:p>
            <a:r>
              <a:rPr lang="fr-CH" sz="2400" dirty="0" smtClean="0">
                <a:solidFill>
                  <a:schemeClr val="tx1"/>
                </a:solidFill>
              </a:rPr>
              <a:t>Pourquoi </a:t>
            </a:r>
            <a:r>
              <a:rPr lang="fr-CH" sz="2400" dirty="0" err="1" smtClean="0">
                <a:solidFill>
                  <a:schemeClr val="tx1"/>
                </a:solidFill>
              </a:rPr>
              <a:t>MoussaRaser</a:t>
            </a:r>
            <a:r>
              <a:rPr lang="fr-CH" sz="2400" dirty="0" smtClean="0">
                <a:solidFill>
                  <a:schemeClr val="tx1"/>
                </a:solidFill>
              </a:rPr>
              <a:t> ?</a:t>
            </a:r>
          </a:p>
          <a:p>
            <a:r>
              <a:rPr lang="fr-CH" sz="2400" dirty="0" smtClean="0">
                <a:solidFill>
                  <a:schemeClr val="tx1"/>
                </a:solidFill>
              </a:rPr>
              <a:t>Choix opté pour la partie 3</a:t>
            </a:r>
          </a:p>
          <a:p>
            <a:r>
              <a:rPr lang="fr-CH" sz="2400" dirty="0" smtClean="0">
                <a:solidFill>
                  <a:schemeClr val="tx1"/>
                </a:solidFill>
              </a:rPr>
              <a:t>Outils utilisés</a:t>
            </a:r>
          </a:p>
          <a:p>
            <a:r>
              <a:rPr lang="fr-CH" sz="2400" dirty="0" smtClean="0">
                <a:solidFill>
                  <a:schemeClr val="tx1"/>
                </a:solidFill>
              </a:rPr>
              <a:t>Architecture de l’application</a:t>
            </a:r>
          </a:p>
          <a:p>
            <a:pPr lvl="1"/>
            <a:r>
              <a:rPr lang="fr-CH" sz="2200" dirty="0" smtClean="0">
                <a:solidFill>
                  <a:schemeClr val="tx1"/>
                </a:solidFill>
              </a:rPr>
              <a:t>Base de données</a:t>
            </a:r>
          </a:p>
          <a:p>
            <a:pPr lvl="1"/>
            <a:r>
              <a:rPr lang="fr-CH" sz="2200" dirty="0" smtClean="0">
                <a:solidFill>
                  <a:schemeClr val="tx1"/>
                </a:solidFill>
              </a:rPr>
              <a:t>API </a:t>
            </a:r>
            <a:r>
              <a:rPr lang="fr-CH" sz="2200" dirty="0" err="1" smtClean="0">
                <a:solidFill>
                  <a:schemeClr val="tx1"/>
                </a:solidFill>
              </a:rPr>
              <a:t>Rest</a:t>
            </a:r>
            <a:endParaRPr lang="fr-CH" sz="2200" dirty="0" smtClean="0">
              <a:solidFill>
                <a:schemeClr val="tx1"/>
              </a:solidFill>
            </a:endParaRPr>
          </a:p>
          <a:p>
            <a:r>
              <a:rPr lang="fr-CH" sz="2400" b="1" dirty="0" smtClean="0">
                <a:solidFill>
                  <a:schemeClr val="tx1"/>
                </a:solidFill>
              </a:rPr>
              <a:t>Démonstration</a:t>
            </a:r>
          </a:p>
          <a:p>
            <a:r>
              <a:rPr lang="fr-CH" sz="2400" dirty="0" smtClean="0">
                <a:solidFill>
                  <a:schemeClr val="tx1"/>
                </a:solidFill>
              </a:rPr>
              <a:t>Conclusion (Bilan)</a:t>
            </a:r>
            <a:endParaRPr lang="fr-CH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sz="2400" b="1" dirty="0">
              <a:solidFill>
                <a:schemeClr val="tx1"/>
              </a:solidFill>
            </a:endParaRPr>
          </a:p>
          <a:p>
            <a:endParaRPr lang="fr-CH" sz="2400" dirty="0" smtClean="0"/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8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CH" dirty="0" smtClean="0"/>
              <a:t>Pourquoi </a:t>
            </a:r>
            <a:r>
              <a:rPr lang="fr-CH" dirty="0" err="1" smtClean="0"/>
              <a:t>MoussaRaser</a:t>
            </a:r>
            <a:r>
              <a:rPr lang="fr-CH" dirty="0" smtClean="0"/>
              <a:t> ?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http://www.icone-png.com/png/54/538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95" y="4050834"/>
            <a:ext cx="2003731" cy="24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CH" dirty="0" smtClean="0"/>
              <a:t>Choix opté pour la partie 3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http://simswiki.info/images/f/f8/Under_constru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12" y="3609235"/>
            <a:ext cx="2670462" cy="267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1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Choix opté pour la partie 3</a:t>
            </a: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99" y="2028444"/>
            <a:ext cx="8275199" cy="4195481"/>
          </a:xfrm>
        </p:spPr>
        <p:txBody>
          <a:bodyPr>
            <a:normAutofit/>
          </a:bodyPr>
          <a:lstStyle/>
          <a:p>
            <a:r>
              <a:rPr lang="fr-CH" sz="2400" dirty="0" smtClean="0">
                <a:solidFill>
                  <a:schemeClr val="tx1"/>
                </a:solidFill>
              </a:rPr>
              <a:t>Application démo </a:t>
            </a:r>
          </a:p>
          <a:p>
            <a:r>
              <a:rPr lang="fr-CH" sz="2400" dirty="0" smtClean="0">
                <a:solidFill>
                  <a:schemeClr val="tx1"/>
                </a:solidFill>
              </a:rPr>
              <a:t>Instagram</a:t>
            </a:r>
          </a:p>
          <a:p>
            <a:pPr lvl="1"/>
            <a:r>
              <a:rPr lang="fr-CH" sz="2200" b="1" dirty="0" smtClean="0">
                <a:solidFill>
                  <a:schemeClr val="tx1"/>
                </a:solidFill>
              </a:rPr>
              <a:t>Badge</a:t>
            </a:r>
            <a:r>
              <a:rPr lang="fr-CH" sz="2200" dirty="0" smtClean="0">
                <a:solidFill>
                  <a:schemeClr val="tx1"/>
                </a:solidFill>
              </a:rPr>
              <a:t> 1</a:t>
            </a:r>
            <a:r>
              <a:rPr lang="fr-CH" sz="2200" baseline="30000" dirty="0" smtClean="0">
                <a:solidFill>
                  <a:schemeClr val="tx1"/>
                </a:solidFill>
              </a:rPr>
              <a:t>ère</a:t>
            </a:r>
            <a:r>
              <a:rPr lang="fr-CH" sz="2200" dirty="0" smtClean="0">
                <a:solidFill>
                  <a:schemeClr val="tx1"/>
                </a:solidFill>
              </a:rPr>
              <a:t> connexion</a:t>
            </a:r>
          </a:p>
          <a:p>
            <a:pPr lvl="1"/>
            <a:r>
              <a:rPr lang="fr-CH" sz="2200" b="1" dirty="0" smtClean="0">
                <a:solidFill>
                  <a:schemeClr val="tx1"/>
                </a:solidFill>
              </a:rPr>
              <a:t>Badge</a:t>
            </a:r>
            <a:r>
              <a:rPr lang="fr-CH" sz="2200" dirty="0" smtClean="0">
                <a:solidFill>
                  <a:schemeClr val="tx1"/>
                </a:solidFill>
              </a:rPr>
              <a:t> 1</a:t>
            </a:r>
            <a:r>
              <a:rPr lang="fr-CH" sz="2200" baseline="30000" dirty="0" smtClean="0">
                <a:solidFill>
                  <a:schemeClr val="tx1"/>
                </a:solidFill>
              </a:rPr>
              <a:t>ère</a:t>
            </a:r>
            <a:r>
              <a:rPr lang="fr-CH" sz="2200" dirty="0" smtClean="0">
                <a:solidFill>
                  <a:schemeClr val="tx1"/>
                </a:solidFill>
              </a:rPr>
              <a:t> fois qu’un utilisateur </a:t>
            </a:r>
            <a:r>
              <a:rPr lang="fr-CH" sz="2200" dirty="0" err="1" smtClean="0">
                <a:solidFill>
                  <a:schemeClr val="tx1"/>
                </a:solidFill>
              </a:rPr>
              <a:t>upload</a:t>
            </a:r>
            <a:r>
              <a:rPr lang="fr-CH" sz="2200" dirty="0" smtClean="0">
                <a:solidFill>
                  <a:schemeClr val="tx1"/>
                </a:solidFill>
              </a:rPr>
              <a:t> une photo</a:t>
            </a:r>
            <a:endParaRPr lang="fr-CH" sz="2200" dirty="0">
              <a:solidFill>
                <a:schemeClr val="tx1"/>
              </a:solidFill>
            </a:endParaRPr>
          </a:p>
          <a:p>
            <a:pPr lvl="1"/>
            <a:r>
              <a:rPr lang="fr-CH" sz="2200" b="1" dirty="0" err="1" smtClean="0">
                <a:solidFill>
                  <a:schemeClr val="tx1"/>
                </a:solidFill>
              </a:rPr>
              <a:t>Reward</a:t>
            </a:r>
            <a:r>
              <a:rPr lang="fr-CH" sz="2200" dirty="0" smtClean="0">
                <a:solidFill>
                  <a:schemeClr val="tx1"/>
                </a:solidFill>
              </a:rPr>
              <a:t> 10 j’aime sur l’ensemble des </a:t>
            </a:r>
            <a:r>
              <a:rPr lang="fr-CH" sz="2200" dirty="0" err="1" smtClean="0">
                <a:solidFill>
                  <a:schemeClr val="tx1"/>
                </a:solidFill>
              </a:rPr>
              <a:t>upload</a:t>
            </a:r>
            <a:endParaRPr lang="fr-CH" sz="2200" dirty="0" smtClean="0">
              <a:solidFill>
                <a:schemeClr val="tx1"/>
              </a:solidFill>
            </a:endParaRPr>
          </a:p>
          <a:p>
            <a:pPr lvl="1"/>
            <a:r>
              <a:rPr lang="fr-CH" sz="2200" dirty="0" smtClean="0">
                <a:solidFill>
                  <a:schemeClr val="tx1"/>
                </a:solidFill>
              </a:rPr>
              <a:t>…</a:t>
            </a:r>
          </a:p>
          <a:p>
            <a:pPr lvl="1"/>
            <a:endParaRPr lang="fr-CH" sz="1600" dirty="0">
              <a:solidFill>
                <a:schemeClr val="tx1"/>
              </a:solidFill>
            </a:endParaRPr>
          </a:p>
          <a:p>
            <a:endParaRPr lang="fr-CH" sz="2400" dirty="0" smtClean="0"/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://www.journaldugeek.com/wp-content/blogs.dir/1/files/2015/09/2015-08-05-171855inst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7" y="4937832"/>
            <a:ext cx="4008801" cy="18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CH" dirty="0" smtClean="0"/>
              <a:t>Outils utilisés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http://cdn.mysitemyway.com/etc-mysitemyway/icons/legacy-previews/icons/glossy-black-icons-business/080921-glossy-black-icon-business-tool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1" y="3756752"/>
            <a:ext cx="3246809" cy="324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Outils utilisés</a:t>
            </a:r>
            <a:endParaRPr lang="fr-CH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https://i.ytimg.com/vi/DLlcwqpeb88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43209"/>
            <a:ext cx="2415383" cy="133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MKRpdK8-jTM/VkTa-UvS1DI/AAAAAAAAAEE/AYZHD17Q5BI/s320/ejb%2Bwindow%2Bapplic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47" y="113429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fr/9/96/Netbean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8527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76" y="4097388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junit.org/images/junit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5736563"/>
            <a:ext cx="1524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jmeter.apache.org/images/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51" y="5507962"/>
            <a:ext cx="17335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5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Outils utilisés</a:t>
            </a: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99" y="2028444"/>
            <a:ext cx="8275199" cy="4195481"/>
          </a:xfrm>
        </p:spPr>
        <p:txBody>
          <a:bodyPr>
            <a:normAutofit fontScale="85000" lnSpcReduction="20000"/>
          </a:bodyPr>
          <a:lstStyle/>
          <a:p>
            <a:r>
              <a:rPr lang="fr-CH" sz="2400" dirty="0" err="1" smtClean="0">
                <a:solidFill>
                  <a:schemeClr val="tx1"/>
                </a:solidFill>
              </a:rPr>
              <a:t>Enunciate</a:t>
            </a:r>
            <a:endParaRPr lang="fr-CH" sz="2400" dirty="0" smtClean="0">
              <a:solidFill>
                <a:schemeClr val="tx1"/>
              </a:solidFill>
            </a:endParaRPr>
          </a:p>
          <a:p>
            <a:pPr lvl="1"/>
            <a:r>
              <a:rPr lang="fr-CH" sz="2200" dirty="0" smtClean="0">
                <a:solidFill>
                  <a:schemeClr val="tx1"/>
                </a:solidFill>
              </a:rPr>
              <a:t>Génération automatique de la documentation pour </a:t>
            </a:r>
          </a:p>
          <a:p>
            <a:pPr marL="457200" lvl="1" indent="0">
              <a:buNone/>
            </a:pPr>
            <a:r>
              <a:rPr lang="fr-CH" sz="2200" dirty="0" smtClean="0">
                <a:solidFill>
                  <a:schemeClr val="tx1"/>
                </a:solidFill>
              </a:rPr>
              <a:t>l’API </a:t>
            </a:r>
            <a:r>
              <a:rPr lang="fr-CH" sz="2200" dirty="0" err="1">
                <a:solidFill>
                  <a:schemeClr val="tx1"/>
                </a:solidFill>
              </a:rPr>
              <a:t>R</a:t>
            </a:r>
            <a:r>
              <a:rPr lang="fr-CH" sz="2200" dirty="0" err="1" smtClean="0">
                <a:solidFill>
                  <a:schemeClr val="tx1"/>
                </a:solidFill>
              </a:rPr>
              <a:t>est</a:t>
            </a:r>
            <a:endParaRPr lang="fr-CH" sz="2200" dirty="0" smtClean="0">
              <a:solidFill>
                <a:schemeClr val="tx1"/>
              </a:solidFill>
            </a:endParaRPr>
          </a:p>
          <a:p>
            <a:pPr lvl="2"/>
            <a:r>
              <a:rPr lang="fr-CH" sz="2000" dirty="0" smtClean="0">
                <a:solidFill>
                  <a:schemeClr val="tx1"/>
                </a:solidFill>
              </a:rPr>
              <a:t>Format HTML</a:t>
            </a:r>
          </a:p>
          <a:p>
            <a:pPr lvl="1"/>
            <a:r>
              <a:rPr lang="fr-CH" sz="2200" dirty="0" smtClean="0">
                <a:solidFill>
                  <a:schemeClr val="tx1"/>
                </a:solidFill>
              </a:rPr>
              <a:t>Plugin </a:t>
            </a:r>
            <a:r>
              <a:rPr lang="fr-CH" sz="2200" dirty="0" err="1" smtClean="0">
                <a:solidFill>
                  <a:schemeClr val="tx1"/>
                </a:solidFill>
              </a:rPr>
              <a:t>Maven</a:t>
            </a:r>
            <a:r>
              <a:rPr lang="fr-CH" sz="2200" dirty="0" smtClean="0">
                <a:solidFill>
                  <a:schemeClr val="tx1"/>
                </a:solidFill>
              </a:rPr>
              <a:t> (pom.xml)</a:t>
            </a:r>
          </a:p>
          <a:p>
            <a:pPr lvl="1"/>
            <a:r>
              <a:rPr lang="fr-CH" sz="2200" dirty="0" smtClean="0">
                <a:solidFill>
                  <a:schemeClr val="tx1"/>
                </a:solidFill>
              </a:rPr>
              <a:t>Autres fonctionnalités (pas utilisés)</a:t>
            </a:r>
          </a:p>
          <a:p>
            <a:pPr lvl="2"/>
            <a:r>
              <a:rPr lang="fr-CH" sz="2000" dirty="0" smtClean="0">
                <a:solidFill>
                  <a:schemeClr val="tx1"/>
                </a:solidFill>
              </a:rPr>
              <a:t>Génération de documents de description</a:t>
            </a:r>
          </a:p>
          <a:p>
            <a:pPr lvl="3"/>
            <a:r>
              <a:rPr lang="fr-CH" sz="1800" dirty="0" smtClean="0">
                <a:solidFill>
                  <a:schemeClr val="tx1"/>
                </a:solidFill>
              </a:rPr>
              <a:t>WSDL</a:t>
            </a:r>
          </a:p>
          <a:p>
            <a:pPr lvl="3"/>
            <a:r>
              <a:rPr lang="fr-CH" sz="1800" dirty="0" smtClean="0">
                <a:solidFill>
                  <a:schemeClr val="tx1"/>
                </a:solidFill>
              </a:rPr>
              <a:t>WADL</a:t>
            </a:r>
          </a:p>
          <a:p>
            <a:pPr lvl="3"/>
            <a:r>
              <a:rPr lang="fr-CH" sz="1800" dirty="0" smtClean="0">
                <a:solidFill>
                  <a:schemeClr val="tx1"/>
                </a:solidFill>
              </a:rPr>
              <a:t>XML</a:t>
            </a:r>
          </a:p>
          <a:p>
            <a:pPr lvl="3"/>
            <a:r>
              <a:rPr lang="fr-CH" sz="1800" dirty="0" smtClean="0">
                <a:solidFill>
                  <a:schemeClr val="tx1"/>
                </a:solidFill>
              </a:rPr>
              <a:t>…</a:t>
            </a:r>
          </a:p>
          <a:p>
            <a:pPr lvl="2"/>
            <a:r>
              <a:rPr lang="fr-CH" sz="2000" dirty="0" err="1" smtClean="0">
                <a:solidFill>
                  <a:schemeClr val="tx1"/>
                </a:solidFill>
              </a:rPr>
              <a:t>Swagger</a:t>
            </a:r>
            <a:r>
              <a:rPr lang="fr-CH" sz="2000" dirty="0" smtClean="0">
                <a:solidFill>
                  <a:schemeClr val="tx1"/>
                </a:solidFill>
              </a:rPr>
              <a:t> UI</a:t>
            </a:r>
            <a:endParaRPr lang="fr-CH" sz="2000" dirty="0">
              <a:solidFill>
                <a:schemeClr val="tx1"/>
              </a:solidFill>
            </a:endParaRPr>
          </a:p>
          <a:p>
            <a:endParaRPr lang="fr-CH" sz="2400" dirty="0" smtClean="0"/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420" y="1677751"/>
            <a:ext cx="4121727" cy="7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2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Outils utilisés</a:t>
            </a:r>
            <a:endParaRPr lang="fr-CH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9532"/>
            <a:ext cx="9223022" cy="48390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94965"/>
            <a:ext cx="9241826" cy="496814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33418"/>
            <a:ext cx="9223022" cy="34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2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Personnalisé 19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226292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986</TotalTime>
  <Words>299</Words>
  <Application>Microsoft Office PowerPoint</Application>
  <PresentationFormat>Affichage à l'écran (4:3)</PresentationFormat>
  <Paragraphs>89</Paragraphs>
  <Slides>18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Facette</vt:lpstr>
      <vt:lpstr>MoussaRaser</vt:lpstr>
      <vt:lpstr>Sommaire </vt:lpstr>
      <vt:lpstr>Pourquoi MoussaRaser ?</vt:lpstr>
      <vt:lpstr>Choix opté pour la partie 3</vt:lpstr>
      <vt:lpstr>Choix opté pour la partie 3</vt:lpstr>
      <vt:lpstr>Outils utilisés</vt:lpstr>
      <vt:lpstr>Outils utilisés</vt:lpstr>
      <vt:lpstr>Outils utilisés</vt:lpstr>
      <vt:lpstr>Outils utilisés</vt:lpstr>
      <vt:lpstr>Architecture de l’application</vt:lpstr>
      <vt:lpstr>Architecture de l’application</vt:lpstr>
      <vt:lpstr>Présentation PowerPoint</vt:lpstr>
      <vt:lpstr>Architecture de l’application</vt:lpstr>
      <vt:lpstr>Présentation PowerPoint</vt:lpstr>
      <vt:lpstr>Démonstration ! </vt:lpstr>
      <vt:lpstr>Présentation PowerPoint</vt:lpstr>
      <vt:lpstr>Conclusion (Bilan)</vt:lpstr>
      <vt:lpstr>Merci de votre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Flat5</dc:title>
  <dc:creator>Jerome Moret</dc:creator>
  <cp:lastModifiedBy>Jerome Moret</cp:lastModifiedBy>
  <cp:revision>78</cp:revision>
  <dcterms:created xsi:type="dcterms:W3CDTF">2015-11-15T19:58:11Z</dcterms:created>
  <dcterms:modified xsi:type="dcterms:W3CDTF">2016-01-22T09:09:24Z</dcterms:modified>
</cp:coreProperties>
</file>