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6"/>
    <p:restoredTop sz="94635"/>
  </p:normalViewPr>
  <p:slideViewPr>
    <p:cSldViewPr snapToGrid="0" snapToObjects="1">
      <p:cViewPr varScale="1">
        <p:scale>
          <a:sx n="72" d="100"/>
          <a:sy n="72" d="100"/>
        </p:scale>
        <p:origin x="216"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D71607-AAA9-42B0-A9A8-FA3872B6963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EB4C4E3-F04E-41D0-AB53-744C25C2C9DF}">
      <dgm:prSet/>
      <dgm:spPr/>
      <dgm:t>
        <a:bodyPr/>
        <a:lstStyle/>
        <a:p>
          <a:r>
            <a:rPr lang="en-US"/>
            <a:t>I based the idea behind my analysis on supply and demand. As to see some correlation between consumption and job outlook. Also, to see how this occupation compared with the state average.</a:t>
          </a:r>
        </a:p>
      </dgm:t>
    </dgm:pt>
    <dgm:pt modelId="{1DA8F1E6-2907-485E-B18D-50957D978968}" type="parTrans" cxnId="{E44CC47C-B68D-4FF4-B0FF-96FE30F655D3}">
      <dgm:prSet/>
      <dgm:spPr/>
      <dgm:t>
        <a:bodyPr/>
        <a:lstStyle/>
        <a:p>
          <a:endParaRPr lang="en-US"/>
        </a:p>
      </dgm:t>
    </dgm:pt>
    <dgm:pt modelId="{97A36C7B-DB37-4D4B-B7C7-90801DB33C96}" type="sibTrans" cxnId="{E44CC47C-B68D-4FF4-B0FF-96FE30F655D3}">
      <dgm:prSet/>
      <dgm:spPr/>
      <dgm:t>
        <a:bodyPr/>
        <a:lstStyle/>
        <a:p>
          <a:endParaRPr lang="en-US"/>
        </a:p>
      </dgm:t>
    </dgm:pt>
    <dgm:pt modelId="{725B7155-4EDB-4C65-A80E-C8C3080DAB9D}">
      <dgm:prSet/>
      <dgm:spPr/>
      <dgm:t>
        <a:bodyPr/>
        <a:lstStyle/>
        <a:p>
          <a:r>
            <a:rPr lang="en-US"/>
            <a:t>In my first visualization, I compared the New York State Electrician job projection average to New York Cities projection. It was around the same, with NYS having a 9.8% growth rate and NYC having a 8.7% growth rate. Which is still under the state average for Electricians.</a:t>
          </a:r>
        </a:p>
      </dgm:t>
    </dgm:pt>
    <dgm:pt modelId="{9739D0B4-CAFF-4914-961A-15E3E5DE2E74}" type="parTrans" cxnId="{512844FD-CD39-49FE-92E7-A79106BD5E78}">
      <dgm:prSet/>
      <dgm:spPr/>
      <dgm:t>
        <a:bodyPr/>
        <a:lstStyle/>
        <a:p>
          <a:endParaRPr lang="en-US"/>
        </a:p>
      </dgm:t>
    </dgm:pt>
    <dgm:pt modelId="{7DECFF44-D064-461C-91EB-D6C920B5B166}" type="sibTrans" cxnId="{512844FD-CD39-49FE-92E7-A79106BD5E78}">
      <dgm:prSet/>
      <dgm:spPr/>
      <dgm:t>
        <a:bodyPr/>
        <a:lstStyle/>
        <a:p>
          <a:endParaRPr lang="en-US"/>
        </a:p>
      </dgm:t>
    </dgm:pt>
    <dgm:pt modelId="{89D821E2-507D-2740-B889-9476975DED65}" type="pres">
      <dgm:prSet presAssocID="{FDD71607-AAA9-42B0-A9A8-FA3872B69639}" presName="linear" presStyleCnt="0">
        <dgm:presLayoutVars>
          <dgm:animLvl val="lvl"/>
          <dgm:resizeHandles val="exact"/>
        </dgm:presLayoutVars>
      </dgm:prSet>
      <dgm:spPr/>
    </dgm:pt>
    <dgm:pt modelId="{1BC2F1C3-30AA-E04F-8381-D253FF98BEFE}" type="pres">
      <dgm:prSet presAssocID="{2EB4C4E3-F04E-41D0-AB53-744C25C2C9DF}" presName="parentText" presStyleLbl="node1" presStyleIdx="0" presStyleCnt="2">
        <dgm:presLayoutVars>
          <dgm:chMax val="0"/>
          <dgm:bulletEnabled val="1"/>
        </dgm:presLayoutVars>
      </dgm:prSet>
      <dgm:spPr/>
    </dgm:pt>
    <dgm:pt modelId="{F9CCEB90-34BF-104D-AF18-A26852249015}" type="pres">
      <dgm:prSet presAssocID="{97A36C7B-DB37-4D4B-B7C7-90801DB33C96}" presName="spacer" presStyleCnt="0"/>
      <dgm:spPr/>
    </dgm:pt>
    <dgm:pt modelId="{DCDDDBD4-5659-864D-89B7-9D1B7981CEEC}" type="pres">
      <dgm:prSet presAssocID="{725B7155-4EDB-4C65-A80E-C8C3080DAB9D}" presName="parentText" presStyleLbl="node1" presStyleIdx="1" presStyleCnt="2">
        <dgm:presLayoutVars>
          <dgm:chMax val="0"/>
          <dgm:bulletEnabled val="1"/>
        </dgm:presLayoutVars>
      </dgm:prSet>
      <dgm:spPr/>
    </dgm:pt>
  </dgm:ptLst>
  <dgm:cxnLst>
    <dgm:cxn modelId="{E44CC47C-B68D-4FF4-B0FF-96FE30F655D3}" srcId="{FDD71607-AAA9-42B0-A9A8-FA3872B69639}" destId="{2EB4C4E3-F04E-41D0-AB53-744C25C2C9DF}" srcOrd="0" destOrd="0" parTransId="{1DA8F1E6-2907-485E-B18D-50957D978968}" sibTransId="{97A36C7B-DB37-4D4B-B7C7-90801DB33C96}"/>
    <dgm:cxn modelId="{3DA5A49E-1286-CF45-B170-1EFB957AC8CE}" type="presOf" srcId="{2EB4C4E3-F04E-41D0-AB53-744C25C2C9DF}" destId="{1BC2F1C3-30AA-E04F-8381-D253FF98BEFE}" srcOrd="0" destOrd="0" presId="urn:microsoft.com/office/officeart/2005/8/layout/vList2"/>
    <dgm:cxn modelId="{D46123A6-93B8-DA45-AABC-7193E45DAB77}" type="presOf" srcId="{725B7155-4EDB-4C65-A80E-C8C3080DAB9D}" destId="{DCDDDBD4-5659-864D-89B7-9D1B7981CEEC}" srcOrd="0" destOrd="0" presId="urn:microsoft.com/office/officeart/2005/8/layout/vList2"/>
    <dgm:cxn modelId="{DF5013F3-327B-144A-A8C1-A6174971CDA4}" type="presOf" srcId="{FDD71607-AAA9-42B0-A9A8-FA3872B69639}" destId="{89D821E2-507D-2740-B889-9476975DED65}" srcOrd="0" destOrd="0" presId="urn:microsoft.com/office/officeart/2005/8/layout/vList2"/>
    <dgm:cxn modelId="{512844FD-CD39-49FE-92E7-A79106BD5E78}" srcId="{FDD71607-AAA9-42B0-A9A8-FA3872B69639}" destId="{725B7155-4EDB-4C65-A80E-C8C3080DAB9D}" srcOrd="1" destOrd="0" parTransId="{9739D0B4-CAFF-4914-961A-15E3E5DE2E74}" sibTransId="{7DECFF44-D064-461C-91EB-D6C920B5B166}"/>
    <dgm:cxn modelId="{936689CD-2502-0C43-941C-BEE8FD4B5713}" type="presParOf" srcId="{89D821E2-507D-2740-B889-9476975DED65}" destId="{1BC2F1C3-30AA-E04F-8381-D253FF98BEFE}" srcOrd="0" destOrd="0" presId="urn:microsoft.com/office/officeart/2005/8/layout/vList2"/>
    <dgm:cxn modelId="{1A3A55D9-54E8-1841-8B7E-247E3625E7A0}" type="presParOf" srcId="{89D821E2-507D-2740-B889-9476975DED65}" destId="{F9CCEB90-34BF-104D-AF18-A26852249015}" srcOrd="1" destOrd="0" presId="urn:microsoft.com/office/officeart/2005/8/layout/vList2"/>
    <dgm:cxn modelId="{41DFB60E-58AF-934C-B3E0-2EBC9FD6B792}" type="presParOf" srcId="{89D821E2-507D-2740-B889-9476975DED65}" destId="{DCDDDBD4-5659-864D-89B7-9D1B7981CEE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FA7355-15D0-4F33-884C-C89A0AD49EEE}"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8B4B202D-6EF8-4CE2-8E8A-38B9039054F1}">
      <dgm:prSet/>
      <dgm:spPr/>
      <dgm:t>
        <a:bodyPr/>
        <a:lstStyle/>
        <a:p>
          <a:r>
            <a:rPr lang="en-US"/>
            <a:t>However, the city average which is 8.7 % is still lower when it comes to the average rate of change of NYC (12.2%) and NYS (10.4%) for all occupations.</a:t>
          </a:r>
        </a:p>
      </dgm:t>
    </dgm:pt>
    <dgm:pt modelId="{B8BA2952-4F38-4129-B340-6CCFF3BD5545}" type="parTrans" cxnId="{3EADFCBF-5C83-4A80-BF80-D117FB3E0695}">
      <dgm:prSet/>
      <dgm:spPr/>
      <dgm:t>
        <a:bodyPr/>
        <a:lstStyle/>
        <a:p>
          <a:endParaRPr lang="en-US"/>
        </a:p>
      </dgm:t>
    </dgm:pt>
    <dgm:pt modelId="{EF4C9A00-7684-415A-9167-798DC0D78927}" type="sibTrans" cxnId="{3EADFCBF-5C83-4A80-BF80-D117FB3E0695}">
      <dgm:prSet/>
      <dgm:spPr/>
      <dgm:t>
        <a:bodyPr/>
        <a:lstStyle/>
        <a:p>
          <a:endParaRPr lang="en-US"/>
        </a:p>
      </dgm:t>
    </dgm:pt>
    <dgm:pt modelId="{7A9CCA59-4922-4BB1-A06B-5222DC16ACED}">
      <dgm:prSet/>
      <dgm:spPr/>
      <dgm:t>
        <a:bodyPr/>
        <a:lstStyle/>
        <a:p>
          <a:r>
            <a:rPr lang="en-US" dirty="0"/>
            <a:t>The reason for this low rate of change I believe is because of the steady electrical consumption throughout NYC. Based off my visualizations there has been a steady increase in the amount of electrical usage. However, that increase has been around 8%. Which is around the same as the rate of change in jobs.</a:t>
          </a:r>
        </a:p>
      </dgm:t>
    </dgm:pt>
    <dgm:pt modelId="{22A7CA32-988C-4176-9434-32EC4D501D07}" type="parTrans" cxnId="{CA6AA2CD-5457-4ABB-BDF5-B84E5BB47951}">
      <dgm:prSet/>
      <dgm:spPr/>
      <dgm:t>
        <a:bodyPr/>
        <a:lstStyle/>
        <a:p>
          <a:endParaRPr lang="en-US"/>
        </a:p>
      </dgm:t>
    </dgm:pt>
    <dgm:pt modelId="{6C826B83-429F-4A1E-932B-F62DF3999B88}" type="sibTrans" cxnId="{CA6AA2CD-5457-4ABB-BDF5-B84E5BB47951}">
      <dgm:prSet/>
      <dgm:spPr/>
      <dgm:t>
        <a:bodyPr/>
        <a:lstStyle/>
        <a:p>
          <a:endParaRPr lang="en-US"/>
        </a:p>
      </dgm:t>
    </dgm:pt>
    <dgm:pt modelId="{48A16C5B-FFE9-B941-84E5-F40E67C340C4}" type="pres">
      <dgm:prSet presAssocID="{EFFA7355-15D0-4F33-884C-C89A0AD49EEE}" presName="hierChild1" presStyleCnt="0">
        <dgm:presLayoutVars>
          <dgm:chPref val="1"/>
          <dgm:dir/>
          <dgm:animOne val="branch"/>
          <dgm:animLvl val="lvl"/>
          <dgm:resizeHandles/>
        </dgm:presLayoutVars>
      </dgm:prSet>
      <dgm:spPr/>
    </dgm:pt>
    <dgm:pt modelId="{25476CFB-E474-3B44-99B5-AAA8791CDAA2}" type="pres">
      <dgm:prSet presAssocID="{8B4B202D-6EF8-4CE2-8E8A-38B9039054F1}" presName="hierRoot1" presStyleCnt="0"/>
      <dgm:spPr/>
    </dgm:pt>
    <dgm:pt modelId="{E15ED77C-9018-9F4A-A4FA-FBE08A109EBC}" type="pres">
      <dgm:prSet presAssocID="{8B4B202D-6EF8-4CE2-8E8A-38B9039054F1}" presName="composite" presStyleCnt="0"/>
      <dgm:spPr/>
    </dgm:pt>
    <dgm:pt modelId="{D586705C-A6CD-1743-8EB6-320BCCA77CE8}" type="pres">
      <dgm:prSet presAssocID="{8B4B202D-6EF8-4CE2-8E8A-38B9039054F1}" presName="background" presStyleLbl="node0" presStyleIdx="0" presStyleCnt="2"/>
      <dgm:spPr/>
    </dgm:pt>
    <dgm:pt modelId="{0FFB4EB0-A7E9-5345-969A-75CC416B28D4}" type="pres">
      <dgm:prSet presAssocID="{8B4B202D-6EF8-4CE2-8E8A-38B9039054F1}" presName="text" presStyleLbl="fgAcc0" presStyleIdx="0" presStyleCnt="2">
        <dgm:presLayoutVars>
          <dgm:chPref val="3"/>
        </dgm:presLayoutVars>
      </dgm:prSet>
      <dgm:spPr/>
    </dgm:pt>
    <dgm:pt modelId="{2B145374-C76E-9A4E-B9FE-1B80EF6D9120}" type="pres">
      <dgm:prSet presAssocID="{8B4B202D-6EF8-4CE2-8E8A-38B9039054F1}" presName="hierChild2" presStyleCnt="0"/>
      <dgm:spPr/>
    </dgm:pt>
    <dgm:pt modelId="{3DD8A67B-4A56-E445-A64E-07FADF5D154C}" type="pres">
      <dgm:prSet presAssocID="{7A9CCA59-4922-4BB1-A06B-5222DC16ACED}" presName="hierRoot1" presStyleCnt="0"/>
      <dgm:spPr/>
    </dgm:pt>
    <dgm:pt modelId="{663A9BE6-BF9E-8846-91E4-F9FF277C6DF4}" type="pres">
      <dgm:prSet presAssocID="{7A9CCA59-4922-4BB1-A06B-5222DC16ACED}" presName="composite" presStyleCnt="0"/>
      <dgm:spPr/>
    </dgm:pt>
    <dgm:pt modelId="{C2E80E9B-2360-6846-850F-90A3D40CA9E3}" type="pres">
      <dgm:prSet presAssocID="{7A9CCA59-4922-4BB1-A06B-5222DC16ACED}" presName="background" presStyleLbl="node0" presStyleIdx="1" presStyleCnt="2"/>
      <dgm:spPr/>
    </dgm:pt>
    <dgm:pt modelId="{7BBDF893-122D-5849-B773-832178A71E93}" type="pres">
      <dgm:prSet presAssocID="{7A9CCA59-4922-4BB1-A06B-5222DC16ACED}" presName="text" presStyleLbl="fgAcc0" presStyleIdx="1" presStyleCnt="2">
        <dgm:presLayoutVars>
          <dgm:chPref val="3"/>
        </dgm:presLayoutVars>
      </dgm:prSet>
      <dgm:spPr/>
    </dgm:pt>
    <dgm:pt modelId="{24D02D29-8452-2D40-B302-6D4A804E913F}" type="pres">
      <dgm:prSet presAssocID="{7A9CCA59-4922-4BB1-A06B-5222DC16ACED}" presName="hierChild2" presStyleCnt="0"/>
      <dgm:spPr/>
    </dgm:pt>
  </dgm:ptLst>
  <dgm:cxnLst>
    <dgm:cxn modelId="{85472420-F6D7-844B-A78D-F2532A39BB4F}" type="presOf" srcId="{8B4B202D-6EF8-4CE2-8E8A-38B9039054F1}" destId="{0FFB4EB0-A7E9-5345-969A-75CC416B28D4}" srcOrd="0" destOrd="0" presId="urn:microsoft.com/office/officeart/2005/8/layout/hierarchy1"/>
    <dgm:cxn modelId="{1637C147-F02D-4F4B-BB03-850BDDEB7F29}" type="presOf" srcId="{7A9CCA59-4922-4BB1-A06B-5222DC16ACED}" destId="{7BBDF893-122D-5849-B773-832178A71E93}" srcOrd="0" destOrd="0" presId="urn:microsoft.com/office/officeart/2005/8/layout/hierarchy1"/>
    <dgm:cxn modelId="{3EADFCBF-5C83-4A80-BF80-D117FB3E0695}" srcId="{EFFA7355-15D0-4F33-884C-C89A0AD49EEE}" destId="{8B4B202D-6EF8-4CE2-8E8A-38B9039054F1}" srcOrd="0" destOrd="0" parTransId="{B8BA2952-4F38-4129-B340-6CCFF3BD5545}" sibTransId="{EF4C9A00-7684-415A-9167-798DC0D78927}"/>
    <dgm:cxn modelId="{CA6AA2CD-5457-4ABB-BDF5-B84E5BB47951}" srcId="{EFFA7355-15D0-4F33-884C-C89A0AD49EEE}" destId="{7A9CCA59-4922-4BB1-A06B-5222DC16ACED}" srcOrd="1" destOrd="0" parTransId="{22A7CA32-988C-4176-9434-32EC4D501D07}" sibTransId="{6C826B83-429F-4A1E-932B-F62DF3999B88}"/>
    <dgm:cxn modelId="{5B64C0DF-4961-0946-BDE7-0DAC8F389FB8}" type="presOf" srcId="{EFFA7355-15D0-4F33-884C-C89A0AD49EEE}" destId="{48A16C5B-FFE9-B941-84E5-F40E67C340C4}" srcOrd="0" destOrd="0" presId="urn:microsoft.com/office/officeart/2005/8/layout/hierarchy1"/>
    <dgm:cxn modelId="{FB17B481-038C-3D41-86E7-459142DDCE63}" type="presParOf" srcId="{48A16C5B-FFE9-B941-84E5-F40E67C340C4}" destId="{25476CFB-E474-3B44-99B5-AAA8791CDAA2}" srcOrd="0" destOrd="0" presId="urn:microsoft.com/office/officeart/2005/8/layout/hierarchy1"/>
    <dgm:cxn modelId="{51C22C21-CF5E-5449-B8BE-DFFC2E5493AA}" type="presParOf" srcId="{25476CFB-E474-3B44-99B5-AAA8791CDAA2}" destId="{E15ED77C-9018-9F4A-A4FA-FBE08A109EBC}" srcOrd="0" destOrd="0" presId="urn:microsoft.com/office/officeart/2005/8/layout/hierarchy1"/>
    <dgm:cxn modelId="{2269FCA0-D850-5546-92BC-99E669F72C95}" type="presParOf" srcId="{E15ED77C-9018-9F4A-A4FA-FBE08A109EBC}" destId="{D586705C-A6CD-1743-8EB6-320BCCA77CE8}" srcOrd="0" destOrd="0" presId="urn:microsoft.com/office/officeart/2005/8/layout/hierarchy1"/>
    <dgm:cxn modelId="{FF5833AB-FA1D-5141-ABDB-8FE26B214EC7}" type="presParOf" srcId="{E15ED77C-9018-9F4A-A4FA-FBE08A109EBC}" destId="{0FFB4EB0-A7E9-5345-969A-75CC416B28D4}" srcOrd="1" destOrd="0" presId="urn:microsoft.com/office/officeart/2005/8/layout/hierarchy1"/>
    <dgm:cxn modelId="{56FAC895-8998-884A-A6D7-963C70E15CCA}" type="presParOf" srcId="{25476CFB-E474-3B44-99B5-AAA8791CDAA2}" destId="{2B145374-C76E-9A4E-B9FE-1B80EF6D9120}" srcOrd="1" destOrd="0" presId="urn:microsoft.com/office/officeart/2005/8/layout/hierarchy1"/>
    <dgm:cxn modelId="{E5861C9F-F995-6B41-8D2F-27C6CD481DF7}" type="presParOf" srcId="{48A16C5B-FFE9-B941-84E5-F40E67C340C4}" destId="{3DD8A67B-4A56-E445-A64E-07FADF5D154C}" srcOrd="1" destOrd="0" presId="urn:microsoft.com/office/officeart/2005/8/layout/hierarchy1"/>
    <dgm:cxn modelId="{C63E9F08-60D1-384B-ADCA-76A8246DB3A2}" type="presParOf" srcId="{3DD8A67B-4A56-E445-A64E-07FADF5D154C}" destId="{663A9BE6-BF9E-8846-91E4-F9FF277C6DF4}" srcOrd="0" destOrd="0" presId="urn:microsoft.com/office/officeart/2005/8/layout/hierarchy1"/>
    <dgm:cxn modelId="{D0D3A99C-AA23-FC47-994C-FAC001D8C082}" type="presParOf" srcId="{663A9BE6-BF9E-8846-91E4-F9FF277C6DF4}" destId="{C2E80E9B-2360-6846-850F-90A3D40CA9E3}" srcOrd="0" destOrd="0" presId="urn:microsoft.com/office/officeart/2005/8/layout/hierarchy1"/>
    <dgm:cxn modelId="{C7CAF64C-F7AA-9044-989B-8CF1744FDE9D}" type="presParOf" srcId="{663A9BE6-BF9E-8846-91E4-F9FF277C6DF4}" destId="{7BBDF893-122D-5849-B773-832178A71E93}" srcOrd="1" destOrd="0" presId="urn:microsoft.com/office/officeart/2005/8/layout/hierarchy1"/>
    <dgm:cxn modelId="{2CA3C2FF-3593-5141-85F9-E9D82CF7997B}" type="presParOf" srcId="{3DD8A67B-4A56-E445-A64E-07FADF5D154C}" destId="{24D02D29-8452-2D40-B302-6D4A804E913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44F438-38D7-48CD-BF41-05C2EFEAC389}"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D576ED03-A644-464B-AE2F-F7B3831E2C13}">
      <dgm:prSet/>
      <dgm:spPr/>
      <dgm:t>
        <a:bodyPr/>
        <a:lstStyle/>
        <a:p>
          <a:r>
            <a:rPr lang="en-US"/>
            <a:t>Another explanation for this steady rate of change could be the job entry requirements which require Electrical apprentices to have 5 years of OTJ training before becoming Master Electricians.</a:t>
          </a:r>
        </a:p>
      </dgm:t>
    </dgm:pt>
    <dgm:pt modelId="{B7310A33-9322-4968-8BEB-D1CF864DF68B}" type="parTrans" cxnId="{1D243E08-D910-44D1-B143-912FAA2D7378}">
      <dgm:prSet/>
      <dgm:spPr/>
      <dgm:t>
        <a:bodyPr/>
        <a:lstStyle/>
        <a:p>
          <a:endParaRPr lang="en-US"/>
        </a:p>
      </dgm:t>
    </dgm:pt>
    <dgm:pt modelId="{A66B1E73-DB52-462A-8F34-E8C84FC13076}" type="sibTrans" cxnId="{1D243E08-D910-44D1-B143-912FAA2D7378}">
      <dgm:prSet/>
      <dgm:spPr/>
      <dgm:t>
        <a:bodyPr/>
        <a:lstStyle/>
        <a:p>
          <a:endParaRPr lang="en-US"/>
        </a:p>
      </dgm:t>
    </dgm:pt>
    <dgm:pt modelId="{8F87B761-DA11-4EF3-B3D9-21BD43F3A1C7}">
      <dgm:prSet/>
      <dgm:spPr/>
      <dgm:t>
        <a:bodyPr/>
        <a:lstStyle/>
        <a:p>
          <a:r>
            <a:rPr lang="en-US"/>
            <a:t>Lastly, another insight into my data that I found interesting was that Brooklyn had the most consumption of electricity in NYC. Based off my visualization I can assume that most jobs as an electrician or most job assignments located in Brooklyn. </a:t>
          </a:r>
        </a:p>
      </dgm:t>
    </dgm:pt>
    <dgm:pt modelId="{21FDAE56-0615-4725-AC13-E8C5EC1B1989}" type="parTrans" cxnId="{ADA22388-0F73-42E7-8305-2DA510D88A19}">
      <dgm:prSet/>
      <dgm:spPr/>
      <dgm:t>
        <a:bodyPr/>
        <a:lstStyle/>
        <a:p>
          <a:endParaRPr lang="en-US"/>
        </a:p>
      </dgm:t>
    </dgm:pt>
    <dgm:pt modelId="{CB8C47E4-03B9-4630-8DF9-665F1E53BE24}" type="sibTrans" cxnId="{ADA22388-0F73-42E7-8305-2DA510D88A19}">
      <dgm:prSet/>
      <dgm:spPr/>
      <dgm:t>
        <a:bodyPr/>
        <a:lstStyle/>
        <a:p>
          <a:endParaRPr lang="en-US"/>
        </a:p>
      </dgm:t>
    </dgm:pt>
    <dgm:pt modelId="{9E081B89-AA21-FB42-A62F-4FA101B2B3AF}" type="pres">
      <dgm:prSet presAssocID="{F944F438-38D7-48CD-BF41-05C2EFEAC389}" presName="hierChild1" presStyleCnt="0">
        <dgm:presLayoutVars>
          <dgm:chPref val="1"/>
          <dgm:dir/>
          <dgm:animOne val="branch"/>
          <dgm:animLvl val="lvl"/>
          <dgm:resizeHandles/>
        </dgm:presLayoutVars>
      </dgm:prSet>
      <dgm:spPr/>
    </dgm:pt>
    <dgm:pt modelId="{36E70DB3-9DA6-A440-A558-DFF8F619E385}" type="pres">
      <dgm:prSet presAssocID="{D576ED03-A644-464B-AE2F-F7B3831E2C13}" presName="hierRoot1" presStyleCnt="0"/>
      <dgm:spPr/>
    </dgm:pt>
    <dgm:pt modelId="{C4A8FD9B-3AD7-ED42-B13C-7026FCD5C54E}" type="pres">
      <dgm:prSet presAssocID="{D576ED03-A644-464B-AE2F-F7B3831E2C13}" presName="composite" presStyleCnt="0"/>
      <dgm:spPr/>
    </dgm:pt>
    <dgm:pt modelId="{383F7F0D-40E5-3B4A-8709-9593DA5E0A3F}" type="pres">
      <dgm:prSet presAssocID="{D576ED03-A644-464B-AE2F-F7B3831E2C13}" presName="background" presStyleLbl="node0" presStyleIdx="0" presStyleCnt="2"/>
      <dgm:spPr/>
    </dgm:pt>
    <dgm:pt modelId="{CDA4E8A4-95F2-B145-B24C-B00601438698}" type="pres">
      <dgm:prSet presAssocID="{D576ED03-A644-464B-AE2F-F7B3831E2C13}" presName="text" presStyleLbl="fgAcc0" presStyleIdx="0" presStyleCnt="2">
        <dgm:presLayoutVars>
          <dgm:chPref val="3"/>
        </dgm:presLayoutVars>
      </dgm:prSet>
      <dgm:spPr/>
    </dgm:pt>
    <dgm:pt modelId="{8A612156-C8F5-0847-85AE-32BD076BDD7A}" type="pres">
      <dgm:prSet presAssocID="{D576ED03-A644-464B-AE2F-F7B3831E2C13}" presName="hierChild2" presStyleCnt="0"/>
      <dgm:spPr/>
    </dgm:pt>
    <dgm:pt modelId="{B0DC4464-1F6A-E24E-B23D-462C480D9552}" type="pres">
      <dgm:prSet presAssocID="{8F87B761-DA11-4EF3-B3D9-21BD43F3A1C7}" presName="hierRoot1" presStyleCnt="0"/>
      <dgm:spPr/>
    </dgm:pt>
    <dgm:pt modelId="{FE9F37A4-902F-C84E-86BA-5D12CF3FF99F}" type="pres">
      <dgm:prSet presAssocID="{8F87B761-DA11-4EF3-B3D9-21BD43F3A1C7}" presName="composite" presStyleCnt="0"/>
      <dgm:spPr/>
    </dgm:pt>
    <dgm:pt modelId="{F72311BD-D506-3A4B-A6F5-685390F233EC}" type="pres">
      <dgm:prSet presAssocID="{8F87B761-DA11-4EF3-B3D9-21BD43F3A1C7}" presName="background" presStyleLbl="node0" presStyleIdx="1" presStyleCnt="2"/>
      <dgm:spPr/>
    </dgm:pt>
    <dgm:pt modelId="{8C3CFB77-5EBC-3E42-9DA8-23837DF6B15B}" type="pres">
      <dgm:prSet presAssocID="{8F87B761-DA11-4EF3-B3D9-21BD43F3A1C7}" presName="text" presStyleLbl="fgAcc0" presStyleIdx="1" presStyleCnt="2">
        <dgm:presLayoutVars>
          <dgm:chPref val="3"/>
        </dgm:presLayoutVars>
      </dgm:prSet>
      <dgm:spPr/>
    </dgm:pt>
    <dgm:pt modelId="{25A1D027-02B9-0844-B73C-90105654AA49}" type="pres">
      <dgm:prSet presAssocID="{8F87B761-DA11-4EF3-B3D9-21BD43F3A1C7}" presName="hierChild2" presStyleCnt="0"/>
      <dgm:spPr/>
    </dgm:pt>
  </dgm:ptLst>
  <dgm:cxnLst>
    <dgm:cxn modelId="{1D243E08-D910-44D1-B143-912FAA2D7378}" srcId="{F944F438-38D7-48CD-BF41-05C2EFEAC389}" destId="{D576ED03-A644-464B-AE2F-F7B3831E2C13}" srcOrd="0" destOrd="0" parTransId="{B7310A33-9322-4968-8BEB-D1CF864DF68B}" sibTransId="{A66B1E73-DB52-462A-8F34-E8C84FC13076}"/>
    <dgm:cxn modelId="{ADA22388-0F73-42E7-8305-2DA510D88A19}" srcId="{F944F438-38D7-48CD-BF41-05C2EFEAC389}" destId="{8F87B761-DA11-4EF3-B3D9-21BD43F3A1C7}" srcOrd="1" destOrd="0" parTransId="{21FDAE56-0615-4725-AC13-E8C5EC1B1989}" sibTransId="{CB8C47E4-03B9-4630-8DF9-665F1E53BE24}"/>
    <dgm:cxn modelId="{B9369E8A-9D6D-F544-B1FC-766454EDC1AE}" type="presOf" srcId="{D576ED03-A644-464B-AE2F-F7B3831E2C13}" destId="{CDA4E8A4-95F2-B145-B24C-B00601438698}" srcOrd="0" destOrd="0" presId="urn:microsoft.com/office/officeart/2005/8/layout/hierarchy1"/>
    <dgm:cxn modelId="{651262A1-DECF-0D41-B9B3-3D179525029E}" type="presOf" srcId="{8F87B761-DA11-4EF3-B3D9-21BD43F3A1C7}" destId="{8C3CFB77-5EBC-3E42-9DA8-23837DF6B15B}" srcOrd="0" destOrd="0" presId="urn:microsoft.com/office/officeart/2005/8/layout/hierarchy1"/>
    <dgm:cxn modelId="{8646C8A1-10E9-3642-8532-68AEDB9932ED}" type="presOf" srcId="{F944F438-38D7-48CD-BF41-05C2EFEAC389}" destId="{9E081B89-AA21-FB42-A62F-4FA101B2B3AF}" srcOrd="0" destOrd="0" presId="urn:microsoft.com/office/officeart/2005/8/layout/hierarchy1"/>
    <dgm:cxn modelId="{A87AC22A-9099-0E44-9335-27431DB30415}" type="presParOf" srcId="{9E081B89-AA21-FB42-A62F-4FA101B2B3AF}" destId="{36E70DB3-9DA6-A440-A558-DFF8F619E385}" srcOrd="0" destOrd="0" presId="urn:microsoft.com/office/officeart/2005/8/layout/hierarchy1"/>
    <dgm:cxn modelId="{290AC1F0-EB39-D34D-92BB-DC1786BCC7B0}" type="presParOf" srcId="{36E70DB3-9DA6-A440-A558-DFF8F619E385}" destId="{C4A8FD9B-3AD7-ED42-B13C-7026FCD5C54E}" srcOrd="0" destOrd="0" presId="urn:microsoft.com/office/officeart/2005/8/layout/hierarchy1"/>
    <dgm:cxn modelId="{38146845-C727-434E-ADC5-CABC2CF2BFB7}" type="presParOf" srcId="{C4A8FD9B-3AD7-ED42-B13C-7026FCD5C54E}" destId="{383F7F0D-40E5-3B4A-8709-9593DA5E0A3F}" srcOrd="0" destOrd="0" presId="urn:microsoft.com/office/officeart/2005/8/layout/hierarchy1"/>
    <dgm:cxn modelId="{2CEC2CA5-82AC-3E46-9953-76CA8C83C391}" type="presParOf" srcId="{C4A8FD9B-3AD7-ED42-B13C-7026FCD5C54E}" destId="{CDA4E8A4-95F2-B145-B24C-B00601438698}" srcOrd="1" destOrd="0" presId="urn:microsoft.com/office/officeart/2005/8/layout/hierarchy1"/>
    <dgm:cxn modelId="{DA14EDB1-C1F7-9F4B-8558-6F9E3928874D}" type="presParOf" srcId="{36E70DB3-9DA6-A440-A558-DFF8F619E385}" destId="{8A612156-C8F5-0847-85AE-32BD076BDD7A}" srcOrd="1" destOrd="0" presId="urn:microsoft.com/office/officeart/2005/8/layout/hierarchy1"/>
    <dgm:cxn modelId="{753A60B7-A106-8B45-8598-E6845414B4AE}" type="presParOf" srcId="{9E081B89-AA21-FB42-A62F-4FA101B2B3AF}" destId="{B0DC4464-1F6A-E24E-B23D-462C480D9552}" srcOrd="1" destOrd="0" presId="urn:microsoft.com/office/officeart/2005/8/layout/hierarchy1"/>
    <dgm:cxn modelId="{839E120B-1E58-B744-8E29-1090296CF7F3}" type="presParOf" srcId="{B0DC4464-1F6A-E24E-B23D-462C480D9552}" destId="{FE9F37A4-902F-C84E-86BA-5D12CF3FF99F}" srcOrd="0" destOrd="0" presId="urn:microsoft.com/office/officeart/2005/8/layout/hierarchy1"/>
    <dgm:cxn modelId="{22AB947F-9E6D-0742-BCB5-3673C06E941A}" type="presParOf" srcId="{FE9F37A4-902F-C84E-86BA-5D12CF3FF99F}" destId="{F72311BD-D506-3A4B-A6F5-685390F233EC}" srcOrd="0" destOrd="0" presId="urn:microsoft.com/office/officeart/2005/8/layout/hierarchy1"/>
    <dgm:cxn modelId="{23C0B8D9-F195-A444-97C0-705C34AF4E43}" type="presParOf" srcId="{FE9F37A4-902F-C84E-86BA-5D12CF3FF99F}" destId="{8C3CFB77-5EBC-3E42-9DA8-23837DF6B15B}" srcOrd="1" destOrd="0" presId="urn:microsoft.com/office/officeart/2005/8/layout/hierarchy1"/>
    <dgm:cxn modelId="{C3F11200-FAB5-F742-99C6-1C005107ADAB}" type="presParOf" srcId="{B0DC4464-1F6A-E24E-B23D-462C480D9552}" destId="{25A1D027-02B9-0844-B73C-90105654AA4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2F1C3-30AA-E04F-8381-D253FF98BEFE}">
      <dsp:nvSpPr>
        <dsp:cNvPr id="0" name=""/>
        <dsp:cNvSpPr/>
      </dsp:nvSpPr>
      <dsp:spPr>
        <a:xfrm>
          <a:off x="0" y="79033"/>
          <a:ext cx="9905999" cy="1675951"/>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 based the idea behind my analysis on supply and demand. As to see some correlation between consumption and job outlook. Also, to see how this occupation compared with the state average.</a:t>
          </a:r>
        </a:p>
      </dsp:txBody>
      <dsp:txXfrm>
        <a:off x="81813" y="160846"/>
        <a:ext cx="9742373" cy="1512325"/>
      </dsp:txXfrm>
    </dsp:sp>
    <dsp:sp modelId="{DCDDDBD4-5659-864D-89B7-9D1B7981CEEC}">
      <dsp:nvSpPr>
        <dsp:cNvPr id="0" name=""/>
        <dsp:cNvSpPr/>
      </dsp:nvSpPr>
      <dsp:spPr>
        <a:xfrm>
          <a:off x="0" y="1829865"/>
          <a:ext cx="9905999" cy="1675951"/>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In my first visualization, I compared the New York State Electrician job projection average to New York Cities projection. It was around the same, with NYS having a 9.8% growth rate and NYC having a 8.7% growth rate. Which is still under the state average for Electricians.</a:t>
          </a:r>
        </a:p>
      </dsp:txBody>
      <dsp:txXfrm>
        <a:off x="81813" y="1911678"/>
        <a:ext cx="9742373" cy="15123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86705C-A6CD-1743-8EB6-320BCCA77CE8}">
      <dsp:nvSpPr>
        <dsp:cNvPr id="0" name=""/>
        <dsp:cNvSpPr/>
      </dsp:nvSpPr>
      <dsp:spPr>
        <a:xfrm>
          <a:off x="1209" y="220821"/>
          <a:ext cx="4244391" cy="2695188"/>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FFB4EB0-A7E9-5345-969A-75CC416B28D4}">
      <dsp:nvSpPr>
        <dsp:cNvPr id="0" name=""/>
        <dsp:cNvSpPr/>
      </dsp:nvSpPr>
      <dsp:spPr>
        <a:xfrm>
          <a:off x="472808" y="668840"/>
          <a:ext cx="4244391" cy="269518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However, the city average which is 8.7 % is still lower when it comes to the average rate of change of NYC (12.2%) and NYS (10.4%) for all occupations.</a:t>
          </a:r>
        </a:p>
      </dsp:txBody>
      <dsp:txXfrm>
        <a:off x="551747" y="747779"/>
        <a:ext cx="4086513" cy="2537310"/>
      </dsp:txXfrm>
    </dsp:sp>
    <dsp:sp modelId="{C2E80E9B-2360-6846-850F-90A3D40CA9E3}">
      <dsp:nvSpPr>
        <dsp:cNvPr id="0" name=""/>
        <dsp:cNvSpPr/>
      </dsp:nvSpPr>
      <dsp:spPr>
        <a:xfrm>
          <a:off x="5188799" y="220821"/>
          <a:ext cx="4244391" cy="2695188"/>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BBDF893-122D-5849-B773-832178A71E93}">
      <dsp:nvSpPr>
        <dsp:cNvPr id="0" name=""/>
        <dsp:cNvSpPr/>
      </dsp:nvSpPr>
      <dsp:spPr>
        <a:xfrm>
          <a:off x="5660398" y="668840"/>
          <a:ext cx="4244391" cy="269518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reason for this low rate of change I believe is because of the steady electrical consumption throughout NYC. Based off my visualizations there has been a steady increase in the amount of electrical usage. However, that increase has been around 8%. Which is around the same as the rate of change in jobs.</a:t>
          </a:r>
        </a:p>
      </dsp:txBody>
      <dsp:txXfrm>
        <a:off x="5739337" y="747779"/>
        <a:ext cx="4086513" cy="2537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F7F0D-40E5-3B4A-8709-9593DA5E0A3F}">
      <dsp:nvSpPr>
        <dsp:cNvPr id="0" name=""/>
        <dsp:cNvSpPr/>
      </dsp:nvSpPr>
      <dsp:spPr>
        <a:xfrm>
          <a:off x="1209" y="220821"/>
          <a:ext cx="4244391" cy="2695188"/>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DA4E8A4-95F2-B145-B24C-B00601438698}">
      <dsp:nvSpPr>
        <dsp:cNvPr id="0" name=""/>
        <dsp:cNvSpPr/>
      </dsp:nvSpPr>
      <dsp:spPr>
        <a:xfrm>
          <a:off x="472808" y="668840"/>
          <a:ext cx="4244391" cy="269518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Another explanation for this steady rate of change could be the job entry requirements which require Electrical apprentices to have 5 years of OTJ training before becoming Master Electricians.</a:t>
          </a:r>
        </a:p>
      </dsp:txBody>
      <dsp:txXfrm>
        <a:off x="551747" y="747779"/>
        <a:ext cx="4086513" cy="2537310"/>
      </dsp:txXfrm>
    </dsp:sp>
    <dsp:sp modelId="{F72311BD-D506-3A4B-A6F5-685390F233EC}">
      <dsp:nvSpPr>
        <dsp:cNvPr id="0" name=""/>
        <dsp:cNvSpPr/>
      </dsp:nvSpPr>
      <dsp:spPr>
        <a:xfrm>
          <a:off x="5188799" y="220821"/>
          <a:ext cx="4244391" cy="2695188"/>
        </a:xfrm>
        <a:prstGeom prst="roundRect">
          <a:avLst>
            <a:gd name="adj" fmla="val 10000"/>
          </a:avLst>
        </a:prstGeom>
        <a:gradFill rotWithShape="0">
          <a:gsLst>
            <a:gs pos="0">
              <a:schemeClr val="accent1">
                <a:hueOff val="0"/>
                <a:satOff val="0"/>
                <a:lumOff val="0"/>
                <a:alphaOff val="0"/>
                <a:tint val="94000"/>
                <a:satMod val="105000"/>
                <a:lumMod val="102000"/>
              </a:schemeClr>
            </a:gs>
            <a:gs pos="100000">
              <a:schemeClr val="accent1">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3CFB77-5EBC-3E42-9DA8-23837DF6B15B}">
      <dsp:nvSpPr>
        <dsp:cNvPr id="0" name=""/>
        <dsp:cNvSpPr/>
      </dsp:nvSpPr>
      <dsp:spPr>
        <a:xfrm>
          <a:off x="5660398" y="668840"/>
          <a:ext cx="4244391" cy="2695188"/>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Lastly, another insight into my data that I found interesting was that Brooklyn had the most consumption of electricity in NYC. Based off my visualization I can assume that most jobs as an electrician or most job assignments located in Brooklyn. </a:t>
          </a:r>
        </a:p>
      </dsp:txBody>
      <dsp:txXfrm>
        <a:off x="5739337" y="747779"/>
        <a:ext cx="4086513" cy="25373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8/5/21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8/5/21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5570-4682-4D41-893C-BECB8F706B5A}"/>
              </a:ext>
            </a:extLst>
          </p:cNvPr>
          <p:cNvSpPr>
            <a:spLocks noGrp="1"/>
          </p:cNvSpPr>
          <p:nvPr>
            <p:ph type="ctrTitle"/>
          </p:nvPr>
        </p:nvSpPr>
        <p:spPr/>
        <p:txBody>
          <a:bodyPr/>
          <a:lstStyle/>
          <a:p>
            <a:r>
              <a:rPr lang="en-US" dirty="0"/>
              <a:t>Electrician Job Projection and Electrical Consumption</a:t>
            </a:r>
          </a:p>
        </p:txBody>
      </p:sp>
      <p:sp>
        <p:nvSpPr>
          <p:cNvPr id="3" name="Subtitle 2">
            <a:extLst>
              <a:ext uri="{FF2B5EF4-FFF2-40B4-BE49-F238E27FC236}">
                <a16:creationId xmlns:a16="http://schemas.microsoft.com/office/drawing/2014/main" id="{CC9C3A46-D42D-D945-B28D-DC213361AA05}"/>
              </a:ext>
            </a:extLst>
          </p:cNvPr>
          <p:cNvSpPr>
            <a:spLocks noGrp="1"/>
          </p:cNvSpPr>
          <p:nvPr>
            <p:ph type="subTitle" idx="1"/>
          </p:nvPr>
        </p:nvSpPr>
        <p:spPr/>
        <p:txBody>
          <a:bodyPr/>
          <a:lstStyle/>
          <a:p>
            <a:r>
              <a:rPr lang="en-US" dirty="0"/>
              <a:t>By Jonathan Khan</a:t>
            </a:r>
          </a:p>
        </p:txBody>
      </p:sp>
    </p:spTree>
    <p:extLst>
      <p:ext uri="{BB962C8B-B14F-4D97-AF65-F5344CB8AC3E}">
        <p14:creationId xmlns:p14="http://schemas.microsoft.com/office/powerpoint/2010/main" val="657980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E74078-B418-8D48-B2A9-78B53B7CADDE}"/>
              </a:ext>
            </a:extLst>
          </p:cNvPr>
          <p:cNvSpPr>
            <a:spLocks noGrp="1"/>
          </p:cNvSpPr>
          <p:nvPr>
            <p:ph type="title"/>
          </p:nvPr>
        </p:nvSpPr>
        <p:spPr>
          <a:xfrm>
            <a:off x="1141413" y="618518"/>
            <a:ext cx="9905998" cy="1478570"/>
          </a:xfrm>
        </p:spPr>
        <p:txBody>
          <a:bodyPr>
            <a:normAutofit/>
          </a:bodyPr>
          <a:lstStyle/>
          <a:p>
            <a:r>
              <a:rPr lang="en-US" dirty="0"/>
              <a:t>Conclusion (continued)</a:t>
            </a:r>
          </a:p>
        </p:txBody>
      </p:sp>
      <p:graphicFrame>
        <p:nvGraphicFramePr>
          <p:cNvPr id="5" name="Content Placeholder 2">
            <a:extLst>
              <a:ext uri="{FF2B5EF4-FFF2-40B4-BE49-F238E27FC236}">
                <a16:creationId xmlns:a16="http://schemas.microsoft.com/office/drawing/2014/main" id="{13418682-AA6F-4700-A888-710FBCC5B49A}"/>
              </a:ext>
            </a:extLst>
          </p:cNvPr>
          <p:cNvGraphicFramePr>
            <a:graphicFrameLocks noGrp="1"/>
          </p:cNvGraphicFramePr>
          <p:nvPr>
            <p:ph idx="1"/>
            <p:extLst>
              <p:ext uri="{D42A27DB-BD31-4B8C-83A1-F6EECF244321}">
                <p14:modId xmlns:p14="http://schemas.microsoft.com/office/powerpoint/2010/main" val="743124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550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6EC5CC-6F58-EF44-964D-4B754854FEE3}"/>
              </a:ext>
            </a:extLst>
          </p:cNvPr>
          <p:cNvSpPr>
            <a:spLocks noGrp="1"/>
          </p:cNvSpPr>
          <p:nvPr>
            <p:ph type="title"/>
          </p:nvPr>
        </p:nvSpPr>
        <p:spPr>
          <a:xfrm>
            <a:off x="1141413" y="618518"/>
            <a:ext cx="9905998" cy="1478570"/>
          </a:xfrm>
        </p:spPr>
        <p:txBody>
          <a:bodyPr>
            <a:normAutofit/>
          </a:bodyPr>
          <a:lstStyle/>
          <a:p>
            <a:r>
              <a:rPr lang="en-US" dirty="0"/>
              <a:t>Conclusion (Final)</a:t>
            </a:r>
          </a:p>
        </p:txBody>
      </p:sp>
      <p:graphicFrame>
        <p:nvGraphicFramePr>
          <p:cNvPr id="12" name="Content Placeholder 2">
            <a:extLst>
              <a:ext uri="{FF2B5EF4-FFF2-40B4-BE49-F238E27FC236}">
                <a16:creationId xmlns:a16="http://schemas.microsoft.com/office/drawing/2014/main" id="{03B3A1E1-58C6-49FC-835D-A6A6AAD85480}"/>
              </a:ext>
            </a:extLst>
          </p:cNvPr>
          <p:cNvGraphicFramePr>
            <a:graphicFrameLocks noGrp="1"/>
          </p:cNvGraphicFramePr>
          <p:nvPr>
            <p:ph idx="1"/>
            <p:extLst>
              <p:ext uri="{D42A27DB-BD31-4B8C-83A1-F6EECF244321}">
                <p14:modId xmlns:p14="http://schemas.microsoft.com/office/powerpoint/2010/main" val="1272095657"/>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799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EA898E3E-E008-C84E-8D7A-67FFCED19EB8}"/>
              </a:ext>
            </a:extLst>
          </p:cNvPr>
          <p:cNvSpPr>
            <a:spLocks noGrp="1"/>
          </p:cNvSpPr>
          <p:nvPr>
            <p:ph type="title"/>
          </p:nvPr>
        </p:nvSpPr>
        <p:spPr>
          <a:xfrm>
            <a:off x="1019015" y="1093787"/>
            <a:ext cx="3059969" cy="4697413"/>
          </a:xfrm>
        </p:spPr>
        <p:txBody>
          <a:bodyPr>
            <a:normAutofit/>
          </a:bodyPr>
          <a:lstStyle/>
          <a:p>
            <a:r>
              <a:rPr lang="en-US"/>
              <a:t>Intro</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4B10D5-9530-5541-9BA7-1C2CCC59568E}"/>
              </a:ext>
            </a:extLst>
          </p:cNvPr>
          <p:cNvSpPr>
            <a:spLocks noGrp="1"/>
          </p:cNvSpPr>
          <p:nvPr>
            <p:ph idx="1"/>
          </p:nvPr>
        </p:nvSpPr>
        <p:spPr>
          <a:xfrm>
            <a:off x="5215467" y="1093788"/>
            <a:ext cx="5831944" cy="4697413"/>
          </a:xfrm>
        </p:spPr>
        <p:txBody>
          <a:bodyPr>
            <a:normAutofit/>
          </a:bodyPr>
          <a:lstStyle/>
          <a:p>
            <a:pPr>
              <a:lnSpc>
                <a:spcPct val="110000"/>
              </a:lnSpc>
            </a:pPr>
            <a:r>
              <a:rPr lang="en-US" sz="2000"/>
              <a:t>The goal of my analysis is to identify a trend that can support the average percent change in job openings for electricians with the amount of electrical usage in NYC.</a:t>
            </a:r>
          </a:p>
          <a:p>
            <a:pPr>
              <a:lnSpc>
                <a:spcPct val="110000"/>
              </a:lnSpc>
            </a:pPr>
            <a:r>
              <a:rPr lang="en-US" sz="2000"/>
              <a:t>I used two data frames for my analysis. Labor Projections for New York State Years 2018-2021 and Electricity Consumption and Cost for New York City.</a:t>
            </a:r>
          </a:p>
          <a:p>
            <a:pPr>
              <a:lnSpc>
                <a:spcPct val="110000"/>
              </a:lnSpc>
            </a:pPr>
            <a:r>
              <a:rPr lang="en-US" sz="2000"/>
              <a:t>I believe the correlation between supply and demand fuel job markets. The necessity of these types of analysis should be stressed to signal uptrend/downtrend movements of the labor force.</a:t>
            </a:r>
          </a:p>
        </p:txBody>
      </p:sp>
    </p:spTree>
    <p:extLst>
      <p:ext uri="{BB962C8B-B14F-4D97-AF65-F5344CB8AC3E}">
        <p14:creationId xmlns:p14="http://schemas.microsoft.com/office/powerpoint/2010/main" val="113617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9A1550C9-47DB-B049-B74F-10E940F3C610}"/>
              </a:ext>
            </a:extLst>
          </p:cNvPr>
          <p:cNvSpPr>
            <a:spLocks noGrp="1"/>
          </p:cNvSpPr>
          <p:nvPr>
            <p:ph type="title"/>
          </p:nvPr>
        </p:nvSpPr>
        <p:spPr>
          <a:xfrm>
            <a:off x="1019015" y="1093787"/>
            <a:ext cx="3059969" cy="4697413"/>
          </a:xfrm>
        </p:spPr>
        <p:txBody>
          <a:bodyPr>
            <a:normAutofit/>
          </a:bodyPr>
          <a:lstStyle/>
          <a:p>
            <a:r>
              <a:rPr lang="en-US" dirty="0"/>
              <a:t>Data Sources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261D42-7658-F04A-9CBB-B31A990D466C}"/>
              </a:ext>
            </a:extLst>
          </p:cNvPr>
          <p:cNvSpPr>
            <a:spLocks noGrp="1"/>
          </p:cNvSpPr>
          <p:nvPr>
            <p:ph idx="1"/>
          </p:nvPr>
        </p:nvSpPr>
        <p:spPr>
          <a:xfrm>
            <a:off x="5215467" y="1093788"/>
            <a:ext cx="5831944" cy="4697413"/>
          </a:xfrm>
        </p:spPr>
        <p:txBody>
          <a:bodyPr>
            <a:normAutofit/>
          </a:bodyPr>
          <a:lstStyle/>
          <a:p>
            <a:r>
              <a:rPr lang="en-US" dirty="0"/>
              <a:t>I had found my data sources on </a:t>
            </a:r>
            <a:r>
              <a:rPr lang="en-US" dirty="0" err="1"/>
              <a:t>data.gov</a:t>
            </a:r>
            <a:r>
              <a:rPr lang="en-US" dirty="0"/>
              <a:t> and NYC open data.</a:t>
            </a:r>
          </a:p>
          <a:p>
            <a:r>
              <a:rPr lang="en-US" dirty="0"/>
              <a:t>The labor projections dataset was 13 Columns by 6629 rows.</a:t>
            </a:r>
          </a:p>
          <a:p>
            <a:r>
              <a:rPr lang="en-US" dirty="0"/>
              <a:t>The electrical consumption data set was 27 Columns by 362631 rows.</a:t>
            </a:r>
          </a:p>
          <a:p>
            <a:r>
              <a:rPr lang="en-US" dirty="0"/>
              <a:t> CSV files preference </a:t>
            </a:r>
          </a:p>
        </p:txBody>
      </p:sp>
    </p:spTree>
    <p:extLst>
      <p:ext uri="{BB962C8B-B14F-4D97-AF65-F5344CB8AC3E}">
        <p14:creationId xmlns:p14="http://schemas.microsoft.com/office/powerpoint/2010/main" val="877973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31E8E3F1-70A6-7346-B39C-7702D598FC0F}"/>
              </a:ext>
            </a:extLst>
          </p:cNvPr>
          <p:cNvSpPr>
            <a:spLocks noGrp="1"/>
          </p:cNvSpPr>
          <p:nvPr>
            <p:ph type="title"/>
          </p:nvPr>
        </p:nvSpPr>
        <p:spPr>
          <a:xfrm>
            <a:off x="1019015" y="1093787"/>
            <a:ext cx="3059969" cy="4697413"/>
          </a:xfrm>
        </p:spPr>
        <p:txBody>
          <a:bodyPr>
            <a:normAutofit/>
          </a:bodyPr>
          <a:lstStyle/>
          <a:p>
            <a:r>
              <a:rPr lang="en-US" sz="2800"/>
              <a:t>Methodologies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A4E5DE-9EAE-9F49-ABFC-4D4CA6ED0C50}"/>
              </a:ext>
            </a:extLst>
          </p:cNvPr>
          <p:cNvSpPr>
            <a:spLocks noGrp="1"/>
          </p:cNvSpPr>
          <p:nvPr>
            <p:ph idx="1"/>
          </p:nvPr>
        </p:nvSpPr>
        <p:spPr>
          <a:xfrm>
            <a:off x="5215467" y="1093788"/>
            <a:ext cx="5831944" cy="4697413"/>
          </a:xfrm>
        </p:spPr>
        <p:txBody>
          <a:bodyPr>
            <a:normAutofit/>
          </a:bodyPr>
          <a:lstStyle/>
          <a:p>
            <a:pPr>
              <a:lnSpc>
                <a:spcPct val="110000"/>
              </a:lnSpc>
            </a:pPr>
            <a:r>
              <a:rPr lang="en-US" sz="2000"/>
              <a:t>I always find myself using pandas however I try to import more packages than I need just in case I might use them. Such as seaborn, </a:t>
            </a:r>
            <a:r>
              <a:rPr lang="en-US" sz="2000" err="1"/>
              <a:t>numpy</a:t>
            </a:r>
            <a:r>
              <a:rPr lang="en-US" sz="2000"/>
              <a:t>, matplotlib, etc.</a:t>
            </a:r>
          </a:p>
          <a:p>
            <a:pPr>
              <a:lnSpc>
                <a:spcPct val="110000"/>
              </a:lnSpc>
            </a:pPr>
            <a:r>
              <a:rPr lang="en-US" sz="2000"/>
              <a:t>I always begin by dropping columns I don’t need. In my code I constantly check the data frame to ensure that the code successfully executed. </a:t>
            </a:r>
          </a:p>
          <a:p>
            <a:pPr>
              <a:lnSpc>
                <a:spcPct val="110000"/>
              </a:lnSpc>
            </a:pPr>
            <a:r>
              <a:rPr lang="en-US" sz="2000"/>
              <a:t>I find that ID codes employers would normally use to organize data becomes useless after I have checked it for duplicates. In this case I dropped it in excel to save me some time before I imported the CSV file.</a:t>
            </a:r>
          </a:p>
        </p:txBody>
      </p:sp>
    </p:spTree>
    <p:extLst>
      <p:ext uri="{BB962C8B-B14F-4D97-AF65-F5344CB8AC3E}">
        <p14:creationId xmlns:p14="http://schemas.microsoft.com/office/powerpoint/2010/main" val="3800155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F272DAF-FF3F-F94A-99CF-5061BBA96318}"/>
              </a:ext>
            </a:extLst>
          </p:cNvPr>
          <p:cNvSpPr>
            <a:spLocks noGrp="1"/>
          </p:cNvSpPr>
          <p:nvPr>
            <p:ph type="title"/>
          </p:nvPr>
        </p:nvSpPr>
        <p:spPr>
          <a:xfrm>
            <a:off x="1141413" y="618518"/>
            <a:ext cx="4459286" cy="1478570"/>
          </a:xfrm>
        </p:spPr>
        <p:txBody>
          <a:bodyPr>
            <a:normAutofit/>
          </a:bodyPr>
          <a:lstStyle/>
          <a:p>
            <a:r>
              <a:rPr lang="en-US" sz="3200"/>
              <a:t>Methodologies (Continued)</a:t>
            </a:r>
          </a:p>
        </p:txBody>
      </p:sp>
      <p:sp>
        <p:nvSpPr>
          <p:cNvPr id="3" name="Content Placeholder 2">
            <a:extLst>
              <a:ext uri="{FF2B5EF4-FFF2-40B4-BE49-F238E27FC236}">
                <a16:creationId xmlns:a16="http://schemas.microsoft.com/office/drawing/2014/main" id="{069BF0E8-81CF-CD4D-A67C-E9E13136E2AF}"/>
              </a:ext>
            </a:extLst>
          </p:cNvPr>
          <p:cNvSpPr>
            <a:spLocks noGrp="1"/>
          </p:cNvSpPr>
          <p:nvPr>
            <p:ph idx="1"/>
          </p:nvPr>
        </p:nvSpPr>
        <p:spPr>
          <a:xfrm>
            <a:off x="1141412" y="2249487"/>
            <a:ext cx="4459287" cy="3965046"/>
          </a:xfrm>
        </p:spPr>
        <p:txBody>
          <a:bodyPr>
            <a:normAutofit/>
          </a:bodyPr>
          <a:lstStyle/>
          <a:p>
            <a:r>
              <a:rPr lang="en-US" sz="1900"/>
              <a:t>I like to slice my data frames to have an overview of what I am looking at. Such as using the loc function to separate total occupational projection to form a new data frame separate from individual data like nursing, police officer etc.</a:t>
            </a:r>
          </a:p>
          <a:p>
            <a:r>
              <a:rPr lang="en-US" sz="1900"/>
              <a:t>I also sliced the original data set to focus on electrician data.</a:t>
            </a:r>
          </a:p>
          <a:p>
            <a:r>
              <a:rPr lang="en-US" sz="1900"/>
              <a:t>So, I created two data sets which I named df3 and df4.</a:t>
            </a:r>
          </a:p>
        </p:txBody>
      </p:sp>
      <p:pic>
        <p:nvPicPr>
          <p:cNvPr id="4" name="Picture 3">
            <a:extLst>
              <a:ext uri="{FF2B5EF4-FFF2-40B4-BE49-F238E27FC236}">
                <a16:creationId xmlns:a16="http://schemas.microsoft.com/office/drawing/2014/main" id="{81D8B781-27A2-7B49-9359-5B8432D01EBD}"/>
              </a:ext>
            </a:extLst>
          </p:cNvPr>
          <p:cNvPicPr>
            <a:picLocks noChangeAspect="1"/>
          </p:cNvPicPr>
          <p:nvPr/>
        </p:nvPicPr>
        <p:blipFill>
          <a:blip r:embed="rId4"/>
          <a:stretch>
            <a:fillRect/>
          </a:stretch>
        </p:blipFill>
        <p:spPr>
          <a:xfrm>
            <a:off x="6096000" y="1195947"/>
            <a:ext cx="5456279" cy="444115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48" name="Group 4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4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29610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3FAD915-14BB-4843-A05F-83BA9A51AFFA}"/>
              </a:ext>
            </a:extLst>
          </p:cNvPr>
          <p:cNvSpPr>
            <a:spLocks noGrp="1"/>
          </p:cNvSpPr>
          <p:nvPr>
            <p:ph type="title"/>
          </p:nvPr>
        </p:nvSpPr>
        <p:spPr>
          <a:xfrm>
            <a:off x="1019015" y="1093787"/>
            <a:ext cx="3059969" cy="4697413"/>
          </a:xfrm>
        </p:spPr>
        <p:txBody>
          <a:bodyPr>
            <a:normAutofit/>
          </a:bodyPr>
          <a:lstStyle/>
          <a:p>
            <a:r>
              <a:rPr lang="en-US" sz="2800"/>
              <a:t>Methodologies (Continued)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D58EC4-871E-D94D-A33B-7B7F66F1B2A3}"/>
              </a:ext>
            </a:extLst>
          </p:cNvPr>
          <p:cNvSpPr>
            <a:spLocks noGrp="1"/>
          </p:cNvSpPr>
          <p:nvPr>
            <p:ph idx="1"/>
          </p:nvPr>
        </p:nvSpPr>
        <p:spPr>
          <a:xfrm>
            <a:off x="5215467" y="1093788"/>
            <a:ext cx="5831944" cy="4697413"/>
          </a:xfrm>
        </p:spPr>
        <p:txBody>
          <a:bodyPr>
            <a:normAutofit/>
          </a:bodyPr>
          <a:lstStyle/>
          <a:p>
            <a:r>
              <a:rPr lang="en-US" dirty="0"/>
              <a:t>A line chart would have been preferable. However, I tried to convert the column that had the dates to a datetime data-type but I was unable to. It was a 10-year projection in this format : 2018-2028. </a:t>
            </a:r>
          </a:p>
          <a:p>
            <a:r>
              <a:rPr lang="en-US" dirty="0"/>
              <a:t>So instead, I choose a bar graph, which would also assist me in comparing percent averages. Just not as accurately and visually appealing as a line graph would have.</a:t>
            </a:r>
          </a:p>
        </p:txBody>
      </p:sp>
    </p:spTree>
    <p:extLst>
      <p:ext uri="{BB962C8B-B14F-4D97-AF65-F5344CB8AC3E}">
        <p14:creationId xmlns:p14="http://schemas.microsoft.com/office/powerpoint/2010/main" val="2755995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98"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9"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10"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5"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692D9D3E-4A5F-864E-9E7F-CCCA36D6D000}"/>
              </a:ext>
            </a:extLst>
          </p:cNvPr>
          <p:cNvSpPr>
            <a:spLocks noGrp="1"/>
          </p:cNvSpPr>
          <p:nvPr>
            <p:ph type="title"/>
          </p:nvPr>
        </p:nvSpPr>
        <p:spPr>
          <a:xfrm>
            <a:off x="1019015" y="1093787"/>
            <a:ext cx="3059969" cy="4697413"/>
          </a:xfrm>
        </p:spPr>
        <p:txBody>
          <a:bodyPr>
            <a:normAutofit/>
          </a:bodyPr>
          <a:lstStyle/>
          <a:p>
            <a:r>
              <a:rPr lang="en-US" sz="2800"/>
              <a:t>Methodologies (Continued)</a:t>
            </a:r>
          </a:p>
        </p:txBody>
      </p:sp>
      <p:sp useBgFill="1">
        <p:nvSpPr>
          <p:cNvPr id="126"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12EA5E-4CBC-7244-AA9C-299A1D889CD5}"/>
              </a:ext>
            </a:extLst>
          </p:cNvPr>
          <p:cNvSpPr>
            <a:spLocks noGrp="1"/>
          </p:cNvSpPr>
          <p:nvPr>
            <p:ph idx="1"/>
          </p:nvPr>
        </p:nvSpPr>
        <p:spPr>
          <a:xfrm>
            <a:off x="5215467" y="1093788"/>
            <a:ext cx="5831944" cy="4697413"/>
          </a:xfrm>
        </p:spPr>
        <p:txBody>
          <a:bodyPr>
            <a:normAutofit/>
          </a:bodyPr>
          <a:lstStyle/>
          <a:p>
            <a:r>
              <a:rPr lang="en-US" sz="2200"/>
              <a:t>The last order of business was to conduct an analysis on the electrical consumption data set.</a:t>
            </a:r>
          </a:p>
          <a:p>
            <a:r>
              <a:rPr lang="en-US" sz="2200"/>
              <a:t>This was a large data set that had a date set that I could easily manipulate.</a:t>
            </a:r>
          </a:p>
          <a:p>
            <a:r>
              <a:rPr lang="en-US" sz="2200"/>
              <a:t>So, I changed the date column from an object to datetime data-type while also extracting the year which was all I needed to gather the sum for each year.</a:t>
            </a:r>
          </a:p>
          <a:p>
            <a:r>
              <a:rPr lang="en-US" sz="2200"/>
              <a:t>I did a group by function with date and Consumption (KWH) on to a bar graph.</a:t>
            </a:r>
          </a:p>
        </p:txBody>
      </p:sp>
    </p:spTree>
    <p:extLst>
      <p:ext uri="{BB962C8B-B14F-4D97-AF65-F5344CB8AC3E}">
        <p14:creationId xmlns:p14="http://schemas.microsoft.com/office/powerpoint/2010/main" val="101394824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47" name="Group 46">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9"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0"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48" name="Group 47">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49"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87"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B08FC3B-68C2-6145-AE38-959B832827F1}"/>
              </a:ext>
            </a:extLst>
          </p:cNvPr>
          <p:cNvSpPr>
            <a:spLocks noGrp="1"/>
          </p:cNvSpPr>
          <p:nvPr>
            <p:ph type="title"/>
          </p:nvPr>
        </p:nvSpPr>
        <p:spPr>
          <a:xfrm>
            <a:off x="8036041" y="618518"/>
            <a:ext cx="3281003" cy="1478570"/>
          </a:xfrm>
        </p:spPr>
        <p:txBody>
          <a:bodyPr anchor="b">
            <a:normAutofit/>
          </a:bodyPr>
          <a:lstStyle/>
          <a:p>
            <a:r>
              <a:rPr lang="en-US" sz="2800">
                <a:solidFill>
                  <a:srgbClr val="FFFFFF"/>
                </a:solidFill>
              </a:rPr>
              <a:t>Methodologies (Final)</a:t>
            </a:r>
          </a:p>
        </p:txBody>
      </p:sp>
      <p:sp useBgFill="1">
        <p:nvSpPr>
          <p:cNvPr id="89"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E5C8529-5583-3847-ABCB-E607D815F4F4}"/>
              </a:ext>
            </a:extLst>
          </p:cNvPr>
          <p:cNvPicPr>
            <a:picLocks noChangeAspect="1"/>
          </p:cNvPicPr>
          <p:nvPr/>
        </p:nvPicPr>
        <p:blipFill>
          <a:blip r:embed="rId3"/>
          <a:stretch>
            <a:fillRect/>
          </a:stretch>
        </p:blipFill>
        <p:spPr>
          <a:xfrm>
            <a:off x="1118988" y="1712726"/>
            <a:ext cx="6112382" cy="3427087"/>
          </a:xfrm>
          <a:prstGeom prst="rect">
            <a:avLst/>
          </a:prstGeom>
        </p:spPr>
      </p:pic>
      <p:sp>
        <p:nvSpPr>
          <p:cNvPr id="3" name="Content Placeholder 2">
            <a:extLst>
              <a:ext uri="{FF2B5EF4-FFF2-40B4-BE49-F238E27FC236}">
                <a16:creationId xmlns:a16="http://schemas.microsoft.com/office/drawing/2014/main" id="{AC284479-82B9-4C40-8B71-5C6E43B06D61}"/>
              </a:ext>
            </a:extLst>
          </p:cNvPr>
          <p:cNvSpPr>
            <a:spLocks noGrp="1"/>
          </p:cNvSpPr>
          <p:nvPr>
            <p:ph idx="1"/>
          </p:nvPr>
        </p:nvSpPr>
        <p:spPr>
          <a:xfrm>
            <a:off x="8036041" y="2249487"/>
            <a:ext cx="3281004" cy="3541714"/>
          </a:xfrm>
        </p:spPr>
        <p:txBody>
          <a:bodyPr>
            <a:normAutofit/>
          </a:bodyPr>
          <a:lstStyle/>
          <a:p>
            <a:r>
              <a:rPr lang="en-US" sz="1800">
                <a:solidFill>
                  <a:srgbClr val="FFFFFF"/>
                </a:solidFill>
              </a:rPr>
              <a:t>I was also curious as to where was the highest usage of electricity occurring in the city. So, I created a pie chart to represent that information by borough.</a:t>
            </a:r>
          </a:p>
        </p:txBody>
      </p:sp>
    </p:spTree>
    <p:extLst>
      <p:ext uri="{BB962C8B-B14F-4D97-AF65-F5344CB8AC3E}">
        <p14:creationId xmlns:p14="http://schemas.microsoft.com/office/powerpoint/2010/main" val="197107836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EB5135-D5A5-9842-B936-442142A6374F}"/>
              </a:ext>
            </a:extLst>
          </p:cNvPr>
          <p:cNvSpPr>
            <a:spLocks noGrp="1"/>
          </p:cNvSpPr>
          <p:nvPr>
            <p:ph type="title"/>
          </p:nvPr>
        </p:nvSpPr>
        <p:spPr>
          <a:xfrm>
            <a:off x="1141413" y="618518"/>
            <a:ext cx="9905998" cy="1478570"/>
          </a:xfrm>
        </p:spPr>
        <p:txBody>
          <a:bodyPr>
            <a:normAutofit/>
          </a:bodyPr>
          <a:lstStyle/>
          <a:p>
            <a:r>
              <a:rPr lang="en-US" dirty="0"/>
              <a:t>Conclusions</a:t>
            </a:r>
          </a:p>
        </p:txBody>
      </p:sp>
      <p:graphicFrame>
        <p:nvGraphicFramePr>
          <p:cNvPr id="5" name="Content Placeholder 2">
            <a:extLst>
              <a:ext uri="{FF2B5EF4-FFF2-40B4-BE49-F238E27FC236}">
                <a16:creationId xmlns:a16="http://schemas.microsoft.com/office/drawing/2014/main" id="{F0CFC531-430D-4131-81A2-4D60F551C4F2}"/>
              </a:ext>
            </a:extLst>
          </p:cNvPr>
          <p:cNvGraphicFramePr>
            <a:graphicFrameLocks noGrp="1"/>
          </p:cNvGraphicFramePr>
          <p:nvPr>
            <p:ph idx="1"/>
            <p:extLst>
              <p:ext uri="{D42A27DB-BD31-4B8C-83A1-F6EECF244321}">
                <p14:modId xmlns:p14="http://schemas.microsoft.com/office/powerpoint/2010/main" val="1995486339"/>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4431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114</TotalTime>
  <Words>795</Words>
  <Application>Microsoft Macintosh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Electrician Job Projection and Electrical Consumption</vt:lpstr>
      <vt:lpstr>Intro</vt:lpstr>
      <vt:lpstr>Data Sources</vt:lpstr>
      <vt:lpstr>Methodologies</vt:lpstr>
      <vt:lpstr>Methodologies (Continued)</vt:lpstr>
      <vt:lpstr>Methodologies (Continued)</vt:lpstr>
      <vt:lpstr>Methodologies (Continued)</vt:lpstr>
      <vt:lpstr>Methodologies (Final)</vt:lpstr>
      <vt:lpstr>Conclusions</vt:lpstr>
      <vt:lpstr>Conclusion (continued)</vt:lpstr>
      <vt:lpstr>Conclusion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naylin.rivera@live.lagcc.cuny.edu</dc:creator>
  <cp:lastModifiedBy>naylin.rivera@live.lagcc.cuny.edu</cp:lastModifiedBy>
  <cp:revision>11</cp:revision>
  <dcterms:created xsi:type="dcterms:W3CDTF">2021-08-05T20:58:09Z</dcterms:created>
  <dcterms:modified xsi:type="dcterms:W3CDTF">2021-08-05T22:52:53Z</dcterms:modified>
</cp:coreProperties>
</file>