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0" b="1" i="0">
                <a:solidFill>
                  <a:srgbClr val="1C9D4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1544" y="5838826"/>
            <a:ext cx="8836455" cy="44481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88867" y="3674977"/>
            <a:ext cx="2181860" cy="163830"/>
          </a:xfrm>
          <a:custGeom>
            <a:avLst/>
            <a:gdLst/>
            <a:ahLst/>
            <a:cxnLst/>
            <a:rect l="l" t="t" r="r" b="b"/>
            <a:pathLst>
              <a:path w="2181860" h="163829">
                <a:moveTo>
                  <a:pt x="2181346" y="163601"/>
                </a:moveTo>
                <a:lnTo>
                  <a:pt x="0" y="163601"/>
                </a:lnTo>
                <a:lnTo>
                  <a:pt x="0" y="0"/>
                </a:lnTo>
                <a:lnTo>
                  <a:pt x="2181346" y="0"/>
                </a:lnTo>
                <a:lnTo>
                  <a:pt x="2181346" y="163601"/>
                </a:lnTo>
                <a:close/>
              </a:path>
            </a:pathLst>
          </a:custGeom>
          <a:solidFill>
            <a:srgbClr val="0049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71466" y="3674977"/>
            <a:ext cx="2187575" cy="163830"/>
          </a:xfrm>
          <a:custGeom>
            <a:avLst/>
            <a:gdLst/>
            <a:ahLst/>
            <a:cxnLst/>
            <a:rect l="l" t="t" r="r" b="b"/>
            <a:pathLst>
              <a:path w="2187575" h="163829">
                <a:moveTo>
                  <a:pt x="0" y="0"/>
                </a:moveTo>
                <a:lnTo>
                  <a:pt x="2187200" y="0"/>
                </a:lnTo>
                <a:lnTo>
                  <a:pt x="2187200" y="163600"/>
                </a:lnTo>
                <a:lnTo>
                  <a:pt x="0" y="163600"/>
                </a:lnTo>
                <a:lnTo>
                  <a:pt x="0" y="0"/>
                </a:lnTo>
                <a:close/>
              </a:path>
            </a:pathLst>
          </a:custGeom>
          <a:solidFill>
            <a:srgbClr val="1C9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0" b="1" i="0">
                <a:solidFill>
                  <a:srgbClr val="1C9D4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686031" y="9258303"/>
            <a:ext cx="4599305" cy="1025525"/>
          </a:xfrm>
          <a:custGeom>
            <a:avLst/>
            <a:gdLst/>
            <a:ahLst/>
            <a:cxnLst/>
            <a:rect l="l" t="t" r="r" b="b"/>
            <a:pathLst>
              <a:path w="4599305" h="1025525">
                <a:moveTo>
                  <a:pt x="4598896" y="1025055"/>
                </a:moveTo>
                <a:lnTo>
                  <a:pt x="0" y="1025055"/>
                </a:lnTo>
                <a:lnTo>
                  <a:pt x="0" y="0"/>
                </a:lnTo>
                <a:lnTo>
                  <a:pt x="4598896" y="0"/>
                </a:lnTo>
                <a:lnTo>
                  <a:pt x="4598896" y="1025055"/>
                </a:lnTo>
                <a:close/>
              </a:path>
            </a:pathLst>
          </a:custGeom>
          <a:solidFill>
            <a:srgbClr val="1C9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0356" y="3"/>
            <a:ext cx="6905624" cy="92582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686031" y="9258303"/>
            <a:ext cx="4601210" cy="47625"/>
          </a:xfrm>
          <a:custGeom>
            <a:avLst/>
            <a:gdLst/>
            <a:ahLst/>
            <a:cxnLst/>
            <a:rect l="l" t="t" r="r" b="b"/>
            <a:pathLst>
              <a:path w="4601209" h="47625">
                <a:moveTo>
                  <a:pt x="0" y="0"/>
                </a:moveTo>
                <a:lnTo>
                  <a:pt x="4600628" y="0"/>
                </a:lnTo>
                <a:lnTo>
                  <a:pt x="4600628" y="47624"/>
                </a:lnTo>
                <a:lnTo>
                  <a:pt x="0" y="476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0" b="1" i="0">
                <a:solidFill>
                  <a:srgbClr val="1C9D4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1894957"/>
            <a:ext cx="16256000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0" b="1" i="0">
                <a:solidFill>
                  <a:srgbClr val="1C9D4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4733660"/>
            <a:ext cx="16256000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AD6E75-37ED-8067-1FFB-0050DA151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144" y="-157848"/>
            <a:ext cx="19583400" cy="105099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EE1241-74D3-CD4F-F5C0-D4C2B172A7ED}"/>
              </a:ext>
            </a:extLst>
          </p:cNvPr>
          <p:cNvSpPr txBox="1"/>
          <p:nvPr/>
        </p:nvSpPr>
        <p:spPr>
          <a:xfrm>
            <a:off x="911902" y="2013852"/>
            <a:ext cx="7696200" cy="627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 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IRRIGATION</a:t>
            </a:r>
            <a:endParaRPr lang="en-IN" sz="72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endParaRPr lang="en-IN" sz="72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267DBE-E896-6736-0C64-B0FEF9C5ADED}"/>
              </a:ext>
            </a:extLst>
          </p:cNvPr>
          <p:cNvSpPr txBox="1"/>
          <p:nvPr/>
        </p:nvSpPr>
        <p:spPr>
          <a:xfrm>
            <a:off x="12570502" y="6281052"/>
            <a:ext cx="9908498" cy="185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Ankit 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N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umar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IN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adav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(2101430109002)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Satyam Kumar(2001430100193)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Shivam Jaiswal (2101430109009)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B7B2D-6859-98E9-B158-AFB70686E420}"/>
              </a:ext>
            </a:extLst>
          </p:cNvPr>
          <p:cNvSpPr txBox="1"/>
          <p:nvPr/>
        </p:nvSpPr>
        <p:spPr>
          <a:xfrm>
            <a:off x="12570502" y="5432823"/>
            <a:ext cx="11377534" cy="847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80356" y="0"/>
            <a:ext cx="6905625" cy="10283825"/>
            <a:chOff x="11380356" y="0"/>
            <a:chExt cx="6905625" cy="10283825"/>
          </a:xfrm>
        </p:grpSpPr>
        <p:sp>
          <p:nvSpPr>
            <p:cNvPr id="3" name="object 3"/>
            <p:cNvSpPr/>
            <p:nvPr/>
          </p:nvSpPr>
          <p:spPr>
            <a:xfrm>
              <a:off x="13686031" y="9258300"/>
              <a:ext cx="4599305" cy="1025525"/>
            </a:xfrm>
            <a:custGeom>
              <a:avLst/>
              <a:gdLst/>
              <a:ahLst/>
              <a:cxnLst/>
              <a:rect l="l" t="t" r="r" b="b"/>
              <a:pathLst>
                <a:path w="4599305" h="1025525">
                  <a:moveTo>
                    <a:pt x="4598896" y="1025055"/>
                  </a:moveTo>
                  <a:lnTo>
                    <a:pt x="0" y="1025055"/>
                  </a:lnTo>
                  <a:lnTo>
                    <a:pt x="0" y="0"/>
                  </a:lnTo>
                  <a:lnTo>
                    <a:pt x="4598896" y="0"/>
                  </a:lnTo>
                  <a:lnTo>
                    <a:pt x="4598896" y="1025055"/>
                  </a:lnTo>
                  <a:close/>
                </a:path>
              </a:pathLst>
            </a:custGeom>
            <a:solidFill>
              <a:srgbClr val="1C9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80356" y="0"/>
              <a:ext cx="6905624" cy="925829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5523" y="1632038"/>
            <a:ext cx="2441174" cy="16321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969042"/>
            <a:ext cx="5602605" cy="175895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555"/>
              </a:spcBef>
            </a:pPr>
            <a:r>
              <a:rPr sz="4000" spc="40" dirty="0"/>
              <a:t>PROJECT</a:t>
            </a:r>
            <a:r>
              <a:rPr sz="4000" spc="-35" dirty="0"/>
              <a:t> </a:t>
            </a:r>
            <a:r>
              <a:rPr sz="4000" spc="15" dirty="0"/>
              <a:t>DESCRIPTION </a:t>
            </a:r>
            <a:r>
              <a:rPr sz="4000" spc="-980" dirty="0"/>
              <a:t> </a:t>
            </a:r>
            <a:r>
              <a:rPr sz="4000" dirty="0"/>
              <a:t>OR</a:t>
            </a:r>
            <a:endParaRPr sz="4000"/>
          </a:p>
          <a:p>
            <a:pPr marL="12700">
              <a:lnSpc>
                <a:spcPts val="4335"/>
              </a:lnSpc>
            </a:pPr>
            <a:r>
              <a:rPr sz="4000" dirty="0"/>
              <a:t>PROBLEM</a:t>
            </a:r>
            <a:r>
              <a:rPr sz="4000" spc="-30" dirty="0"/>
              <a:t> </a:t>
            </a:r>
            <a:r>
              <a:rPr sz="4000" spc="5" dirty="0"/>
              <a:t>DEFINITION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1016000" y="3348031"/>
            <a:ext cx="7593965" cy="589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2500" spc="5" dirty="0">
                <a:latin typeface="Roboto"/>
                <a:cs typeface="Roboto"/>
              </a:rPr>
              <a:t>At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current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time,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world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facing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a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deficiency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 </a:t>
            </a:r>
            <a:r>
              <a:rPr sz="2500" spc="2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water.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Agriculture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or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planting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an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occupation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that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is </a:t>
            </a:r>
            <a:r>
              <a:rPr sz="2500" spc="-2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associated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with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use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enough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quantity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water. 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Irrigation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mentions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activity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providing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water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 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productive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areas</a:t>
            </a:r>
            <a:r>
              <a:rPr sz="2500" spc="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as</a:t>
            </a:r>
            <a:r>
              <a:rPr sz="2500" spc="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a</a:t>
            </a:r>
            <a:r>
              <a:rPr sz="2500" spc="5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subsidiary</a:t>
            </a:r>
            <a:r>
              <a:rPr sz="2500" spc="5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</a:t>
            </a:r>
            <a:r>
              <a:rPr sz="2500" spc="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rainfall.</a:t>
            </a:r>
            <a:r>
              <a:rPr sz="2500" spc="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Now</a:t>
            </a:r>
            <a:r>
              <a:rPr sz="2500" spc="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there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are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many</a:t>
            </a:r>
            <a:r>
              <a:rPr sz="2500" spc="-5" dirty="0">
                <a:latin typeface="Roboto"/>
                <a:cs typeface="Roboto"/>
              </a:rPr>
              <a:t> forms </a:t>
            </a:r>
            <a:r>
              <a:rPr sz="2500" spc="20" dirty="0">
                <a:latin typeface="Roboto"/>
                <a:cs typeface="Roboto"/>
              </a:rPr>
              <a:t>of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irrigation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systems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that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are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taken 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on.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production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irrigation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system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in </a:t>
            </a:r>
            <a:r>
              <a:rPr sz="2500" spc="-3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conserve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water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not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noticeable.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Further,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demand </a:t>
            </a:r>
            <a:r>
              <a:rPr sz="2500" spc="-605" dirty="0">
                <a:latin typeface="Roboto"/>
                <a:cs typeface="Roboto"/>
              </a:rPr>
              <a:t> </a:t>
            </a:r>
            <a:r>
              <a:rPr sz="2500" spc="5" dirty="0">
                <a:latin typeface="Roboto"/>
                <a:cs typeface="Roboto"/>
              </a:rPr>
              <a:t>for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water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50" dirty="0">
                <a:latin typeface="Roboto"/>
                <a:cs typeface="Roboto"/>
              </a:rPr>
              <a:t>by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crops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depends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on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5" dirty="0">
                <a:latin typeface="Roboto"/>
                <a:cs typeface="Roboto"/>
              </a:rPr>
              <a:t>form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crops, 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soil,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all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environmental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parameters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such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as </a:t>
            </a:r>
            <a:r>
              <a:rPr sz="2500" spc="-15" dirty="0">
                <a:latin typeface="Roboto"/>
                <a:cs typeface="Roboto"/>
              </a:rPr>
              <a:t> temperature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wetness.</a:t>
            </a:r>
            <a:endParaRPr sz="2500" dirty="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86031" y="9258300"/>
            <a:ext cx="4601210" cy="47625"/>
          </a:xfrm>
          <a:custGeom>
            <a:avLst/>
            <a:gdLst/>
            <a:ahLst/>
            <a:cxnLst/>
            <a:rect l="l" t="t" r="r" b="b"/>
            <a:pathLst>
              <a:path w="4601209" h="47625">
                <a:moveTo>
                  <a:pt x="0" y="0"/>
                </a:moveTo>
                <a:lnTo>
                  <a:pt x="4600628" y="0"/>
                </a:lnTo>
                <a:lnTo>
                  <a:pt x="4600628" y="47624"/>
                </a:lnTo>
                <a:lnTo>
                  <a:pt x="0" y="476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128896"/>
            <a:ext cx="5144135" cy="2499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085"/>
              </a:lnSpc>
              <a:spcBef>
                <a:spcPts val="135"/>
              </a:spcBef>
            </a:pPr>
            <a:r>
              <a:rPr sz="8850" b="0" spc="-35" dirty="0">
                <a:solidFill>
                  <a:srgbClr val="000000"/>
                </a:solidFill>
                <a:latin typeface="Roboto"/>
                <a:cs typeface="Roboto"/>
              </a:rPr>
              <a:t>Objective/</a:t>
            </a:r>
            <a:endParaRPr sz="8850">
              <a:latin typeface="Roboto"/>
              <a:cs typeface="Roboto"/>
            </a:endParaRPr>
          </a:p>
          <a:p>
            <a:pPr marL="72390">
              <a:lnSpc>
                <a:spcPts val="9365"/>
              </a:lnSpc>
            </a:pPr>
            <a:r>
              <a:rPr sz="8250" b="0" spc="40" dirty="0">
                <a:latin typeface="Roboto"/>
                <a:cs typeface="Roboto"/>
              </a:rPr>
              <a:t>AIM</a:t>
            </a:r>
            <a:endParaRPr sz="825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8118" y="5134680"/>
            <a:ext cx="6658609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78740" algn="ctr">
              <a:lnSpc>
                <a:spcPct val="140000"/>
              </a:lnSpc>
              <a:spcBef>
                <a:spcPts val="100"/>
              </a:spcBef>
            </a:pPr>
            <a:r>
              <a:rPr sz="2500" spc="-25" dirty="0">
                <a:latin typeface="Roboto"/>
                <a:cs typeface="Roboto"/>
              </a:rPr>
              <a:t>Smart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irrigation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technology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uses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weather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data </a:t>
            </a:r>
            <a:r>
              <a:rPr sz="2500" spc="-15" dirty="0">
                <a:latin typeface="Roboto"/>
                <a:cs typeface="Roboto"/>
              </a:rPr>
              <a:t> or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soil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moisture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data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determine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irrigation </a:t>
            </a:r>
            <a:r>
              <a:rPr sz="2500" spc="-60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need </a:t>
            </a:r>
            <a:r>
              <a:rPr sz="2500" spc="20" dirty="0">
                <a:latin typeface="Roboto"/>
                <a:cs typeface="Roboto"/>
              </a:rPr>
              <a:t>of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landscape.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Smart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irrigation </a:t>
            </a:r>
            <a:r>
              <a:rPr sz="2500" spc="-2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technology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includes: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These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products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maximize </a:t>
            </a:r>
            <a:r>
              <a:rPr sz="2500" spc="-60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irrigation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efficiency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50" dirty="0">
                <a:latin typeface="Roboto"/>
                <a:cs typeface="Roboto"/>
              </a:rPr>
              <a:t>by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reducing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water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waste, 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while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maintaining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plant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health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quality.</a:t>
            </a:r>
            <a:endParaRPr sz="25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51948" y="2623255"/>
            <a:ext cx="9111615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0000"/>
              </a:lnSpc>
              <a:spcBef>
                <a:spcPts val="100"/>
              </a:spcBef>
              <a:tabLst>
                <a:tab pos="2684780" algn="l"/>
              </a:tabLst>
            </a:pPr>
            <a:r>
              <a:rPr sz="2500" spc="-30" dirty="0">
                <a:latin typeface="Roboto"/>
                <a:cs typeface="Roboto"/>
              </a:rPr>
              <a:t>It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helps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grow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agricultural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crops,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maintain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landscapes,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soil, 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consolidation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	</a:t>
            </a:r>
            <a:r>
              <a:rPr sz="2500" spc="-15" dirty="0">
                <a:latin typeface="Roboto"/>
                <a:cs typeface="Roboto"/>
              </a:rPr>
              <a:t>revegetate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disturbed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soils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in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40" dirty="0">
                <a:latin typeface="Roboto"/>
                <a:cs typeface="Roboto"/>
              </a:rPr>
              <a:t>dry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areas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 </a:t>
            </a:r>
            <a:r>
              <a:rPr sz="2500" spc="-25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during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periods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less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than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average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rainfall.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The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objective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our </a:t>
            </a:r>
            <a:r>
              <a:rPr sz="2500" spc="-2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project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is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design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an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automated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irrigation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system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which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is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cost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effective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time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saving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using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Node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microcontroller.</a:t>
            </a:r>
            <a:endParaRPr sz="2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38825"/>
            <a:ext cx="10220324" cy="44481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7642" y="5649009"/>
            <a:ext cx="1333499" cy="1247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1804479"/>
            <a:ext cx="7058025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400" spc="-65" dirty="0">
                <a:latin typeface="Roboto"/>
                <a:cs typeface="Roboto"/>
              </a:rPr>
              <a:t>Literature</a:t>
            </a:r>
            <a:r>
              <a:rPr sz="7400" spc="-55" dirty="0">
                <a:latin typeface="Roboto"/>
                <a:cs typeface="Roboto"/>
              </a:rPr>
              <a:t> </a:t>
            </a:r>
            <a:r>
              <a:rPr sz="7400" spc="-114" dirty="0">
                <a:latin typeface="Roboto"/>
                <a:cs typeface="Roboto"/>
              </a:rPr>
              <a:t>Survey</a:t>
            </a:r>
            <a:endParaRPr sz="7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587972"/>
            <a:ext cx="4083050" cy="882015"/>
          </a:xfrm>
          <a:prstGeom prst="rect">
            <a:avLst/>
          </a:prstGeom>
          <a:solidFill>
            <a:srgbClr val="1C9D40"/>
          </a:solidFill>
        </p:spPr>
        <p:txBody>
          <a:bodyPr vert="horz" wrap="square" lIns="0" tIns="218440" rIns="0" bIns="0" rtlCol="0">
            <a:spAutoFit/>
          </a:bodyPr>
          <a:lstStyle/>
          <a:p>
            <a:pPr marR="114300" algn="ctr">
              <a:lnSpc>
                <a:spcPct val="100000"/>
              </a:lnSpc>
              <a:spcBef>
                <a:spcPts val="1720"/>
              </a:spcBef>
            </a:pPr>
            <a:r>
              <a:rPr sz="2500" b="1" spc="9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Roboto"/>
                <a:cs typeface="Roboto"/>
              </a:rPr>
              <a:t>G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spc="45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spc="-75" dirty="0">
                <a:solidFill>
                  <a:srgbClr val="FFFFFF"/>
                </a:solidFill>
                <a:latin typeface="Roboto"/>
                <a:cs typeface="Roboto"/>
              </a:rPr>
              <a:t>U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spc="-40" dirty="0">
                <a:solidFill>
                  <a:srgbClr val="FFFFFF"/>
                </a:solidFill>
                <a:latin typeface="Roboto"/>
                <a:cs typeface="Roboto"/>
              </a:rPr>
              <a:t>L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spc="110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spc="-75" dirty="0">
                <a:solidFill>
                  <a:srgbClr val="FFFFFF"/>
                </a:solidFill>
                <a:latin typeface="Roboto"/>
                <a:cs typeface="Roboto"/>
              </a:rPr>
              <a:t>U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spc="1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038" y="1017581"/>
            <a:ext cx="868299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0000"/>
              </a:lnSpc>
              <a:spcBef>
                <a:spcPts val="100"/>
              </a:spcBef>
            </a:pPr>
            <a:r>
              <a:rPr sz="2500" spc="-5" dirty="0">
                <a:latin typeface="Roboto"/>
                <a:cs typeface="Roboto"/>
              </a:rPr>
              <a:t>Wireless</a:t>
            </a:r>
            <a:r>
              <a:rPr sz="2500" spc="7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Sensor</a:t>
            </a:r>
            <a:r>
              <a:rPr sz="2500" spc="7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Network</a:t>
            </a:r>
            <a:r>
              <a:rPr sz="2500" spc="7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spc="7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Internet</a:t>
            </a:r>
            <a:r>
              <a:rPr sz="2500" spc="75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</a:t>
            </a:r>
            <a:r>
              <a:rPr sz="2500" spc="7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Things</a:t>
            </a:r>
            <a:r>
              <a:rPr sz="2500" spc="8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(IoT) </a:t>
            </a:r>
            <a:r>
              <a:rPr sz="2500" spc="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Solution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in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Agriculture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This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paper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depicts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use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 </a:t>
            </a:r>
            <a:r>
              <a:rPr sz="2500" spc="2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automated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irrigation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promote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water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saving.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RFID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10" dirty="0">
                <a:latin typeface="Roboto"/>
                <a:cs typeface="Roboto"/>
              </a:rPr>
              <a:t>WSN </a:t>
            </a:r>
            <a:r>
              <a:rPr sz="2500" spc="1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are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utilised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here,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in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addition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ZigBee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protocol.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In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this </a:t>
            </a:r>
            <a:r>
              <a:rPr sz="2500" spc="-25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study,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role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human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human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human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machine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is </a:t>
            </a:r>
            <a:r>
              <a:rPr sz="2500" spc="-2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replaced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50" dirty="0">
                <a:latin typeface="Roboto"/>
                <a:cs typeface="Roboto"/>
              </a:rPr>
              <a:t>by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Machine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Machine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process.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5" dirty="0">
                <a:latin typeface="Roboto"/>
                <a:cs typeface="Roboto"/>
              </a:rPr>
              <a:t>If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soil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is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dry,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RFID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based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on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ZigBee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Platform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used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send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an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45" dirty="0">
                <a:latin typeface="Roboto"/>
                <a:cs typeface="Roboto"/>
              </a:rPr>
              <a:t>ID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 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reader,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which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then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recognises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node.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1509" y="5922226"/>
            <a:ext cx="6587490" cy="4269740"/>
          </a:xfrm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2495"/>
              </a:spcBef>
            </a:pPr>
            <a:r>
              <a:rPr sz="3650" spc="-20" dirty="0">
                <a:latin typeface="Roboto"/>
                <a:cs typeface="Roboto"/>
              </a:rPr>
              <a:t>Then,</a:t>
            </a:r>
            <a:endParaRPr sz="3650">
              <a:latin typeface="Roboto"/>
              <a:cs typeface="Roboto"/>
            </a:endParaRPr>
          </a:p>
          <a:p>
            <a:pPr marL="12065" marR="5080" algn="ctr">
              <a:lnSpc>
                <a:spcPct val="142000"/>
              </a:lnSpc>
              <a:spcBef>
                <a:spcPts val="385"/>
              </a:spcBef>
            </a:pPr>
            <a:r>
              <a:rPr sz="2200" spc="-10" dirty="0">
                <a:latin typeface="Roboto"/>
                <a:cs typeface="Roboto"/>
              </a:rPr>
              <a:t>without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human</a:t>
            </a:r>
            <a:r>
              <a:rPr sz="2200" spc="10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involvement,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it</a:t>
            </a:r>
            <a:r>
              <a:rPr sz="2200" spc="10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delivers</a:t>
            </a:r>
            <a:r>
              <a:rPr sz="2200" spc="10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the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correct 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value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35" dirty="0">
                <a:latin typeface="Roboto"/>
                <a:cs typeface="Roboto"/>
              </a:rPr>
              <a:t>of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data</a:t>
            </a:r>
            <a:r>
              <a:rPr sz="2200" spc="10" dirty="0">
                <a:latin typeface="Roboto"/>
                <a:cs typeface="Roboto"/>
              </a:rPr>
              <a:t> </a:t>
            </a:r>
            <a:r>
              <a:rPr sz="2200" spc="15" dirty="0">
                <a:latin typeface="Roboto"/>
                <a:cs typeface="Roboto"/>
              </a:rPr>
              <a:t>for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irrigation</a:t>
            </a:r>
            <a:r>
              <a:rPr sz="2200" spc="1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procedures.</a:t>
            </a:r>
            <a:r>
              <a:rPr sz="2200" spc="5" dirty="0">
                <a:latin typeface="Roboto"/>
                <a:cs typeface="Roboto"/>
              </a:rPr>
              <a:t> The </a:t>
            </a:r>
            <a:r>
              <a:rPr sz="2200" spc="10" dirty="0">
                <a:latin typeface="Roboto"/>
                <a:cs typeface="Roboto"/>
              </a:rPr>
              <a:t>farmer </a:t>
            </a:r>
            <a:r>
              <a:rPr sz="2200" spc="1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can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10" dirty="0">
                <a:latin typeface="Roboto"/>
                <a:cs typeface="Roboto"/>
              </a:rPr>
              <a:t>access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the</a:t>
            </a:r>
            <a:r>
              <a:rPr sz="2200" spc="1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information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via</a:t>
            </a:r>
            <a:r>
              <a:rPr sz="2200" spc="5" dirty="0">
                <a:latin typeface="Roboto"/>
                <a:cs typeface="Roboto"/>
              </a:rPr>
              <a:t> a</a:t>
            </a:r>
            <a:r>
              <a:rPr sz="2200" spc="10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system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or</a:t>
            </a:r>
            <a:r>
              <a:rPr sz="2200" spc="10" dirty="0">
                <a:latin typeface="Roboto"/>
                <a:cs typeface="Roboto"/>
              </a:rPr>
              <a:t> </a:t>
            </a:r>
            <a:r>
              <a:rPr sz="2200" spc="5" dirty="0">
                <a:latin typeface="Roboto"/>
                <a:cs typeface="Roboto"/>
              </a:rPr>
              <a:t>a mobile </a:t>
            </a:r>
            <a:r>
              <a:rPr sz="2200" spc="-530" dirty="0">
                <a:latin typeface="Roboto"/>
                <a:cs typeface="Roboto"/>
              </a:rPr>
              <a:t> </a:t>
            </a:r>
            <a:r>
              <a:rPr sz="2200" spc="5" dirty="0">
                <a:latin typeface="Roboto"/>
                <a:cs typeface="Roboto"/>
              </a:rPr>
              <a:t>device.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15" dirty="0">
                <a:latin typeface="Roboto"/>
                <a:cs typeface="Roboto"/>
              </a:rPr>
              <a:t>Water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may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15" dirty="0">
                <a:latin typeface="Roboto"/>
                <a:cs typeface="Roboto"/>
              </a:rPr>
              <a:t>be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sprinkled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across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the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land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at 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5" dirty="0">
                <a:latin typeface="Roboto"/>
                <a:cs typeface="Roboto"/>
              </a:rPr>
              <a:t>this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location.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15" dirty="0">
                <a:latin typeface="Roboto"/>
                <a:cs typeface="Roboto"/>
              </a:rPr>
              <a:t>When</a:t>
            </a:r>
            <a:r>
              <a:rPr sz="2200" spc="10" dirty="0">
                <a:latin typeface="Roboto"/>
                <a:cs typeface="Roboto"/>
              </a:rPr>
              <a:t> compared</a:t>
            </a:r>
            <a:r>
              <a:rPr sz="2200" spc="5" dirty="0">
                <a:latin typeface="Roboto"/>
                <a:cs typeface="Roboto"/>
              </a:rPr>
              <a:t> to</a:t>
            </a:r>
            <a:r>
              <a:rPr sz="2200" spc="10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manual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watering, 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the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5" dirty="0">
                <a:latin typeface="Roboto"/>
                <a:cs typeface="Roboto"/>
              </a:rPr>
              <a:t>automated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irrigation</a:t>
            </a:r>
            <a:r>
              <a:rPr sz="2200" dirty="0">
                <a:latin typeface="Roboto"/>
                <a:cs typeface="Roboto"/>
              </a:rPr>
              <a:t> approach can save </a:t>
            </a:r>
            <a:r>
              <a:rPr sz="2200" spc="-10" dirty="0">
                <a:latin typeface="Roboto"/>
                <a:cs typeface="Roboto"/>
              </a:rPr>
              <a:t>up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5" dirty="0">
                <a:latin typeface="Roboto"/>
                <a:cs typeface="Roboto"/>
              </a:rPr>
              <a:t>to </a:t>
            </a:r>
            <a:r>
              <a:rPr sz="2200" spc="10" dirty="0">
                <a:latin typeface="Roboto"/>
                <a:cs typeface="Roboto"/>
              </a:rPr>
              <a:t> </a:t>
            </a:r>
            <a:r>
              <a:rPr sz="2200" spc="15" dirty="0">
                <a:latin typeface="Roboto"/>
                <a:cs typeface="Roboto"/>
              </a:rPr>
              <a:t>50%</a:t>
            </a:r>
            <a:r>
              <a:rPr sz="2200" dirty="0">
                <a:latin typeface="Roboto"/>
                <a:cs typeface="Roboto"/>
              </a:rPr>
              <a:t> </a:t>
            </a:r>
            <a:r>
              <a:rPr sz="2200" spc="35" dirty="0">
                <a:latin typeface="Roboto"/>
                <a:cs typeface="Roboto"/>
              </a:rPr>
              <a:t>of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spc="-5" dirty="0">
                <a:latin typeface="Roboto"/>
                <a:cs typeface="Roboto"/>
              </a:rPr>
              <a:t>the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water</a:t>
            </a:r>
            <a:r>
              <a:rPr sz="2200" spc="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.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028703"/>
            <a:ext cx="8515349" cy="4705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06020" y="1028703"/>
            <a:ext cx="838199" cy="857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45287" y="4871959"/>
            <a:ext cx="857249" cy="857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6000" y="6449934"/>
            <a:ext cx="7127875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665"/>
              </a:lnSpc>
              <a:spcBef>
                <a:spcPts val="100"/>
              </a:spcBef>
            </a:pPr>
            <a:r>
              <a:rPr sz="7500" spc="-45" dirty="0">
                <a:latin typeface="Roboto"/>
                <a:cs typeface="Roboto"/>
              </a:rPr>
              <a:t>Methodology/</a:t>
            </a:r>
            <a:endParaRPr sz="7500">
              <a:latin typeface="Roboto"/>
              <a:cs typeface="Roboto"/>
            </a:endParaRPr>
          </a:p>
          <a:p>
            <a:pPr marL="12700">
              <a:lnSpc>
                <a:spcPts val="8665"/>
              </a:lnSpc>
            </a:pPr>
            <a:r>
              <a:rPr sz="7500" spc="-85" dirty="0">
                <a:latin typeface="Roboto"/>
                <a:cs typeface="Roboto"/>
              </a:rPr>
              <a:t>Planning</a:t>
            </a:r>
            <a:r>
              <a:rPr sz="7500" spc="-45" dirty="0">
                <a:latin typeface="Roboto"/>
                <a:cs typeface="Roboto"/>
              </a:rPr>
              <a:t> </a:t>
            </a:r>
            <a:r>
              <a:rPr sz="7500" spc="75" dirty="0">
                <a:latin typeface="Roboto"/>
                <a:cs typeface="Roboto"/>
              </a:rPr>
              <a:t>of</a:t>
            </a:r>
            <a:r>
              <a:rPr sz="7500" spc="-40" dirty="0">
                <a:latin typeface="Roboto"/>
                <a:cs typeface="Roboto"/>
              </a:rPr>
              <a:t> work</a:t>
            </a:r>
            <a:endParaRPr sz="75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5291223"/>
            <a:ext cx="4083050" cy="882015"/>
          </a:xfrm>
          <a:prstGeom prst="rect">
            <a:avLst/>
          </a:prstGeom>
          <a:solidFill>
            <a:srgbClr val="1C9D40"/>
          </a:solidFill>
        </p:spPr>
        <p:txBody>
          <a:bodyPr vert="horz" wrap="square" lIns="0" tIns="218440" rIns="0" bIns="0" rtlCol="0">
            <a:spAutoFit/>
          </a:bodyPr>
          <a:lstStyle/>
          <a:p>
            <a:pPr marR="114300" algn="ctr">
              <a:lnSpc>
                <a:spcPct val="100000"/>
              </a:lnSpc>
              <a:spcBef>
                <a:spcPts val="1720"/>
              </a:spcBef>
            </a:pPr>
            <a:r>
              <a:rPr sz="2500" b="1" spc="9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Roboto"/>
                <a:cs typeface="Roboto"/>
              </a:rPr>
              <a:t>G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spc="45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spc="-75" dirty="0">
                <a:solidFill>
                  <a:srgbClr val="FFFFFF"/>
                </a:solidFill>
                <a:latin typeface="Roboto"/>
                <a:cs typeface="Roboto"/>
              </a:rPr>
              <a:t>U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spc="-40" dirty="0">
                <a:solidFill>
                  <a:srgbClr val="FFFFFF"/>
                </a:solidFill>
                <a:latin typeface="Roboto"/>
                <a:cs typeface="Roboto"/>
              </a:rPr>
              <a:t>L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spc="110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spc="-75" dirty="0">
                <a:solidFill>
                  <a:srgbClr val="FFFFFF"/>
                </a:solidFill>
                <a:latin typeface="Roboto"/>
                <a:cs typeface="Roboto"/>
              </a:rPr>
              <a:t>U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2500" b="1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b="1" spc="1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75319" y="833835"/>
            <a:ext cx="6377940" cy="368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0100"/>
              </a:lnSpc>
              <a:spcBef>
                <a:spcPts val="100"/>
              </a:spcBef>
            </a:pPr>
            <a:r>
              <a:rPr sz="2450" dirty="0">
                <a:latin typeface="Roboto"/>
                <a:cs typeface="Roboto"/>
              </a:rPr>
              <a:t>An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60" dirty="0">
                <a:latin typeface="Roboto"/>
                <a:cs typeface="Roboto"/>
              </a:rPr>
              <a:t>IoT-based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25" dirty="0">
                <a:latin typeface="Roboto"/>
                <a:cs typeface="Roboto"/>
              </a:rPr>
              <a:t>irrigation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25" dirty="0">
                <a:latin typeface="Roboto"/>
                <a:cs typeface="Roboto"/>
              </a:rPr>
              <a:t>system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is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5" dirty="0">
                <a:latin typeface="Roboto"/>
                <a:cs typeface="Roboto"/>
              </a:rPr>
              <a:t>for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effective </a:t>
            </a:r>
            <a:r>
              <a:rPr sz="2450" spc="5" dirty="0">
                <a:latin typeface="Roboto"/>
                <a:cs typeface="Roboto"/>
              </a:rPr>
              <a:t> </a:t>
            </a:r>
            <a:r>
              <a:rPr sz="2450" spc="-30" dirty="0">
                <a:latin typeface="Roboto"/>
                <a:cs typeface="Roboto"/>
              </a:rPr>
              <a:t>agricultural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15" dirty="0">
                <a:latin typeface="Roboto"/>
                <a:cs typeface="Roboto"/>
              </a:rPr>
              <a:t>management,</a:t>
            </a:r>
            <a:r>
              <a:rPr sz="2450" dirty="0">
                <a:latin typeface="Roboto"/>
                <a:cs typeface="Roboto"/>
              </a:rPr>
              <a:t> </a:t>
            </a:r>
            <a:r>
              <a:rPr sz="2450" spc="-25" dirty="0">
                <a:latin typeface="Roboto"/>
                <a:cs typeface="Roboto"/>
              </a:rPr>
              <a:t>allowing</a:t>
            </a:r>
            <a:r>
              <a:rPr sz="2450" spc="-5" dirty="0">
                <a:latin typeface="Roboto"/>
                <a:cs typeface="Roboto"/>
              </a:rPr>
              <a:t> farmers</a:t>
            </a:r>
            <a:r>
              <a:rPr sz="2450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to 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15" dirty="0">
                <a:latin typeface="Roboto"/>
                <a:cs typeface="Roboto"/>
              </a:rPr>
              <a:t>deal</a:t>
            </a:r>
            <a:r>
              <a:rPr sz="2450" spc="-10" dirty="0">
                <a:latin typeface="Roboto"/>
                <a:cs typeface="Roboto"/>
              </a:rPr>
              <a:t> </a:t>
            </a:r>
            <a:r>
              <a:rPr sz="2450" spc="-30" dirty="0">
                <a:latin typeface="Roboto"/>
                <a:cs typeface="Roboto"/>
              </a:rPr>
              <a:t>with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issues.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15" dirty="0">
                <a:latin typeface="Roboto"/>
                <a:cs typeface="Roboto"/>
              </a:rPr>
              <a:t>There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15" dirty="0">
                <a:latin typeface="Roboto"/>
                <a:cs typeface="Roboto"/>
              </a:rPr>
              <a:t>are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several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IoT 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applications</a:t>
            </a:r>
            <a:r>
              <a:rPr sz="2450" spc="-10" dirty="0">
                <a:latin typeface="Roboto"/>
                <a:cs typeface="Roboto"/>
              </a:rPr>
              <a:t> </a:t>
            </a:r>
            <a:r>
              <a:rPr sz="2450" spc="-30" dirty="0">
                <a:latin typeface="Roboto"/>
                <a:cs typeface="Roboto"/>
              </a:rPr>
              <a:t>that</a:t>
            </a:r>
            <a:r>
              <a:rPr sz="2450" spc="-10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solve</a:t>
            </a:r>
            <a:r>
              <a:rPr sz="2450" spc="-10" dirty="0">
                <a:latin typeface="Roboto"/>
                <a:cs typeface="Roboto"/>
              </a:rPr>
              <a:t> </a:t>
            </a:r>
            <a:r>
              <a:rPr sz="2450" spc="-30" dirty="0">
                <a:latin typeface="Roboto"/>
                <a:cs typeface="Roboto"/>
              </a:rPr>
              <a:t>key</a:t>
            </a:r>
            <a:r>
              <a:rPr sz="2450" spc="-10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issues</a:t>
            </a:r>
            <a:r>
              <a:rPr sz="2450" spc="-10" dirty="0">
                <a:latin typeface="Roboto"/>
                <a:cs typeface="Roboto"/>
              </a:rPr>
              <a:t> </a:t>
            </a:r>
            <a:r>
              <a:rPr sz="2450" spc="-30" dirty="0">
                <a:latin typeface="Roboto"/>
                <a:cs typeface="Roboto"/>
              </a:rPr>
              <a:t>such</a:t>
            </a:r>
            <a:r>
              <a:rPr sz="2450" spc="-10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as</a:t>
            </a:r>
            <a:r>
              <a:rPr sz="2450" spc="-10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soil </a:t>
            </a:r>
            <a:r>
              <a:rPr sz="2450" spc="-595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moisture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15" dirty="0">
                <a:latin typeface="Roboto"/>
                <a:cs typeface="Roboto"/>
              </a:rPr>
              <a:t>detection,</a:t>
            </a:r>
            <a:r>
              <a:rPr sz="2450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water</a:t>
            </a:r>
            <a:r>
              <a:rPr sz="2450" dirty="0">
                <a:latin typeface="Roboto"/>
                <a:cs typeface="Roboto"/>
              </a:rPr>
              <a:t> </a:t>
            </a:r>
            <a:r>
              <a:rPr sz="2450" spc="-25" dirty="0">
                <a:latin typeface="Roboto"/>
                <a:cs typeface="Roboto"/>
              </a:rPr>
              <a:t>conservation </a:t>
            </a:r>
            <a:r>
              <a:rPr sz="2450" spc="-20" dirty="0">
                <a:latin typeface="Roboto"/>
                <a:cs typeface="Roboto"/>
              </a:rPr>
              <a:t> </a:t>
            </a:r>
            <a:r>
              <a:rPr sz="2450" spc="-15" dirty="0">
                <a:latin typeface="Roboto"/>
                <a:cs typeface="Roboto"/>
              </a:rPr>
              <a:t>management,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30" dirty="0">
                <a:latin typeface="Roboto"/>
                <a:cs typeface="Roboto"/>
              </a:rPr>
              <a:t>agricultural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25" dirty="0">
                <a:latin typeface="Roboto"/>
                <a:cs typeface="Roboto"/>
              </a:rPr>
              <a:t>growth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monitoring, </a:t>
            </a:r>
            <a:r>
              <a:rPr sz="2450" spc="-15" dirty="0">
                <a:latin typeface="Roboto"/>
                <a:cs typeface="Roboto"/>
              </a:rPr>
              <a:t> </a:t>
            </a:r>
            <a:r>
              <a:rPr sz="2450" spc="-25" dirty="0">
                <a:latin typeface="Roboto"/>
                <a:cs typeface="Roboto"/>
              </a:rPr>
              <a:t>and</a:t>
            </a:r>
            <a:r>
              <a:rPr sz="2450" spc="-10" dirty="0">
                <a:latin typeface="Roboto"/>
                <a:cs typeface="Roboto"/>
              </a:rPr>
              <a:t> so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on.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53309" y="5103728"/>
            <a:ext cx="6776084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40000"/>
              </a:lnSpc>
              <a:spcBef>
                <a:spcPts val="100"/>
              </a:spcBef>
            </a:pPr>
            <a:r>
              <a:rPr sz="2500" spc="-30" dirty="0">
                <a:latin typeface="Roboto"/>
                <a:cs typeface="Roboto"/>
              </a:rPr>
              <a:t>Through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temperature,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humidity,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other 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sensors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networked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interact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with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user,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this </a:t>
            </a:r>
            <a:r>
              <a:rPr sz="2500" spc="-60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technology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5" dirty="0">
                <a:latin typeface="Roboto"/>
                <a:cs typeface="Roboto"/>
              </a:rPr>
              <a:t>offers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better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smarter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watering.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9966" y="6703928"/>
            <a:ext cx="694309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0000"/>
              </a:lnSpc>
              <a:spcBef>
                <a:spcPts val="100"/>
              </a:spcBef>
            </a:pPr>
            <a:r>
              <a:rPr sz="2500" spc="-10" dirty="0">
                <a:latin typeface="Roboto"/>
                <a:cs typeface="Roboto"/>
              </a:rPr>
              <a:t>With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use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inexpensive,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80" dirty="0">
                <a:latin typeface="Roboto"/>
                <a:cs typeface="Roboto"/>
              </a:rPr>
              <a:t>easy-to-install </a:t>
            </a:r>
            <a:r>
              <a:rPr sz="2500" spc="-7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sensors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a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plethora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insightful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data,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 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Internet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</a:t>
            </a:r>
            <a:r>
              <a:rPr sz="2500" spc="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Things</a:t>
            </a:r>
            <a:r>
              <a:rPr sz="2500" spc="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has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given</a:t>
            </a:r>
            <a:r>
              <a:rPr sz="2500" spc="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incredibly</a:t>
            </a:r>
            <a:r>
              <a:rPr sz="2500" spc="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productive </a:t>
            </a:r>
            <a:r>
              <a:rPr sz="2500" spc="-61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ways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5" dirty="0">
                <a:latin typeface="Roboto"/>
                <a:cs typeface="Roboto"/>
              </a:rPr>
              <a:t>for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farmers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gardeners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nurture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soil.</a:t>
            </a:r>
            <a:endParaRPr sz="2500">
              <a:latin typeface="Roboto"/>
              <a:cs typeface="Roboto"/>
            </a:endParaRPr>
          </a:p>
          <a:p>
            <a:pPr marL="51435" marR="43815" algn="ctr">
              <a:lnSpc>
                <a:spcPct val="140000"/>
              </a:lnSpc>
            </a:pPr>
            <a:r>
              <a:rPr sz="2500" spc="-5" dirty="0">
                <a:latin typeface="Roboto"/>
                <a:cs typeface="Roboto"/>
              </a:rPr>
              <a:t>Water </a:t>
            </a:r>
            <a:r>
              <a:rPr sz="2500" spc="-20" dirty="0">
                <a:latin typeface="Roboto"/>
                <a:cs typeface="Roboto"/>
              </a:rPr>
              <a:t>retained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in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gaps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between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soil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particles </a:t>
            </a:r>
            <a:r>
              <a:rPr sz="2500" spc="-60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is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5" dirty="0">
                <a:latin typeface="Roboto"/>
                <a:cs typeface="Roboto"/>
              </a:rPr>
              <a:t>referred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as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soil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moisture.</a:t>
            </a:r>
            <a:endParaRPr sz="2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6639143"/>
              <a:ext cx="371474" cy="3714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7299245"/>
              <a:ext cx="371474" cy="3714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4375" y="7389123"/>
              <a:ext cx="257174" cy="190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4375" y="6729021"/>
              <a:ext cx="257174" cy="190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7959346"/>
              <a:ext cx="371474" cy="3714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4375" y="8049225"/>
              <a:ext cx="257174" cy="1904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16000" y="963707"/>
            <a:ext cx="6136005" cy="36868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080">
              <a:lnSpc>
                <a:spcPts val="7050"/>
              </a:lnSpc>
              <a:spcBef>
                <a:spcPts val="830"/>
              </a:spcBef>
            </a:pPr>
            <a:r>
              <a:rPr sz="6400" spc="-45" dirty="0">
                <a:solidFill>
                  <a:srgbClr val="FFFFFF"/>
                </a:solidFill>
                <a:latin typeface="Roboto"/>
                <a:cs typeface="Roboto"/>
              </a:rPr>
              <a:t>Technical </a:t>
            </a:r>
            <a:r>
              <a:rPr sz="6400" spc="-40" dirty="0">
                <a:solidFill>
                  <a:srgbClr val="FFFFFF"/>
                </a:solidFill>
                <a:latin typeface="Roboto"/>
                <a:cs typeface="Roboto"/>
              </a:rPr>
              <a:t>details </a:t>
            </a:r>
            <a:r>
              <a:rPr sz="6400" spc="-15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6400" spc="-20" dirty="0">
                <a:solidFill>
                  <a:srgbClr val="FFFFFF"/>
                </a:solidFill>
                <a:latin typeface="Roboto"/>
                <a:cs typeface="Roboto"/>
              </a:rPr>
              <a:t>(Hardware </a:t>
            </a:r>
            <a:r>
              <a:rPr sz="6400" spc="-6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64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6400" spc="-15" dirty="0">
                <a:solidFill>
                  <a:srgbClr val="FFFFFF"/>
                </a:solidFill>
                <a:latin typeface="Roboto"/>
                <a:cs typeface="Roboto"/>
              </a:rPr>
              <a:t>software </a:t>
            </a:r>
            <a:r>
              <a:rPr sz="64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6400" spc="-30" dirty="0">
                <a:solidFill>
                  <a:srgbClr val="FFFFFF"/>
                </a:solidFill>
                <a:latin typeface="Roboto"/>
                <a:cs typeface="Roboto"/>
              </a:rPr>
              <a:t>requirements)</a:t>
            </a:r>
            <a:endParaRPr sz="64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3027" y="8565283"/>
            <a:ext cx="377190" cy="915035"/>
            <a:chOff x="1023027" y="8565283"/>
            <a:chExt cx="377190" cy="91503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027" y="8565283"/>
              <a:ext cx="371474" cy="3714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4375" y="8619747"/>
              <a:ext cx="257174" cy="1904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9108697"/>
              <a:ext cx="371474" cy="3714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4375" y="9198576"/>
              <a:ext cx="257174" cy="1904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801909" y="6593137"/>
            <a:ext cx="7278370" cy="286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</a:pPr>
            <a:r>
              <a:rPr sz="2500" spc="-15" dirty="0">
                <a:solidFill>
                  <a:srgbClr val="FFFFFF"/>
                </a:solidFill>
                <a:latin typeface="Roboto"/>
                <a:cs typeface="Roboto"/>
              </a:rPr>
              <a:t>DHT11</a:t>
            </a:r>
            <a:r>
              <a:rPr sz="2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Roboto"/>
                <a:cs typeface="Roboto"/>
              </a:rPr>
              <a:t>sensor</a:t>
            </a: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Roboto"/>
                <a:cs typeface="Roboto"/>
              </a:rPr>
              <a:t>LM</a:t>
            </a: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Roboto"/>
                <a:cs typeface="Roboto"/>
              </a:rPr>
              <a:t>393</a:t>
            </a: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Roboto"/>
                <a:cs typeface="Roboto"/>
              </a:rPr>
              <a:t>soil</a:t>
            </a: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Roboto"/>
                <a:cs typeface="Roboto"/>
              </a:rPr>
              <a:t>moisture</a:t>
            </a: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Roboto"/>
                <a:cs typeface="Roboto"/>
              </a:rPr>
              <a:t>sensor</a:t>
            </a:r>
            <a:endParaRPr sz="2500">
              <a:latin typeface="Roboto"/>
              <a:cs typeface="Roboto"/>
            </a:endParaRPr>
          </a:p>
          <a:p>
            <a:pPr marL="29845" marR="5080" indent="-17780">
              <a:lnSpc>
                <a:spcPts val="5200"/>
              </a:lnSpc>
              <a:spcBef>
                <a:spcPts val="535"/>
              </a:spcBef>
            </a:pPr>
            <a:r>
              <a:rPr sz="2500" spc="-20" dirty="0">
                <a:solidFill>
                  <a:srgbClr val="FFFFFF"/>
                </a:solidFill>
                <a:latin typeface="Roboto"/>
                <a:cs typeface="Roboto"/>
              </a:rPr>
              <a:t>Tensilica</a:t>
            </a:r>
            <a:r>
              <a:rPr sz="2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Roboto"/>
                <a:cs typeface="Roboto"/>
              </a:rPr>
              <a:t>Xtensa</a:t>
            </a:r>
            <a:r>
              <a:rPr sz="2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Roboto"/>
                <a:cs typeface="Roboto"/>
              </a:rPr>
              <a:t>32-bit</a:t>
            </a:r>
            <a:r>
              <a:rPr sz="2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Roboto"/>
                <a:cs typeface="Roboto"/>
              </a:rPr>
              <a:t>LX106</a:t>
            </a: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Roboto"/>
                <a:cs typeface="Roboto"/>
              </a:rPr>
              <a:t>RISC</a:t>
            </a:r>
            <a:r>
              <a:rPr sz="2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Roboto"/>
                <a:cs typeface="Roboto"/>
              </a:rPr>
              <a:t>microprocessor </a:t>
            </a:r>
            <a:r>
              <a:rPr sz="2500" spc="-6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dirty="0">
                <a:solidFill>
                  <a:srgbClr val="FFFFFF"/>
                </a:solidFill>
                <a:latin typeface="Roboto"/>
                <a:cs typeface="Roboto"/>
              </a:rPr>
              <a:t>5V</a:t>
            </a:r>
            <a:r>
              <a:rPr sz="2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Roboto"/>
                <a:cs typeface="Roboto"/>
              </a:rPr>
              <a:t>200mA</a:t>
            </a: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Roboto"/>
                <a:cs typeface="Roboto"/>
              </a:rPr>
              <a:t>routine</a:t>
            </a:r>
            <a:r>
              <a:rPr sz="2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Roboto"/>
                <a:cs typeface="Roboto"/>
              </a:rPr>
              <a:t>running</a:t>
            </a:r>
            <a:endParaRPr sz="2500">
              <a:latin typeface="Roboto"/>
              <a:cs typeface="Roboto"/>
            </a:endParaRPr>
          </a:p>
          <a:p>
            <a:pPr marL="71755">
              <a:lnSpc>
                <a:spcPct val="100000"/>
              </a:lnSpc>
              <a:spcBef>
                <a:spcPts val="1230"/>
              </a:spcBef>
            </a:pPr>
            <a:r>
              <a:rPr sz="2500" spc="-45" dirty="0">
                <a:solidFill>
                  <a:srgbClr val="FFFFFF"/>
                </a:solidFill>
                <a:latin typeface="Roboto"/>
                <a:cs typeface="Roboto"/>
              </a:rPr>
              <a:t>Blynk</a:t>
            </a:r>
            <a:r>
              <a:rPr sz="25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Roboto"/>
                <a:cs typeface="Roboto"/>
              </a:rPr>
              <a:t>Application</a:t>
            </a:r>
            <a:endParaRPr sz="2500">
              <a:latin typeface="Roboto"/>
              <a:cs typeface="Roboto"/>
            </a:endParaRPr>
          </a:p>
          <a:p>
            <a:pPr marL="72390">
              <a:lnSpc>
                <a:spcPct val="100000"/>
              </a:lnSpc>
              <a:spcBef>
                <a:spcPts val="1185"/>
              </a:spcBef>
            </a:pPr>
            <a:r>
              <a:rPr sz="2500" spc="-20" dirty="0">
                <a:solidFill>
                  <a:srgbClr val="FFFFFF"/>
                </a:solidFill>
                <a:latin typeface="Roboto"/>
                <a:cs typeface="Roboto"/>
              </a:rPr>
              <a:t>Arduino</a:t>
            </a:r>
            <a:r>
              <a:rPr sz="2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Roboto"/>
                <a:cs typeface="Roboto"/>
              </a:rPr>
              <a:t>Integrated</a:t>
            </a:r>
            <a:r>
              <a:rPr sz="2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Roboto"/>
                <a:cs typeface="Roboto"/>
              </a:rPr>
              <a:t>Development</a:t>
            </a:r>
            <a:r>
              <a:rPr sz="2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Roboto"/>
                <a:cs typeface="Roboto"/>
              </a:rPr>
              <a:t>Environment</a:t>
            </a:r>
            <a:endParaRPr sz="2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5291220"/>
              <a:ext cx="8929370" cy="4996180"/>
            </a:xfrm>
            <a:custGeom>
              <a:avLst/>
              <a:gdLst/>
              <a:ahLst/>
              <a:cxnLst/>
              <a:rect l="l" t="t" r="r" b="b"/>
              <a:pathLst>
                <a:path w="8929370" h="4996180">
                  <a:moveTo>
                    <a:pt x="0" y="0"/>
                  </a:moveTo>
                  <a:lnTo>
                    <a:pt x="8928794" y="0"/>
                  </a:lnTo>
                  <a:lnTo>
                    <a:pt x="8928794" y="4995779"/>
                  </a:lnTo>
                  <a:lnTo>
                    <a:pt x="0" y="4995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9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52958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1344" y="6515613"/>
              <a:ext cx="342899" cy="3428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2686" y="6588977"/>
              <a:ext cx="257174" cy="1904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16000" y="6246672"/>
            <a:ext cx="5387340" cy="165988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marR="5080">
              <a:lnSpc>
                <a:spcPts val="6150"/>
              </a:lnSpc>
              <a:spcBef>
                <a:spcPts val="770"/>
              </a:spcBef>
            </a:pPr>
            <a:r>
              <a:rPr sz="5600" spc="-55" dirty="0">
                <a:solidFill>
                  <a:srgbClr val="FFFFFF"/>
                </a:solidFill>
                <a:latin typeface="Roboto"/>
                <a:cs typeface="Roboto"/>
              </a:rPr>
              <a:t>Innovativeness </a:t>
            </a:r>
            <a:r>
              <a:rPr sz="5600" spc="-10" dirty="0">
                <a:solidFill>
                  <a:srgbClr val="FFFFFF"/>
                </a:solidFill>
                <a:latin typeface="Roboto"/>
                <a:cs typeface="Roboto"/>
              </a:rPr>
              <a:t>&amp; </a:t>
            </a:r>
            <a:r>
              <a:rPr sz="5600" spc="-13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5600" spc="-40" dirty="0">
                <a:solidFill>
                  <a:srgbClr val="FFFFFF"/>
                </a:solidFill>
                <a:latin typeface="Roboto"/>
                <a:cs typeface="Roboto"/>
              </a:rPr>
              <a:t>Usefulness</a:t>
            </a:r>
            <a:endParaRPr sz="56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8644" y="6453092"/>
            <a:ext cx="8289925" cy="226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100"/>
              </a:spcBef>
            </a:pPr>
            <a:r>
              <a:rPr sz="2500" spc="-15" dirty="0">
                <a:latin typeface="Roboto"/>
                <a:cs typeface="Roboto"/>
              </a:rPr>
              <a:t>Movement</a:t>
            </a:r>
            <a:endParaRPr sz="2500">
              <a:latin typeface="Roboto"/>
              <a:cs typeface="Roboto"/>
            </a:endParaRPr>
          </a:p>
          <a:p>
            <a:pPr marL="12700" marR="5080">
              <a:lnSpc>
                <a:spcPct val="140600"/>
              </a:lnSpc>
              <a:spcBef>
                <a:spcPts val="1140"/>
              </a:spcBef>
              <a:buSzPct val="95000"/>
              <a:buChar char="•"/>
              <a:tabLst>
                <a:tab pos="99060" algn="l"/>
              </a:tabLst>
            </a:pPr>
            <a:r>
              <a:rPr sz="2000" spc="-25" dirty="0">
                <a:latin typeface="Roboto"/>
                <a:cs typeface="Roboto"/>
              </a:rPr>
              <a:t>Smart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Irrigation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systems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save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water,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time,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and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money.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Studies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show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that </a:t>
            </a:r>
            <a:r>
              <a:rPr sz="2000" spc="-480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up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to</a:t>
            </a:r>
            <a:r>
              <a:rPr sz="2000" spc="-5" dirty="0">
                <a:latin typeface="Roboto"/>
                <a:cs typeface="Roboto"/>
              </a:rPr>
              <a:t> 50%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15" dirty="0">
                <a:latin typeface="Roboto"/>
                <a:cs typeface="Roboto"/>
              </a:rPr>
              <a:t>of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water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usage</a:t>
            </a:r>
            <a:r>
              <a:rPr sz="2000" dirty="0">
                <a:latin typeface="Roboto"/>
                <a:cs typeface="Roboto"/>
              </a:rPr>
              <a:t> for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landscape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irrigation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can</a:t>
            </a:r>
            <a:r>
              <a:rPr sz="2000" spc="-5" dirty="0">
                <a:latin typeface="Roboto"/>
                <a:cs typeface="Roboto"/>
              </a:rPr>
              <a:t> be </a:t>
            </a:r>
            <a:r>
              <a:rPr sz="2000" spc="-20" dirty="0">
                <a:latin typeface="Roboto"/>
                <a:cs typeface="Roboto"/>
              </a:rPr>
              <a:t>saved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with </a:t>
            </a:r>
            <a:r>
              <a:rPr sz="2000" spc="-20" dirty="0">
                <a:latin typeface="Roboto"/>
                <a:cs typeface="Roboto"/>
              </a:rPr>
              <a:t> </a:t>
            </a:r>
            <a:r>
              <a:rPr sz="2000" spc="-45" dirty="0">
                <a:latin typeface="Roboto"/>
                <a:cs typeface="Roboto"/>
              </a:rPr>
              <a:t>cloud-based</a:t>
            </a:r>
            <a:r>
              <a:rPr sz="2000" spc="3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Smart</a:t>
            </a:r>
            <a:r>
              <a:rPr sz="2000" spc="3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Irrigation</a:t>
            </a:r>
            <a:r>
              <a:rPr sz="2000" spc="3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systems.</a:t>
            </a:r>
            <a:r>
              <a:rPr sz="2000" spc="40" dirty="0">
                <a:latin typeface="Roboto"/>
                <a:cs typeface="Roboto"/>
              </a:rPr>
              <a:t> </a:t>
            </a:r>
            <a:r>
              <a:rPr sz="2000" spc="10" dirty="0">
                <a:latin typeface="Roboto"/>
                <a:cs typeface="Roboto"/>
              </a:rPr>
              <a:t>As</a:t>
            </a:r>
            <a:r>
              <a:rPr sz="2000" spc="3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a</a:t>
            </a:r>
            <a:r>
              <a:rPr sz="2000" spc="3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result,</a:t>
            </a:r>
            <a:r>
              <a:rPr sz="2000" spc="4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Smart</a:t>
            </a:r>
            <a:r>
              <a:rPr sz="2000" spc="3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systems </a:t>
            </a:r>
            <a:r>
              <a:rPr sz="2000" spc="-15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typically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pay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for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themselves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in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water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savings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within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two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years.</a:t>
            </a:r>
            <a:endParaRPr sz="2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1510" y="1"/>
            <a:ext cx="8676489" cy="6772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7811135"/>
            <a:ext cx="1152524" cy="11620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73228" y="7811135"/>
            <a:ext cx="1190624" cy="11620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137731"/>
            <a:ext cx="6915150" cy="322961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2700" marR="5080">
              <a:lnSpc>
                <a:spcPts val="8170"/>
              </a:lnSpc>
              <a:spcBef>
                <a:spcPts val="920"/>
              </a:spcBef>
            </a:pPr>
            <a:r>
              <a:rPr sz="7400" b="0" spc="-35" dirty="0">
                <a:solidFill>
                  <a:srgbClr val="000000"/>
                </a:solidFill>
                <a:latin typeface="Roboto"/>
                <a:cs typeface="Roboto"/>
              </a:rPr>
              <a:t>Market </a:t>
            </a:r>
            <a:r>
              <a:rPr sz="7400" b="0" spc="-55" dirty="0">
                <a:solidFill>
                  <a:srgbClr val="000000"/>
                </a:solidFill>
                <a:latin typeface="Roboto"/>
                <a:cs typeface="Roboto"/>
              </a:rPr>
              <a:t>Potential </a:t>
            </a:r>
            <a:r>
              <a:rPr sz="7400" b="0" spc="-182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7400" b="0" spc="-15" dirty="0">
                <a:solidFill>
                  <a:srgbClr val="000000"/>
                </a:solidFill>
                <a:latin typeface="Roboto"/>
                <a:cs typeface="Roboto"/>
              </a:rPr>
              <a:t>&amp; </a:t>
            </a:r>
            <a:r>
              <a:rPr sz="7400" b="0" spc="-25" dirty="0">
                <a:solidFill>
                  <a:srgbClr val="000000"/>
                </a:solidFill>
                <a:latin typeface="Roboto"/>
                <a:cs typeface="Roboto"/>
              </a:rPr>
              <a:t>Competitive </a:t>
            </a:r>
            <a:r>
              <a:rPr sz="7400" b="0" spc="-2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7400" b="0" spc="-65" dirty="0">
                <a:solidFill>
                  <a:srgbClr val="000000"/>
                </a:solidFill>
                <a:latin typeface="Roboto"/>
                <a:cs typeface="Roboto"/>
              </a:rPr>
              <a:t>advantage</a:t>
            </a:r>
            <a:endParaRPr sz="74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4733660"/>
            <a:ext cx="8098790" cy="259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2000" spc="-15" dirty="0">
                <a:latin typeface="Roboto"/>
                <a:cs typeface="Roboto"/>
              </a:rPr>
              <a:t>The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fuzzy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logic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inference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might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5" dirty="0">
                <a:latin typeface="Roboto"/>
                <a:cs typeface="Roboto"/>
              </a:rPr>
              <a:t>be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scaled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out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on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a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vast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agricultural</a:t>
            </a:r>
            <a:r>
              <a:rPr sz="2000" spc="-5" dirty="0">
                <a:latin typeface="Roboto"/>
                <a:cs typeface="Roboto"/>
              </a:rPr>
              <a:t> field </a:t>
            </a:r>
            <a:r>
              <a:rPr sz="2000" spc="-48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to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closely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monitor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the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water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requirements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15" dirty="0">
                <a:latin typeface="Roboto"/>
                <a:cs typeface="Roboto"/>
              </a:rPr>
              <a:t>of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up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to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10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crop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plants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using </a:t>
            </a:r>
            <a:r>
              <a:rPr sz="2000" spc="-25" dirty="0">
                <a:latin typeface="Roboto"/>
                <a:cs typeface="Roboto"/>
              </a:rPr>
              <a:t> </a:t>
            </a:r>
            <a:r>
              <a:rPr sz="2000" spc="-35" dirty="0">
                <a:latin typeface="Roboto"/>
                <a:cs typeface="Roboto"/>
              </a:rPr>
              <a:t>only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one</a:t>
            </a:r>
            <a:r>
              <a:rPr sz="2000" spc="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irrigation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device.</a:t>
            </a:r>
            <a:r>
              <a:rPr sz="2000" spc="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Furthermore,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because</a:t>
            </a:r>
            <a:r>
              <a:rPr sz="2000" spc="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there</a:t>
            </a:r>
            <a:r>
              <a:rPr sz="2000" spc="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will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5" dirty="0">
                <a:latin typeface="Roboto"/>
                <a:cs typeface="Roboto"/>
              </a:rPr>
              <a:t>be</a:t>
            </a:r>
            <a:r>
              <a:rPr sz="2000" spc="5" dirty="0">
                <a:latin typeface="Roboto"/>
                <a:cs typeface="Roboto"/>
              </a:rPr>
              <a:t> </a:t>
            </a:r>
            <a:r>
              <a:rPr sz="2000" spc="-5" dirty="0">
                <a:latin typeface="Roboto"/>
                <a:cs typeface="Roboto"/>
              </a:rPr>
              <a:t>more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than </a:t>
            </a:r>
            <a:r>
              <a:rPr sz="2000" spc="-2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one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device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on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the</a:t>
            </a:r>
            <a:r>
              <a:rPr sz="2000" spc="-5" dirty="0">
                <a:latin typeface="Roboto"/>
                <a:cs typeface="Roboto"/>
              </a:rPr>
              <a:t> field,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they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will</a:t>
            </a:r>
            <a:r>
              <a:rPr sz="2000" spc="-5" dirty="0">
                <a:latin typeface="Roboto"/>
                <a:cs typeface="Roboto"/>
              </a:rPr>
              <a:t> be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able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to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operate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as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nodes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for </a:t>
            </a:r>
            <a:r>
              <a:rPr sz="2000" spc="-20" dirty="0">
                <a:latin typeface="Roboto"/>
                <a:cs typeface="Roboto"/>
              </a:rPr>
              <a:t>data </a:t>
            </a:r>
            <a:r>
              <a:rPr sz="2000" spc="-1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interchange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between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plants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and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integrate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all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data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collected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into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a</a:t>
            </a:r>
            <a:r>
              <a:rPr sz="200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single </a:t>
            </a:r>
            <a:r>
              <a:rPr sz="2000" spc="-480" dirty="0">
                <a:latin typeface="Roboto"/>
                <a:cs typeface="Roboto"/>
              </a:rPr>
              <a:t> </a:t>
            </a:r>
            <a:r>
              <a:rPr sz="2000" spc="-15" dirty="0">
                <a:latin typeface="Roboto"/>
                <a:cs typeface="Roboto"/>
              </a:rPr>
              <a:t>packet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for</a:t>
            </a:r>
            <a:r>
              <a:rPr sz="2000" spc="-5" dirty="0">
                <a:latin typeface="Roboto"/>
                <a:cs typeface="Roboto"/>
              </a:rPr>
              <a:t> field </a:t>
            </a:r>
            <a:r>
              <a:rPr sz="2000" spc="-30" dirty="0">
                <a:latin typeface="Roboto"/>
                <a:cs typeface="Roboto"/>
              </a:rPr>
              <a:t>analysis.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2980" y="7612692"/>
            <a:ext cx="722185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40000"/>
              </a:lnSpc>
              <a:spcBef>
                <a:spcPts val="100"/>
              </a:spcBef>
            </a:pPr>
            <a:r>
              <a:rPr sz="2500" spc="-25" dirty="0">
                <a:latin typeface="Roboto"/>
                <a:cs typeface="Roboto"/>
              </a:rPr>
              <a:t>This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paper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may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also</a:t>
            </a:r>
            <a:r>
              <a:rPr sz="2500" spc="-5" dirty="0">
                <a:latin typeface="Roboto"/>
                <a:cs typeface="Roboto"/>
              </a:rPr>
              <a:t> be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used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identify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soil </a:t>
            </a:r>
            <a:r>
              <a:rPr sz="2500" spc="-1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profile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and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nutrient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deficit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in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soil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or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in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a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specific </a:t>
            </a:r>
            <a:r>
              <a:rPr sz="2500" spc="-60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portion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20" dirty="0">
                <a:latin typeface="Roboto"/>
                <a:cs typeface="Roboto"/>
              </a:rPr>
              <a:t>of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soil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in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order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measure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crop 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production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5" dirty="0">
                <a:latin typeface="Roboto"/>
                <a:cs typeface="Roboto"/>
              </a:rPr>
              <a:t>from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the</a:t>
            </a:r>
            <a:r>
              <a:rPr sz="2500" spc="-5" dirty="0">
                <a:latin typeface="Roboto"/>
                <a:cs typeface="Roboto"/>
              </a:rPr>
              <a:t> field.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46256" y="7879392"/>
            <a:ext cx="620712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0000"/>
              </a:lnSpc>
              <a:spcBef>
                <a:spcPts val="100"/>
              </a:spcBef>
            </a:pPr>
            <a:r>
              <a:rPr sz="2500" spc="-25" dirty="0">
                <a:latin typeface="Roboto"/>
                <a:cs typeface="Roboto"/>
              </a:rPr>
              <a:t>This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would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allow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a</a:t>
            </a:r>
            <a:r>
              <a:rPr sz="2500" spc="-5" dirty="0">
                <a:latin typeface="Roboto"/>
                <a:cs typeface="Roboto"/>
              </a:rPr>
              <a:t> farmer, </a:t>
            </a:r>
            <a:r>
              <a:rPr sz="2500" spc="-20" dirty="0">
                <a:latin typeface="Roboto"/>
                <a:cs typeface="Roboto"/>
              </a:rPr>
              <a:t>gardener,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or 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simply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a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5" dirty="0">
                <a:latin typeface="Roboto"/>
                <a:cs typeface="Roboto"/>
              </a:rPr>
              <a:t>hobbyist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to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cultivate</a:t>
            </a:r>
            <a:r>
              <a:rPr sz="250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plants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without </a:t>
            </a:r>
            <a:r>
              <a:rPr sz="2500" spc="-60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ever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getting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their</a:t>
            </a:r>
            <a:r>
              <a:rPr sz="2500" spc="-10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hands</a:t>
            </a:r>
            <a:r>
              <a:rPr sz="2500" spc="-5" dirty="0">
                <a:latin typeface="Roboto"/>
                <a:cs typeface="Roboto"/>
              </a:rPr>
              <a:t> </a:t>
            </a:r>
            <a:r>
              <a:rPr sz="2500" spc="-15" dirty="0">
                <a:latin typeface="Roboto"/>
                <a:cs typeface="Roboto"/>
              </a:rPr>
              <a:t>soiled.</a:t>
            </a:r>
            <a:endParaRPr sz="2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9800" y="2019300"/>
            <a:ext cx="4662170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thank</a:t>
            </a:r>
            <a:br>
              <a:rPr lang="en-US" spc="-20" dirty="0"/>
            </a:br>
            <a:r>
              <a:rPr lang="en-US" spc="-20" dirty="0"/>
              <a:t>you</a:t>
            </a:r>
            <a:endParaRPr spc="-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753</Words>
  <Application>Microsoft Office PowerPoint</Application>
  <PresentationFormat>Custom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Roboto</vt:lpstr>
      <vt:lpstr>Office Theme</vt:lpstr>
      <vt:lpstr>PowerPoint Presentation</vt:lpstr>
      <vt:lpstr>PROJECT DESCRIPTION  OR PROBLEM DEFINITION</vt:lpstr>
      <vt:lpstr>Objective/ AIM</vt:lpstr>
      <vt:lpstr>PowerPoint Presentation</vt:lpstr>
      <vt:lpstr>PowerPoint Presentation</vt:lpstr>
      <vt:lpstr>PowerPoint Presentation</vt:lpstr>
      <vt:lpstr>PowerPoint Presentation</vt:lpstr>
      <vt:lpstr>Market Potential  &amp; Competitive  advantage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 By: Student Name1 (Roll No) Student Name2 (Roll No) Student Name3 (Roll No) Student Name4 (Roll No)</dc:title>
  <dc:creator>Tushar Singh</dc:creator>
  <cp:keywords>DAFiQFK08W8,BAE3GKyIoZ4</cp:keywords>
  <cp:lastModifiedBy>satyamkumarbunda@gmail.com</cp:lastModifiedBy>
  <cp:revision>4</cp:revision>
  <dcterms:created xsi:type="dcterms:W3CDTF">2023-05-07T18:10:15Z</dcterms:created>
  <dcterms:modified xsi:type="dcterms:W3CDTF">2023-07-21T14:34:26Z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2023-05-07T00:00:00Z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2023-05-07T00:00:00Z</vt:filetime>
  </property>
</Properties>
</file>