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7"/>
  </p:notesMasterIdLst>
  <p:sldIdLst>
    <p:sldId id="257" r:id="rId2"/>
    <p:sldId id="258" r:id="rId3"/>
    <p:sldId id="286" r:id="rId4"/>
    <p:sldId id="296" r:id="rId5"/>
    <p:sldId id="287" r:id="rId6"/>
    <p:sldId id="288" r:id="rId7"/>
    <p:sldId id="295" r:id="rId8"/>
    <p:sldId id="289" r:id="rId9"/>
    <p:sldId id="290" r:id="rId10"/>
    <p:sldId id="291" r:id="rId11"/>
    <p:sldId id="292" r:id="rId12"/>
    <p:sldId id="293" r:id="rId13"/>
    <p:sldId id="294" r:id="rId14"/>
    <p:sldId id="283"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37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DBC11-982E-4DEF-B915-F19FA72EA3C6}" type="datetimeFigureOut">
              <a:rPr lang="en-US" smtClean="0"/>
              <a:t>5/28/2018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C4B33-BA42-4E0A-BA87-5C571F8901C2}" type="slidenum">
              <a:rPr lang="en-US" smtClean="0"/>
              <a:t>‹#›</a:t>
            </a:fld>
            <a:endParaRPr lang="en-US"/>
          </a:p>
        </p:txBody>
      </p:sp>
    </p:spTree>
    <p:extLst>
      <p:ext uri="{BB962C8B-B14F-4D97-AF65-F5344CB8AC3E}">
        <p14:creationId xmlns:p14="http://schemas.microsoft.com/office/powerpoint/2010/main" val="389509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0B1089-00E0-4125-9F7E-022584CAF1BF}" type="slidenum">
              <a:rPr lang="en-US" smtClean="0"/>
              <a:t>1</a:t>
            </a:fld>
            <a:endParaRPr lang="en-US"/>
          </a:p>
        </p:txBody>
      </p:sp>
    </p:spTree>
    <p:extLst>
      <p:ext uri="{BB962C8B-B14F-4D97-AF65-F5344CB8AC3E}">
        <p14:creationId xmlns:p14="http://schemas.microsoft.com/office/powerpoint/2010/main" val="97748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Behavior Driven Development is a worthwhile practice for any software studio to at least evaluate and try, and it has the potential to bring big benefits to your development and software testing programs.</a:t>
            </a:r>
          </a:p>
          <a:p>
            <a:r>
              <a:rPr lang="en-US" sz="1200" b="0" i="0" kern="1200" dirty="0">
                <a:solidFill>
                  <a:schemeClr val="tx1"/>
                </a:solidFill>
                <a:effectLst/>
                <a:latin typeface="+mn-lt"/>
                <a:ea typeface="+mn-ea"/>
                <a:cs typeface="+mn-cs"/>
              </a:rPr>
              <a:t>How to start with the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Driven Development?</a:t>
            </a:r>
          </a:p>
          <a:p>
            <a:r>
              <a:rPr lang="en-US" sz="1200" b="0" i="0" kern="1200" dirty="0">
                <a:solidFill>
                  <a:schemeClr val="tx1"/>
                </a:solidFill>
                <a:effectLst/>
                <a:latin typeface="+mn-lt"/>
                <a:ea typeface="+mn-ea"/>
                <a:cs typeface="+mn-cs"/>
              </a:rPr>
              <a:t>Firstly, there’s a period of training for your team involved in your requirements documentation — and with no matter, whether you’re working Agile or Waterfall or something else, this approach will work.</a:t>
            </a:r>
          </a:p>
          <a:p>
            <a:r>
              <a:rPr lang="en-US" sz="1200" b="0" i="0" kern="1200" dirty="0">
                <a:solidFill>
                  <a:schemeClr val="tx1"/>
                </a:solidFill>
                <a:effectLst/>
                <a:latin typeface="+mn-lt"/>
                <a:ea typeface="+mn-ea"/>
                <a:cs typeface="+mn-cs"/>
              </a:rPr>
              <a:t>Secondly, you have to explain the changes to your developers and QA teams. Educate them on what the changes are going to be, and how to read and interpret the new method of documentation. Plan how you will incorporate this into your code and test case documentation.</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11</a:t>
            </a:fld>
            <a:endParaRPr lang="en-US"/>
          </a:p>
        </p:txBody>
      </p:sp>
    </p:spTree>
    <p:extLst>
      <p:ext uri="{BB962C8B-B14F-4D97-AF65-F5344CB8AC3E}">
        <p14:creationId xmlns:p14="http://schemas.microsoft.com/office/powerpoint/2010/main" val="102896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Features include:</a:t>
            </a:r>
          </a:p>
          <a:p>
            <a:r>
              <a:rPr lang="en-US" sz="1200" b="0" i="0" kern="1200" dirty="0">
                <a:solidFill>
                  <a:schemeClr val="tx1"/>
                </a:solidFill>
                <a:effectLst/>
                <a:latin typeface="+mn-lt"/>
                <a:ea typeface="+mn-ea"/>
                <a:cs typeface="+mn-cs"/>
              </a:rPr>
              <a:t>• Integration with all the most popular testing libraries;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Specifying the behavior looking at the system from the outside;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Defining executable specifications in different ways like lists, prose and tabular data;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The plain text files can be stored in any version control system;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Collaboration and coming up with a good and clear set of Acceptance Criteria.</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12</a:t>
            </a:fld>
            <a:endParaRPr lang="en-US"/>
          </a:p>
        </p:txBody>
      </p:sp>
    </p:spTree>
    <p:extLst>
      <p:ext uri="{BB962C8B-B14F-4D97-AF65-F5344CB8AC3E}">
        <p14:creationId xmlns:p14="http://schemas.microsoft.com/office/powerpoint/2010/main" val="195537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0398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3278156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942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 development method which has evolved from the Test-driven development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most of the cases, this is achieved with the use of domain specific language. Domain specific language uses natural English language constructs to define the outcomes from the said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BDD?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BDD addresses the issues like,</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 W</a:t>
            </a:r>
            <a:r>
              <a:rPr lang="en-US" sz="1200" kern="1200" dirty="0">
                <a:solidFill>
                  <a:schemeClr val="tx1"/>
                </a:solidFill>
                <a:latin typeface="+mn-lt"/>
                <a:ea typeface="+mn-ea"/>
                <a:cs typeface="+mn-cs"/>
              </a:rPr>
              <a:t>here to start the process?</a:t>
            </a:r>
            <a:br>
              <a:rPr lang="en-US" dirty="0"/>
            </a:br>
            <a:r>
              <a:rPr lang="en-US" dirty="0"/>
              <a:t> What to test and what not to test?</a:t>
            </a:r>
            <a:br>
              <a:rPr lang="en-US" dirty="0"/>
            </a:br>
            <a:r>
              <a:rPr lang="en-US" dirty="0"/>
              <a:t> What to call the tests?</a:t>
            </a:r>
            <a:br>
              <a:rPr lang="en-US" dirty="0"/>
            </a:br>
            <a:r>
              <a:rPr lang="en-US" dirty="0"/>
              <a:t> How to understand why a test fails?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3</a:t>
            </a:fld>
            <a:endParaRPr lang="en-US"/>
          </a:p>
        </p:txBody>
      </p:sp>
    </p:spTree>
    <p:extLst>
      <p:ext uri="{BB962C8B-B14F-4D97-AF65-F5344CB8AC3E}">
        <p14:creationId xmlns:p14="http://schemas.microsoft.com/office/powerpoint/2010/main" val="123421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https://www.agilealliance.org/glossary/bdd/#q=~(filters~(postType~(~'page~'post~'aa_book~'aa_event_session~'aa_experience_report~'aa_glossary~'aa_research_paper~'aa_video)~tags~(~'bdd))~searchTerm~'~sort~false~sortDirection~'asc~page~1)</a:t>
            </a:r>
          </a:p>
        </p:txBody>
      </p:sp>
      <p:sp>
        <p:nvSpPr>
          <p:cNvPr id="4" name="Slide Number Placeholder 3"/>
          <p:cNvSpPr>
            <a:spLocks noGrp="1"/>
          </p:cNvSpPr>
          <p:nvPr>
            <p:ph type="sldNum" sz="quarter" idx="10"/>
          </p:nvPr>
        </p:nvSpPr>
        <p:spPr/>
        <p:txBody>
          <a:bodyPr/>
          <a:lstStyle/>
          <a:p>
            <a:fld id="{517C4B33-BA42-4E0A-BA87-5C571F8901C2}" type="slidenum">
              <a:rPr lang="en-US" smtClean="0"/>
              <a:t>4</a:t>
            </a:fld>
            <a:endParaRPr lang="en-US"/>
          </a:p>
        </p:txBody>
      </p:sp>
    </p:spTree>
    <p:extLst>
      <p:ext uri="{BB962C8B-B14F-4D97-AF65-F5344CB8AC3E}">
        <p14:creationId xmlns:p14="http://schemas.microsoft.com/office/powerpoint/2010/main" val="181238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software projects involve teams of several people working collaboratively together, so high-quality communication is critical to their success. As you probably know, good communication isn’t just about eloquently describing your ideas to others; you also need to solicit feedback to ensure you’ve been understood correctly. This is why agile software teams have learned to work in small increments, using the software that’s built incrementally as the feedback that says to the stakeholders “Is this what you mean?”</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5</a:t>
            </a:fld>
            <a:endParaRPr lang="en-US"/>
          </a:p>
        </p:txBody>
      </p:sp>
    </p:spTree>
    <p:extLst>
      <p:ext uri="{BB962C8B-B14F-4D97-AF65-F5344CB8AC3E}">
        <p14:creationId xmlns:p14="http://schemas.microsoft.com/office/powerpoint/2010/main" val="310290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BDD, Examples are called Scenarios. Scenarios are written in a special format called Gherkin. The scenarios explain how a given feature should behave in different situations with different input parameters. They are called </a:t>
            </a:r>
            <a:r>
              <a:rPr lang="en-US" sz="1200" b="1" i="0" kern="1200" dirty="0">
                <a:solidFill>
                  <a:schemeClr val="tx1"/>
                </a:solidFill>
                <a:effectLst/>
                <a:latin typeface="+mn-lt"/>
                <a:ea typeface="+mn-ea"/>
                <a:cs typeface="+mn-cs"/>
              </a:rPr>
              <a:t>“Executable Specifications”</a:t>
            </a:r>
            <a:r>
              <a:rPr lang="en-US" sz="1200" b="0" i="0" kern="1200" dirty="0">
                <a:solidFill>
                  <a:schemeClr val="tx1"/>
                </a:solidFill>
                <a:effectLst/>
                <a:latin typeface="+mn-lt"/>
                <a:ea typeface="+mn-ea"/>
                <a:cs typeface="+mn-cs"/>
              </a:rPr>
              <a:t> because Gherkin is structural and it serves both specification and input into automated tests.</a:t>
            </a:r>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6</a:t>
            </a:fld>
            <a:endParaRPr lang="en-US"/>
          </a:p>
        </p:txBody>
      </p:sp>
    </p:spTree>
    <p:extLst>
      <p:ext uri="{BB962C8B-B14F-4D97-AF65-F5344CB8AC3E}">
        <p14:creationId xmlns:p14="http://schemas.microsoft.com/office/powerpoint/2010/main" val="192023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behavior of the application is the central idea in BDD; it focuses on the customer and pushes developers and testers to walk in the customer’s shoes. If actions do not affect the end-user, BDD might not represent such a scenario very well, in which case TDD better serves the purpose.</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8</a:t>
            </a:fld>
            <a:endParaRPr lang="en-US"/>
          </a:p>
        </p:txBody>
      </p:sp>
    </p:spTree>
    <p:extLst>
      <p:ext uri="{BB962C8B-B14F-4D97-AF65-F5344CB8AC3E}">
        <p14:creationId xmlns:p14="http://schemas.microsoft.com/office/powerpoint/2010/main" val="3510937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systems that are driven by actions of the end user such as an ecommerce website or a HR system, BDD acts as a good medium to capture all the user actions.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systems that have third party API calls, </a:t>
            </a:r>
            <a:r>
              <a:rPr lang="en-US" sz="1200" kern="1200" dirty="0" err="1">
                <a:solidFill>
                  <a:schemeClr val="tx1"/>
                </a:solidFill>
                <a:effectLst/>
                <a:latin typeface="+mn-lt"/>
                <a:ea typeface="+mn-ea"/>
                <a:cs typeface="+mn-cs"/>
              </a:rPr>
              <a:t>cron</a:t>
            </a:r>
            <a:r>
              <a:rPr lang="en-US" sz="1200" kern="1200" dirty="0">
                <a:solidFill>
                  <a:schemeClr val="tx1"/>
                </a:solidFill>
                <a:effectLst/>
                <a:latin typeface="+mn-lt"/>
                <a:ea typeface="+mn-ea"/>
                <a:cs typeface="+mn-cs"/>
              </a:rPr>
              <a:t> jobs, data exports/imports, etc., TDD might be a better solution.</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9</a:t>
            </a:fld>
            <a:endParaRPr lang="en-US"/>
          </a:p>
        </p:txBody>
      </p:sp>
    </p:spTree>
    <p:extLst>
      <p:ext uri="{BB962C8B-B14F-4D97-AF65-F5344CB8AC3E}">
        <p14:creationId xmlns:p14="http://schemas.microsoft.com/office/powerpoint/2010/main" val="125010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BDD helps to focus on the user’s needs and the system’s expected behavior rather than focusing too much on testing the implementation. In some cases, the tests written by the manual tester/client/ business analysts are not good enough for automation. So, some rework may be required to make them suitable for automation.</a:t>
            </a:r>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10</a:t>
            </a:fld>
            <a:endParaRPr lang="en-US"/>
          </a:p>
        </p:txBody>
      </p:sp>
    </p:spTree>
    <p:extLst>
      <p:ext uri="{BB962C8B-B14F-4D97-AF65-F5344CB8AC3E}">
        <p14:creationId xmlns:p14="http://schemas.microsoft.com/office/powerpoint/2010/main" val="2070095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334359940"/>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42063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8773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081725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013A-BCE2-425E-BA9D-2FCC1D368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98C206-DEF5-48E8-8950-A09E97070E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63BC5-8C38-43E8-85D9-8B02231DDF82}"/>
              </a:ext>
            </a:extLst>
          </p:cNvPr>
          <p:cNvSpPr>
            <a:spLocks noGrp="1"/>
          </p:cNvSpPr>
          <p:nvPr>
            <p:ph type="dt" sz="half" idx="10"/>
          </p:nvPr>
        </p:nvSpPr>
        <p:spPr/>
        <p:txBody>
          <a:bodyPr/>
          <a:lstStyle/>
          <a:p>
            <a:fld id="{A6D2AF8D-A393-422C-A1E5-6FAC236F4556}" type="datetimeFigureOut">
              <a:rPr lang="en-US" smtClean="0"/>
              <a:t>5/28/2018</a:t>
            </a:fld>
            <a:endParaRPr lang="en-US"/>
          </a:p>
        </p:txBody>
      </p:sp>
      <p:sp>
        <p:nvSpPr>
          <p:cNvPr id="5" name="Footer Placeholder 4">
            <a:extLst>
              <a:ext uri="{FF2B5EF4-FFF2-40B4-BE49-F238E27FC236}">
                <a16:creationId xmlns:a16="http://schemas.microsoft.com/office/drawing/2014/main" id="{13B62BFB-8F52-4755-A7F5-9A6CD35F5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C0177-6659-46FA-90D1-281E03CE0989}"/>
              </a:ext>
            </a:extLst>
          </p:cNvPr>
          <p:cNvSpPr>
            <a:spLocks noGrp="1"/>
          </p:cNvSpPr>
          <p:nvPr>
            <p:ph type="sldNum" sz="quarter" idx="12"/>
          </p:nvPr>
        </p:nvSpPr>
        <p:spPr/>
        <p:txBody>
          <a:bodyPr/>
          <a:lstStyle/>
          <a:p>
            <a:fld id="{9EC0BD77-5316-4C2E-A33C-30E37BBC8A8C}" type="slidenum">
              <a:rPr lang="en-US" smtClean="0"/>
              <a:t>‹#›</a:t>
            </a:fld>
            <a:endParaRPr lang="en-US"/>
          </a:p>
        </p:txBody>
      </p:sp>
    </p:spTree>
    <p:extLst>
      <p:ext uri="{BB962C8B-B14F-4D97-AF65-F5344CB8AC3E}">
        <p14:creationId xmlns:p14="http://schemas.microsoft.com/office/powerpoint/2010/main" val="231827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273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536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384649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37338947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1567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9490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5008F824-B2E3-4C23-9246-C9C83ED522F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2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3F21BC6A-A09D-49A8-81BF-6B37C5F75F0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77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7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4746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357845583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2" r:id="rId14"/>
    <p:sldLayoutId id="2147483663" r:id="rId15"/>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agiledox.sourceforge.net/"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blog.dannorth.net/introducing-bdd/" TargetMode="External"/><Relationship Id="rId5" Type="http://schemas.openxmlformats.org/officeDocument/2006/relationships/hyperlink" Target="https://www.agilealliance.org/glossary/gwt/" TargetMode="External"/><Relationship Id="rId4" Type="http://schemas.openxmlformats.org/officeDocument/2006/relationships/hyperlink" Target="http://jbehave.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0A55-DCB0-429C-B01E-503D8EFAE732}"/>
              </a:ext>
            </a:extLst>
          </p:cNvPr>
          <p:cNvSpPr>
            <a:spLocks noGrp="1"/>
          </p:cNvSpPr>
          <p:nvPr>
            <p:ph type="ctrTitle"/>
          </p:nvPr>
        </p:nvSpPr>
        <p:spPr>
          <a:xfrm>
            <a:off x="407989" y="4552950"/>
            <a:ext cx="4967932" cy="720725"/>
          </a:xfrm>
        </p:spPr>
        <p:txBody>
          <a:bodyPr/>
          <a:lstStyle/>
          <a:p>
            <a:r>
              <a:rPr lang="en-US" dirty="0"/>
              <a:t>Lesson 01 – Introduction to BDD</a:t>
            </a:r>
          </a:p>
        </p:txBody>
      </p:sp>
      <p:sp>
        <p:nvSpPr>
          <p:cNvPr id="4" name="Text Placeholder 3">
            <a:extLst>
              <a:ext uri="{FF2B5EF4-FFF2-40B4-BE49-F238E27FC236}">
                <a16:creationId xmlns:a16="http://schemas.microsoft.com/office/drawing/2014/main" id="{571DD59E-61A1-40DE-A54B-1783DF21CD3B}"/>
              </a:ext>
            </a:extLst>
          </p:cNvPr>
          <p:cNvSpPr>
            <a:spLocks noGrp="1"/>
          </p:cNvSpPr>
          <p:nvPr>
            <p:ph type="subTitle" idx="1"/>
          </p:nvPr>
        </p:nvSpPr>
        <p:spPr>
          <a:xfrm>
            <a:off x="407989" y="4301330"/>
            <a:ext cx="4967932" cy="1223963"/>
          </a:xfrm>
        </p:spPr>
        <p:txBody>
          <a:bodyPr>
            <a:normAutofit/>
          </a:bodyPr>
          <a:lstStyle/>
          <a:p>
            <a:r>
              <a:rPr lang="en-US" sz="3200" dirty="0"/>
              <a:t>BDD</a:t>
            </a:r>
          </a:p>
        </p:txBody>
      </p:sp>
      <p:sp>
        <p:nvSpPr>
          <p:cNvPr id="5" name="Text Placeholder 4">
            <a:extLst>
              <a:ext uri="{FF2B5EF4-FFF2-40B4-BE49-F238E27FC236}">
                <a16:creationId xmlns:a16="http://schemas.microsoft.com/office/drawing/2014/main" id="{414F23D7-152E-4FB0-B12C-A271A15EED68}"/>
              </a:ext>
            </a:extLst>
          </p:cNvPr>
          <p:cNvSpPr>
            <a:spLocks noGrp="1"/>
          </p:cNvSpPr>
          <p:nvPr>
            <p:ph type="body" sz="quarter" idx="4294967295"/>
          </p:nvPr>
        </p:nvSpPr>
        <p:spPr>
          <a:xfrm>
            <a:off x="0" y="5273675"/>
            <a:ext cx="5443538" cy="676275"/>
          </a:xfrm>
        </p:spPr>
        <p:txBody>
          <a:bodyPr/>
          <a:lstStyle/>
          <a:p>
            <a:endParaRPr lang="en-US" dirty="0"/>
          </a:p>
          <a:p>
            <a:endParaRPr lang="en-US" dirty="0"/>
          </a:p>
        </p:txBody>
      </p:sp>
    </p:spTree>
    <p:extLst>
      <p:ext uri="{BB962C8B-B14F-4D97-AF65-F5344CB8AC3E}">
        <p14:creationId xmlns:p14="http://schemas.microsoft.com/office/powerpoint/2010/main" val="199909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6639D1-2316-48E7-8E71-1C95C1BBA483}"/>
              </a:ext>
            </a:extLst>
          </p:cNvPr>
          <p:cNvSpPr>
            <a:spLocks noGrp="1"/>
          </p:cNvSpPr>
          <p:nvPr>
            <p:ph type="title"/>
          </p:nvPr>
        </p:nvSpPr>
        <p:spPr/>
        <p:txBody>
          <a:bodyPr/>
          <a:lstStyle/>
          <a:p>
            <a:r>
              <a:rPr lang="en-US" dirty="0"/>
              <a:t>BDD implementation</a:t>
            </a:r>
          </a:p>
        </p:txBody>
      </p:sp>
      <p:sp>
        <p:nvSpPr>
          <p:cNvPr id="2" name="Text Placeholder 1">
            <a:extLst>
              <a:ext uri="{FF2B5EF4-FFF2-40B4-BE49-F238E27FC236}">
                <a16:creationId xmlns:a16="http://schemas.microsoft.com/office/drawing/2014/main" id="{2B243D2C-78C2-4A4C-A8F1-8038BBD111A0}"/>
              </a:ext>
            </a:extLst>
          </p:cNvPr>
          <p:cNvSpPr>
            <a:spLocks noGrp="1"/>
          </p:cNvSpPr>
          <p:nvPr>
            <p:ph idx="1"/>
          </p:nvPr>
        </p:nvSpPr>
        <p:spPr>
          <a:xfrm>
            <a:off x="227348" y="1268414"/>
            <a:ext cx="11700000" cy="5013139"/>
          </a:xfrm>
        </p:spPr>
        <p:txBody>
          <a:bodyPr/>
          <a:lstStyle/>
          <a:p>
            <a:pPr lvl="1">
              <a:lnSpc>
                <a:spcPct val="150000"/>
              </a:lnSpc>
            </a:pPr>
            <a:r>
              <a:rPr lang="en-US" dirty="0"/>
              <a:t>The focus on behavior during development makes the test useful as verification that you’re building the right feature</a:t>
            </a:r>
          </a:p>
          <a:p>
            <a:pPr lvl="1">
              <a:lnSpc>
                <a:spcPct val="150000"/>
              </a:lnSpc>
            </a:pPr>
            <a:r>
              <a:rPr lang="en-US" dirty="0"/>
              <a:t>The phrasing is in business language, not in the system’s internal implementation language</a:t>
            </a:r>
          </a:p>
          <a:p>
            <a:pPr lvl="1">
              <a:lnSpc>
                <a:spcPct val="150000"/>
              </a:lnSpc>
            </a:pPr>
            <a:r>
              <a:rPr lang="en-US" dirty="0"/>
              <a:t>The goal of BDD is a business readable and domain-specific language that allows you to describe a system’s behavior without explaining how that behavior is implemented</a:t>
            </a:r>
          </a:p>
          <a:p>
            <a:pPr lvl="1">
              <a:lnSpc>
                <a:spcPct val="150000"/>
              </a:lnSpc>
            </a:pPr>
            <a:r>
              <a:rPr lang="en-US" dirty="0"/>
              <a:t>Tests are written in the form of plain text features descriptions with scenarios typically written before anything else and verified by the non-technical stakeholders</a:t>
            </a:r>
          </a:p>
          <a:p>
            <a:pPr lvl="1">
              <a:lnSpc>
                <a:spcPct val="150000"/>
              </a:lnSpc>
            </a:pPr>
            <a:r>
              <a:rPr lang="en-US" dirty="0"/>
              <a:t>No development skills are required for creating tests as tests are written in the ubiquitous language</a:t>
            </a:r>
          </a:p>
          <a:p>
            <a:pPr lvl="1">
              <a:lnSpc>
                <a:spcPct val="150000"/>
              </a:lnSpc>
            </a:pPr>
            <a:r>
              <a:rPr lang="en-US" dirty="0"/>
              <a:t>Business Analysts can actively participate in the automated test cases review process and give their feedback to enhance them</a:t>
            </a:r>
          </a:p>
        </p:txBody>
      </p:sp>
    </p:spTree>
    <p:extLst>
      <p:ext uri="{BB962C8B-B14F-4D97-AF65-F5344CB8AC3E}">
        <p14:creationId xmlns:p14="http://schemas.microsoft.com/office/powerpoint/2010/main" val="38479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44264C-F945-4A32-8872-BD6662A92551}"/>
              </a:ext>
            </a:extLst>
          </p:cNvPr>
          <p:cNvSpPr>
            <a:spLocks noGrp="1"/>
          </p:cNvSpPr>
          <p:nvPr>
            <p:ph type="title"/>
          </p:nvPr>
        </p:nvSpPr>
        <p:spPr/>
        <p:txBody>
          <a:bodyPr/>
          <a:lstStyle/>
          <a:p>
            <a:r>
              <a:rPr lang="en-US" dirty="0"/>
              <a:t>BDD implementation</a:t>
            </a:r>
          </a:p>
        </p:txBody>
      </p:sp>
      <p:sp>
        <p:nvSpPr>
          <p:cNvPr id="2" name="Text Placeholder 1">
            <a:extLst>
              <a:ext uri="{FF2B5EF4-FFF2-40B4-BE49-F238E27FC236}">
                <a16:creationId xmlns:a16="http://schemas.microsoft.com/office/drawing/2014/main" id="{B7B90D60-91FE-47DF-A86F-CCC5AAF67BF0}"/>
              </a:ext>
            </a:extLst>
          </p:cNvPr>
          <p:cNvSpPr>
            <a:spLocks noGrp="1"/>
          </p:cNvSpPr>
          <p:nvPr>
            <p:ph idx="1"/>
          </p:nvPr>
        </p:nvSpPr>
        <p:spPr>
          <a:xfrm>
            <a:off x="227348" y="1460500"/>
            <a:ext cx="11700000" cy="4821053"/>
          </a:xfrm>
        </p:spPr>
        <p:txBody>
          <a:bodyPr/>
          <a:lstStyle/>
          <a:p>
            <a:pPr>
              <a:lnSpc>
                <a:spcPct val="150000"/>
              </a:lnSpc>
            </a:pPr>
            <a:r>
              <a:rPr lang="en-US" dirty="0"/>
              <a:t>At the heart of BDD is a changing approach to unit testing and acceptance testing</a:t>
            </a:r>
          </a:p>
          <a:p>
            <a:pPr>
              <a:lnSpc>
                <a:spcPct val="150000"/>
              </a:lnSpc>
            </a:pPr>
            <a:endParaRPr lang="en-US" dirty="0"/>
          </a:p>
          <a:p>
            <a:pPr>
              <a:lnSpc>
                <a:spcPct val="150000"/>
              </a:lnSpc>
            </a:pPr>
            <a:r>
              <a:rPr lang="en-US" dirty="0"/>
              <a:t>Acceptance tests should be written using the standard agile framework of a User story:</a:t>
            </a:r>
          </a:p>
          <a:p>
            <a:pPr>
              <a:lnSpc>
                <a:spcPct val="150000"/>
              </a:lnSpc>
            </a:pPr>
            <a:endParaRPr lang="en-US" dirty="0"/>
          </a:p>
          <a:p>
            <a:pPr marL="4763" lvl="1" indent="0">
              <a:lnSpc>
                <a:spcPct val="150000"/>
              </a:lnSpc>
              <a:buNone/>
            </a:pPr>
            <a:r>
              <a:rPr lang="en-US" b="1" dirty="0"/>
              <a:t>“As a [role] I want [feature] so that [benefit]”</a:t>
            </a:r>
            <a:r>
              <a:rPr lang="en-US" dirty="0"/>
              <a:t>. </a:t>
            </a:r>
          </a:p>
          <a:p>
            <a:pPr marL="4763" lvl="1" indent="0">
              <a:lnSpc>
                <a:spcPct val="150000"/>
              </a:lnSpc>
              <a:buNone/>
            </a:pPr>
            <a:r>
              <a:rPr lang="en-US" dirty="0"/>
              <a:t>Acceptance criteria should be written in terms of scenarios and implemented as classes: </a:t>
            </a:r>
            <a:br>
              <a:rPr lang="en-US" dirty="0"/>
            </a:br>
            <a:r>
              <a:rPr lang="en-US" b="1" dirty="0"/>
              <a:t>Given</a:t>
            </a:r>
            <a:r>
              <a:rPr lang="en-US" dirty="0"/>
              <a:t> [initial context], </a:t>
            </a:r>
            <a:br>
              <a:rPr lang="en-US" dirty="0"/>
            </a:br>
            <a:r>
              <a:rPr lang="en-US" b="1" dirty="0"/>
              <a:t>when</a:t>
            </a:r>
            <a:r>
              <a:rPr lang="en-US" dirty="0"/>
              <a:t> [event occurs], </a:t>
            </a:r>
            <a:br>
              <a:rPr lang="en-US" dirty="0"/>
            </a:br>
            <a:r>
              <a:rPr lang="en-US" b="1" dirty="0"/>
              <a:t>then</a:t>
            </a:r>
            <a:r>
              <a:rPr lang="en-US" dirty="0"/>
              <a:t> [ensure some outcomes].</a:t>
            </a:r>
          </a:p>
          <a:p>
            <a:endParaRPr lang="en-US" dirty="0"/>
          </a:p>
        </p:txBody>
      </p:sp>
    </p:spTree>
    <p:extLst>
      <p:ext uri="{BB962C8B-B14F-4D97-AF65-F5344CB8AC3E}">
        <p14:creationId xmlns:p14="http://schemas.microsoft.com/office/powerpoint/2010/main" val="406326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E06E97-31C9-447F-AC30-F5AAF929E82C}"/>
              </a:ext>
            </a:extLst>
          </p:cNvPr>
          <p:cNvSpPr>
            <a:spLocks noGrp="1"/>
          </p:cNvSpPr>
          <p:nvPr>
            <p:ph type="title"/>
          </p:nvPr>
        </p:nvSpPr>
        <p:spPr/>
        <p:txBody>
          <a:bodyPr/>
          <a:lstStyle/>
          <a:p>
            <a:r>
              <a:rPr lang="en-US" dirty="0"/>
              <a:t>BDD Tools</a:t>
            </a:r>
          </a:p>
        </p:txBody>
      </p:sp>
      <p:sp>
        <p:nvSpPr>
          <p:cNvPr id="2" name="Text Placeholder 1">
            <a:extLst>
              <a:ext uri="{FF2B5EF4-FFF2-40B4-BE49-F238E27FC236}">
                <a16:creationId xmlns:a16="http://schemas.microsoft.com/office/drawing/2014/main" id="{DB18EB94-6F7D-4E1D-947E-98B8D723427F}"/>
              </a:ext>
            </a:extLst>
          </p:cNvPr>
          <p:cNvSpPr>
            <a:spLocks noGrp="1"/>
          </p:cNvSpPr>
          <p:nvPr>
            <p:ph idx="1"/>
          </p:nvPr>
        </p:nvSpPr>
        <p:spPr>
          <a:xfrm>
            <a:off x="246000" y="1514410"/>
            <a:ext cx="11700000" cy="4466201"/>
          </a:xfrm>
        </p:spPr>
        <p:txBody>
          <a:bodyPr/>
          <a:lstStyle/>
          <a:p>
            <a:pPr>
              <a:lnSpc>
                <a:spcPct val="150000"/>
              </a:lnSpc>
            </a:pPr>
            <a:r>
              <a:rPr lang="en-US" b="1" dirty="0"/>
              <a:t>Cucumber</a:t>
            </a:r>
          </a:p>
          <a:p>
            <a:pPr lvl="1">
              <a:lnSpc>
                <a:spcPct val="150000"/>
              </a:lnSpc>
            </a:pPr>
            <a:r>
              <a:rPr lang="en-US" b="1" dirty="0"/>
              <a:t>It</a:t>
            </a:r>
            <a:r>
              <a:rPr lang="en-US" dirty="0"/>
              <a:t> is a Java framework for BDD, by its support for the particular set of interactions between team members and stakeholders.</a:t>
            </a:r>
          </a:p>
          <a:p>
            <a:pPr lvl="1">
              <a:lnSpc>
                <a:spcPct val="150000"/>
              </a:lnSpc>
            </a:pPr>
            <a:r>
              <a:rPr lang="en-US" dirty="0"/>
              <a:t>It lets us define application behavior in plain meaningful English text using a simple grammar defined by a language called </a:t>
            </a:r>
            <a:r>
              <a:rPr lang="en-US" b="1" i="1" dirty="0"/>
              <a:t>Gherkin</a:t>
            </a:r>
            <a:r>
              <a:rPr lang="en-US" dirty="0"/>
              <a:t>. </a:t>
            </a:r>
          </a:p>
          <a:p>
            <a:pPr lvl="1">
              <a:lnSpc>
                <a:spcPct val="150000"/>
              </a:lnSpc>
            </a:pPr>
            <a:r>
              <a:rPr lang="en-US" dirty="0"/>
              <a:t>Cucumber itself is written in </a:t>
            </a:r>
            <a:r>
              <a:rPr lang="en-US" b="1" i="1" dirty="0"/>
              <a:t>Ruby</a:t>
            </a:r>
            <a:r>
              <a:rPr lang="en-US" dirty="0"/>
              <a:t>, but it can be used to “test” code written in </a:t>
            </a:r>
            <a:r>
              <a:rPr lang="en-US" i="1" dirty="0"/>
              <a:t>Ruby</a:t>
            </a:r>
            <a:r>
              <a:rPr lang="en-US" dirty="0"/>
              <a:t> or other languages including but not limited to </a:t>
            </a:r>
            <a:r>
              <a:rPr lang="en-US" i="1" dirty="0"/>
              <a:t>Java</a:t>
            </a:r>
            <a:r>
              <a:rPr lang="en-US" dirty="0"/>
              <a:t>, </a:t>
            </a:r>
            <a:r>
              <a:rPr lang="en-US" i="1" dirty="0"/>
              <a:t>C#</a:t>
            </a:r>
            <a:r>
              <a:rPr lang="en-US" dirty="0"/>
              <a:t> and </a:t>
            </a:r>
            <a:r>
              <a:rPr lang="en-US" i="1" dirty="0"/>
              <a:t>Python.</a:t>
            </a:r>
          </a:p>
          <a:p>
            <a:pPr lvl="1">
              <a:lnSpc>
                <a:spcPct val="150000"/>
              </a:lnSpc>
            </a:pPr>
            <a:r>
              <a:rPr lang="en-US" dirty="0"/>
              <a:t>Cucumber supports writing specifications in about 30 spoken languages, making it easy to deliver better for teams outside of English-speaking territories or those working on internationally targeted software.</a:t>
            </a:r>
            <a:endParaRPr lang="en-US" i="1" dirty="0"/>
          </a:p>
          <a:p>
            <a:endParaRPr lang="en-US" dirty="0"/>
          </a:p>
          <a:p>
            <a:endParaRPr lang="en-US" dirty="0"/>
          </a:p>
        </p:txBody>
      </p:sp>
    </p:spTree>
    <p:extLst>
      <p:ext uri="{BB962C8B-B14F-4D97-AF65-F5344CB8AC3E}">
        <p14:creationId xmlns:p14="http://schemas.microsoft.com/office/powerpoint/2010/main" val="122913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16B424-A1E1-40A8-A6F9-BC32C85AF5C2}"/>
              </a:ext>
            </a:extLst>
          </p:cNvPr>
          <p:cNvSpPr>
            <a:spLocks noGrp="1"/>
          </p:cNvSpPr>
          <p:nvPr>
            <p:ph type="title"/>
          </p:nvPr>
        </p:nvSpPr>
        <p:spPr/>
        <p:txBody>
          <a:bodyPr/>
          <a:lstStyle/>
          <a:p>
            <a:r>
              <a:rPr lang="en-US" dirty="0"/>
              <a:t>BDD Tools</a:t>
            </a:r>
          </a:p>
        </p:txBody>
      </p:sp>
      <p:sp>
        <p:nvSpPr>
          <p:cNvPr id="2" name="Text Placeholder 1">
            <a:extLst>
              <a:ext uri="{FF2B5EF4-FFF2-40B4-BE49-F238E27FC236}">
                <a16:creationId xmlns:a16="http://schemas.microsoft.com/office/drawing/2014/main" id="{DDCE9BCF-5B44-4AE5-8B9D-ECB88533A782}"/>
              </a:ext>
            </a:extLst>
          </p:cNvPr>
          <p:cNvSpPr>
            <a:spLocks noGrp="1"/>
          </p:cNvSpPr>
          <p:nvPr>
            <p:ph idx="1"/>
          </p:nvPr>
        </p:nvSpPr>
        <p:spPr>
          <a:xfrm>
            <a:off x="246000" y="1268414"/>
            <a:ext cx="11700000" cy="4819870"/>
          </a:xfrm>
        </p:spPr>
        <p:txBody>
          <a:bodyPr/>
          <a:lstStyle/>
          <a:p>
            <a:pPr>
              <a:lnSpc>
                <a:spcPct val="150000"/>
              </a:lnSpc>
            </a:pPr>
            <a:r>
              <a:rPr lang="en-US" b="1" i="1" dirty="0" err="1"/>
              <a:t>SpecFlow</a:t>
            </a:r>
            <a:endParaRPr lang="en-US" dirty="0"/>
          </a:p>
          <a:p>
            <a:pPr lvl="1">
              <a:lnSpc>
                <a:spcPct val="150000"/>
              </a:lnSpc>
            </a:pPr>
            <a:r>
              <a:rPr lang="en-US" b="1" i="1" dirty="0" err="1"/>
              <a:t>SpecFlow</a:t>
            </a:r>
            <a:r>
              <a:rPr lang="en-US" i="1" dirty="0"/>
              <a:t> </a:t>
            </a:r>
            <a:r>
              <a:rPr lang="en-US" dirty="0"/>
              <a:t>is inspired by </a:t>
            </a:r>
            <a:r>
              <a:rPr lang="en-US" i="1" dirty="0"/>
              <a:t>Cucumber</a:t>
            </a:r>
            <a:r>
              <a:rPr lang="en-US" dirty="0"/>
              <a:t> framework in the Ruby on Rails world. </a:t>
            </a:r>
          </a:p>
          <a:p>
            <a:pPr lvl="1">
              <a:lnSpc>
                <a:spcPct val="150000"/>
              </a:lnSpc>
            </a:pPr>
            <a:r>
              <a:rPr lang="en-US" i="1" dirty="0"/>
              <a:t>Cucumber</a:t>
            </a:r>
            <a:r>
              <a:rPr lang="en-US" dirty="0"/>
              <a:t> uses plain English in the Gherkin format to express user stories. </a:t>
            </a:r>
          </a:p>
          <a:p>
            <a:pPr lvl="1">
              <a:lnSpc>
                <a:spcPct val="150000"/>
              </a:lnSpc>
            </a:pPr>
            <a:r>
              <a:rPr lang="en-US" dirty="0"/>
              <a:t>Once the user stories and their expectations are written, the Cucumber gem is used to execute those stores. </a:t>
            </a:r>
          </a:p>
          <a:p>
            <a:pPr lvl="1">
              <a:lnSpc>
                <a:spcPct val="150000"/>
              </a:lnSpc>
            </a:pPr>
            <a:r>
              <a:rPr lang="en-US" b="1" i="1" dirty="0" err="1"/>
              <a:t>SpecFlow</a:t>
            </a:r>
            <a:r>
              <a:rPr lang="en-US" b="1" i="1" dirty="0"/>
              <a:t> brings the same concept to the .NET world</a:t>
            </a:r>
            <a:r>
              <a:rPr lang="en-US" i="1" dirty="0"/>
              <a:t> </a:t>
            </a:r>
            <a:r>
              <a:rPr lang="en-US" dirty="0"/>
              <a:t>and allows the developer to express the feature in plain English language. </a:t>
            </a:r>
          </a:p>
          <a:p>
            <a:pPr lvl="1">
              <a:lnSpc>
                <a:spcPct val="150000"/>
              </a:lnSpc>
            </a:pPr>
            <a:r>
              <a:rPr lang="en-US" dirty="0"/>
              <a:t>It also allows to write specification in human readable </a:t>
            </a:r>
            <a:r>
              <a:rPr lang="en-US" b="1" i="1" dirty="0"/>
              <a:t>Gherkin</a:t>
            </a:r>
            <a:r>
              <a:rPr lang="en-US" b="1" i="1" u="sng" dirty="0"/>
              <a:t> </a:t>
            </a:r>
            <a:r>
              <a:rPr lang="en-US" b="1" i="1" dirty="0"/>
              <a:t>format</a:t>
            </a:r>
            <a:r>
              <a:rPr lang="en-US" dirty="0"/>
              <a:t>.</a:t>
            </a:r>
          </a:p>
          <a:p>
            <a:r>
              <a:rPr lang="en-US" dirty="0"/>
              <a:t> </a:t>
            </a:r>
          </a:p>
          <a:p>
            <a:endParaRPr lang="en-US" dirty="0"/>
          </a:p>
        </p:txBody>
      </p:sp>
    </p:spTree>
    <p:extLst>
      <p:ext uri="{BB962C8B-B14F-4D97-AF65-F5344CB8AC3E}">
        <p14:creationId xmlns:p14="http://schemas.microsoft.com/office/powerpoint/2010/main" val="172676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a:t>
            </a:r>
          </a:p>
          <a:p>
            <a:pPr lvl="1">
              <a:lnSpc>
                <a:spcPct val="150000"/>
              </a:lnSpc>
            </a:pPr>
            <a:r>
              <a:rPr lang="en-US" dirty="0"/>
              <a:t>Different definitions of BDD</a:t>
            </a:r>
          </a:p>
          <a:p>
            <a:pPr lvl="1">
              <a:lnSpc>
                <a:spcPct val="150000"/>
              </a:lnSpc>
            </a:pPr>
            <a:r>
              <a:rPr lang="en-US" dirty="0"/>
              <a:t>How BDD differs from TDD</a:t>
            </a:r>
          </a:p>
          <a:p>
            <a:pPr lvl="1">
              <a:lnSpc>
                <a:spcPct val="150000"/>
              </a:lnSpc>
            </a:pPr>
            <a:r>
              <a:rPr lang="en-US" dirty="0"/>
              <a:t>Importance of BDD in Agile</a:t>
            </a:r>
          </a:p>
          <a:p>
            <a:pPr lvl="1">
              <a:lnSpc>
                <a:spcPct val="150000"/>
              </a:lnSpc>
            </a:pPr>
            <a:r>
              <a:rPr lang="en-US" dirty="0"/>
              <a:t>Tools used for implementing BDD</a:t>
            </a:r>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 BDD is a replacement for TDD.</a:t>
            </a:r>
          </a:p>
          <a:p>
            <a:pPr marL="398463" lvl="1" indent="-165100" defTabSz="912813" fontAlgn="base">
              <a:spcBef>
                <a:spcPct val="0"/>
              </a:spcBef>
              <a:buClr>
                <a:srgbClr val="0098CC"/>
              </a:buClr>
            </a:pPr>
            <a:r>
              <a:rPr lang="en-US" dirty="0">
                <a:solidFill>
                  <a:srgbClr val="484848"/>
                </a:solidFill>
              </a:rPr>
              <a:t>	True</a:t>
            </a:r>
          </a:p>
          <a:p>
            <a:pPr marL="398463" lvl="1" indent="-165100" defTabSz="912813" fontAlgn="base">
              <a:spcBef>
                <a:spcPct val="0"/>
              </a:spcBef>
              <a:buClr>
                <a:srgbClr val="0098CC"/>
              </a:buClr>
            </a:pPr>
            <a:r>
              <a:rPr lang="en-US" dirty="0">
                <a:solidFill>
                  <a:srgbClr val="484848"/>
                </a:solidFill>
              </a:rPr>
              <a:t>	False</a:t>
            </a:r>
          </a:p>
          <a:p>
            <a:pPr lvl="1" indent="0" defTabSz="912813" fontAlgn="base">
              <a:lnSpc>
                <a:spcPct val="150000"/>
              </a:lnSpc>
              <a:spcBef>
                <a:spcPct val="0"/>
              </a:spcBef>
              <a:buClr>
                <a:srgbClr val="0098CC"/>
              </a:buClr>
              <a:buNone/>
            </a:pPr>
            <a:endParaRPr lang="en-US" dirty="0">
              <a:solidFill>
                <a:srgbClr val="484848"/>
              </a:solidFill>
            </a:endParaRPr>
          </a:p>
          <a:p>
            <a:pPr lvl="1" indent="0" defTabSz="912813" fontAlgn="base">
              <a:lnSpc>
                <a:spcPct val="150000"/>
              </a:lnSpc>
              <a:spcBef>
                <a:spcPct val="0"/>
              </a:spcBef>
              <a:buClr>
                <a:srgbClr val="0098CC"/>
              </a:buClr>
              <a:buNone/>
            </a:pPr>
            <a:r>
              <a:rPr lang="en-US" sz="1800" dirty="0">
                <a:solidFill>
                  <a:srgbClr val="484848"/>
                </a:solidFill>
              </a:rPr>
              <a:t>Question 2: BDD uses the syntax of programming language that is used for developing an application.</a:t>
            </a:r>
          </a:p>
          <a:p>
            <a:pPr marL="398463" lvl="1" indent="-165100" defTabSz="912813" fontAlgn="base">
              <a:spcBef>
                <a:spcPct val="0"/>
              </a:spcBef>
              <a:buClr>
                <a:srgbClr val="0098CC"/>
              </a:buClr>
            </a:pPr>
            <a:r>
              <a:rPr lang="en-US" dirty="0">
                <a:solidFill>
                  <a:srgbClr val="484848"/>
                </a:solidFill>
              </a:rPr>
              <a:t>	True</a:t>
            </a:r>
          </a:p>
          <a:p>
            <a:pPr marL="398463" lvl="1" indent="-165100" defTabSz="912813" fontAlgn="base">
              <a:spcBef>
                <a:spcPct val="0"/>
              </a:spcBef>
              <a:buClr>
                <a:srgbClr val="0098CC"/>
              </a:buClr>
            </a:pPr>
            <a:r>
              <a:rPr lang="en-US" dirty="0">
                <a:solidFill>
                  <a:srgbClr val="484848"/>
                </a:solidFill>
              </a:rPr>
              <a:t>	False</a:t>
            </a:r>
          </a:p>
          <a:p>
            <a:pPr lvl="1" indent="0" defTabSz="912813" fontAlgn="base">
              <a:lnSpc>
                <a:spcPct val="150000"/>
              </a:lnSpc>
              <a:spcBef>
                <a:spcPct val="0"/>
              </a:spcBef>
              <a:buClr>
                <a:srgbClr val="0098CC"/>
              </a:buClr>
              <a:buNone/>
            </a:pPr>
            <a:endParaRPr lang="en-US" dirty="0">
              <a:solidFill>
                <a:srgbClr val="484848"/>
              </a:solidFill>
            </a:endParaRPr>
          </a:p>
        </p:txBody>
      </p:sp>
    </p:spTree>
    <p:extLst>
      <p:ext uri="{BB962C8B-B14F-4D97-AF65-F5344CB8AC3E}">
        <p14:creationId xmlns:p14="http://schemas.microsoft.com/office/powerpoint/2010/main" val="227184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endParaRPr lang="en-US" dirty="0"/>
          </a:p>
          <a:p>
            <a:pPr lvl="1"/>
            <a:r>
              <a:rPr lang="en-US" dirty="0"/>
              <a:t>What is BDD?</a:t>
            </a:r>
          </a:p>
          <a:p>
            <a:pPr lvl="1"/>
            <a:r>
              <a:rPr lang="en-US" dirty="0"/>
              <a:t>TDD Vs BDD</a:t>
            </a:r>
          </a:p>
          <a:p>
            <a:pPr lvl="1"/>
            <a:r>
              <a:rPr lang="en-US" dirty="0"/>
              <a:t>Implementing BDD approach</a:t>
            </a:r>
          </a:p>
          <a:p>
            <a:pPr lvl="1"/>
            <a:r>
              <a:rPr lang="en-US" dirty="0"/>
              <a:t>BDD Tools</a:t>
            </a:r>
          </a:p>
          <a:p>
            <a:endParaRPr lang="en-US" dirty="0"/>
          </a:p>
        </p:txBody>
      </p:sp>
    </p:spTree>
    <p:extLst>
      <p:ext uri="{BB962C8B-B14F-4D97-AF65-F5344CB8AC3E}">
        <p14:creationId xmlns:p14="http://schemas.microsoft.com/office/powerpoint/2010/main" val="240856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F7C21D-1BE4-40CA-AE9B-767380FC4D40}"/>
              </a:ext>
            </a:extLst>
          </p:cNvPr>
          <p:cNvSpPr>
            <a:spLocks noGrp="1"/>
          </p:cNvSpPr>
          <p:nvPr>
            <p:ph type="title"/>
          </p:nvPr>
        </p:nvSpPr>
        <p:spPr/>
        <p:txBody>
          <a:bodyPr/>
          <a:lstStyle/>
          <a:p>
            <a:r>
              <a:rPr lang="en-US" dirty="0"/>
              <a:t>What is BDD?</a:t>
            </a:r>
          </a:p>
        </p:txBody>
      </p:sp>
      <p:sp>
        <p:nvSpPr>
          <p:cNvPr id="5" name="Text Placeholder 4">
            <a:extLst>
              <a:ext uri="{FF2B5EF4-FFF2-40B4-BE49-F238E27FC236}">
                <a16:creationId xmlns:a16="http://schemas.microsoft.com/office/drawing/2014/main" id="{04ECA2B0-FE77-40B4-980A-CF84C20EFEAD}"/>
              </a:ext>
            </a:extLst>
          </p:cNvPr>
          <p:cNvSpPr>
            <a:spLocks noGrp="1"/>
          </p:cNvSpPr>
          <p:nvPr>
            <p:ph idx="1"/>
          </p:nvPr>
        </p:nvSpPr>
        <p:spPr>
          <a:xfrm>
            <a:off x="508000" y="1485900"/>
            <a:ext cx="11419348" cy="4795653"/>
          </a:xfrm>
        </p:spPr>
        <p:txBody>
          <a:bodyPr/>
          <a:lstStyle/>
          <a:p>
            <a:pPr lvl="1">
              <a:lnSpc>
                <a:spcPct val="150000"/>
              </a:lnSpc>
            </a:pPr>
            <a:r>
              <a:rPr lang="en-US" dirty="0"/>
              <a:t>BDD is a software development technique that defines the user behavior prior to writing test automation scripts or the functional pieces of code</a:t>
            </a:r>
          </a:p>
          <a:p>
            <a:pPr lvl="1">
              <a:lnSpc>
                <a:spcPct val="150000"/>
              </a:lnSpc>
            </a:pPr>
            <a:r>
              <a:rPr lang="en-US" dirty="0"/>
              <a:t>Behavior-driven development should be focused on the business behaviors your code is implementing: </a:t>
            </a:r>
            <a:r>
              <a:rPr lang="en-US" b="1" dirty="0"/>
              <a:t>the “why” behind the code</a:t>
            </a:r>
            <a:endParaRPr lang="en-US" dirty="0"/>
          </a:p>
          <a:p>
            <a:pPr lvl="1">
              <a:lnSpc>
                <a:spcPct val="150000"/>
              </a:lnSpc>
            </a:pPr>
            <a:r>
              <a:rPr lang="en-US" dirty="0"/>
              <a:t>It supports a team-centric (especially cross-functional) workflow</a:t>
            </a:r>
          </a:p>
          <a:p>
            <a:pPr lvl="1">
              <a:lnSpc>
                <a:spcPct val="150000"/>
              </a:lnSpc>
            </a:pPr>
            <a:r>
              <a:rPr lang="en-US" dirty="0"/>
              <a:t>Behavior Driven development is mostly about technical insight and business knowledge</a:t>
            </a:r>
          </a:p>
          <a:p>
            <a:pPr lvl="1">
              <a:lnSpc>
                <a:spcPct val="150000"/>
              </a:lnSpc>
            </a:pPr>
            <a:r>
              <a:rPr lang="en-US" dirty="0"/>
              <a:t>Behavior of the user is defined by a product owner/business analyst/QA in simple English</a:t>
            </a:r>
          </a:p>
          <a:p>
            <a:pPr lvl="1">
              <a:lnSpc>
                <a:spcPct val="150000"/>
              </a:lnSpc>
            </a:pPr>
            <a:r>
              <a:rPr lang="en-US" dirty="0"/>
              <a:t>These are then converted to automated scripts to run against functional code</a:t>
            </a:r>
          </a:p>
          <a:p>
            <a:endParaRPr lang="en-US" dirty="0"/>
          </a:p>
        </p:txBody>
      </p:sp>
    </p:spTree>
    <p:extLst>
      <p:ext uri="{BB962C8B-B14F-4D97-AF65-F5344CB8AC3E}">
        <p14:creationId xmlns:p14="http://schemas.microsoft.com/office/powerpoint/2010/main" val="211300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BD7C-E44E-4611-8575-D02E9D08BB3E}"/>
              </a:ext>
            </a:extLst>
          </p:cNvPr>
          <p:cNvSpPr>
            <a:spLocks noGrp="1"/>
          </p:cNvSpPr>
          <p:nvPr>
            <p:ph type="title"/>
          </p:nvPr>
        </p:nvSpPr>
        <p:spPr/>
        <p:txBody>
          <a:bodyPr/>
          <a:lstStyle/>
          <a:p>
            <a:r>
              <a:rPr lang="en-US" dirty="0"/>
              <a:t>Origin of BDD</a:t>
            </a:r>
          </a:p>
        </p:txBody>
      </p:sp>
      <p:sp>
        <p:nvSpPr>
          <p:cNvPr id="3" name="Content Placeholder 2">
            <a:extLst>
              <a:ext uri="{FF2B5EF4-FFF2-40B4-BE49-F238E27FC236}">
                <a16:creationId xmlns:a16="http://schemas.microsoft.com/office/drawing/2014/main" id="{2F95DBC3-037C-430B-AE9B-E65421831457}"/>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2003: </a:t>
            </a:r>
            <a:r>
              <a:rPr lang="en-US" dirty="0" err="1">
                <a:hlinkClick r:id="rId3"/>
              </a:rPr>
              <a:t>agiledox</a:t>
            </a:r>
            <a:r>
              <a:rPr lang="en-US" dirty="0"/>
              <a:t>, the ancestor of BDD, is a tool generating technical documentation automatically from JUnit tests, written by Chris Stevenson</a:t>
            </a:r>
          </a:p>
          <a:p>
            <a:pPr marL="285750" indent="-285750">
              <a:lnSpc>
                <a:spcPct val="100000"/>
              </a:lnSpc>
              <a:buFont typeface="Arial" panose="020B0604020202020204" pitchFamily="34" charset="0"/>
              <a:buChar char="•"/>
            </a:pPr>
            <a:r>
              <a:rPr lang="en-US" dirty="0"/>
              <a:t>2004: in order to test his hypotheses about de-emphasizing "test" terminology in favor of "behavior", Dan North releases </a:t>
            </a:r>
            <a:r>
              <a:rPr lang="en-US" dirty="0" err="1">
                <a:hlinkClick r:id="rId4"/>
              </a:rPr>
              <a:t>JBehave</a:t>
            </a:r>
            <a:endParaRPr lang="en-US" dirty="0"/>
          </a:p>
          <a:p>
            <a:pPr marL="285750" indent="-285750">
              <a:lnSpc>
                <a:spcPct val="100000"/>
              </a:lnSpc>
              <a:buFont typeface="Arial" panose="020B0604020202020204" pitchFamily="34" charset="0"/>
              <a:buChar char="•"/>
            </a:pPr>
            <a:r>
              <a:rPr lang="en-US" dirty="0"/>
              <a:t>2006: in collaboration with Chris Matts, North proposes the </a:t>
            </a:r>
            <a:r>
              <a:rPr lang="en-US" dirty="0">
                <a:hlinkClick r:id="rId5"/>
              </a:rPr>
              <a:t>given-when-then</a:t>
            </a:r>
            <a:r>
              <a:rPr lang="en-US" dirty="0"/>
              <a:t> canvas to expand the scope of BDD to business analysis and documents the approach in </a:t>
            </a:r>
            <a:r>
              <a:rPr lang="en-US" dirty="0">
                <a:hlinkClick r:id="rId6"/>
              </a:rPr>
              <a:t>"Introducing BDD"</a:t>
            </a:r>
            <a:endParaRPr lang="en-US" dirty="0"/>
          </a:p>
          <a:p>
            <a:pPr marL="285750" indent="-285750">
              <a:lnSpc>
                <a:spcPct val="100000"/>
              </a:lnSpc>
              <a:buFont typeface="Arial" panose="020B0604020202020204" pitchFamily="34" charset="0"/>
              <a:buChar char="•"/>
            </a:pPr>
            <a:r>
              <a:rPr lang="en-US" dirty="0"/>
              <a:t>2006-2009: several new tools are released confirming the community's investment in BDD, such as </a:t>
            </a:r>
            <a:r>
              <a:rPr lang="en-US" dirty="0" err="1"/>
              <a:t>RSpec</a:t>
            </a:r>
            <a:r>
              <a:rPr lang="en-US" dirty="0"/>
              <a:t> or more recently, Cucumber and </a:t>
            </a:r>
            <a:r>
              <a:rPr lang="en-US" dirty="0" err="1"/>
              <a:t>GivWenZen</a:t>
            </a:r>
            <a:endParaRPr lang="en-US" dirty="0"/>
          </a:p>
          <a:p>
            <a:endParaRPr lang="en-US" dirty="0"/>
          </a:p>
        </p:txBody>
      </p:sp>
    </p:spTree>
    <p:extLst>
      <p:ext uri="{BB962C8B-B14F-4D97-AF65-F5344CB8AC3E}">
        <p14:creationId xmlns:p14="http://schemas.microsoft.com/office/powerpoint/2010/main" val="85280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904C2A-29C7-4699-B02F-BF3FA0EB115D}"/>
              </a:ext>
            </a:extLst>
          </p:cNvPr>
          <p:cNvSpPr>
            <a:spLocks noGrp="1"/>
          </p:cNvSpPr>
          <p:nvPr>
            <p:ph type="title"/>
          </p:nvPr>
        </p:nvSpPr>
        <p:spPr/>
        <p:txBody>
          <a:bodyPr/>
          <a:lstStyle/>
          <a:p>
            <a:r>
              <a:rPr lang="en-US" dirty="0"/>
              <a:t>BDD Framework</a:t>
            </a:r>
          </a:p>
        </p:txBody>
      </p:sp>
      <p:sp>
        <p:nvSpPr>
          <p:cNvPr id="2" name="Text Placeholder 1">
            <a:extLst>
              <a:ext uri="{FF2B5EF4-FFF2-40B4-BE49-F238E27FC236}">
                <a16:creationId xmlns:a16="http://schemas.microsoft.com/office/drawing/2014/main" id="{B1FAE8E4-5596-4310-95A9-4D8DD09E242D}"/>
              </a:ext>
            </a:extLst>
          </p:cNvPr>
          <p:cNvSpPr>
            <a:spLocks noGrp="1"/>
          </p:cNvSpPr>
          <p:nvPr>
            <p:ph idx="1"/>
          </p:nvPr>
        </p:nvSpPr>
        <p:spPr/>
        <p:txBody>
          <a:bodyPr/>
          <a:lstStyle/>
          <a:p>
            <a:endParaRPr lang="en-US" dirty="0"/>
          </a:p>
        </p:txBody>
      </p:sp>
      <p:pic>
        <p:nvPicPr>
          <p:cNvPr id="5" name="Picture 4" descr="A close up of a sign&#10;&#10;Description generated with very high confidence">
            <a:extLst>
              <a:ext uri="{FF2B5EF4-FFF2-40B4-BE49-F238E27FC236}">
                <a16:creationId xmlns:a16="http://schemas.microsoft.com/office/drawing/2014/main" id="{CBEC30C1-214B-490E-B904-E98B360AC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918" y="2343239"/>
            <a:ext cx="4972744" cy="3410426"/>
          </a:xfrm>
          <a:prstGeom prst="rect">
            <a:avLst/>
          </a:prstGeom>
        </p:spPr>
      </p:pic>
    </p:spTree>
    <p:extLst>
      <p:ext uri="{BB962C8B-B14F-4D97-AF65-F5344CB8AC3E}">
        <p14:creationId xmlns:p14="http://schemas.microsoft.com/office/powerpoint/2010/main" val="64163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90559D-642A-474B-AC2F-77FA00C59C9E}"/>
              </a:ext>
            </a:extLst>
          </p:cNvPr>
          <p:cNvSpPr>
            <a:spLocks noGrp="1"/>
          </p:cNvSpPr>
          <p:nvPr>
            <p:ph type="title"/>
          </p:nvPr>
        </p:nvSpPr>
        <p:spPr/>
        <p:txBody>
          <a:bodyPr/>
          <a:lstStyle/>
          <a:p>
            <a:r>
              <a:rPr lang="en-US" dirty="0"/>
              <a:t>Features of BDD</a:t>
            </a:r>
          </a:p>
        </p:txBody>
      </p:sp>
      <p:sp>
        <p:nvSpPr>
          <p:cNvPr id="2" name="Text Placeholder 1">
            <a:extLst>
              <a:ext uri="{FF2B5EF4-FFF2-40B4-BE49-F238E27FC236}">
                <a16:creationId xmlns:a16="http://schemas.microsoft.com/office/drawing/2014/main" id="{848FF139-476C-4735-9464-261E413AB339}"/>
              </a:ext>
            </a:extLst>
          </p:cNvPr>
          <p:cNvSpPr>
            <a:spLocks noGrp="1"/>
          </p:cNvSpPr>
          <p:nvPr>
            <p:ph idx="1"/>
          </p:nvPr>
        </p:nvSpPr>
        <p:spPr/>
        <p:txBody>
          <a:bodyPr/>
          <a:lstStyle/>
          <a:p>
            <a:pPr lvl="1">
              <a:lnSpc>
                <a:spcPct val="150000"/>
              </a:lnSpc>
            </a:pPr>
            <a:r>
              <a:rPr lang="en-US" dirty="0"/>
              <a:t>The use of BDD requires no particular tools or programming languages, and is primarily a conceptual approach.</a:t>
            </a:r>
          </a:p>
          <a:p>
            <a:pPr lvl="1">
              <a:lnSpc>
                <a:spcPct val="150000"/>
              </a:lnSpc>
            </a:pPr>
            <a:r>
              <a:rPr lang="en-US" dirty="0"/>
              <a:t>Behavior Driven Development (BDD) is a methodology for developing software through continuous example-based communication between developers, QAs and BAs.</a:t>
            </a:r>
          </a:p>
          <a:p>
            <a:pPr lvl="1">
              <a:lnSpc>
                <a:spcPct val="150000"/>
              </a:lnSpc>
            </a:pPr>
            <a:r>
              <a:rPr lang="en-US" dirty="0"/>
              <a:t>The primary purpose of BDD methodology is to improve communication amongst the stakeholders of the project so that each feature is correctly understood by all members of the team before development process starts. </a:t>
            </a:r>
          </a:p>
          <a:p>
            <a:pPr lvl="1">
              <a:lnSpc>
                <a:spcPct val="150000"/>
              </a:lnSpc>
            </a:pPr>
            <a:r>
              <a:rPr lang="en-US" dirty="0"/>
              <a:t>It involves getting stakeholders and delivery team with different perspectives onto the same page and ensuring that all have the same expectations.</a:t>
            </a:r>
          </a:p>
          <a:p>
            <a:pPr lvl="1">
              <a:lnSpc>
                <a:spcPct val="150000"/>
              </a:lnSpc>
            </a:pPr>
            <a:r>
              <a:rPr lang="en-US" dirty="0"/>
              <a:t>BDD helps to focus on the user’s needs and the system’s expected behavior rather than focusing too much on testing the implementation.</a:t>
            </a:r>
          </a:p>
        </p:txBody>
      </p:sp>
    </p:spTree>
    <p:extLst>
      <p:ext uri="{BB962C8B-B14F-4D97-AF65-F5344CB8AC3E}">
        <p14:creationId xmlns:p14="http://schemas.microsoft.com/office/powerpoint/2010/main" val="194839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C44711-0971-4BF7-92B5-4FBCB595052F}"/>
              </a:ext>
            </a:extLst>
          </p:cNvPr>
          <p:cNvSpPr>
            <a:spLocks noGrp="1"/>
          </p:cNvSpPr>
          <p:nvPr>
            <p:ph type="title"/>
          </p:nvPr>
        </p:nvSpPr>
        <p:spPr/>
        <p:txBody>
          <a:bodyPr/>
          <a:lstStyle/>
          <a:p>
            <a:r>
              <a:rPr lang="en-US" dirty="0"/>
              <a:t>BDD vs Traditional Automation</a:t>
            </a:r>
          </a:p>
        </p:txBody>
      </p:sp>
      <p:sp>
        <p:nvSpPr>
          <p:cNvPr id="2" name="Text Placeholder 1">
            <a:extLst>
              <a:ext uri="{FF2B5EF4-FFF2-40B4-BE49-F238E27FC236}">
                <a16:creationId xmlns:a16="http://schemas.microsoft.com/office/drawing/2014/main" id="{655AC92F-2211-4CF0-830B-268D406DFD32}"/>
              </a:ext>
            </a:extLst>
          </p:cNvPr>
          <p:cNvSpPr>
            <a:spLocks noGrp="1"/>
          </p:cNvSpPr>
          <p:nvPr>
            <p:ph idx="1"/>
          </p:nvPr>
        </p:nvSpPr>
        <p:spPr>
          <a:xfrm>
            <a:off x="227348" y="1815353"/>
            <a:ext cx="11197244" cy="4180334"/>
          </a:xfrm>
        </p:spPr>
        <p:txBody>
          <a:bodyPr/>
          <a:lstStyle/>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AE48658C-A40D-4B10-A6CA-1E8A82B4FF23}"/>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89742" y="2178728"/>
            <a:ext cx="9206633" cy="3608613"/>
          </a:xfrm>
          <a:prstGeom prst="rect">
            <a:avLst/>
          </a:prstGeom>
          <a:solidFill>
            <a:schemeClr val="accent1"/>
          </a:solidFill>
        </p:spPr>
      </p:pic>
    </p:spTree>
    <p:extLst>
      <p:ext uri="{BB962C8B-B14F-4D97-AF65-F5344CB8AC3E}">
        <p14:creationId xmlns:p14="http://schemas.microsoft.com/office/powerpoint/2010/main" val="4066075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2E7774-510A-4511-BC7D-F6CA679AC52C}"/>
              </a:ext>
            </a:extLst>
          </p:cNvPr>
          <p:cNvSpPr>
            <a:spLocks noGrp="1"/>
          </p:cNvSpPr>
          <p:nvPr>
            <p:ph type="title"/>
          </p:nvPr>
        </p:nvSpPr>
        <p:spPr/>
        <p:txBody>
          <a:bodyPr/>
          <a:lstStyle/>
          <a:p>
            <a:r>
              <a:rPr lang="en-US" dirty="0"/>
              <a:t>BDD vs TDD</a:t>
            </a:r>
          </a:p>
        </p:txBody>
      </p:sp>
      <p:sp>
        <p:nvSpPr>
          <p:cNvPr id="2" name="Text Placeholder 1">
            <a:extLst>
              <a:ext uri="{FF2B5EF4-FFF2-40B4-BE49-F238E27FC236}">
                <a16:creationId xmlns:a16="http://schemas.microsoft.com/office/drawing/2014/main" id="{441B7BE4-5F38-4BE5-8C01-544965CB323E}"/>
              </a:ext>
            </a:extLst>
          </p:cNvPr>
          <p:cNvSpPr>
            <a:spLocks noGrp="1"/>
          </p:cNvSpPr>
          <p:nvPr>
            <p:ph idx="1"/>
          </p:nvPr>
        </p:nvSpPr>
        <p:spPr>
          <a:xfrm>
            <a:off x="227348" y="1485900"/>
            <a:ext cx="11700000" cy="5143500"/>
          </a:xfrm>
        </p:spPr>
        <p:txBody>
          <a:bodyPr>
            <a:normAutofit/>
          </a:bodyPr>
          <a:lstStyle/>
          <a:p>
            <a:pPr lvl="1">
              <a:lnSpc>
                <a:spcPct val="150000"/>
              </a:lnSpc>
            </a:pPr>
            <a:r>
              <a:rPr lang="en-US" dirty="0"/>
              <a:t>Behavior Driven testing is an extension of TDD. Like in TDD in BDD also we write tests first and the add application code. The major difference that we get to see here are</a:t>
            </a:r>
          </a:p>
          <a:p>
            <a:pPr lvl="2">
              <a:lnSpc>
                <a:spcPct val="150000"/>
              </a:lnSpc>
            </a:pPr>
            <a:r>
              <a:rPr lang="en-US" i="1" dirty="0"/>
              <a:t>Tests are written in plain descriptive English type grammar</a:t>
            </a:r>
            <a:endParaRPr lang="en-US" dirty="0"/>
          </a:p>
          <a:p>
            <a:pPr lvl="2">
              <a:lnSpc>
                <a:spcPct val="150000"/>
              </a:lnSpc>
            </a:pPr>
            <a:r>
              <a:rPr lang="en-US" i="1" dirty="0"/>
              <a:t>Tests are explained as behavior of application and are more user focused</a:t>
            </a:r>
            <a:endParaRPr lang="en-US" dirty="0"/>
          </a:p>
          <a:p>
            <a:pPr lvl="2">
              <a:lnSpc>
                <a:spcPct val="150000"/>
              </a:lnSpc>
            </a:pPr>
            <a:r>
              <a:rPr lang="en-US" i="1" dirty="0"/>
              <a:t>Using examples to clarify requirements</a:t>
            </a:r>
            <a:endParaRPr lang="en-US" dirty="0"/>
          </a:p>
          <a:p>
            <a:pPr lvl="1">
              <a:lnSpc>
                <a:spcPct val="150000"/>
              </a:lnSpc>
            </a:pPr>
            <a:endParaRPr lang="en-US" dirty="0"/>
          </a:p>
          <a:p>
            <a:pPr lvl="1">
              <a:lnSpc>
                <a:spcPct val="150000"/>
              </a:lnSpc>
            </a:pPr>
            <a:endParaRPr lang="en-US" dirty="0"/>
          </a:p>
        </p:txBody>
      </p:sp>
    </p:spTree>
    <p:extLst>
      <p:ext uri="{BB962C8B-B14F-4D97-AF65-F5344CB8AC3E}">
        <p14:creationId xmlns:p14="http://schemas.microsoft.com/office/powerpoint/2010/main" val="3986694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ABA90A-8947-4504-8371-DB5E9C459D26}"/>
              </a:ext>
            </a:extLst>
          </p:cNvPr>
          <p:cNvSpPr>
            <a:spLocks noGrp="1"/>
          </p:cNvSpPr>
          <p:nvPr>
            <p:ph type="title"/>
          </p:nvPr>
        </p:nvSpPr>
        <p:spPr/>
        <p:txBody>
          <a:bodyPr/>
          <a:lstStyle/>
          <a:p>
            <a:r>
              <a:rPr lang="en-US" dirty="0"/>
              <a:t>BDD vs TDD</a:t>
            </a:r>
          </a:p>
        </p:txBody>
      </p:sp>
      <p:sp>
        <p:nvSpPr>
          <p:cNvPr id="2" name="Text Placeholder 1">
            <a:extLst>
              <a:ext uri="{FF2B5EF4-FFF2-40B4-BE49-F238E27FC236}">
                <a16:creationId xmlns:a16="http://schemas.microsoft.com/office/drawing/2014/main" id="{FD044AC3-E666-446B-8BCF-184290A9F651}"/>
              </a:ext>
            </a:extLst>
          </p:cNvPr>
          <p:cNvSpPr>
            <a:spLocks noGrp="1"/>
          </p:cNvSpPr>
          <p:nvPr>
            <p:ph idx="1"/>
          </p:nvPr>
        </p:nvSpPr>
        <p:spPr/>
        <p:txBody>
          <a:bodyPr/>
          <a:lstStyle/>
          <a:p>
            <a:pPr lvl="1">
              <a:lnSpc>
                <a:spcPct val="150000"/>
              </a:lnSpc>
            </a:pPr>
            <a:r>
              <a:rPr lang="en-US" dirty="0"/>
              <a:t>BDD is in a more readable format by every stake holder since it is in English, unlike TDD test cases written in programming languages such as Ruby, Java etc.</a:t>
            </a:r>
          </a:p>
          <a:p>
            <a:pPr lvl="1">
              <a:lnSpc>
                <a:spcPct val="150000"/>
              </a:lnSpc>
            </a:pPr>
            <a:r>
              <a:rPr lang="en-US" dirty="0"/>
              <a:t>BDD offers more precise guidance on organizing the conversation between developers, testers and domain experts</a:t>
            </a:r>
          </a:p>
          <a:p>
            <a:pPr lvl="1">
              <a:lnSpc>
                <a:spcPct val="150000"/>
              </a:lnSpc>
            </a:pPr>
            <a:r>
              <a:rPr lang="en-US" dirty="0"/>
              <a:t>BDD explains the behavior of an application for the end user while TDD focuses on how functionality is implemented </a:t>
            </a:r>
          </a:p>
          <a:p>
            <a:pPr lvl="1">
              <a:lnSpc>
                <a:spcPct val="150000"/>
              </a:lnSpc>
            </a:pPr>
            <a:r>
              <a:rPr lang="en-US" dirty="0"/>
              <a:t>BDD enables all the stakeholders to be on the same page with requirements which makes acceptance easy, as opposed to TDD</a:t>
            </a:r>
          </a:p>
          <a:p>
            <a:pPr lvl="1">
              <a:lnSpc>
                <a:spcPct val="150000"/>
              </a:lnSpc>
            </a:pPr>
            <a:r>
              <a:rPr lang="en-US" dirty="0"/>
              <a:t>Changes on functionality can be accommodated with less impact in BDD as opposed to TDD</a:t>
            </a:r>
          </a:p>
          <a:p>
            <a:endParaRPr lang="en-US" dirty="0"/>
          </a:p>
        </p:txBody>
      </p:sp>
    </p:spTree>
    <p:extLst>
      <p:ext uri="{BB962C8B-B14F-4D97-AF65-F5344CB8AC3E}">
        <p14:creationId xmlns:p14="http://schemas.microsoft.com/office/powerpoint/2010/main" val="40707228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172</TotalTime>
  <Words>1068</Words>
  <Application>Microsoft Office PowerPoint</Application>
  <PresentationFormat>Widescreen</PresentationFormat>
  <Paragraphs>115</Paragraphs>
  <Slides>15</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Verdana</vt:lpstr>
      <vt:lpstr>Wingdings</vt:lpstr>
      <vt:lpstr>Section slides</vt:lpstr>
      <vt:lpstr>think-cell Slide</vt:lpstr>
      <vt:lpstr>Lesson 01 – Introduction to BDD</vt:lpstr>
      <vt:lpstr>Lesson Objectives</vt:lpstr>
      <vt:lpstr>What is BDD?</vt:lpstr>
      <vt:lpstr>Origin of BDD</vt:lpstr>
      <vt:lpstr>BDD Framework</vt:lpstr>
      <vt:lpstr>Features of BDD</vt:lpstr>
      <vt:lpstr>BDD vs Traditional Automation</vt:lpstr>
      <vt:lpstr>BDD vs TDD</vt:lpstr>
      <vt:lpstr>BDD vs TDD</vt:lpstr>
      <vt:lpstr>BDD implementation</vt:lpstr>
      <vt:lpstr>BDD implementation</vt:lpstr>
      <vt:lpstr>BDD Tools</vt:lpstr>
      <vt:lpstr>BDD Tools</vt:lpstr>
      <vt:lpstr>Summary</vt:lpstr>
      <vt:lpstr>Review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01 – Introduction to BDD</dc:title>
  <dc:creator>Tembhare, Anjulata</dc:creator>
  <cp:lastModifiedBy>Tembhare, Anjulata</cp:lastModifiedBy>
  <cp:revision>6</cp:revision>
  <dcterms:created xsi:type="dcterms:W3CDTF">2018-05-20T14:15:38Z</dcterms:created>
  <dcterms:modified xsi:type="dcterms:W3CDTF">2018-05-28T14:53:06Z</dcterms:modified>
</cp:coreProperties>
</file>