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9" r:id="rId3"/>
    <p:sldId id="298" r:id="rId4"/>
    <p:sldId id="285" r:id="rId5"/>
    <p:sldId id="281" r:id="rId6"/>
    <p:sldId id="286" r:id="rId7"/>
    <p:sldId id="291" r:id="rId8"/>
    <p:sldId id="299" r:id="rId9"/>
    <p:sldId id="300" r:id="rId10"/>
    <p:sldId id="301" r:id="rId11"/>
    <p:sldId id="294" r:id="rId12"/>
    <p:sldId id="29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8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FEADC-65C6-4A76-B94B-60A114EE22AD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93F20-F917-4AE3-8CF3-35E510369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3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31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the notes here.</a:t>
            </a:r>
          </a:p>
          <a:p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151744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06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67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94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62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the notes here.</a:t>
            </a:r>
          </a:p>
          <a:p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741234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83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00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54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2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8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127434" y="0"/>
            <a:ext cx="7064567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9" y="3068962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9" y="3932561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6101474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804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pos="721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567D75B-5423-48DB-8633-03391840D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02" y="2"/>
            <a:ext cx="57911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:a16="http://schemas.microsoft.com/office/drawing/2014/main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4688" y="-1"/>
            <a:ext cx="5907313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593" y="1430234"/>
            <a:ext cx="5678409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593" y="3253616"/>
            <a:ext cx="5678409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593" y="5076998"/>
            <a:ext cx="5678409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11708672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3283675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/>
        </p:nvSpPr>
        <p:spPr>
          <a:xfrm>
            <a:off x="407990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3411379" y="6555758"/>
            <a:ext cx="2223687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81836" t="-4713" b="16530"/>
          <a:stretch/>
        </p:blipFill>
        <p:spPr>
          <a:xfrm>
            <a:off x="11547794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4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1" y="1494767"/>
            <a:ext cx="9058352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373" y="1828800"/>
            <a:ext cx="2670923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0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BED4D731-14A5-4158-B245-8DDD87FF6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880" b="21349"/>
          <a:stretch/>
        </p:blipFill>
        <p:spPr>
          <a:xfrm flipH="1">
            <a:off x="4901352" y="838201"/>
            <a:ext cx="7290648" cy="6019801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2104" y="2946391"/>
            <a:ext cx="4751909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id="{F75B031B-5C69-4C3C-AB8F-4121747DCE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/>
        </p:blipFill>
        <p:spPr>
          <a:xfrm flipH="1">
            <a:off x="0" y="-1588"/>
            <a:ext cx="66548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9" y="3068962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9" y="3932561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266978895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2"/>
          <a:ext cx="18099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2"/>
                        <a:ext cx="18099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98021" y="1494767"/>
            <a:ext cx="1179397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92886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61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2" y="1494767"/>
            <a:ext cx="9183185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513" y="1494990"/>
            <a:ext cx="21844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90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2" y="1494767"/>
            <a:ext cx="9183185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33" y="1828800"/>
            <a:ext cx="24384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9125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33" y="1828800"/>
            <a:ext cx="24384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468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11708672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3283675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/>
        </p:nvSpPr>
        <p:spPr>
          <a:xfrm>
            <a:off x="407990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3411379" y="6555758"/>
            <a:ext cx="2223687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6047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9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9" y="1412877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81836" t="-4713" b="16530"/>
          <a:stretch/>
        </p:blipFill>
        <p:spPr>
          <a:xfrm>
            <a:off x="11547794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3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0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ts val="165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ts val="105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3" pos="7423">
          <p15:clr>
            <a:srgbClr val="F26B43"/>
          </p15:clr>
        </p15:guide>
        <p15:guide id="4" pos="257">
          <p15:clr>
            <a:srgbClr val="F26B43"/>
          </p15:clr>
        </p15:guide>
        <p15:guide id="5" orient="horz" pos="4065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1229B-416E-4AF8-837F-2882F165A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BDD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91D81-FAE1-48AB-BD3A-E7954D99D3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Lesson 6 – Introduction to Seleniu</a:t>
            </a:r>
            <a:r>
              <a:rPr lang="en-US" sz="1800" dirty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572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2.1: Introduction To Selenium </a:t>
            </a:r>
            <a:br>
              <a:rPr lang="en-US" sz="1400" dirty="0"/>
            </a:br>
            <a:r>
              <a:rPr lang="en-US" dirty="0" err="1"/>
              <a:t>Selenium</a:t>
            </a:r>
            <a:r>
              <a:rPr lang="en-US" dirty="0"/>
              <a:t> Grid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5055" y="1338327"/>
            <a:ext cx="4909359" cy="4643751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Runs multiple tests on different machines against different browsers and operating systems in parallel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Support s distributed test execution.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Run tests in a distributed test execution environment</a:t>
            </a:r>
          </a:p>
          <a:p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531" y="1410143"/>
            <a:ext cx="4419364" cy="3918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8352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 this lesson, you have learnt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Selenium is a free (open source) automated testing suite for web applications across different browsers and platforms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Selenium</a:t>
            </a:r>
            <a:r>
              <a:rPr lang="en-US" sz="2000" dirty="0"/>
              <a:t> is a collection of different tools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Selenium IDE</a:t>
            </a:r>
            <a:r>
              <a:rPr lang="en-US" sz="2000" dirty="0"/>
              <a:t>, a Firefox add-on that you can only use in creating relatively simple test cases and test suites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Selenium</a:t>
            </a:r>
            <a:r>
              <a:rPr lang="en-US" sz="2000" dirty="0"/>
              <a:t> RC allows users to use programming languages in creating complex tests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WebDriver</a:t>
            </a:r>
            <a:r>
              <a:rPr lang="en-US" sz="2000" dirty="0"/>
              <a:t>, allows test scripts to communicate directly to the browser, thereby controlling it from the OS level.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Selenium Grid </a:t>
            </a:r>
            <a:r>
              <a:rPr lang="en-US" sz="2000" dirty="0"/>
              <a:t>is used with Selenium RC to execute parallel tests across different browsers and operating systems.</a:t>
            </a:r>
          </a:p>
        </p:txBody>
      </p:sp>
    </p:spTree>
    <p:extLst>
      <p:ext uri="{BB962C8B-B14F-4D97-AF65-F5344CB8AC3E}">
        <p14:creationId xmlns:p14="http://schemas.microsoft.com/office/powerpoint/2010/main" val="3734572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  <a:p>
            <a:r>
              <a:rPr lang="en-US" dirty="0"/>
              <a:t>Select the component which is NOT part of Selenium suite</a:t>
            </a:r>
          </a:p>
          <a:p>
            <a:pPr lvl="1"/>
            <a:r>
              <a:rPr lang="en-US" dirty="0"/>
              <a:t>Selenium IDE</a:t>
            </a:r>
          </a:p>
          <a:p>
            <a:pPr lvl="1"/>
            <a:r>
              <a:rPr lang="en-US" dirty="0"/>
              <a:t>Selenium RC</a:t>
            </a:r>
          </a:p>
          <a:p>
            <a:pPr lvl="1"/>
            <a:r>
              <a:rPr lang="en-US" dirty="0"/>
              <a:t>Selenium Grid</a:t>
            </a:r>
          </a:p>
          <a:p>
            <a:pPr lvl="1"/>
            <a:r>
              <a:rPr lang="en-US" dirty="0"/>
              <a:t>Selenium Web</a:t>
            </a:r>
          </a:p>
          <a:p>
            <a:r>
              <a:rPr lang="en-US" dirty="0"/>
              <a:t>Question 2: True/False</a:t>
            </a:r>
          </a:p>
          <a:p>
            <a:pPr lvl="1"/>
            <a:r>
              <a:rPr lang="en-US" dirty="0"/>
              <a:t>Selenium is a set of tools that supports rapid  development of test automation scripts for web based applications.</a:t>
            </a:r>
          </a:p>
          <a:p>
            <a:r>
              <a:rPr lang="en-US" dirty="0"/>
              <a:t>Question 3: Fill in the Blanks</a:t>
            </a:r>
          </a:p>
          <a:p>
            <a:pPr lvl="1"/>
            <a:r>
              <a:rPr lang="en-US" dirty="0"/>
              <a:t>WebDriver, unlike Selenium RC, does not rely on _________ for automation.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5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Selenium</a:t>
            </a:r>
          </a:p>
          <a:p>
            <a:r>
              <a:rPr lang="en-US" dirty="0"/>
              <a:t>What it is and what it is not </a:t>
            </a:r>
          </a:p>
          <a:p>
            <a:r>
              <a:rPr lang="en-US" dirty="0"/>
              <a:t>Landscape and Usage</a:t>
            </a:r>
          </a:p>
          <a:p>
            <a:pPr lvl="1"/>
            <a:r>
              <a:rPr lang="en-US" dirty="0"/>
              <a:t>Selenium IDE</a:t>
            </a:r>
          </a:p>
          <a:p>
            <a:pPr lvl="1"/>
            <a:r>
              <a:rPr lang="en-US" dirty="0"/>
              <a:t>Selenium Remote Control (Selenium 1.0) </a:t>
            </a:r>
          </a:p>
          <a:p>
            <a:pPr lvl="1"/>
            <a:r>
              <a:rPr lang="en-US" dirty="0"/>
              <a:t>Selenium Web Driver (Selenium 2.0) </a:t>
            </a:r>
          </a:p>
          <a:p>
            <a:pPr lvl="1"/>
            <a:r>
              <a:rPr lang="en-US" dirty="0"/>
              <a:t>Selenium Grid 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526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2.1: Introduction to Selenium</a:t>
            </a:r>
            <a:br>
              <a:rPr lang="en-US" sz="1400" dirty="0"/>
            </a:br>
            <a:r>
              <a:rPr lang="en-US" dirty="0"/>
              <a:t>Introduction to Selenium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069" y="1107124"/>
            <a:ext cx="8845484" cy="464375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Invented by Jason R. Huggins, an engineer at </a:t>
            </a:r>
            <a:r>
              <a:rPr lang="en-US" dirty="0" err="1"/>
              <a:t>ThoughtWorks</a:t>
            </a:r>
            <a:r>
              <a:rPr lang="en-US" dirty="0"/>
              <a:t> 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While working on testing a web application, to reduce the repetitious manual testing, he created a JavaScript program that would automatically control the browser's actions and named as the "</a:t>
            </a:r>
            <a:r>
              <a:rPr lang="en-US" b="1" dirty="0" err="1"/>
              <a:t>JavaScriptTestRunner</a:t>
            </a:r>
            <a:r>
              <a:rPr lang="en-US" dirty="0"/>
              <a:t>." &amp; later re-named as </a:t>
            </a:r>
            <a:r>
              <a:rPr lang="en-US" b="1" dirty="0"/>
              <a:t>Selenium Core</a:t>
            </a:r>
            <a:endParaRPr 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Free (open source) automated testing suite for web applications across different browsers and platforms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Selenium has a suite of tools which consists of the following: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Selenium IDE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Selenium RC (Remote Control), Also known as Selenium 1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Selenium Web driver or Selenium 2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Selenium Grid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Test cases in selenium can be written in many popular programming languages supported by selenium like Java, C#, Ruby, Python etc.</a:t>
            </a:r>
          </a:p>
        </p:txBody>
      </p:sp>
    </p:spTree>
    <p:extLst>
      <p:ext uri="{BB962C8B-B14F-4D97-AF65-F5344CB8AC3E}">
        <p14:creationId xmlns:p14="http://schemas.microsoft.com/office/powerpoint/2010/main" val="395512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2.1: Introduction To Selenium</a:t>
            </a:r>
            <a:br>
              <a:rPr lang="en-US" sz="1400" dirty="0"/>
            </a:br>
            <a:r>
              <a:rPr lang="en-US" dirty="0" err="1"/>
              <a:t>Selenium</a:t>
            </a:r>
            <a:r>
              <a:rPr lang="en-US" dirty="0"/>
              <a:t>: What it is?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Selenium automates browsers. That's it!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Selenium is a portable testing API for web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Application: Pure HTML &amp; JavaScript (No Flash, ActiveX, Silverlight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Primarily, it is for automating web applications for testing purposes, but is certainly not limited to just that.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Open Source and Freeware.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multiple browsers &amp; OS.</a:t>
            </a:r>
          </a:p>
          <a:p>
            <a:pPr lvl="2"/>
            <a:r>
              <a:rPr lang="en-US" sz="1600" dirty="0"/>
              <a:t>Browsers: Firefox, Chrome, IE, Safari, Opera, </a:t>
            </a:r>
            <a:r>
              <a:rPr lang="en-US" sz="1600" dirty="0" err="1"/>
              <a:t>PhantomJS</a:t>
            </a:r>
            <a:endParaRPr lang="en-US" sz="1600" dirty="0"/>
          </a:p>
          <a:p>
            <a:pPr lvl="2"/>
            <a:r>
              <a:rPr lang="en-US" sz="1600" dirty="0"/>
              <a:t>OS: Windows, MAC, Linux, Android, 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process Headless execution.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27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2.1: Introduction To Selenium</a:t>
            </a:r>
            <a:br>
              <a:rPr lang="en-US" sz="1400" dirty="0"/>
            </a:br>
            <a:r>
              <a:rPr lang="en-US" dirty="0" err="1"/>
              <a:t>Selenium</a:t>
            </a:r>
            <a:r>
              <a:rPr lang="en-US" dirty="0"/>
              <a:t>: What it is NOT?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Selenium is NOT a Test Tool.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NOT a Framework.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NOT a installable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NOT a Programming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803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2.1: Introduction To Selenium</a:t>
            </a:r>
            <a:br>
              <a:rPr lang="en-US" sz="1400" dirty="0"/>
            </a:br>
            <a:r>
              <a:rPr lang="en-US" dirty="0"/>
              <a:t>Landscape and Usage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is not just a single tool but a suite of software's, each catering to different testing needs of an organization. </a:t>
            </a:r>
            <a:r>
              <a:rPr lang="en-US" i="1" dirty="0"/>
              <a:t>It has four components:</a:t>
            </a:r>
          </a:p>
          <a:p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428" y="2659295"/>
            <a:ext cx="6789690" cy="344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968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2.1: Introduction To Selenium </a:t>
            </a:r>
            <a:br>
              <a:rPr lang="en-US" sz="1400" dirty="0"/>
            </a:br>
            <a:r>
              <a:rPr lang="en-US" dirty="0"/>
              <a:t>Overview of Selenium IDE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Firefox plug in, allows you to record, play back, edit, and debug tests in browser.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you to record user actions on browser window.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 scripts from recorded user actions in most of the popular languages like Java, C#, Perl, Ruby etc. However to run them in an automated testing fashion you need to use Selenium Web Driver.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Selenium default scripts are html (added JavaScript) and that is the script we are going to use it in selenium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reason for availability of other language is, user can get the scripts for Selenium WebDriver/RC.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also has a context menu (right-click) integrated with the Firefox browser, which allows the user to pick from a list of assertions and verifications for the selected location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6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2.1: Introduction To Selenium </a:t>
            </a:r>
            <a:br>
              <a:rPr lang="en-US" sz="1400" dirty="0"/>
            </a:br>
            <a:r>
              <a:rPr lang="en-US" dirty="0" err="1"/>
              <a:t>Selenium</a:t>
            </a:r>
            <a:r>
              <a:rPr lang="en-US" dirty="0"/>
              <a:t> Remote Control (Selenium 1.0)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95399" y="1277988"/>
            <a:ext cx="4809512" cy="4643751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Selenium Remote Control (RC) is a test tool that allows you to write automated web application UI tests in any programming language against any HTTP website using any mainstream JavaScript-enabled browser.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Selenium RC comes in two parts:</a:t>
            </a:r>
          </a:p>
          <a:p>
            <a:pPr lvl="2">
              <a:lnSpc>
                <a:spcPct val="100000"/>
              </a:lnSpc>
            </a:pPr>
            <a:r>
              <a:rPr lang="en-US" sz="1600" dirty="0"/>
              <a:t>A server which automatically launches and kills browsers, and acts as a HTTP proxy for web requests from them.</a:t>
            </a:r>
          </a:p>
          <a:p>
            <a:pPr lvl="2">
              <a:lnSpc>
                <a:spcPct val="100000"/>
              </a:lnSpc>
            </a:pPr>
            <a:r>
              <a:rPr lang="en-US" sz="1600" dirty="0"/>
              <a:t>Client libraries for your favorite computer language.</a:t>
            </a:r>
          </a:p>
          <a:p>
            <a:pPr lvl="1"/>
            <a:endParaRPr lang="en-US" sz="18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795" y="1519664"/>
            <a:ext cx="3789229" cy="4045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0423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2.1: Introduction To Selenium </a:t>
            </a:r>
            <a:br>
              <a:rPr lang="en-US" sz="1400" dirty="0"/>
            </a:br>
            <a:r>
              <a:rPr lang="en-US" dirty="0" err="1"/>
              <a:t>Selenium</a:t>
            </a:r>
            <a:r>
              <a:rPr lang="en-US" dirty="0"/>
              <a:t> Web Driver (Selenium 2.0)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Selenium WebDriver proves itself to be better than both Selenium IDE and Selenium RC in many aspects.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implements a more modern and stable approach in automating the browser's actions.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WebDriver, unlike Selenium RC, does not rely on JavaScript for automation.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It controls the browser by directly communicating to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109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92441EE4-A40B-4409-B9B7-28D595E8C3C4}" vid="{128A1EAF-D87B-4F1D-AE0E-CD7F193D41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My_template</Template>
  <TotalTime>5</TotalTime>
  <Words>605</Words>
  <Application>Microsoft Office PowerPoint</Application>
  <PresentationFormat>Widescreen</PresentationFormat>
  <Paragraphs>83</Paragraphs>
  <Slides>12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Verdana</vt:lpstr>
      <vt:lpstr>Wingdings</vt:lpstr>
      <vt:lpstr>Section slides</vt:lpstr>
      <vt:lpstr>think-cell Slide</vt:lpstr>
      <vt:lpstr>BDD</vt:lpstr>
      <vt:lpstr>Lesson Objectives</vt:lpstr>
      <vt:lpstr>2.1: Introduction to Selenium Introduction to Selenium</vt:lpstr>
      <vt:lpstr>2.1: Introduction To Selenium Selenium: What it is?</vt:lpstr>
      <vt:lpstr>2.1: Introduction To Selenium Selenium: What it is NOT?</vt:lpstr>
      <vt:lpstr>2.1: Introduction To Selenium Landscape and Usage</vt:lpstr>
      <vt:lpstr>2.1: Introduction To Selenium  Overview of Selenium IDE</vt:lpstr>
      <vt:lpstr>2.1: Introduction To Selenium  Selenium Remote Control (Selenium 1.0) </vt:lpstr>
      <vt:lpstr>2.1: Introduction To Selenium  Selenium Web Driver (Selenium 2.0) </vt:lpstr>
      <vt:lpstr>2.1: Introduction To Selenium  Selenium Grid</vt:lpstr>
      <vt:lpstr>Summary</vt:lpstr>
      <vt:lpstr>Review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BDD</dc:title>
  <dc:creator>Tembhare, Anjulata</dc:creator>
  <cp:lastModifiedBy>Tembhare, Anjulata</cp:lastModifiedBy>
  <cp:revision>2</cp:revision>
  <dcterms:created xsi:type="dcterms:W3CDTF">2018-05-03T06:33:42Z</dcterms:created>
  <dcterms:modified xsi:type="dcterms:W3CDTF">2018-05-08T13:52:22Z</dcterms:modified>
</cp:coreProperties>
</file>