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261" r:id="rId3"/>
    <p:sldId id="331" r:id="rId4"/>
    <p:sldId id="298" r:id="rId5"/>
    <p:sldId id="332" r:id="rId6"/>
    <p:sldId id="285" r:id="rId7"/>
    <p:sldId id="281" r:id="rId8"/>
    <p:sldId id="305" r:id="rId9"/>
    <p:sldId id="304" r:id="rId10"/>
    <p:sldId id="333" r:id="rId11"/>
    <p:sldId id="306" r:id="rId12"/>
    <p:sldId id="310" r:id="rId13"/>
    <p:sldId id="308" r:id="rId14"/>
    <p:sldId id="334" r:id="rId15"/>
    <p:sldId id="321" r:id="rId16"/>
    <p:sldId id="311" r:id="rId17"/>
    <p:sldId id="313" r:id="rId18"/>
    <p:sldId id="322" r:id="rId19"/>
    <p:sldId id="314" r:id="rId20"/>
    <p:sldId id="315" r:id="rId21"/>
    <p:sldId id="316" r:id="rId22"/>
    <p:sldId id="318" r:id="rId23"/>
    <p:sldId id="319" r:id="rId24"/>
    <p:sldId id="307" r:id="rId25"/>
    <p:sldId id="320" r:id="rId26"/>
    <p:sldId id="323" r:id="rId27"/>
    <p:sldId id="324" r:id="rId28"/>
    <p:sldId id="325" r:id="rId29"/>
    <p:sldId id="329" r:id="rId30"/>
    <p:sldId id="326" r:id="rId31"/>
    <p:sldId id="335" r:id="rId32"/>
    <p:sldId id="336" r:id="rId33"/>
    <p:sldId id="317" r:id="rId34"/>
    <p:sldId id="337" r:id="rId35"/>
    <p:sldId id="338" r:id="rId36"/>
    <p:sldId id="339" r:id="rId37"/>
    <p:sldId id="340" r:id="rId38"/>
    <p:sldId id="341" r:id="rId39"/>
    <p:sldId id="309" r:id="rId40"/>
    <p:sldId id="286" r:id="rId41"/>
    <p:sldId id="342" r:id="rId42"/>
    <p:sldId id="343" r:id="rId43"/>
    <p:sldId id="312" r:id="rId44"/>
    <p:sldId id="294" r:id="rId45"/>
    <p:sldId id="327" r:id="rId46"/>
    <p:sldId id="344" r:id="rId47"/>
    <p:sldId id="345" r:id="rId48"/>
    <p:sldId id="295" r:id="rId49"/>
    <p:sldId id="328" r:id="rId50"/>
    <p:sldId id="34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295C30-4A89-4BA2-8BCE-3288789115A9}" type="datetimeFigureOut">
              <a:rPr lang="en-US" smtClean="0"/>
              <a:t>8/16/2018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D3268F-DEBD-4FE5-8F67-41F7E3B02179}" type="slidenum">
              <a:rPr lang="en-US" smtClean="0"/>
              <a:t>‹#›</a:t>
            </a:fld>
            <a:endParaRPr lang="en-US"/>
          </a:p>
        </p:txBody>
      </p:sp>
    </p:spTree>
    <p:extLst>
      <p:ext uri="{BB962C8B-B14F-4D97-AF65-F5344CB8AC3E}">
        <p14:creationId xmlns:p14="http://schemas.microsoft.com/office/powerpoint/2010/main" val="2578512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w3.org/TR/css3-selector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025223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111732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CSS selectors for Selenium with example</a:t>
            </a:r>
          </a:p>
          <a:p>
            <a:r>
              <a:rPr lang="en-US"/>
              <a:t>When we don't have an option to choose Id or Name, we should prefer using CSS locators as the best alternative.</a:t>
            </a:r>
            <a:br>
              <a:rPr lang="en-US"/>
            </a:br>
            <a:r>
              <a:rPr lang="en-US"/>
              <a:t>CSS is "Cascading Style Sheets" and it is defined to display HTML in structured and colorful styles are applied to webpage.</a:t>
            </a:r>
          </a:p>
          <a:p>
            <a:r>
              <a:rPr lang="en-US"/>
              <a:t>Selectors are patterns that match against elements in a tree, and as such form one of several technologies that can be used to select nodes in an XML document. Visit to know more </a:t>
            </a:r>
            <a:r>
              <a:rPr lang="en-US">
                <a:hlinkClick r:id="rId3"/>
              </a:rPr>
              <a:t>W3.Org Css selectors</a:t>
            </a:r>
            <a:endParaRPr lang="en-US"/>
          </a:p>
          <a:p>
            <a:r>
              <a:rPr lang="en-US"/>
              <a:t>CSS has more Advantage than Xpath</a:t>
            </a:r>
          </a:p>
          <a:p>
            <a:r>
              <a:rPr lang="en-US"/>
              <a:t>CSS is much more faster and simpler than the Xpath.</a:t>
            </a:r>
          </a:p>
          <a:p>
            <a:r>
              <a:rPr lang="en-US"/>
              <a:t>In IE Xpath works very slow, where as Css works faster when compared to Xpath.</a:t>
            </a:r>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972950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Click():</a:t>
            </a:r>
          </a:p>
          <a:p>
            <a:r>
              <a:rPr lang="en-US"/>
              <a:t>Click a link / button:</a:t>
            </a:r>
          </a:p>
          <a:p>
            <a:r>
              <a:rPr lang="en-US"/>
              <a:t>To click on an object through webdriver first we need to find out which locator we are going to use.  Is it ID, name, xpath, or css? For this purpose we can utilize firebug / xpath checker to find out is there any id / name exists for the object we are going to perform action upon.  Then write the code as below:</a:t>
            </a:r>
          </a:p>
          <a:p>
            <a:r>
              <a:rPr lang="en-US"/>
              <a:t>driver.findElement(By.xpath("//a[@href='CustomerInfo.htm']")).click();</a:t>
            </a:r>
          </a:p>
          <a:p>
            <a:r>
              <a:rPr lang="en-US"/>
              <a:t>In the above line of code “driver” could be FirefoxDriver, InternetExplorerDriver, ChromeDriver, HtmlUnitDriver, etc.  On one of these browsers we are going to find an element and then click as per the code.</a:t>
            </a:r>
          </a:p>
          <a:p>
            <a:r>
              <a:rPr lang="en-US"/>
              <a:t>findElement is an API provided by the webdriver which requires argument “By.xpath”.  The “xpath” can be replaced by one of the below methods if we need to identify the element with any other attributes such as css, name, classname, etc.</a:t>
            </a:r>
          </a:p>
          <a:p>
            <a:endParaRPr lang="en-US"/>
          </a:p>
          <a:p>
            <a:r>
              <a:rPr lang="en-US"/>
              <a:t>“Check / Uncheck “ a checkbox</a:t>
            </a:r>
          </a:p>
          <a:p>
            <a:r>
              <a:rPr lang="en-US"/>
              <a:t>To “Check / Uncheck” a checkbox, the object needs to be identified using findElement method and then just click.  To find out whether the checkbox is checked or not utilize the method – element.isSelected()</a:t>
            </a:r>
          </a:p>
          <a:p>
            <a:r>
              <a:rPr lang="en-US"/>
              <a:t>	WebElement kancheck = driver.findElement(By.name("kannada")); </a:t>
            </a:r>
          </a:p>
          <a:p>
            <a:r>
              <a:rPr lang="en-US"/>
              <a:t>	kancheck.click(); </a:t>
            </a:r>
          </a:p>
          <a:p>
            <a:r>
              <a:rPr lang="en-US"/>
              <a:t>	System.out.println(kancheck.isSelected()); </a:t>
            </a:r>
          </a:p>
          <a:p>
            <a:r>
              <a:rPr lang="en-US"/>
              <a:t>Above code snippet will first click the checkbox named kannada and then verifies whether it is clicked or not.</a:t>
            </a:r>
          </a:p>
          <a:p>
            <a:endParaRPr lang="en-US"/>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847261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Click():</a:t>
            </a:r>
          </a:p>
          <a:p>
            <a:r>
              <a:rPr lang="en-US"/>
              <a:t>Click a link / button:</a:t>
            </a:r>
          </a:p>
          <a:p>
            <a:r>
              <a:rPr lang="en-US"/>
              <a:t>To click on an object through webdriver first we need to find out which locator we are going to use.  Is it ID, name, xpath, or css? For this purpose we can utilize firebug / xpath checker to find out is there any id / name exists for the object we are going to perform action upon.  Then write the code as below:</a:t>
            </a:r>
          </a:p>
          <a:p>
            <a:r>
              <a:rPr lang="en-US"/>
              <a:t>driver.findElement(By.xpath("//a[@href='CustomerInfo.htm']")).click();</a:t>
            </a:r>
          </a:p>
          <a:p>
            <a:r>
              <a:rPr lang="en-US"/>
              <a:t>In the above line of code “driver” could be FirefoxDriver, InternetExplorerDriver, ChromeDriver, HtmlUnitDriver, etc.  On one of these browsers we are going to find an element and then click as per the code.</a:t>
            </a:r>
          </a:p>
          <a:p>
            <a:r>
              <a:rPr lang="en-US"/>
              <a:t>findElement is an API provided by the webdriver which requires argument “By.xpath”.  The “xpath” can be replaced by one of the below methods if we need to identify the element with any other attributes such as css, name, classname, etc.</a:t>
            </a:r>
          </a:p>
          <a:p>
            <a:endParaRPr lang="en-US"/>
          </a:p>
          <a:p>
            <a:r>
              <a:rPr lang="en-US"/>
              <a:t>“Check / Uncheck “ a checkbox</a:t>
            </a:r>
          </a:p>
          <a:p>
            <a:r>
              <a:rPr lang="en-US"/>
              <a:t>To “Check / Uncheck” a checkbox, the object needs to be identified using findElement method and then just click.  To find out whether the checkbox is checked or not utilize the method – element.isSelected()</a:t>
            </a:r>
          </a:p>
          <a:p>
            <a:r>
              <a:rPr lang="en-US"/>
              <a:t>	WebElement kancheck = driver.findElement(By.name("kannada")); </a:t>
            </a:r>
          </a:p>
          <a:p>
            <a:r>
              <a:rPr lang="en-US"/>
              <a:t>	kancheck.click(); </a:t>
            </a:r>
          </a:p>
          <a:p>
            <a:r>
              <a:rPr lang="en-US"/>
              <a:t>	System.out.println(kancheck.isSelected()); </a:t>
            </a:r>
          </a:p>
          <a:p>
            <a:r>
              <a:rPr lang="en-US"/>
              <a:t>Above code snippet will first click the checkbox named kannada and then verifies whether it is clicked or not.</a:t>
            </a:r>
          </a:p>
          <a:p>
            <a:endParaRPr lang="en-US"/>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305479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Select a radio button</a:t>
            </a:r>
          </a:p>
          <a:p>
            <a:r>
              <a:rPr lang="en-US"/>
              <a:t>Follow the same steps which are used in Checkbox to select a radio button and then verify the status using isSelected() method.</a:t>
            </a:r>
          </a:p>
          <a:p>
            <a:r>
              <a:rPr lang="en-US"/>
              <a:t>	WebElement gender =        driver.findElement(By.xpath("//input[@name='male']")); </a:t>
            </a:r>
          </a:p>
          <a:p>
            <a:r>
              <a:rPr lang="en-US"/>
              <a:t>	gender.click(); </a:t>
            </a:r>
          </a:p>
          <a:p>
            <a:r>
              <a:rPr lang="en-US"/>
              <a:t>	System.out.println(gender.isSelected());</a:t>
            </a:r>
          </a:p>
          <a:p>
            <a:pPr lvl="1"/>
            <a:endParaRPr lang="en-US"/>
          </a:p>
          <a:p>
            <a:pPr lvl="1"/>
            <a:r>
              <a:rPr lang="en-US"/>
              <a:t>Clear();</a:t>
            </a:r>
          </a:p>
          <a:p>
            <a:pPr lvl="1"/>
            <a:r>
              <a:rPr lang="en-US"/>
              <a:t>The clear() method executes an "Automation Atom", which is a JavaScript function intended to provide the smallest basic unit of automation functionality for a browser. In the case of clear(), that function sets the value property of the element to an empty string (''), then fires the onchange event on the element. The atoms function you're interested in is bot.action.clear()</a:t>
            </a:r>
          </a:p>
          <a:p>
            <a:pPr lvl="1"/>
            <a:r>
              <a:rPr lang="en-US"/>
              <a:t>click</a:t>
            </a:r>
          </a:p>
          <a:p>
            <a:pPr lvl="1"/>
            <a:r>
              <a:rPr lang="en-US"/>
              <a:t>clear</a:t>
            </a:r>
          </a:p>
          <a:p>
            <a:pPr lvl="1"/>
            <a:r>
              <a:rPr lang="en-US"/>
              <a:t>sendKeys</a:t>
            </a:r>
          </a:p>
          <a:p>
            <a:pPr lvl="1"/>
            <a:r>
              <a:rPr lang="en-US"/>
              <a:t>submit</a:t>
            </a:r>
          </a:p>
          <a:p>
            <a:pPr lvl="1"/>
            <a:r>
              <a:rPr lang="en-US"/>
              <a:t>Select – selectByVisibleText etc.</a:t>
            </a:r>
          </a:p>
          <a:p>
            <a:pPr lvl="1"/>
            <a:r>
              <a:rPr lang="en-US"/>
              <a:t>getText</a:t>
            </a:r>
          </a:p>
          <a:p>
            <a:pPr lvl="1"/>
            <a:r>
              <a:rPr lang="en-US"/>
              <a:t>getAttribute</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809969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When to use .click() method</a:t>
            </a:r>
          </a:p>
          <a:p>
            <a:r>
              <a:rPr lang="en-US"/>
              <a:t>You can use .click() method to click on any button of software web application. Means element's type = "button" or type = "submit", .click() method will works for both.</a:t>
            </a:r>
          </a:p>
          <a:p>
            <a:r>
              <a:rPr lang="en-US"/>
              <a:t/>
            </a:r>
            <a:br>
              <a:rPr lang="en-US"/>
            </a:br>
            <a:endParaRPr lang="en-US"/>
          </a:p>
          <a:p>
            <a:r>
              <a:rPr lang="en-US"/>
              <a:t>When to use .submit() method</a:t>
            </a:r>
          </a:p>
          <a:p>
            <a:r>
              <a:rPr lang="en-US"/>
              <a:t>If you will look at firebug view for any form's submit button then always It's type will be "submit". In this case, .submit() method Is very good alternative of .click() method.</a:t>
            </a:r>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89639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Method Name: selectByIndex </a:t>
            </a:r>
          </a:p>
          <a:p>
            <a:r>
              <a:rPr lang="en-US"/>
              <a:t>Purpose:  To Select the option based on the index given by the user.</a:t>
            </a:r>
            <a:br>
              <a:rPr lang="en-US"/>
            </a:br>
            <a:r>
              <a:rPr lang="en-US"/>
              <a:t>There is an attribute called "values" which will have the index values.</a:t>
            </a:r>
          </a:p>
          <a:p>
            <a:r>
              <a:rPr lang="en-US"/>
              <a:t>Example:</a:t>
            </a:r>
          </a:p>
          <a:p>
            <a:r>
              <a:rPr lang="en-US"/>
              <a:t>	WebElement element=driver.findElement(By.name("Mobiles")); </a:t>
            </a:r>
          </a:p>
          <a:p>
            <a:r>
              <a:rPr lang="en-US"/>
              <a:t>	Select se=new Select(element); </a:t>
            </a:r>
          </a:p>
          <a:p>
            <a:r>
              <a:rPr lang="en-US"/>
              <a:t>	se.selectByIndex(1);</a:t>
            </a:r>
          </a:p>
          <a:p>
            <a:endParaRPr lang="en-US"/>
          </a:p>
          <a:p>
            <a:r>
              <a:rPr lang="en-US"/>
              <a:t>Method Name: selectByValue </a:t>
            </a:r>
          </a:p>
          <a:p>
            <a:r>
              <a:rPr lang="en-US"/>
              <a:t>Purpose:  To Select the options that have a value matching with the given argument by the user.</a:t>
            </a:r>
          </a:p>
          <a:p>
            <a:r>
              <a:rPr lang="en-US"/>
              <a:t>Example:</a:t>
            </a:r>
          </a:p>
          <a:p>
            <a:pPr lvl="2"/>
            <a:r>
              <a:rPr lang="en-US"/>
              <a:t>WebElement element=driver.findElement(By.name("Mobiles")); </a:t>
            </a:r>
          </a:p>
          <a:p>
            <a:pPr lvl="2"/>
            <a:r>
              <a:rPr lang="en-US"/>
              <a:t>Select se=new Select(element); </a:t>
            </a:r>
          </a:p>
          <a:p>
            <a:pPr lvl="2"/>
            <a:r>
              <a:rPr lang="en-US"/>
              <a:t>se.selectByValue("nokia");</a:t>
            </a:r>
          </a:p>
          <a:p>
            <a:pPr lvl="2"/>
            <a:endParaRPr lang="en-US"/>
          </a:p>
          <a:p>
            <a:r>
              <a:rPr lang="en-US"/>
              <a:t>Method Name: selectByVisibleText </a:t>
            </a:r>
          </a:p>
          <a:p>
            <a:r>
              <a:rPr lang="en-US"/>
              <a:t>Purpose: To Select all options that display text matching the given argument. It will not look for any index or value, it will try to match the VisibleText (which will display in dropdown)</a:t>
            </a:r>
          </a:p>
          <a:p>
            <a:r>
              <a:rPr lang="en-US"/>
              <a:t>Example:</a:t>
            </a:r>
          </a:p>
          <a:p>
            <a:pPr lvl="2"/>
            <a:r>
              <a:rPr lang="en-US"/>
              <a:t>WebElement element=driver.findElement(By.name("Mobiles")); </a:t>
            </a:r>
          </a:p>
          <a:p>
            <a:pPr lvl="2"/>
            <a:r>
              <a:rPr lang="en-US"/>
              <a:t>Select se=new Select(element); </a:t>
            </a:r>
          </a:p>
          <a:p>
            <a:pPr lvl="2"/>
            <a:r>
              <a:rPr lang="en-US"/>
              <a:t>se.selectByVisibleText("HTC");</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1073144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Method Name: deselectByIndex  </a:t>
            </a:r>
          </a:p>
          <a:p>
            <a:r>
              <a:rPr lang="en-US"/>
              <a:t>Purpose: To Deselect the option at the given index. The user has to provide the value of index.</a:t>
            </a:r>
          </a:p>
          <a:p>
            <a:r>
              <a:rPr lang="en-US"/>
              <a:t>Example:</a:t>
            </a:r>
          </a:p>
          <a:p>
            <a:r>
              <a:rPr lang="en-US"/>
              <a:t>	se.deselectByIndex(1);</a:t>
            </a:r>
          </a:p>
          <a:p>
            <a:endParaRPr lang="en-US"/>
          </a:p>
          <a:p>
            <a:r>
              <a:rPr lang="en-US"/>
              <a:t>Method Name: deselectByValue  </a:t>
            </a:r>
          </a:p>
          <a:p>
            <a:r>
              <a:rPr lang="en-US"/>
              <a:t>Purpose: To Deselect all options that have a value matching the given argument.</a:t>
            </a:r>
          </a:p>
          <a:p>
            <a:r>
              <a:rPr lang="en-US"/>
              <a:t>Example:</a:t>
            </a:r>
          </a:p>
          <a:p>
            <a:r>
              <a:rPr lang="en-US"/>
              <a:t>	se.deselectByValue("nokia");</a:t>
            </a:r>
          </a:p>
          <a:p>
            <a:endParaRPr lang="en-US"/>
          </a:p>
          <a:p>
            <a:r>
              <a:rPr lang="en-US"/>
              <a:t>Method Name: deselectByVisibleText  </a:t>
            </a:r>
          </a:p>
          <a:p>
            <a:r>
              <a:rPr lang="en-US"/>
              <a:t>Purpose: To Deselect all options that display text matching the given argument.</a:t>
            </a:r>
          </a:p>
          <a:p>
            <a:r>
              <a:rPr lang="en-US"/>
              <a:t>Example:</a:t>
            </a:r>
          </a:p>
          <a:p>
            <a:r>
              <a:rPr lang="en-US"/>
              <a:t>	se.deselectByVisibleText("HTC");</a:t>
            </a:r>
          </a:p>
          <a:p>
            <a:endParaRPr lang="en-US"/>
          </a:p>
          <a:p>
            <a:r>
              <a:rPr lang="en-US"/>
              <a:t>Method Name: deselectAll</a:t>
            </a:r>
          </a:p>
          <a:p>
            <a:r>
              <a:rPr lang="en-US"/>
              <a:t>Purpose: To Clear all selected entries. This works only when the SELECT supports multiple selections. It throws NotImplemented eError if the "SELECT" does not support multiple selections. In select it mandatory to have an attribute multiple="multiple“</a:t>
            </a:r>
          </a:p>
          <a:p>
            <a:r>
              <a:rPr lang="en-US"/>
              <a:t>Example:</a:t>
            </a:r>
          </a:p>
          <a:p>
            <a:r>
              <a:rPr lang="en-US"/>
              <a:t>	se.deselectAll();</a:t>
            </a:r>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4135113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When to use .click() method</a:t>
            </a:r>
          </a:p>
          <a:p>
            <a:r>
              <a:rPr lang="en-US"/>
              <a:t>You can use .click() method to click on any button of software web application. Means element's type = "button" or type = "submit", .click() method will works for both.</a:t>
            </a:r>
          </a:p>
          <a:p>
            <a:r>
              <a:rPr lang="en-US"/>
              <a:t/>
            </a:r>
            <a:br>
              <a:rPr lang="en-US"/>
            </a:br>
            <a:endParaRPr lang="en-US"/>
          </a:p>
          <a:p>
            <a:r>
              <a:rPr lang="en-US"/>
              <a:t>When to use .submit() method</a:t>
            </a:r>
          </a:p>
          <a:p>
            <a:r>
              <a:rPr lang="en-US"/>
              <a:t>If you will look at firebug view for any form's submit button then always It's type will be "submit". In this case, .submit() method Is very good alternative of .click() method.</a:t>
            </a:r>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002031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Simple alert</a:t>
            </a:r>
          </a:p>
          <a:p>
            <a:r>
              <a:rPr lang="en-US"/>
              <a:t>Simple alerts just have a OK button on them. They are mainly used to display some information to the user. </a:t>
            </a:r>
          </a:p>
          <a:p>
            <a:endParaRPr lang="en-US"/>
          </a:p>
          <a:p>
            <a:r>
              <a:rPr lang="en-US"/>
              <a:t>Confirmation Alert</a:t>
            </a:r>
          </a:p>
          <a:p>
            <a:r>
              <a:rPr lang="en-US"/>
              <a:t>This alert comes with an option to accept or dismiss the alert. To accept the alert you can use Alert.accept() and to dismiss you can use the Alert.dismiss().</a:t>
            </a:r>
          </a:p>
          <a:p>
            <a:endParaRPr lang="en-US"/>
          </a:p>
          <a:p>
            <a:r>
              <a:rPr lang="en-US"/>
              <a:t>Prompt Alerts</a:t>
            </a:r>
          </a:p>
          <a:p>
            <a:r>
              <a:rPr lang="en-US"/>
              <a:t>In prompt alerts you get an option to add text to the alert box. This is specifically used when some input is required from the user. We will use the sendKeys() method to type something in the Prompt alert box.</a:t>
            </a:r>
          </a:p>
          <a:p>
            <a:endParaRPr lang="en-US"/>
          </a:p>
          <a:p>
            <a:endParaRPr lang="en-US"/>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560400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6653255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Steps for understanding window handling:</a:t>
            </a:r>
          </a:p>
          <a:p>
            <a:endParaRPr lang="en-US"/>
          </a:p>
          <a:p>
            <a:r>
              <a:rPr lang="en-US"/>
              <a:t>Window A has a link "Link1" and we need to click on the link (click event).</a:t>
            </a:r>
          </a:p>
          <a:p>
            <a:r>
              <a:rPr lang="en-US"/>
              <a:t>Window B displays and we perform some actions. </a:t>
            </a:r>
          </a:p>
          <a:p>
            <a:endParaRPr lang="en-US"/>
          </a:p>
          <a:p>
            <a:r>
              <a:rPr lang="en-US"/>
              <a:t>The entire process can be fundamentally segregated into following steps:</a:t>
            </a:r>
          </a:p>
          <a:p>
            <a:r>
              <a:rPr lang="en-US"/>
              <a:t>Step 1 : Clicking on Link1 on Window A</a:t>
            </a:r>
          </a:p>
          <a:p>
            <a:r>
              <a:rPr lang="en-US"/>
              <a:t>A new Window B is opened.</a:t>
            </a:r>
          </a:p>
          <a:p>
            <a:r>
              <a:rPr lang="en-US"/>
              <a:t>Step 2 : Save reference for Window A</a:t>
            </a:r>
          </a:p>
          <a:p>
            <a:r>
              <a:rPr lang="en-US"/>
              <a:t>Step 3 : Create reference for Window B</a:t>
            </a:r>
          </a:p>
          <a:p>
            <a:r>
              <a:rPr lang="en-US"/>
              <a:t>Step 4 : Move Focus from Window A to Window B</a:t>
            </a:r>
          </a:p>
          <a:p>
            <a:r>
              <a:rPr lang="en-US"/>
              <a:t>Window B is active now</a:t>
            </a:r>
          </a:p>
          <a:p>
            <a:r>
              <a:rPr lang="en-US"/>
              <a:t>Step 5 : Perform Actions on Window B</a:t>
            </a:r>
          </a:p>
          <a:p>
            <a:r>
              <a:rPr lang="en-US"/>
              <a:t>Complete the entire set of Actions</a:t>
            </a:r>
          </a:p>
          <a:p>
            <a:r>
              <a:rPr lang="en-US"/>
              <a:t>Step 6 : Move Focus from Window B to Window A</a:t>
            </a:r>
          </a:p>
          <a:p>
            <a:r>
              <a:rPr lang="en-US"/>
              <a:t>Window A is active now</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038069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Alerts are different from regular windows. The main difference is that alerts are blocking in nature. They will not allow any action on the underlying webpage if they are present. So if an alert is present on the webpage and you try to access any of the element in the underlying page you will get following exception:</a:t>
            </a:r>
            <a:br>
              <a:rPr lang="en-US"/>
            </a:br>
            <a:r>
              <a:rPr lang="en-US"/>
              <a:t>UnhandledAlertException: Modal dialog present</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1285834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5441472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Synchronization can be classified into two categories:</a:t>
            </a:r>
          </a:p>
          <a:p>
            <a:endParaRPr lang="en-US"/>
          </a:p>
          <a:p>
            <a:r>
              <a:rPr lang="en-US"/>
              <a:t>1. Unconditional </a:t>
            </a:r>
          </a:p>
          <a:p>
            <a:r>
              <a:rPr lang="en-US"/>
              <a:t>2. Conditional Synchronization</a:t>
            </a:r>
          </a:p>
          <a:p>
            <a:endParaRPr lang="en-US"/>
          </a:p>
          <a:p>
            <a:r>
              <a:rPr lang="en-US"/>
              <a:t>Unconditional :</a:t>
            </a:r>
          </a:p>
          <a:p>
            <a:r>
              <a:rPr lang="en-US"/>
              <a:t>In this we just specify timeout value only. We will make the tool to wait until certain amount of time and then proceed further.</a:t>
            </a:r>
          </a:p>
          <a:p>
            <a:r>
              <a:rPr lang="en-US"/>
              <a:t>Examples: Wait() and Thread.Sleep();</a:t>
            </a:r>
          </a:p>
          <a:p>
            <a:endParaRPr lang="en-US"/>
          </a:p>
          <a:p>
            <a:r>
              <a:rPr lang="en-US"/>
              <a:t>The main disadvantage for the above statements are, there is a chance of unnecessary waiting time even though the application is ready.</a:t>
            </a:r>
          </a:p>
          <a:p>
            <a:endParaRPr lang="en-US"/>
          </a:p>
          <a:p>
            <a:r>
              <a:rPr lang="en-US"/>
              <a:t>The advantages are like in a situation where we interact for third party systems like interfaces, it is not possible to write a condition or check for a condition. Here in this situations, we have to make the application to wait for certain amount of time by specifying the timeout value.</a:t>
            </a:r>
          </a:p>
          <a:p>
            <a:endParaRPr lang="en-US"/>
          </a:p>
          <a:p>
            <a:r>
              <a:rPr lang="en-US"/>
              <a:t>Conditional Synchronization:</a:t>
            </a:r>
          </a:p>
          <a:p>
            <a:r>
              <a:rPr lang="en-US"/>
              <a:t>We specify a condition along with timeout value, so that tool waits to check for the condition and then come out if nothing happens.</a:t>
            </a:r>
          </a:p>
          <a:p>
            <a:r>
              <a:rPr lang="en-US"/>
              <a:t>It is very important to set the timeout value in conditional synchronization, because the tool should proceed further instead of making the tool to wait for a particular condition to satisfy.</a:t>
            </a:r>
          </a:p>
          <a:p>
            <a:endParaRPr lang="en-US"/>
          </a:p>
          <a:p>
            <a:r>
              <a:rPr lang="en-US"/>
              <a:t>In Selenium we have implicit Wait and Explicit Wait conditional statements</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981706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Page Load Synchronization:</a:t>
            </a:r>
          </a:p>
          <a:p>
            <a:pPr lvl="1"/>
            <a:r>
              <a:rPr lang="en-US"/>
              <a:t>Default page navigation timeout can be set. </a:t>
            </a:r>
          </a:p>
          <a:p>
            <a:pPr lvl="1"/>
            <a:r>
              <a:rPr lang="en-US"/>
              <a:t>Below statement will set the navigation timeout as 50</a:t>
            </a:r>
          </a:p>
          <a:p>
            <a:pPr lvl="1"/>
            <a:r>
              <a:rPr lang="en-US"/>
              <a:t>Means that selenium script will wait for maximum 50 seconds for page to load</a:t>
            </a:r>
          </a:p>
          <a:p>
            <a:pPr lvl="1"/>
            <a:r>
              <a:rPr lang="en-US"/>
              <a:t>If page does not load within 50 seconds, it will throw an exception</a:t>
            </a:r>
          </a:p>
          <a:p>
            <a:pPr lvl="1"/>
            <a:r>
              <a:rPr lang="en-US"/>
              <a:t>Syntax</a:t>
            </a:r>
          </a:p>
          <a:p>
            <a:pPr lvl="1"/>
            <a:r>
              <a:rPr lang="en-US"/>
              <a:t>driver.manage().timeouts().pageLoadTimeout(50,TimeUnit.SECONDS);</a:t>
            </a:r>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5192742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868883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0072602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2261850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6716891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52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249625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789113" y="720725"/>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3603008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1. Architecture</a:t>
            </a:r>
          </a:p>
          <a:p>
            <a:r>
              <a:rPr lang="en-US"/>
              <a:t>WebDriver's architecture is simpler than Selenium RC's.</a:t>
            </a:r>
          </a:p>
          <a:p>
            <a:endParaRPr lang="en-US"/>
          </a:p>
          <a:p>
            <a:r>
              <a:rPr lang="en-US"/>
              <a:t>It controls the browser from the OS level</a:t>
            </a:r>
          </a:p>
          <a:p>
            <a:r>
              <a:rPr lang="en-US"/>
              <a:t>All you need are your programming language's IDE (which contains your Selenium commands) and a browser.</a:t>
            </a:r>
          </a:p>
          <a:p>
            <a:r>
              <a:rPr lang="en-US"/>
              <a:t>You first need to launch a separate application called Selenium Remote Control (RC) Server before you can start testing</a:t>
            </a:r>
          </a:p>
          <a:p>
            <a:r>
              <a:rPr lang="en-US"/>
              <a:t>The Selenium RC Server acts as a "middleman" between your Selenium commands and your browser</a:t>
            </a:r>
          </a:p>
          <a:p>
            <a:r>
              <a:rPr lang="en-US"/>
              <a:t>When you begin testing, Selenium RC Server "injects" a Javascript program called Selenium Core into the browser.</a:t>
            </a:r>
          </a:p>
          <a:p>
            <a:r>
              <a:rPr lang="en-US"/>
              <a:t>Once injected, Selenium Core will start receiving instructions relayed by the RC Server from your test program.</a:t>
            </a:r>
          </a:p>
          <a:p>
            <a:r>
              <a:rPr lang="en-US"/>
              <a:t>When the instructions are received, Selenium Core will execute them as Javascript commands.</a:t>
            </a:r>
          </a:p>
          <a:p>
            <a:r>
              <a:rPr lang="en-US"/>
              <a:t>The browser will obey the instructions of Selenium Core, and will relay its response to the RC Server.</a:t>
            </a:r>
          </a:p>
          <a:p>
            <a:r>
              <a:rPr lang="en-US"/>
              <a:t>The RC Server will receive the response of the browser and then display the results to you.</a:t>
            </a:r>
          </a:p>
          <a:p>
            <a:r>
              <a:rPr lang="en-US"/>
              <a:t>RC Server will fetch the next instruction from your test script to repeat the whole cycle.</a:t>
            </a:r>
          </a:p>
          <a:p>
            <a:endParaRPr lang="en-US" dirty="0"/>
          </a:p>
        </p:txBody>
      </p:sp>
      <p:sp>
        <p:nvSpPr>
          <p:cNvPr id="5" name="Slide Image Placeholder 4"/>
          <p:cNvSpPr>
            <a:spLocks noGrp="1" noRot="1" noChangeAspect="1"/>
          </p:cNvSpPr>
          <p:nvPr>
            <p:ph type="sldImg"/>
          </p:nvPr>
        </p:nvSpPr>
        <p:spPr>
          <a:xfrm>
            <a:off x="1789113" y="720725"/>
            <a:ext cx="4800600" cy="3600450"/>
          </a:xfrm>
        </p:spPr>
      </p:sp>
    </p:spTree>
    <p:extLst>
      <p:ext uri="{BB962C8B-B14F-4D97-AF65-F5344CB8AC3E}">
        <p14:creationId xmlns:p14="http://schemas.microsoft.com/office/powerpoint/2010/main" val="7789649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1775471" y="692150"/>
            <a:ext cx="4892673" cy="8056958"/>
          </a:xfrm>
        </p:spPr>
        <p:txBody>
          <a:bodyPr>
            <a:normAutofit/>
          </a:bodyPr>
          <a:lstStyle/>
          <a:p>
            <a:r>
              <a:rPr lang="en-US" sz="1100" b="0" dirty="0">
                <a:latin typeface="Arial" panose="020B0604020202020204" pitchFamily="34" charset="0"/>
              </a:rPr>
              <a:t>2. Speed</a:t>
            </a:r>
          </a:p>
          <a:p>
            <a:r>
              <a:rPr lang="en-US" sz="1100" b="0" dirty="0" err="1">
                <a:latin typeface="Arial" panose="020B0604020202020204" pitchFamily="34" charset="0"/>
              </a:rPr>
              <a:t>WebDriver</a:t>
            </a:r>
            <a:r>
              <a:rPr lang="en-US" sz="1100" b="0" dirty="0">
                <a:latin typeface="Arial" panose="020B0604020202020204" pitchFamily="34" charset="0"/>
              </a:rPr>
              <a:t> is faster than Selenium RC since it speaks directly to the browser uses the browser's own engine to control it.</a:t>
            </a:r>
          </a:p>
          <a:p>
            <a:endParaRPr lang="en-US" sz="1100" b="0" dirty="0">
              <a:latin typeface="Arial" panose="020B0604020202020204" pitchFamily="34" charset="0"/>
            </a:endParaRPr>
          </a:p>
          <a:p>
            <a:pPr marL="181240" indent="-181240">
              <a:buFont typeface="Arial" panose="020B0604020202020204" pitchFamily="34" charset="0"/>
              <a:buChar char="•"/>
            </a:pPr>
            <a:r>
              <a:rPr lang="en-US" sz="1100" b="0" dirty="0">
                <a:latin typeface="Arial" panose="020B0604020202020204" pitchFamily="34" charset="0"/>
              </a:rPr>
              <a:t>Selenium RC is slower since it uses a Javascript program called Selenium Core. This Selenium Core is the one that directly controls the browser, not you.</a:t>
            </a:r>
          </a:p>
          <a:p>
            <a:endParaRPr lang="en-US" sz="1100" b="0" dirty="0">
              <a:latin typeface="Arial" panose="020B0604020202020204" pitchFamily="34" charset="0"/>
            </a:endParaRPr>
          </a:p>
          <a:p>
            <a:pPr defTabSz="966612">
              <a:defRPr/>
            </a:pPr>
            <a:r>
              <a:rPr lang="en-US" sz="1100" dirty="0">
                <a:latin typeface="Arial" panose="020B0604020202020204" pitchFamily="34" charset="0"/>
              </a:rPr>
              <a:t>3. Real-life Interaction</a:t>
            </a:r>
          </a:p>
          <a:p>
            <a:r>
              <a:rPr lang="en-US" sz="1100" dirty="0" err="1">
                <a:latin typeface="Arial" panose="020B0604020202020204" pitchFamily="34" charset="0"/>
              </a:rPr>
              <a:t>WebDriver</a:t>
            </a:r>
            <a:r>
              <a:rPr lang="en-US" sz="1100" dirty="0">
                <a:latin typeface="Arial" panose="020B0604020202020204" pitchFamily="34" charset="0"/>
              </a:rPr>
              <a:t> interacts with page elements in a more realistic way. For example, if you have a disabled text box on a page you were testing, </a:t>
            </a:r>
            <a:r>
              <a:rPr lang="en-US" sz="1100" dirty="0" err="1">
                <a:latin typeface="Arial" panose="020B0604020202020204" pitchFamily="34" charset="0"/>
              </a:rPr>
              <a:t>WebDriver</a:t>
            </a:r>
            <a:r>
              <a:rPr lang="en-US" sz="1100" dirty="0">
                <a:latin typeface="Arial" panose="020B0604020202020204" pitchFamily="34" charset="0"/>
              </a:rPr>
              <a:t> really cannot enter any value in it just as how a real person cannot.</a:t>
            </a:r>
          </a:p>
          <a:p>
            <a:endParaRPr lang="en-US" sz="1100" dirty="0">
              <a:latin typeface="Arial" panose="020B0604020202020204" pitchFamily="34" charset="0"/>
            </a:endParaRPr>
          </a:p>
          <a:p>
            <a:pPr marL="181240" indent="-181240">
              <a:buFont typeface="Arial" panose="020B0604020202020204" pitchFamily="34" charset="0"/>
              <a:buChar char="•"/>
            </a:pPr>
            <a:r>
              <a:rPr lang="en-US" sz="1100" b="0" dirty="0">
                <a:latin typeface="Arial" panose="020B0604020202020204" pitchFamily="34" charset="0"/>
              </a:rPr>
              <a:t>Selenium Core, just like other Javascript codes, can access disabled elements. In the past, Selenium testers complain that Selenium Core was able to enter values to a disabled text box in their tests. Differences in API </a:t>
            </a:r>
          </a:p>
          <a:p>
            <a:r>
              <a:rPr lang="en-US" sz="1100" b="0" dirty="0">
                <a:latin typeface="Arial" panose="020B0604020202020204" pitchFamily="34" charset="0"/>
              </a:rPr>
              <a:t> </a:t>
            </a:r>
          </a:p>
          <a:p>
            <a:r>
              <a:rPr lang="en-US" sz="1100" b="0" dirty="0">
                <a:latin typeface="Arial" panose="020B0604020202020204" pitchFamily="34" charset="0"/>
              </a:rPr>
              <a:t>4. API</a:t>
            </a:r>
          </a:p>
          <a:p>
            <a:r>
              <a:rPr lang="en-US" sz="1100" b="0" dirty="0">
                <a:latin typeface="Arial" panose="020B0604020202020204" pitchFamily="34" charset="0"/>
              </a:rPr>
              <a:t>Selenium RC's API is more matured but contains redundancies and often confusing commands. </a:t>
            </a:r>
          </a:p>
          <a:p>
            <a:endParaRPr lang="en-US" sz="1100" b="0" dirty="0">
              <a:latin typeface="Arial" panose="020B0604020202020204" pitchFamily="34" charset="0"/>
            </a:endParaRPr>
          </a:p>
          <a:p>
            <a:pPr marL="181240" indent="-181240">
              <a:buFont typeface="Arial" panose="020B0604020202020204" pitchFamily="34" charset="0"/>
              <a:buChar char="•"/>
            </a:pPr>
            <a:r>
              <a:rPr lang="en-US" sz="1100" b="0" dirty="0">
                <a:latin typeface="Arial" panose="020B0604020202020204" pitchFamily="34" charset="0"/>
              </a:rPr>
              <a:t>For example, most of the time, testers are confused whether to use type or </a:t>
            </a:r>
            <a:r>
              <a:rPr lang="en-US" sz="1100" b="0" dirty="0" err="1">
                <a:latin typeface="Arial" panose="020B0604020202020204" pitchFamily="34" charset="0"/>
              </a:rPr>
              <a:t>typeKeys</a:t>
            </a:r>
            <a:r>
              <a:rPr lang="en-US" sz="1100" b="0" dirty="0">
                <a:latin typeface="Arial" panose="020B0604020202020204" pitchFamily="34" charset="0"/>
              </a:rPr>
              <a:t>; or whether to use click, </a:t>
            </a:r>
            <a:r>
              <a:rPr lang="en-US" sz="1100" b="0" dirty="0" err="1">
                <a:latin typeface="Arial" panose="020B0604020202020204" pitchFamily="34" charset="0"/>
              </a:rPr>
              <a:t>mouseDown</a:t>
            </a:r>
            <a:r>
              <a:rPr lang="en-US" sz="1100" b="0" dirty="0">
                <a:latin typeface="Arial" panose="020B0604020202020204" pitchFamily="34" charset="0"/>
              </a:rPr>
              <a:t>, or </a:t>
            </a:r>
            <a:r>
              <a:rPr lang="en-US" sz="1100" b="0" dirty="0" err="1">
                <a:latin typeface="Arial" panose="020B0604020202020204" pitchFamily="34" charset="0"/>
              </a:rPr>
              <a:t>mouseDownAt</a:t>
            </a:r>
            <a:r>
              <a:rPr lang="en-US" sz="1100" b="0" dirty="0">
                <a:latin typeface="Arial" panose="020B0604020202020204" pitchFamily="34" charset="0"/>
              </a:rPr>
              <a:t>. Worse, different browsers interpret each of these commands in different ways tool</a:t>
            </a:r>
          </a:p>
          <a:p>
            <a:pPr marL="181240" indent="-181240">
              <a:buFont typeface="Arial" panose="020B0604020202020204" pitchFamily="34" charset="0"/>
              <a:buChar char="•"/>
            </a:pPr>
            <a:r>
              <a:rPr lang="en-US" sz="1100" b="0" dirty="0" err="1">
                <a:latin typeface="Arial" panose="020B0604020202020204" pitchFamily="34" charset="0"/>
              </a:rPr>
              <a:t>WebDriver's</a:t>
            </a:r>
            <a:r>
              <a:rPr lang="en-US" sz="1100" b="0" dirty="0">
                <a:latin typeface="Arial" panose="020B0604020202020204" pitchFamily="34" charset="0"/>
              </a:rPr>
              <a:t> API is simpler than Selenium RC's. It does not contain redundant and confusing commands.</a:t>
            </a:r>
          </a:p>
          <a:p>
            <a:pPr marL="181240" indent="-181240">
              <a:buFont typeface="Arial" panose="020B0604020202020204" pitchFamily="34" charset="0"/>
              <a:buChar char="•"/>
            </a:pPr>
            <a:endParaRPr lang="en-US" sz="1100" b="0" dirty="0">
              <a:latin typeface="Arial" panose="020B0604020202020204" pitchFamily="34" charset="0"/>
            </a:endParaRPr>
          </a:p>
          <a:p>
            <a:r>
              <a:rPr lang="en-US" sz="1100" b="0" dirty="0">
                <a:latin typeface="Arial" panose="020B0604020202020204" pitchFamily="34" charset="0"/>
              </a:rPr>
              <a:t>5. Browser Support</a:t>
            </a:r>
          </a:p>
          <a:p>
            <a:r>
              <a:rPr lang="en-US" sz="1100" b="0" dirty="0" err="1">
                <a:latin typeface="Arial" panose="020B0604020202020204" pitchFamily="34" charset="0"/>
              </a:rPr>
              <a:t>WebDriver</a:t>
            </a:r>
            <a:r>
              <a:rPr lang="en-US" sz="1100" b="0" dirty="0">
                <a:latin typeface="Arial" panose="020B0604020202020204" pitchFamily="34" charset="0"/>
              </a:rPr>
              <a:t> can support the headless </a:t>
            </a:r>
            <a:r>
              <a:rPr lang="en-US" sz="1100" b="0" dirty="0" err="1">
                <a:latin typeface="Arial" panose="020B0604020202020204" pitchFamily="34" charset="0"/>
              </a:rPr>
              <a:t>HtmlUnit</a:t>
            </a:r>
            <a:r>
              <a:rPr lang="en-US" sz="1100" b="0" dirty="0">
                <a:latin typeface="Arial" panose="020B0604020202020204" pitchFamily="34" charset="0"/>
              </a:rPr>
              <a:t> browser</a:t>
            </a:r>
          </a:p>
          <a:p>
            <a:endParaRPr lang="en-US" sz="1100" b="0" dirty="0">
              <a:latin typeface="Arial" panose="020B0604020202020204" pitchFamily="34" charset="0"/>
            </a:endParaRPr>
          </a:p>
          <a:p>
            <a:pPr marL="181240" indent="-181240">
              <a:buFont typeface="Arial" panose="020B0604020202020204" pitchFamily="34" charset="0"/>
              <a:buChar char="•"/>
            </a:pPr>
            <a:r>
              <a:rPr lang="en-US" sz="1100" b="0" dirty="0" err="1">
                <a:latin typeface="Arial" panose="020B0604020202020204" pitchFamily="34" charset="0"/>
              </a:rPr>
              <a:t>HtmlUnit</a:t>
            </a:r>
            <a:r>
              <a:rPr lang="en-US" sz="1100" b="0" dirty="0">
                <a:latin typeface="Arial" panose="020B0604020202020204" pitchFamily="34" charset="0"/>
              </a:rPr>
              <a:t> is termed as "headless" because it is an invisible browser - it is GUI-less.</a:t>
            </a:r>
          </a:p>
          <a:p>
            <a:pPr marL="181240" indent="-181240">
              <a:buFont typeface="Arial" panose="020B0604020202020204" pitchFamily="34" charset="0"/>
              <a:buChar char="•"/>
            </a:pPr>
            <a:r>
              <a:rPr lang="en-US" sz="1100" b="0" dirty="0">
                <a:latin typeface="Arial" panose="020B0604020202020204" pitchFamily="34" charset="0"/>
              </a:rPr>
              <a:t>It is a very fast browser because no time is spent in waiting for page elements to load. This accelerates your test execution cycles.</a:t>
            </a:r>
          </a:p>
          <a:p>
            <a:pPr marL="181240" indent="-181240">
              <a:buFont typeface="Arial" panose="020B0604020202020204" pitchFamily="34" charset="0"/>
              <a:buChar char="•"/>
            </a:pPr>
            <a:r>
              <a:rPr lang="en-US" sz="1100" b="0" dirty="0">
                <a:latin typeface="Arial" panose="020B0604020202020204" pitchFamily="34" charset="0"/>
              </a:rPr>
              <a:t>Since it is invisible to the user, it can only be controlled through automated means.</a:t>
            </a:r>
          </a:p>
          <a:p>
            <a:pPr marL="181240" indent="-181240">
              <a:buFont typeface="Arial" panose="020B0604020202020204" pitchFamily="34" charset="0"/>
              <a:buChar char="•"/>
            </a:pPr>
            <a:r>
              <a:rPr lang="en-US" sz="1100" b="0" dirty="0">
                <a:latin typeface="Arial" panose="020B0604020202020204" pitchFamily="34" charset="0"/>
              </a:rPr>
              <a:t>Selenium RC cannot support the headless </a:t>
            </a:r>
            <a:r>
              <a:rPr lang="en-US" sz="1100" b="0" dirty="0" err="1">
                <a:latin typeface="Arial" panose="020B0604020202020204" pitchFamily="34" charset="0"/>
              </a:rPr>
              <a:t>HtmlUnit</a:t>
            </a:r>
            <a:r>
              <a:rPr lang="en-US" sz="1100" b="0" dirty="0">
                <a:latin typeface="Arial" panose="020B0604020202020204" pitchFamily="34" charset="0"/>
              </a:rPr>
              <a:t> browser. It needs a real, visible browser to operate on.</a:t>
            </a:r>
          </a:p>
          <a:p>
            <a:endParaRPr lang="en-US" sz="1100" dirty="0">
              <a:latin typeface="Arial" panose="020B0604020202020204" pitchFamily="34" charset="0"/>
            </a:endParaRPr>
          </a:p>
        </p:txBody>
      </p:sp>
    </p:spTree>
    <p:extLst>
      <p:ext uri="{BB962C8B-B14F-4D97-AF65-F5344CB8AC3E}">
        <p14:creationId xmlns:p14="http://schemas.microsoft.com/office/powerpoint/2010/main" val="19183358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1. Architecture</a:t>
            </a:r>
          </a:p>
          <a:p>
            <a:r>
              <a:rPr lang="en-US"/>
              <a:t>WebDriver's architecture is simpler than Selenium RC's.</a:t>
            </a:r>
          </a:p>
          <a:p>
            <a:endParaRPr lang="en-US"/>
          </a:p>
          <a:p>
            <a:r>
              <a:rPr lang="en-US"/>
              <a:t>It controls the browser from the OS level</a:t>
            </a:r>
          </a:p>
          <a:p>
            <a:r>
              <a:rPr lang="en-US"/>
              <a:t>All you need are your programming language's IDE (which contains your Selenium commands) and a browser.</a:t>
            </a:r>
          </a:p>
          <a:p>
            <a:r>
              <a:rPr lang="en-US"/>
              <a:t>You first need to launch a separate application called Selenium Remote Control (RC) Server before you can start testing</a:t>
            </a:r>
          </a:p>
          <a:p>
            <a:r>
              <a:rPr lang="en-US"/>
              <a:t>The Selenium RC Server acts as a "middleman" between your Selenium commands and your browser</a:t>
            </a:r>
          </a:p>
          <a:p>
            <a:r>
              <a:rPr lang="en-US"/>
              <a:t>When you begin testing, Selenium RC Server "injects" a Javascript program called Selenium Core into the browser.</a:t>
            </a:r>
          </a:p>
          <a:p>
            <a:r>
              <a:rPr lang="en-US"/>
              <a:t>Once injected, Selenium Core will start receiving instructions relayed by the RC Server from your test program.</a:t>
            </a:r>
          </a:p>
          <a:p>
            <a:r>
              <a:rPr lang="en-US"/>
              <a:t>When the instructions are received, Selenium Core will execute them as Javascript commands.</a:t>
            </a:r>
          </a:p>
          <a:p>
            <a:r>
              <a:rPr lang="en-US"/>
              <a:t>The browser will obey the instructions of Selenium Core, and will relay its response to the RC Server.</a:t>
            </a:r>
          </a:p>
          <a:p>
            <a:r>
              <a:rPr lang="en-US"/>
              <a:t>The RC Server will receive the response of the browser and then display the results to you.</a:t>
            </a:r>
          </a:p>
          <a:p>
            <a:r>
              <a:rPr lang="en-US"/>
              <a:t>RC Server will fetch the next instruction from your test script to repeat the whole cycle.</a:t>
            </a:r>
          </a:p>
          <a:p>
            <a:endParaRPr lang="en-US" dirty="0"/>
          </a:p>
        </p:txBody>
      </p:sp>
      <p:sp>
        <p:nvSpPr>
          <p:cNvPr id="5" name="Slide Image Placeholder 4"/>
          <p:cNvSpPr>
            <a:spLocks noGrp="1" noRot="1" noChangeAspect="1"/>
          </p:cNvSpPr>
          <p:nvPr>
            <p:ph type="sldImg"/>
          </p:nvPr>
        </p:nvSpPr>
        <p:spPr>
          <a:xfrm>
            <a:off x="1789113" y="720725"/>
            <a:ext cx="4800600" cy="3600450"/>
          </a:xfrm>
        </p:spPr>
      </p:sp>
    </p:spTree>
    <p:extLst>
      <p:ext uri="{BB962C8B-B14F-4D97-AF65-F5344CB8AC3E}">
        <p14:creationId xmlns:p14="http://schemas.microsoft.com/office/powerpoint/2010/main" val="37178355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1718321" y="760730"/>
            <a:ext cx="4892673" cy="7950278"/>
          </a:xfrm>
        </p:spPr>
        <p:txBody>
          <a:bodyPr>
            <a:normAutofit/>
          </a:bodyPr>
          <a:lstStyle/>
          <a:p>
            <a:r>
              <a:rPr lang="en-US" sz="1100" b="0" dirty="0">
                <a:latin typeface="Arial" panose="020B0604020202020204" pitchFamily="34" charset="0"/>
              </a:rPr>
              <a:t>2. Speed</a:t>
            </a:r>
          </a:p>
          <a:p>
            <a:r>
              <a:rPr lang="en-US" sz="1100" b="0" dirty="0" err="1">
                <a:latin typeface="Arial" panose="020B0604020202020204" pitchFamily="34" charset="0"/>
              </a:rPr>
              <a:t>WebDriver</a:t>
            </a:r>
            <a:r>
              <a:rPr lang="en-US" sz="1100" b="0" dirty="0">
                <a:latin typeface="Arial" panose="020B0604020202020204" pitchFamily="34" charset="0"/>
              </a:rPr>
              <a:t> is faster than Selenium RC since it speaks directly to the browser uses the browser's own engine to control it.</a:t>
            </a:r>
          </a:p>
          <a:p>
            <a:endParaRPr lang="en-US" sz="1100" b="0" dirty="0">
              <a:latin typeface="Arial" panose="020B0604020202020204" pitchFamily="34" charset="0"/>
            </a:endParaRPr>
          </a:p>
          <a:p>
            <a:pPr marL="181240" indent="-181240">
              <a:buFont typeface="Arial" panose="020B0604020202020204" pitchFamily="34" charset="0"/>
              <a:buChar char="•"/>
            </a:pPr>
            <a:r>
              <a:rPr lang="en-US" sz="1100" b="0" dirty="0">
                <a:latin typeface="Arial" panose="020B0604020202020204" pitchFamily="34" charset="0"/>
              </a:rPr>
              <a:t>Selenium RC is slower since it uses a Javascript program called Selenium Core. This Selenium Core is the one that directly controls the browser, not you.</a:t>
            </a:r>
          </a:p>
          <a:p>
            <a:endParaRPr lang="en-US" sz="1100" b="0" dirty="0">
              <a:latin typeface="Arial" panose="020B0604020202020204" pitchFamily="34" charset="0"/>
            </a:endParaRPr>
          </a:p>
          <a:p>
            <a:pPr defTabSz="966612">
              <a:defRPr/>
            </a:pPr>
            <a:r>
              <a:rPr lang="en-US" sz="1100" dirty="0">
                <a:latin typeface="Arial" panose="020B0604020202020204" pitchFamily="34" charset="0"/>
              </a:rPr>
              <a:t>3. Real-life Interaction</a:t>
            </a:r>
          </a:p>
          <a:p>
            <a:r>
              <a:rPr lang="en-US" sz="1100" dirty="0" err="1">
                <a:latin typeface="Arial" panose="020B0604020202020204" pitchFamily="34" charset="0"/>
              </a:rPr>
              <a:t>WebDriver</a:t>
            </a:r>
            <a:r>
              <a:rPr lang="en-US" sz="1100" dirty="0">
                <a:latin typeface="Arial" panose="020B0604020202020204" pitchFamily="34" charset="0"/>
              </a:rPr>
              <a:t> interacts with page elements in a more realistic way. For example, if you have a disabled text box on a page you were testing, </a:t>
            </a:r>
            <a:r>
              <a:rPr lang="en-US" sz="1100" dirty="0" err="1">
                <a:latin typeface="Arial" panose="020B0604020202020204" pitchFamily="34" charset="0"/>
              </a:rPr>
              <a:t>WebDriver</a:t>
            </a:r>
            <a:r>
              <a:rPr lang="en-US" sz="1100" dirty="0">
                <a:latin typeface="Arial" panose="020B0604020202020204" pitchFamily="34" charset="0"/>
              </a:rPr>
              <a:t> really cannot enter any value in it just as how a real person cannot.</a:t>
            </a:r>
          </a:p>
          <a:p>
            <a:endParaRPr lang="en-US" sz="1100" dirty="0">
              <a:latin typeface="Arial" panose="020B0604020202020204" pitchFamily="34" charset="0"/>
            </a:endParaRPr>
          </a:p>
          <a:p>
            <a:pPr marL="181240" indent="-181240">
              <a:buFont typeface="Arial" panose="020B0604020202020204" pitchFamily="34" charset="0"/>
              <a:buChar char="•"/>
            </a:pPr>
            <a:r>
              <a:rPr lang="en-US" sz="1100" b="0" dirty="0">
                <a:latin typeface="Arial" panose="020B0604020202020204" pitchFamily="34" charset="0"/>
              </a:rPr>
              <a:t>Selenium Core, just like other Javascript codes, can access disabled elements. In the past, Selenium testers complain that Selenium Core was able to enter values to a disabled text box in their tests. Differences in API </a:t>
            </a:r>
          </a:p>
          <a:p>
            <a:r>
              <a:rPr lang="en-US" sz="1100" b="0" dirty="0">
                <a:latin typeface="Arial" panose="020B0604020202020204" pitchFamily="34" charset="0"/>
              </a:rPr>
              <a:t> </a:t>
            </a:r>
          </a:p>
          <a:p>
            <a:r>
              <a:rPr lang="en-US" sz="1100" b="0" dirty="0">
                <a:latin typeface="Arial" panose="020B0604020202020204" pitchFamily="34" charset="0"/>
              </a:rPr>
              <a:t>4. API</a:t>
            </a:r>
          </a:p>
          <a:p>
            <a:r>
              <a:rPr lang="en-US" sz="1100" b="0" dirty="0">
                <a:latin typeface="Arial" panose="020B0604020202020204" pitchFamily="34" charset="0"/>
              </a:rPr>
              <a:t>Selenium RC's API is more matured but contains redundancies and often confusing commands. </a:t>
            </a:r>
          </a:p>
          <a:p>
            <a:endParaRPr lang="en-US" sz="1100" b="0" dirty="0">
              <a:latin typeface="Arial" panose="020B0604020202020204" pitchFamily="34" charset="0"/>
            </a:endParaRPr>
          </a:p>
          <a:p>
            <a:pPr marL="181240" indent="-181240">
              <a:buFont typeface="Arial" panose="020B0604020202020204" pitchFamily="34" charset="0"/>
              <a:buChar char="•"/>
            </a:pPr>
            <a:r>
              <a:rPr lang="en-US" sz="1100" b="0" dirty="0">
                <a:latin typeface="Arial" panose="020B0604020202020204" pitchFamily="34" charset="0"/>
              </a:rPr>
              <a:t>For example, most of the time, testers are confused whether to use type or </a:t>
            </a:r>
            <a:r>
              <a:rPr lang="en-US" sz="1100" b="0" dirty="0" err="1">
                <a:latin typeface="Arial" panose="020B0604020202020204" pitchFamily="34" charset="0"/>
              </a:rPr>
              <a:t>typeKeys</a:t>
            </a:r>
            <a:r>
              <a:rPr lang="en-US" sz="1100" b="0" dirty="0">
                <a:latin typeface="Arial" panose="020B0604020202020204" pitchFamily="34" charset="0"/>
              </a:rPr>
              <a:t>; or whether to use click, </a:t>
            </a:r>
            <a:r>
              <a:rPr lang="en-US" sz="1100" b="0" dirty="0" err="1">
                <a:latin typeface="Arial" panose="020B0604020202020204" pitchFamily="34" charset="0"/>
              </a:rPr>
              <a:t>mouseDown</a:t>
            </a:r>
            <a:r>
              <a:rPr lang="en-US" sz="1100" b="0" dirty="0">
                <a:latin typeface="Arial" panose="020B0604020202020204" pitchFamily="34" charset="0"/>
              </a:rPr>
              <a:t>, or </a:t>
            </a:r>
            <a:r>
              <a:rPr lang="en-US" sz="1100" b="0" dirty="0" err="1">
                <a:latin typeface="Arial" panose="020B0604020202020204" pitchFamily="34" charset="0"/>
              </a:rPr>
              <a:t>mouseDownAt</a:t>
            </a:r>
            <a:r>
              <a:rPr lang="en-US" sz="1100" b="0" dirty="0">
                <a:latin typeface="Arial" panose="020B0604020202020204" pitchFamily="34" charset="0"/>
              </a:rPr>
              <a:t>. Worse, different browsers interpret each of these commands in different ways tool</a:t>
            </a:r>
          </a:p>
          <a:p>
            <a:pPr marL="181240" indent="-181240">
              <a:buFont typeface="Arial" panose="020B0604020202020204" pitchFamily="34" charset="0"/>
              <a:buChar char="•"/>
            </a:pPr>
            <a:r>
              <a:rPr lang="en-US" sz="1100" b="0" dirty="0" err="1">
                <a:latin typeface="Arial" panose="020B0604020202020204" pitchFamily="34" charset="0"/>
              </a:rPr>
              <a:t>WebDriver's</a:t>
            </a:r>
            <a:r>
              <a:rPr lang="en-US" sz="1100" b="0" dirty="0">
                <a:latin typeface="Arial" panose="020B0604020202020204" pitchFamily="34" charset="0"/>
              </a:rPr>
              <a:t> API is simpler than Selenium RC's. It does not contain redundant and confusing commands.</a:t>
            </a:r>
          </a:p>
          <a:p>
            <a:pPr marL="181240" indent="-181240">
              <a:buFont typeface="Arial" panose="020B0604020202020204" pitchFamily="34" charset="0"/>
              <a:buChar char="•"/>
            </a:pPr>
            <a:endParaRPr lang="en-US" sz="1100" b="0" dirty="0">
              <a:latin typeface="Arial" panose="020B0604020202020204" pitchFamily="34" charset="0"/>
            </a:endParaRPr>
          </a:p>
          <a:p>
            <a:r>
              <a:rPr lang="en-US" sz="1100" b="0" dirty="0">
                <a:latin typeface="Arial" panose="020B0604020202020204" pitchFamily="34" charset="0"/>
              </a:rPr>
              <a:t>5. Browser Support</a:t>
            </a:r>
          </a:p>
          <a:p>
            <a:r>
              <a:rPr lang="en-US" sz="1100" b="0" dirty="0" err="1">
                <a:latin typeface="Arial" panose="020B0604020202020204" pitchFamily="34" charset="0"/>
              </a:rPr>
              <a:t>WebDriver</a:t>
            </a:r>
            <a:r>
              <a:rPr lang="en-US" sz="1100" b="0" dirty="0">
                <a:latin typeface="Arial" panose="020B0604020202020204" pitchFamily="34" charset="0"/>
              </a:rPr>
              <a:t> can support the headless </a:t>
            </a:r>
            <a:r>
              <a:rPr lang="en-US" sz="1100" b="0" dirty="0" err="1">
                <a:latin typeface="Arial" panose="020B0604020202020204" pitchFamily="34" charset="0"/>
              </a:rPr>
              <a:t>HtmlUnit</a:t>
            </a:r>
            <a:r>
              <a:rPr lang="en-US" sz="1100" b="0" dirty="0">
                <a:latin typeface="Arial" panose="020B0604020202020204" pitchFamily="34" charset="0"/>
              </a:rPr>
              <a:t> browser</a:t>
            </a:r>
          </a:p>
          <a:p>
            <a:endParaRPr lang="en-US" sz="1100" b="0" dirty="0">
              <a:latin typeface="Arial" panose="020B0604020202020204" pitchFamily="34" charset="0"/>
            </a:endParaRPr>
          </a:p>
          <a:p>
            <a:pPr marL="181240" indent="-181240">
              <a:buFont typeface="Arial" panose="020B0604020202020204" pitchFamily="34" charset="0"/>
              <a:buChar char="•"/>
            </a:pPr>
            <a:r>
              <a:rPr lang="en-US" sz="1100" b="0" dirty="0" err="1">
                <a:latin typeface="Arial" panose="020B0604020202020204" pitchFamily="34" charset="0"/>
              </a:rPr>
              <a:t>HtmlUnit</a:t>
            </a:r>
            <a:r>
              <a:rPr lang="en-US" sz="1100" b="0" dirty="0">
                <a:latin typeface="Arial" panose="020B0604020202020204" pitchFamily="34" charset="0"/>
              </a:rPr>
              <a:t> is termed as "headless" because it is an invisible browser - it is GUI-less.</a:t>
            </a:r>
          </a:p>
          <a:p>
            <a:pPr marL="181240" indent="-181240">
              <a:buFont typeface="Arial" panose="020B0604020202020204" pitchFamily="34" charset="0"/>
              <a:buChar char="•"/>
            </a:pPr>
            <a:r>
              <a:rPr lang="en-US" sz="1100" b="0" dirty="0">
                <a:latin typeface="Arial" panose="020B0604020202020204" pitchFamily="34" charset="0"/>
              </a:rPr>
              <a:t>It is a very fast browser because no time is spent in waiting for page elements to load. This accelerates your test execution cycles.</a:t>
            </a:r>
          </a:p>
          <a:p>
            <a:pPr marL="181240" indent="-181240">
              <a:buFont typeface="Arial" panose="020B0604020202020204" pitchFamily="34" charset="0"/>
              <a:buChar char="•"/>
            </a:pPr>
            <a:r>
              <a:rPr lang="en-US" sz="1100" b="0" dirty="0">
                <a:latin typeface="Arial" panose="020B0604020202020204" pitchFamily="34" charset="0"/>
              </a:rPr>
              <a:t>Since it is invisible to the user, it can only be controlled through automated means.</a:t>
            </a:r>
          </a:p>
          <a:p>
            <a:pPr marL="181240" indent="-181240">
              <a:buFont typeface="Arial" panose="020B0604020202020204" pitchFamily="34" charset="0"/>
              <a:buChar char="•"/>
            </a:pPr>
            <a:r>
              <a:rPr lang="en-US" sz="1100" b="0" dirty="0">
                <a:latin typeface="Arial" panose="020B0604020202020204" pitchFamily="34" charset="0"/>
              </a:rPr>
              <a:t>Selenium RC cannot support the headless </a:t>
            </a:r>
            <a:r>
              <a:rPr lang="en-US" sz="1100" b="0" dirty="0" err="1">
                <a:latin typeface="Arial" panose="020B0604020202020204" pitchFamily="34" charset="0"/>
              </a:rPr>
              <a:t>HtmlUnit</a:t>
            </a:r>
            <a:r>
              <a:rPr lang="en-US" sz="1100" b="0" dirty="0">
                <a:latin typeface="Arial" panose="020B0604020202020204" pitchFamily="34" charset="0"/>
              </a:rPr>
              <a:t> browser. It needs a real, visible browser to operate on.</a:t>
            </a:r>
          </a:p>
          <a:p>
            <a:endParaRPr lang="en-US" sz="1100" dirty="0">
              <a:latin typeface="Arial" panose="020B0604020202020204" pitchFamily="34" charset="0"/>
            </a:endParaRPr>
          </a:p>
        </p:txBody>
      </p:sp>
    </p:spTree>
    <p:extLst>
      <p:ext uri="{BB962C8B-B14F-4D97-AF65-F5344CB8AC3E}">
        <p14:creationId xmlns:p14="http://schemas.microsoft.com/office/powerpoint/2010/main" val="13371381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fontScale="85000" lnSpcReduction="20000"/>
          </a:bodyPr>
          <a:lstStyle/>
          <a:p>
            <a:r>
              <a:rPr lang="en-US"/>
              <a:t>Headless browsers are typically used in following situations:</a:t>
            </a:r>
          </a:p>
          <a:p>
            <a:r>
              <a:rPr lang="en-US"/>
              <a:t>1. You have a central build tool which does not have any browser installed on it. So to do the basic level of sanity tests after every build you may use the headless browser to run your tests.</a:t>
            </a:r>
          </a:p>
          <a:p>
            <a:r>
              <a:rPr lang="en-US"/>
              <a:t>2. You want to write a crawler program that goes through different pages and collects data, headless browser will be your choice. Because you really don’t care about opening a browser. All you need is to access the webpages.</a:t>
            </a:r>
          </a:p>
          <a:p>
            <a:r>
              <a:rPr lang="en-US"/>
              <a:t>3. You would like to simulate multiple browser versions on the same machine. In that case you would want to use a headless browser, because most of them support simulation of different versions of browsers. We will come to this point soon.     </a:t>
            </a:r>
          </a:p>
          <a:p>
            <a:r>
              <a:rPr lang="en-US"/>
              <a:t>                           </a:t>
            </a:r>
          </a:p>
          <a:p>
            <a:r>
              <a:rPr lang="en-US"/>
              <a:t>Things to pay attention to before using headless browser</a:t>
            </a:r>
          </a:p>
          <a:p>
            <a:r>
              <a:rPr lang="en-US"/>
              <a:t>Headless browsers are simulation programs, they are not your real browsers. Most of these headless browsers have evolved enough to simulate, to a pretty close approximation, like a real browser. Still you would not want to run all your tests in a headless browser. JavaScript is one area where you would want to be really careful before using a Headless browser. JavaScript are implemented differently by different browsers. Although JavaScript is a standard but each browser has its own little differences in the way that they have implemented JavaScript. This is also true in case of headless browsers also. For example HtmlUnit headless browser uses the Rihno JavaScript engine which not being used by any other browser.                                    </a:t>
            </a:r>
          </a:p>
          <a:p>
            <a:endParaRPr lang="en-US"/>
          </a:p>
          <a:p>
            <a:r>
              <a:rPr lang="en-US"/>
              <a:t>Selenium support for headless browser</a:t>
            </a:r>
          </a:p>
          <a:p>
            <a:r>
              <a:rPr lang="en-US"/>
              <a:t>Selenium supports headless testing using its class called HtmlUnitDriver. This class internally uses HtmlUnit headless browser. HtmlUnit is a pure Java implementation. HtmlUnitWebDriver can be created as mentioned below:</a:t>
            </a:r>
          </a:p>
          <a:p>
            <a:endParaRPr lang="en-US"/>
          </a:p>
          <a:p>
            <a:r>
              <a:rPr lang="en-US"/>
              <a:t>HtmlUnitDriver unitDriver = new HtmlUnitDriver();</a:t>
            </a:r>
          </a:p>
          <a:p>
            <a:endParaRPr lang="en-US" dirty="0"/>
          </a:p>
        </p:txBody>
      </p:sp>
      <p:sp>
        <p:nvSpPr>
          <p:cNvPr id="5" name="Slide Image Placeholder 4"/>
          <p:cNvSpPr>
            <a:spLocks noGrp="1" noRot="1" noChangeAspect="1"/>
          </p:cNvSpPr>
          <p:nvPr>
            <p:ph type="sldImg"/>
          </p:nvPr>
        </p:nvSpPr>
        <p:spPr>
          <a:xfrm>
            <a:off x="989013" y="720725"/>
            <a:ext cx="6400800" cy="3600450"/>
          </a:xfrm>
        </p:spPr>
      </p:sp>
    </p:spTree>
    <p:extLst>
      <p:ext uri="{BB962C8B-B14F-4D97-AF65-F5344CB8AC3E}">
        <p14:creationId xmlns:p14="http://schemas.microsoft.com/office/powerpoint/2010/main" val="32953928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789113" y="720725"/>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78294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GhostDriver is the project that provides the code that exposes the WebDriver API for use within PhantomJS. </a:t>
            </a:r>
          </a:p>
          <a:p>
            <a:r>
              <a:rPr lang="en-US"/>
              <a:t>PhantomJS bakes the GhostDriver code into itself, and ships it as part of its downloadable executable. </a:t>
            </a:r>
          </a:p>
          <a:p>
            <a:r>
              <a:rPr lang="en-US"/>
              <a:t>Thus, to use "GhostDriver" with PhantomJS, only PhantomJS is needed.</a:t>
            </a:r>
            <a:endParaRPr lang="en-US" dirty="0"/>
          </a:p>
        </p:txBody>
      </p:sp>
      <p:sp>
        <p:nvSpPr>
          <p:cNvPr id="5" name="Slide Image Placeholder 4"/>
          <p:cNvSpPr>
            <a:spLocks noGrp="1" noRot="1" noChangeAspect="1"/>
          </p:cNvSpPr>
          <p:nvPr>
            <p:ph type="sldImg"/>
          </p:nvPr>
        </p:nvSpPr>
        <p:spPr>
          <a:xfrm>
            <a:off x="1789113" y="720725"/>
            <a:ext cx="4800600" cy="3600450"/>
          </a:xfrm>
        </p:spPr>
      </p:sp>
    </p:spTree>
    <p:extLst>
      <p:ext uri="{BB962C8B-B14F-4D97-AF65-F5344CB8AC3E}">
        <p14:creationId xmlns:p14="http://schemas.microsoft.com/office/powerpoint/2010/main" val="22067587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Native apps are those written using the iOS or Android SDKs. </a:t>
            </a:r>
          </a:p>
          <a:p>
            <a:r>
              <a:rPr lang="en-US"/>
              <a:t>Mobile web apps are web apps accessed using a mobile browser (Appium supports Safari on iOS and Chrome or the built-in 'Browser' app on Android). Hybrid apps have a wrapper around a "webview" -- a native control that enables interaction with web content. Projects like Phonegap, make it easy to build apps using web technologies that are then bundled into a native wrapper, creating a hybrid app.</a:t>
            </a:r>
          </a:p>
          <a:p>
            <a:endParaRPr lang="en-US"/>
          </a:p>
          <a:p>
            <a:r>
              <a:rPr lang="en-US"/>
              <a:t>Appium was designed to meet mobile automation needs according to a philosophy outlined by the following four tenets:</a:t>
            </a:r>
          </a:p>
          <a:p>
            <a:endParaRPr lang="en-US"/>
          </a:p>
          <a:p>
            <a:r>
              <a:rPr lang="en-US"/>
              <a:t>You shouldn't have to recompile your app or modify it in any way in order to automate it.</a:t>
            </a:r>
          </a:p>
          <a:p>
            <a:r>
              <a:rPr lang="en-US"/>
              <a:t>You shouldn't be locked into a specific language or framework to write and run your tests.</a:t>
            </a:r>
          </a:p>
          <a:p>
            <a:r>
              <a:rPr lang="en-US"/>
              <a:t>A mobile automation framework shouldn't reinvent the wheel when it comes to automation APIs.</a:t>
            </a:r>
          </a:p>
          <a:p>
            <a:r>
              <a:rPr lang="en-US"/>
              <a:t>A mobile automation framework should be open source, in spirit and practice as well as in name.</a:t>
            </a:r>
            <a:endParaRPr lang="en-US" dirty="0"/>
          </a:p>
        </p:txBody>
      </p:sp>
      <p:sp>
        <p:nvSpPr>
          <p:cNvPr id="5" name="Slide Image Placeholder 4"/>
          <p:cNvSpPr>
            <a:spLocks noGrp="1" noRot="1" noChangeAspect="1"/>
          </p:cNvSpPr>
          <p:nvPr>
            <p:ph type="sldImg"/>
          </p:nvPr>
        </p:nvSpPr>
        <p:spPr>
          <a:xfrm>
            <a:off x="1789113" y="720725"/>
            <a:ext cx="4800600" cy="3600450"/>
          </a:xfrm>
        </p:spPr>
      </p:sp>
    </p:spTree>
    <p:extLst>
      <p:ext uri="{BB962C8B-B14F-4D97-AF65-F5344CB8AC3E}">
        <p14:creationId xmlns:p14="http://schemas.microsoft.com/office/powerpoint/2010/main" val="11307196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989013" y="720725"/>
            <a:ext cx="64008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010764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5797378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This example assumes that Selenium Server is running on localhost with </a:t>
            </a:r>
            <a:br>
              <a:rPr lang="en-US"/>
            </a:br>
            <a:r>
              <a:rPr lang="en-US"/>
              <a:t>the default port of 4444. The nice thing about this is you can run </a:t>
            </a:r>
            <a:br>
              <a:rPr lang="en-US"/>
            </a:br>
            <a:r>
              <a:rPr lang="en-US"/>
              <a:t>Selenium Server on any machine, change the URL to point to the new </a:t>
            </a:r>
            <a:br>
              <a:rPr lang="en-US"/>
            </a:br>
            <a:r>
              <a:rPr lang="en-US"/>
              <a:t>machine and run the tests. For example, I run the test code from my </a:t>
            </a:r>
            <a:br>
              <a:rPr lang="en-US"/>
            </a:br>
            <a:r>
              <a:rPr lang="en-US"/>
              <a:t>Mac OS X computer but I run Selenium Server on a Window XP machine. </a:t>
            </a:r>
            <a:br>
              <a:rPr lang="en-US"/>
            </a:br>
            <a:r>
              <a:rPr lang="en-US"/>
              <a:t>This way I can launch Internet Explorer tests from my Mac OS X </a:t>
            </a:r>
            <a:br>
              <a:rPr lang="en-US"/>
            </a:br>
            <a:r>
              <a:rPr lang="en-US"/>
              <a:t>computer. </a:t>
            </a:r>
          </a:p>
          <a:p>
            <a:endParaRPr lang="en-US" dirty="0"/>
          </a:p>
        </p:txBody>
      </p:sp>
      <p:sp>
        <p:nvSpPr>
          <p:cNvPr id="5" name="Slide Image Placeholder 4"/>
          <p:cNvSpPr>
            <a:spLocks noGrp="1" noRot="1" noChangeAspect="1"/>
          </p:cNvSpPr>
          <p:nvPr>
            <p:ph type="sldImg"/>
          </p:nvPr>
        </p:nvSpPr>
        <p:spPr>
          <a:xfrm>
            <a:off x="1789113" y="720725"/>
            <a:ext cx="4800600" cy="3600450"/>
          </a:xfrm>
        </p:spPr>
      </p:sp>
    </p:spTree>
    <p:extLst>
      <p:ext uri="{BB962C8B-B14F-4D97-AF65-F5344CB8AC3E}">
        <p14:creationId xmlns:p14="http://schemas.microsoft.com/office/powerpoint/2010/main" val="21302996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789113" y="720725"/>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177651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989013" y="720725"/>
            <a:ext cx="64008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8479662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Add the notes here.</a:t>
            </a:r>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0922128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Add the notes here.</a:t>
            </a:r>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9126045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Add the notes here.</a:t>
            </a:r>
          </a:p>
          <a:p>
            <a:endParaRPr lang="en-US" dirty="0"/>
          </a:p>
        </p:txBody>
      </p:sp>
      <p:sp>
        <p:nvSpPr>
          <p:cNvPr id="5" name="Slide Image Placeholder 4"/>
          <p:cNvSpPr>
            <a:spLocks noGrp="1" noRot="1" noChangeAspect="1"/>
          </p:cNvSpPr>
          <p:nvPr>
            <p:ph type="sldImg"/>
          </p:nvPr>
        </p:nvSpPr>
        <p:spPr>
          <a:xfrm>
            <a:off x="1789113" y="720725"/>
            <a:ext cx="4800600" cy="3600450"/>
          </a:xfrm>
        </p:spPr>
      </p:sp>
    </p:spTree>
    <p:extLst>
      <p:ext uri="{BB962C8B-B14F-4D97-AF65-F5344CB8AC3E}">
        <p14:creationId xmlns:p14="http://schemas.microsoft.com/office/powerpoint/2010/main" val="25448020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Add the notes here.</a:t>
            </a:r>
          </a:p>
          <a:p>
            <a:endParaRPr lang="en-US" dirty="0"/>
          </a:p>
        </p:txBody>
      </p:sp>
      <p:sp>
        <p:nvSpPr>
          <p:cNvPr id="5" name="Slide Image Placeholder 4"/>
          <p:cNvSpPr>
            <a:spLocks noGrp="1" noRot="1" noChangeAspect="1"/>
          </p:cNvSpPr>
          <p:nvPr>
            <p:ph type="sldImg"/>
          </p:nvPr>
        </p:nvSpPr>
        <p:spPr>
          <a:xfrm>
            <a:off x="1789113" y="720725"/>
            <a:ext cx="4800600" cy="3600450"/>
          </a:xfrm>
        </p:spPr>
      </p:sp>
    </p:spTree>
    <p:extLst>
      <p:ext uri="{BB962C8B-B14F-4D97-AF65-F5344CB8AC3E}">
        <p14:creationId xmlns:p14="http://schemas.microsoft.com/office/powerpoint/2010/main" val="41828482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987726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Answer 1:</a:t>
            </a:r>
          </a:p>
          <a:p>
            <a:r>
              <a:rPr lang="en-US"/>
              <a:t>True</a:t>
            </a:r>
          </a:p>
          <a:p>
            <a:endParaRPr lang="en-US"/>
          </a:p>
          <a:p>
            <a:r>
              <a:rPr lang="en-US"/>
              <a:t>Answer 2:</a:t>
            </a:r>
          </a:p>
          <a:p>
            <a:r>
              <a:rPr lang="en-US"/>
              <a:t>Javascript</a:t>
            </a:r>
            <a:endParaRPr lang="en-US" dirty="0"/>
          </a:p>
        </p:txBody>
      </p:sp>
      <p:sp>
        <p:nvSpPr>
          <p:cNvPr id="9" name="Slide Image Placeholder 8"/>
          <p:cNvSpPr>
            <a:spLocks noGrp="1" noRot="1" noChangeAspect="1"/>
          </p:cNvSpPr>
          <p:nvPr>
            <p:ph type="sldImg"/>
          </p:nvPr>
        </p:nvSpPr>
        <p:spPr/>
      </p:sp>
    </p:spTree>
    <p:extLst>
      <p:ext uri="{BB962C8B-B14F-4D97-AF65-F5344CB8AC3E}">
        <p14:creationId xmlns:p14="http://schemas.microsoft.com/office/powerpoint/2010/main" val="24564419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989013" y="720725"/>
            <a:ext cx="64008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209452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335143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Single-Page Applications are an exception to this.</a:t>
            </a:r>
          </a:p>
          <a:p>
            <a:r>
              <a:rPr lang="en-US"/>
              <a:t>The difference between these two methods comes not from their behavior, but from the behavior in the way the application works and how browser deal with it.</a:t>
            </a:r>
          </a:p>
          <a:p>
            <a:r>
              <a:rPr lang="en-US"/>
              <a:t>navigate().to() navigates to the page by changing the URL like doing forward/backward navigation.</a:t>
            </a:r>
          </a:p>
          <a:p>
            <a:r>
              <a:rPr lang="en-US"/>
              <a:t>Whereas, get() refreshes the page to changing the URL.</a:t>
            </a:r>
          </a:p>
          <a:p>
            <a:r>
              <a:rPr lang="en-US"/>
              <a:t>So, in cases where application domain changes, both the method behaves similarly. That is, page is refreshed in both the cases. But, in single-page applications, while navigate().to() do not refreshes the page, get() do.</a:t>
            </a:r>
          </a:p>
          <a:p>
            <a:r>
              <a:rPr lang="en-US"/>
              <a:t>Moreover, this is the reason browser history is getting lost when get() is used due to application being refreshed.</a:t>
            </a:r>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183903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312716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493282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5784174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5127434" y="0"/>
            <a:ext cx="7064567" cy="6858000"/>
          </a:xfrm>
          <a:prstGeom prst="rect">
            <a:avLst/>
          </a:prstGeom>
        </p:spPr>
      </p:pic>
      <p:sp>
        <p:nvSpPr>
          <p:cNvPr id="11" name="Title 1"/>
          <p:cNvSpPr>
            <a:spLocks noGrp="1"/>
          </p:cNvSpPr>
          <p:nvPr>
            <p:ph type="ctrTitle" hasCustomPrompt="1"/>
          </p:nvPr>
        </p:nvSpPr>
        <p:spPr>
          <a:xfrm>
            <a:off x="407989" y="3068962"/>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9" y="3932561"/>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407988" y="6101474"/>
            <a:ext cx="2286000" cy="510013"/>
          </a:xfrm>
          <a:prstGeom prst="rect">
            <a:avLst/>
          </a:prstGeom>
        </p:spPr>
      </p:pic>
    </p:spTree>
    <p:extLst>
      <p:ext uri="{BB962C8B-B14F-4D97-AF65-F5344CB8AC3E}">
        <p14:creationId xmlns:p14="http://schemas.microsoft.com/office/powerpoint/2010/main" val="928023538"/>
      </p:ext>
    </p:extLst>
  </p:cSld>
  <p:clrMapOvr>
    <a:masterClrMapping/>
  </p:clrMapOvr>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6400802" y="2"/>
            <a:ext cx="57911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6284688" y="-1"/>
            <a:ext cx="5907313"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9" y="404813"/>
            <a:ext cx="11016604"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417593" y="1430234"/>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417593" y="3253616"/>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417593" y="5076998"/>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11708672"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328367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407990" y="6555971"/>
            <a:ext cx="2829007"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3411379" y="6555758"/>
            <a:ext cx="2223687"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11547794" y="188640"/>
            <a:ext cx="424356" cy="459624"/>
          </a:xfrm>
          <a:prstGeom prst="rect">
            <a:avLst/>
          </a:prstGeom>
        </p:spPr>
      </p:pic>
    </p:spTree>
    <p:extLst>
      <p:ext uri="{BB962C8B-B14F-4D97-AF65-F5344CB8AC3E}">
        <p14:creationId xmlns:p14="http://schemas.microsoft.com/office/powerpoint/2010/main" val="3922747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82CCED-661E-47DE-A363-0A03D76D88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487B608F-34BA-41CB-8C39-97755B12D6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5EC4F95-733D-473F-8188-5E9267D6EB19}"/>
              </a:ext>
            </a:extLst>
          </p:cNvPr>
          <p:cNvSpPr>
            <a:spLocks noGrp="1"/>
          </p:cNvSpPr>
          <p:nvPr>
            <p:ph type="dt" sz="half" idx="10"/>
          </p:nvPr>
        </p:nvSpPr>
        <p:spPr/>
        <p:txBody>
          <a:bodyPr/>
          <a:lstStyle/>
          <a:p>
            <a:fld id="{E4330D15-1676-4A96-9642-0EDB07D5AAB6}" type="datetimeFigureOut">
              <a:rPr lang="en-US" smtClean="0"/>
              <a:t>8/16/2018</a:t>
            </a:fld>
            <a:endParaRPr lang="en-US"/>
          </a:p>
        </p:txBody>
      </p:sp>
      <p:sp>
        <p:nvSpPr>
          <p:cNvPr id="5" name="Footer Placeholder 4">
            <a:extLst>
              <a:ext uri="{FF2B5EF4-FFF2-40B4-BE49-F238E27FC236}">
                <a16:creationId xmlns:a16="http://schemas.microsoft.com/office/drawing/2014/main" xmlns="" id="{20CCC2F7-B2A1-4A9C-A2AC-BA63D5FD28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6949C95-78FA-411D-AC73-E80ABA237BD4}"/>
              </a:ext>
            </a:extLst>
          </p:cNvPr>
          <p:cNvSpPr>
            <a:spLocks noGrp="1"/>
          </p:cNvSpPr>
          <p:nvPr>
            <p:ph type="sldNum" sz="quarter" idx="12"/>
          </p:nvPr>
        </p:nvSpPr>
        <p:spPr/>
        <p:txBody>
          <a:bodyPr/>
          <a:lstStyle/>
          <a:p>
            <a:fld id="{E1833008-34B3-49AA-8F04-16198D3AF6E2}" type="slidenum">
              <a:rPr lang="en-US" smtClean="0"/>
              <a:t>‹#›</a:t>
            </a:fld>
            <a:endParaRPr lang="en-US"/>
          </a:p>
        </p:txBody>
      </p:sp>
    </p:spTree>
    <p:extLst>
      <p:ext uri="{BB962C8B-B14F-4D97-AF65-F5344CB8AC3E}">
        <p14:creationId xmlns:p14="http://schemas.microsoft.com/office/powerpoint/2010/main" val="3545468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05835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6373" y="1828800"/>
            <a:ext cx="2670923" cy="2011680"/>
          </a:xfrm>
          <a:prstGeom prst="rect">
            <a:avLst/>
          </a:prstGeom>
        </p:spPr>
      </p:pic>
    </p:spTree>
    <p:extLst>
      <p:ext uri="{BB962C8B-B14F-4D97-AF65-F5344CB8AC3E}">
        <p14:creationId xmlns:p14="http://schemas.microsoft.com/office/powerpoint/2010/main" val="3928783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4901352" y="838201"/>
            <a:ext cx="7290648"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7032104" y="2946391"/>
            <a:ext cx="4751909"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6654800" cy="6859588"/>
          </a:xfrm>
          <a:prstGeom prst="rect">
            <a:avLst/>
          </a:prstGeom>
        </p:spPr>
      </p:pic>
    </p:spTree>
    <p:extLst>
      <p:ext uri="{BB962C8B-B14F-4D97-AF65-F5344CB8AC3E}">
        <p14:creationId xmlns:p14="http://schemas.microsoft.com/office/powerpoint/2010/main" val="1419047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07989" y="3068962"/>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9" y="3932561"/>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416346042"/>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2"/>
          <a:ext cx="180999" cy="143985"/>
        </p:xfrm>
        <a:graphic>
          <a:graphicData uri="http://schemas.openxmlformats.org/presentationml/2006/ole">
            <mc:AlternateContent xmlns:mc="http://schemas.openxmlformats.org/markup-compatibility/2006">
              <mc:Choice xmlns:v="urn:schemas-microsoft-com:vml" Requires="v">
                <p:oleObj spid="_x0000_s1033"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2"/>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7"/>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047523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2057"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747428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0513" y="1494990"/>
            <a:ext cx="21844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345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3833" y="1828800"/>
            <a:ext cx="24384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9806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3833" y="1828800"/>
            <a:ext cx="24384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851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11708672"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328367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407990" y="6555971"/>
            <a:ext cx="2829007"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3411379" y="6555758"/>
            <a:ext cx="2223687"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224832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413069" y="418452"/>
            <a:ext cx="11083532"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9" y="1412877"/>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4">
            <a:extLst>
              <a:ext uri="{96DAC541-7B7A-43D3-8B79-37D633B846F1}">
                <asvg:svgBlip xmlns:asvg="http://schemas.microsoft.com/office/drawing/2016/SVG/main" xmlns="" r:embed="rId15"/>
              </a:ext>
            </a:extLst>
          </a:blip>
          <a:srcRect l="81836" t="-4713" b="16530"/>
          <a:stretch/>
        </p:blipFill>
        <p:spPr>
          <a:xfrm>
            <a:off x="11547794" y="188640"/>
            <a:ext cx="424356" cy="459624"/>
          </a:xfrm>
          <a:prstGeom prst="rect">
            <a:avLst/>
          </a:prstGeom>
        </p:spPr>
      </p:pic>
    </p:spTree>
    <p:extLst>
      <p:ext uri="{BB962C8B-B14F-4D97-AF65-F5344CB8AC3E}">
        <p14:creationId xmlns:p14="http://schemas.microsoft.com/office/powerpoint/2010/main" val="12379312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38CDEB1-B94A-4A15-9A0F-4DF4A439FC35}"/>
              </a:ext>
            </a:extLst>
          </p:cNvPr>
          <p:cNvSpPr>
            <a:spLocks noGrp="1"/>
          </p:cNvSpPr>
          <p:nvPr>
            <p:ph type="ctrTitle"/>
          </p:nvPr>
        </p:nvSpPr>
        <p:spPr/>
        <p:txBody>
          <a:bodyPr/>
          <a:lstStyle/>
          <a:p>
            <a:r>
              <a:rPr lang="en-US" sz="3600" dirty="0"/>
              <a:t>BDD</a:t>
            </a:r>
          </a:p>
        </p:txBody>
      </p:sp>
      <p:sp>
        <p:nvSpPr>
          <p:cNvPr id="5" name="Subtitle 4">
            <a:extLst>
              <a:ext uri="{FF2B5EF4-FFF2-40B4-BE49-F238E27FC236}">
                <a16:creationId xmlns:a16="http://schemas.microsoft.com/office/drawing/2014/main" xmlns="" id="{30BA2841-587B-4410-AA9B-CBB6F60ACC5E}"/>
              </a:ext>
            </a:extLst>
          </p:cNvPr>
          <p:cNvSpPr>
            <a:spLocks noGrp="1"/>
          </p:cNvSpPr>
          <p:nvPr>
            <p:ph type="subTitle" idx="1"/>
          </p:nvPr>
        </p:nvSpPr>
        <p:spPr/>
        <p:txBody>
          <a:bodyPr>
            <a:normAutofit/>
          </a:bodyPr>
          <a:lstStyle/>
          <a:p>
            <a:r>
              <a:rPr lang="en-US" sz="2000" dirty="0"/>
              <a:t>Lesson – 7 Selenium Web Driver</a:t>
            </a:r>
          </a:p>
        </p:txBody>
      </p:sp>
    </p:spTree>
    <p:extLst>
      <p:ext uri="{BB962C8B-B14F-4D97-AF65-F5344CB8AC3E}">
        <p14:creationId xmlns:p14="http://schemas.microsoft.com/office/powerpoint/2010/main" val="2707933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1400" dirty="0"/>
              <a:t>5.1: Testing Web Applications Using Web Driver API</a:t>
            </a:r>
            <a:r>
              <a:rPr lang="en-US" dirty="0"/>
              <a:t/>
            </a:r>
            <a:br>
              <a:rPr lang="en-US" dirty="0"/>
            </a:br>
            <a:r>
              <a:rPr lang="en-US" dirty="0" err="1"/>
              <a:t>WebElement</a:t>
            </a:r>
            <a:r>
              <a:rPr lang="en-US" dirty="0"/>
              <a:t> API</a:t>
            </a:r>
          </a:p>
        </p:txBody>
      </p:sp>
      <p:sp>
        <p:nvSpPr>
          <p:cNvPr id="2" name="Content Placeholder 1"/>
          <p:cNvSpPr>
            <a:spLocks noGrp="1"/>
          </p:cNvSpPr>
          <p:nvPr>
            <p:ph idx="1"/>
          </p:nvPr>
        </p:nvSpPr>
        <p:spPr/>
        <p:txBody>
          <a:bodyPr/>
          <a:lstStyle/>
          <a:p>
            <a:r>
              <a:rPr lang="en-US" dirty="0" err="1"/>
              <a:t>findElements</a:t>
            </a:r>
            <a:r>
              <a:rPr lang="en-US" dirty="0"/>
              <a:t>:  </a:t>
            </a:r>
          </a:p>
          <a:p>
            <a:pPr lvl="1"/>
            <a:r>
              <a:rPr lang="en-US" dirty="0"/>
              <a:t>Used to find multiple element on webpage,  e.g.: count total number of row in table</a:t>
            </a:r>
          </a:p>
          <a:p>
            <a:pPr lvl="1"/>
            <a:r>
              <a:rPr lang="en-US" dirty="0"/>
              <a:t>Returns List of </a:t>
            </a:r>
            <a:r>
              <a:rPr lang="en-US" dirty="0" err="1"/>
              <a:t>WebElement</a:t>
            </a:r>
            <a:r>
              <a:rPr lang="en-US" dirty="0"/>
              <a:t> object of all occurrences of element</a:t>
            </a:r>
          </a:p>
          <a:p>
            <a:pPr lvl="1"/>
            <a:r>
              <a:rPr lang="en-US" dirty="0"/>
              <a:t>If element not found, returns empty List of </a:t>
            </a:r>
            <a:r>
              <a:rPr lang="en-US" dirty="0" err="1"/>
              <a:t>WebElement</a:t>
            </a:r>
            <a:r>
              <a:rPr lang="en-US" dirty="0"/>
              <a:t> object</a:t>
            </a:r>
          </a:p>
          <a:p>
            <a:pPr lvl="1"/>
            <a:r>
              <a:rPr lang="en-US" dirty="0"/>
              <a:t>Syntax: List element = </a:t>
            </a:r>
            <a:r>
              <a:rPr lang="en-US" dirty="0" err="1"/>
              <a:t>findElements</a:t>
            </a:r>
            <a:r>
              <a:rPr lang="en-US" dirty="0"/>
              <a:t>(By by)</a:t>
            </a:r>
          </a:p>
          <a:p>
            <a:pPr lvl="1"/>
            <a:endParaRPr lang="en-US" dirty="0"/>
          </a:p>
          <a:p>
            <a:r>
              <a:rPr lang="en-US" dirty="0"/>
              <a:t>Example:</a:t>
            </a:r>
          </a:p>
          <a:p>
            <a:pPr marL="174625" lvl="1" indent="0">
              <a:buNone/>
            </a:pPr>
            <a:r>
              <a:rPr lang="en-US" dirty="0"/>
              <a:t>List {</a:t>
            </a:r>
            <a:r>
              <a:rPr lang="en-US" dirty="0" err="1"/>
              <a:t>WebElement</a:t>
            </a:r>
            <a:r>
              <a:rPr lang="en-US" dirty="0"/>
              <a:t>} element = </a:t>
            </a:r>
            <a:r>
              <a:rPr lang="en-US" dirty="0" err="1"/>
              <a:t>driver.findElement</a:t>
            </a:r>
            <a:r>
              <a:rPr lang="en-US" dirty="0"/>
              <a:t>(</a:t>
            </a:r>
            <a:r>
              <a:rPr lang="en-US" dirty="0" err="1"/>
              <a:t>By.xpath</a:t>
            </a:r>
            <a:r>
              <a:rPr lang="en-US" dirty="0"/>
              <a:t>("//table/</a:t>
            </a:r>
            <a:r>
              <a:rPr lang="en-US" dirty="0" err="1"/>
              <a:t>tr</a:t>
            </a:r>
            <a:r>
              <a:rPr lang="en-US" dirty="0"/>
              <a:t>")); </a:t>
            </a:r>
          </a:p>
          <a:p>
            <a:endParaRPr lang="en-US" dirty="0"/>
          </a:p>
        </p:txBody>
      </p:sp>
    </p:spTree>
    <p:extLst>
      <p:ext uri="{BB962C8B-B14F-4D97-AF65-F5344CB8AC3E}">
        <p14:creationId xmlns:p14="http://schemas.microsoft.com/office/powerpoint/2010/main" val="3114641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r>
              <a:rPr lang="en-US" dirty="0"/>
              <a:t/>
            </a:r>
            <a:br>
              <a:rPr lang="en-US" dirty="0"/>
            </a:br>
            <a:r>
              <a:rPr lang="en-US" dirty="0" err="1"/>
              <a:t>WebElement</a:t>
            </a:r>
            <a:r>
              <a:rPr lang="en-US" dirty="0"/>
              <a:t> API (Cont..)</a:t>
            </a:r>
          </a:p>
        </p:txBody>
      </p:sp>
      <p:sp>
        <p:nvSpPr>
          <p:cNvPr id="5" name="Content Placeholder 4"/>
          <p:cNvSpPr>
            <a:spLocks noGrp="1"/>
          </p:cNvSpPr>
          <p:nvPr>
            <p:ph idx="1"/>
          </p:nvPr>
        </p:nvSpPr>
        <p:spPr>
          <a:xfrm>
            <a:off x="1837756" y="1296647"/>
            <a:ext cx="8845484" cy="4643751"/>
          </a:xfrm>
        </p:spPr>
        <p:txBody>
          <a:bodyPr/>
          <a:lstStyle/>
          <a:p>
            <a:r>
              <a:rPr lang="en-US" dirty="0"/>
              <a:t>By:  </a:t>
            </a:r>
          </a:p>
          <a:p>
            <a:pPr lvl="1"/>
            <a:r>
              <a:rPr lang="en-US" dirty="0"/>
              <a:t>A collection of factory functions for creating </a:t>
            </a:r>
            <a:r>
              <a:rPr lang="en-US" dirty="0" err="1"/>
              <a:t>webdriver.Locator</a:t>
            </a:r>
            <a:r>
              <a:rPr lang="en-US" dirty="0"/>
              <a:t> instances</a:t>
            </a:r>
          </a:p>
          <a:p>
            <a:endParaRPr lang="en-US" dirty="0"/>
          </a:p>
          <a:p>
            <a:endParaRPr lang="en-US" dirty="0"/>
          </a:p>
          <a:p>
            <a:endParaRPr lang="en-US" dirty="0"/>
          </a:p>
          <a:p>
            <a:endParaRPr lang="en-US" dirty="0"/>
          </a:p>
          <a:p>
            <a:endParaRPr lang="en-US" dirty="0"/>
          </a:p>
          <a:p>
            <a:r>
              <a:rPr lang="en-US" dirty="0"/>
              <a:t>By id: Locates an element by its ID</a:t>
            </a:r>
          </a:p>
          <a:p>
            <a:pPr lvl="1"/>
            <a:r>
              <a:rPr lang="en-US" dirty="0"/>
              <a:t>Syntax: </a:t>
            </a:r>
            <a:r>
              <a:rPr lang="en-US" dirty="0" err="1"/>
              <a:t>driver.findElement</a:t>
            </a:r>
            <a:r>
              <a:rPr lang="en-US" dirty="0"/>
              <a:t>(By.id("element id"))</a:t>
            </a:r>
          </a:p>
          <a:p>
            <a:r>
              <a:rPr lang="en-US" dirty="0"/>
              <a:t>By </a:t>
            </a:r>
            <a:r>
              <a:rPr lang="en-US" dirty="0" err="1"/>
              <a:t>className</a:t>
            </a:r>
            <a:r>
              <a:rPr lang="en-US" dirty="0"/>
              <a:t>: Locates elements that have a specific class name</a:t>
            </a:r>
          </a:p>
          <a:p>
            <a:pPr lvl="1"/>
            <a:r>
              <a:rPr lang="en-US" dirty="0"/>
              <a:t>Syntax : </a:t>
            </a:r>
            <a:r>
              <a:rPr lang="en-US" dirty="0" err="1"/>
              <a:t>driver.findElement</a:t>
            </a:r>
            <a:r>
              <a:rPr lang="en-US" dirty="0"/>
              <a:t>(</a:t>
            </a:r>
            <a:r>
              <a:rPr lang="en-US" dirty="0" err="1"/>
              <a:t>By.className</a:t>
            </a:r>
            <a:r>
              <a:rPr lang="en-US" dirty="0"/>
              <a:t>("element class"))</a:t>
            </a:r>
          </a:p>
          <a:p>
            <a:r>
              <a:rPr lang="en-US" dirty="0"/>
              <a:t>By name: Locates elements whose name attribute has the given value</a:t>
            </a:r>
          </a:p>
          <a:p>
            <a:pPr lvl="1"/>
            <a:r>
              <a:rPr lang="en-US" dirty="0"/>
              <a:t>Syntax : </a:t>
            </a:r>
            <a:r>
              <a:rPr lang="en-US" dirty="0" err="1"/>
              <a:t>driver.findElement</a:t>
            </a:r>
            <a:r>
              <a:rPr lang="en-US" dirty="0"/>
              <a:t>(By.name("element name"))</a:t>
            </a:r>
          </a:p>
          <a:p>
            <a:endParaRPr lang="en-US" dirty="0"/>
          </a:p>
          <a:p>
            <a:endParaRPr lang="en-US" dirty="0"/>
          </a:p>
          <a:p>
            <a:endParaRPr lang="en-US" dirty="0"/>
          </a:p>
          <a:p>
            <a:endParaRPr lang="en-US" dirty="0"/>
          </a:p>
          <a:p>
            <a:endParaRPr lang="en-US" dirty="0"/>
          </a:p>
        </p:txBody>
      </p:sp>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745" y="2300828"/>
            <a:ext cx="5922776" cy="1692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2453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5.1: Testing Web Applications Using Web Driver API</a:t>
            </a:r>
            <a:r>
              <a:rPr lang="en-US" dirty="0"/>
              <a:t/>
            </a:r>
            <a:br>
              <a:rPr lang="en-US" dirty="0"/>
            </a:br>
            <a:r>
              <a:rPr lang="en-US" dirty="0" err="1"/>
              <a:t>WebElement</a:t>
            </a:r>
            <a:r>
              <a:rPr lang="en-US" dirty="0"/>
              <a:t> API (Cont..)</a:t>
            </a:r>
          </a:p>
        </p:txBody>
      </p:sp>
      <p:sp>
        <p:nvSpPr>
          <p:cNvPr id="4" name="Content Placeholder 3"/>
          <p:cNvSpPr>
            <a:spLocks noGrp="1"/>
          </p:cNvSpPr>
          <p:nvPr>
            <p:ph idx="1"/>
          </p:nvPr>
        </p:nvSpPr>
        <p:spPr/>
        <p:txBody>
          <a:bodyPr/>
          <a:lstStyle/>
          <a:p>
            <a:pPr marL="342900" indent="-342900">
              <a:lnSpc>
                <a:spcPct val="100000"/>
              </a:lnSpc>
              <a:buFont typeface="Arial" panose="020B0604020202020204" pitchFamily="34" charset="0"/>
              <a:buChar char="•"/>
            </a:pPr>
            <a:r>
              <a:rPr lang="en-US" dirty="0"/>
              <a:t>By XPath: Locates elements matching a XPath selector. </a:t>
            </a:r>
          </a:p>
          <a:p>
            <a:pPr lvl="2">
              <a:lnSpc>
                <a:spcPct val="100000"/>
              </a:lnSpc>
            </a:pPr>
            <a:r>
              <a:rPr lang="en-US" sz="1600" dirty="0"/>
              <a:t>For example, given the selector "//div", WebDriver will search from the document root regardless of whether the locator was used with a </a:t>
            </a:r>
            <a:r>
              <a:rPr lang="en-US" sz="1600" dirty="0" err="1"/>
              <a:t>WebElement</a:t>
            </a:r>
            <a:endParaRPr lang="en-US" sz="1600" dirty="0"/>
          </a:p>
          <a:p>
            <a:pPr lvl="2">
              <a:lnSpc>
                <a:spcPct val="100000"/>
              </a:lnSpc>
            </a:pPr>
            <a:r>
              <a:rPr lang="en-US" sz="1600" dirty="0"/>
              <a:t>Syntax: </a:t>
            </a:r>
            <a:r>
              <a:rPr lang="en-US" sz="1600" dirty="0" err="1"/>
              <a:t>driver.findElement</a:t>
            </a:r>
            <a:r>
              <a:rPr lang="en-US" sz="1600" dirty="0"/>
              <a:t>(</a:t>
            </a:r>
            <a:r>
              <a:rPr lang="en-US" sz="1600" dirty="0" err="1"/>
              <a:t>By.xpath</a:t>
            </a:r>
            <a:r>
              <a:rPr lang="en-US" sz="1600" dirty="0"/>
              <a:t>("</a:t>
            </a:r>
            <a:r>
              <a:rPr lang="en-US" sz="1600" dirty="0" err="1"/>
              <a:t>xpath</a:t>
            </a:r>
            <a:r>
              <a:rPr lang="en-US" sz="1600" dirty="0"/>
              <a:t> expression"))</a:t>
            </a:r>
          </a:p>
          <a:p>
            <a:pPr marL="342900" indent="-342900">
              <a:lnSpc>
                <a:spcPct val="100000"/>
              </a:lnSpc>
              <a:buFont typeface="Arial" panose="020B0604020202020204" pitchFamily="34" charset="0"/>
              <a:buChar char="•"/>
            </a:pPr>
            <a:r>
              <a:rPr lang="en-US" dirty="0"/>
              <a:t>By  </a:t>
            </a:r>
            <a:r>
              <a:rPr lang="en-US" dirty="0" err="1"/>
              <a:t>linkText</a:t>
            </a:r>
            <a:r>
              <a:rPr lang="en-US" dirty="0"/>
              <a:t> :Locates link elements whose visible text matches the given string</a:t>
            </a:r>
          </a:p>
          <a:p>
            <a:pPr lvl="2">
              <a:lnSpc>
                <a:spcPct val="100000"/>
              </a:lnSpc>
            </a:pPr>
            <a:r>
              <a:rPr lang="en-US" sz="1600" dirty="0"/>
              <a:t>Syntax : </a:t>
            </a:r>
            <a:r>
              <a:rPr lang="en-US" sz="1600" dirty="0" err="1"/>
              <a:t>driver.findElement</a:t>
            </a:r>
            <a:r>
              <a:rPr lang="en-US" sz="1600" dirty="0"/>
              <a:t>(</a:t>
            </a:r>
            <a:r>
              <a:rPr lang="en-US" sz="1600" dirty="0" err="1"/>
              <a:t>By.link</a:t>
            </a:r>
            <a:r>
              <a:rPr lang="en-US" sz="1600" dirty="0"/>
              <a:t>("link text"))</a:t>
            </a:r>
          </a:p>
          <a:p>
            <a:pPr marL="342900" indent="-342900">
              <a:lnSpc>
                <a:spcPct val="100000"/>
              </a:lnSpc>
              <a:buFont typeface="Arial" panose="020B0604020202020204" pitchFamily="34" charset="0"/>
              <a:buChar char="•"/>
            </a:pPr>
            <a:r>
              <a:rPr lang="en-US" dirty="0"/>
              <a:t>By  </a:t>
            </a:r>
            <a:r>
              <a:rPr lang="en-US" dirty="0" err="1"/>
              <a:t>partialLinkText</a:t>
            </a:r>
            <a:r>
              <a:rPr lang="en-US" dirty="0"/>
              <a:t>: Locates link elements whose visible text contains the given substring</a:t>
            </a:r>
          </a:p>
          <a:p>
            <a:pPr lvl="2">
              <a:lnSpc>
                <a:spcPct val="100000"/>
              </a:lnSpc>
            </a:pPr>
            <a:r>
              <a:rPr lang="en-US" sz="1600" dirty="0"/>
              <a:t>Syntax : </a:t>
            </a:r>
            <a:r>
              <a:rPr lang="en-US" sz="1600" dirty="0" err="1"/>
              <a:t>driver.findElement</a:t>
            </a:r>
            <a:r>
              <a:rPr lang="en-US" sz="1600" dirty="0"/>
              <a:t>(By. </a:t>
            </a:r>
            <a:r>
              <a:rPr lang="en-US" sz="1600" dirty="0" err="1"/>
              <a:t>partialLinkText</a:t>
            </a:r>
            <a:r>
              <a:rPr lang="en-US" sz="1600" dirty="0"/>
              <a:t>("link text"))</a:t>
            </a:r>
          </a:p>
          <a:p>
            <a:pPr marL="342900" indent="-342900">
              <a:lnSpc>
                <a:spcPct val="100000"/>
              </a:lnSpc>
              <a:buFont typeface="Arial" panose="020B0604020202020204" pitchFamily="34" charset="0"/>
              <a:buChar char="•"/>
            </a:pPr>
            <a:r>
              <a:rPr lang="en-US" dirty="0"/>
              <a:t>By </a:t>
            </a:r>
            <a:r>
              <a:rPr lang="en-US" dirty="0" err="1"/>
              <a:t>tagName</a:t>
            </a:r>
            <a:r>
              <a:rPr lang="en-US" dirty="0"/>
              <a:t>: Locates elements with a given tag name. </a:t>
            </a:r>
          </a:p>
          <a:p>
            <a:pPr lvl="2">
              <a:lnSpc>
                <a:spcPct val="100000"/>
              </a:lnSpc>
            </a:pPr>
            <a:r>
              <a:rPr lang="en-US" sz="1600" dirty="0"/>
              <a:t>The returned locator is equivalent to using the </a:t>
            </a:r>
            <a:r>
              <a:rPr lang="en-US" sz="1600" dirty="0" err="1"/>
              <a:t>getElementsByTagName</a:t>
            </a:r>
            <a:r>
              <a:rPr lang="en-US" sz="1600" dirty="0"/>
              <a:t> DOM function </a:t>
            </a:r>
          </a:p>
          <a:p>
            <a:pPr lvl="2">
              <a:lnSpc>
                <a:spcPct val="100000"/>
              </a:lnSpc>
            </a:pPr>
            <a:r>
              <a:rPr lang="en-US" sz="1600" dirty="0"/>
              <a:t>Syntax : </a:t>
            </a:r>
            <a:r>
              <a:rPr lang="en-US" sz="1600" dirty="0" err="1"/>
              <a:t>driver.findElement</a:t>
            </a:r>
            <a:r>
              <a:rPr lang="en-US" sz="1600" dirty="0"/>
              <a:t>(</a:t>
            </a:r>
            <a:r>
              <a:rPr lang="en-US" sz="1600" dirty="0" err="1"/>
              <a:t>By.tagName</a:t>
            </a:r>
            <a:r>
              <a:rPr lang="en-US" sz="1600" dirty="0"/>
              <a:t>("element html tag name"))</a:t>
            </a:r>
          </a:p>
          <a:p>
            <a:pPr marL="342900" indent="-342900">
              <a:lnSpc>
                <a:spcPct val="100000"/>
              </a:lnSpc>
              <a:buFont typeface="Arial" panose="020B0604020202020204" pitchFamily="34" charset="0"/>
              <a:buChar char="•"/>
            </a:pPr>
            <a:r>
              <a:rPr lang="en-US" dirty="0"/>
              <a:t>By CSS Selector: Locates elements with a given tag name. </a:t>
            </a:r>
          </a:p>
          <a:p>
            <a:pPr lvl="2">
              <a:lnSpc>
                <a:spcPct val="100000"/>
              </a:lnSpc>
            </a:pPr>
            <a:r>
              <a:rPr lang="en-US" sz="1600" dirty="0"/>
              <a:t>Syntax : </a:t>
            </a:r>
            <a:r>
              <a:rPr lang="en-US" sz="1600" dirty="0" err="1"/>
              <a:t>driver.findElement</a:t>
            </a:r>
            <a:r>
              <a:rPr lang="en-US" sz="1600" dirty="0"/>
              <a:t>(</a:t>
            </a:r>
            <a:r>
              <a:rPr lang="en-US" sz="1600" dirty="0" err="1"/>
              <a:t>By.cssSelector</a:t>
            </a:r>
            <a:r>
              <a:rPr lang="en-US" sz="1600" dirty="0"/>
              <a:t>("</a:t>
            </a:r>
            <a:r>
              <a:rPr lang="en-US" sz="1600" dirty="0" err="1"/>
              <a:t>css</a:t>
            </a:r>
            <a:r>
              <a:rPr lang="en-US" sz="1600" dirty="0"/>
              <a:t> selector"))</a:t>
            </a:r>
          </a:p>
          <a:p>
            <a:pPr>
              <a:lnSpc>
                <a:spcPct val="100000"/>
              </a:lnSpc>
            </a:pPr>
            <a:endParaRPr lang="en-US" sz="2000" dirty="0"/>
          </a:p>
          <a:p>
            <a:endParaRPr lang="en-US" sz="2000" dirty="0"/>
          </a:p>
        </p:txBody>
      </p:sp>
    </p:spTree>
    <p:extLst>
      <p:ext uri="{BB962C8B-B14F-4D97-AF65-F5344CB8AC3E}">
        <p14:creationId xmlns:p14="http://schemas.microsoft.com/office/powerpoint/2010/main" val="239225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r>
              <a:rPr lang="en-US" dirty="0"/>
              <a:t/>
            </a:r>
            <a:br>
              <a:rPr lang="en-US" dirty="0"/>
            </a:br>
            <a:r>
              <a:rPr lang="en-US" dirty="0" err="1"/>
              <a:t>WebElement</a:t>
            </a:r>
            <a:r>
              <a:rPr lang="en-US" dirty="0"/>
              <a:t> API (Cont..)</a:t>
            </a:r>
          </a:p>
        </p:txBody>
      </p:sp>
      <p:sp>
        <p:nvSpPr>
          <p:cNvPr id="2" name="Content Placeholder 1"/>
          <p:cNvSpPr>
            <a:spLocks noGrp="1"/>
          </p:cNvSpPr>
          <p:nvPr>
            <p:ph idx="1"/>
          </p:nvPr>
        </p:nvSpPr>
        <p:spPr/>
        <p:txBody>
          <a:bodyPr/>
          <a:lstStyle/>
          <a:p>
            <a:r>
              <a:rPr lang="en-US" dirty="0"/>
              <a:t>Click(): </a:t>
            </a:r>
          </a:p>
          <a:p>
            <a:pPr lvl="1"/>
            <a:r>
              <a:rPr lang="en-US" dirty="0"/>
              <a:t>For Example: Login button is available on login screen</a:t>
            </a:r>
          </a:p>
          <a:p>
            <a:pPr lvl="1"/>
            <a:r>
              <a:rPr lang="en-US" dirty="0"/>
              <a:t>Syntax:</a:t>
            </a:r>
          </a:p>
          <a:p>
            <a:pPr lvl="1"/>
            <a:r>
              <a:rPr lang="en-US" dirty="0" err="1"/>
              <a:t>WebElement</a:t>
            </a:r>
            <a:r>
              <a:rPr lang="en-US" dirty="0"/>
              <a:t> click = </a:t>
            </a:r>
            <a:r>
              <a:rPr lang="en-US" dirty="0" err="1"/>
              <a:t>driver.findElement</a:t>
            </a:r>
            <a:r>
              <a:rPr lang="en-US" dirty="0"/>
              <a:t>(</a:t>
            </a:r>
            <a:r>
              <a:rPr lang="en-US" dirty="0" err="1"/>
              <a:t>By.xpath</a:t>
            </a:r>
            <a:r>
              <a:rPr lang="en-US" dirty="0"/>
              <a:t>("//*[@id='</a:t>
            </a:r>
            <a:r>
              <a:rPr lang="en-US" dirty="0" err="1"/>
              <a:t>btnLogOn</a:t>
            </a:r>
            <a:r>
              <a:rPr lang="en-US" dirty="0"/>
              <a:t>']"));</a:t>
            </a:r>
          </a:p>
          <a:p>
            <a:pPr marL="174625" lvl="1" indent="0">
              <a:buNone/>
            </a:pPr>
            <a:r>
              <a:rPr lang="en-US" dirty="0"/>
              <a:t>   </a:t>
            </a:r>
            <a:r>
              <a:rPr lang="en-US" dirty="0" err="1"/>
              <a:t>click.click</a:t>
            </a:r>
            <a:r>
              <a:rPr lang="en-US" dirty="0"/>
              <a:t>();</a:t>
            </a:r>
          </a:p>
          <a:p>
            <a:pPr marL="174625" lvl="1" indent="0">
              <a:buNone/>
            </a:pPr>
            <a:endParaRPr lang="en-US" dirty="0"/>
          </a:p>
          <a:p>
            <a:r>
              <a:rPr lang="en-US" dirty="0"/>
              <a:t>Scenarios where Click() is used:</a:t>
            </a:r>
          </a:p>
          <a:p>
            <a:pPr lvl="1"/>
            <a:r>
              <a:rPr lang="en-US" dirty="0"/>
              <a:t>“Check / Uncheck “ a checkbox</a:t>
            </a:r>
          </a:p>
          <a:p>
            <a:pPr lvl="1"/>
            <a:r>
              <a:rPr lang="en-US" dirty="0"/>
              <a:t>Select a radio button</a:t>
            </a:r>
          </a:p>
          <a:p>
            <a:endParaRPr lang="en-US" dirty="0"/>
          </a:p>
        </p:txBody>
      </p:sp>
    </p:spTree>
    <p:extLst>
      <p:ext uri="{BB962C8B-B14F-4D97-AF65-F5344CB8AC3E}">
        <p14:creationId xmlns:p14="http://schemas.microsoft.com/office/powerpoint/2010/main" val="1715345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r>
              <a:rPr lang="en-US" dirty="0"/>
              <a:t/>
            </a:r>
            <a:br>
              <a:rPr lang="en-US" dirty="0"/>
            </a:br>
            <a:r>
              <a:rPr lang="en-US" dirty="0" err="1"/>
              <a:t>WebElement</a:t>
            </a:r>
            <a:r>
              <a:rPr lang="en-US" dirty="0"/>
              <a:t> API (Cont..)</a:t>
            </a:r>
          </a:p>
        </p:txBody>
      </p:sp>
      <p:sp>
        <p:nvSpPr>
          <p:cNvPr id="2" name="Content Placeholder 1"/>
          <p:cNvSpPr>
            <a:spLocks noGrp="1"/>
          </p:cNvSpPr>
          <p:nvPr>
            <p:ph idx="1"/>
          </p:nvPr>
        </p:nvSpPr>
        <p:spPr/>
        <p:txBody>
          <a:bodyPr/>
          <a:lstStyle/>
          <a:p>
            <a:r>
              <a:rPr lang="en-US" dirty="0"/>
              <a:t>Clear():</a:t>
            </a:r>
          </a:p>
          <a:p>
            <a:pPr lvl="1"/>
            <a:r>
              <a:rPr lang="en-US" dirty="0"/>
              <a:t>Function sets the value property of the element to an empty string ('')</a:t>
            </a:r>
          </a:p>
          <a:p>
            <a:r>
              <a:rPr lang="en-US" dirty="0"/>
              <a:t>Syntax:</a:t>
            </a:r>
          </a:p>
          <a:p>
            <a:r>
              <a:rPr lang="en-US" dirty="0"/>
              <a:t>	</a:t>
            </a:r>
            <a:r>
              <a:rPr lang="en-US" dirty="0" err="1"/>
              <a:t>driver.findElement</a:t>
            </a:r>
            <a:r>
              <a:rPr lang="en-US" dirty="0"/>
              <a:t>(</a:t>
            </a:r>
            <a:r>
              <a:rPr lang="en-US" dirty="0" err="1"/>
              <a:t>By.xpath</a:t>
            </a:r>
            <a:r>
              <a:rPr lang="en-US" dirty="0"/>
              <a:t>("//*[@id=“</a:t>
            </a:r>
            <a:r>
              <a:rPr lang="en-US" dirty="0" err="1"/>
              <a:t>textBox</a:t>
            </a:r>
            <a:r>
              <a:rPr lang="en-US" dirty="0"/>
              <a:t>”]")).clear();</a:t>
            </a:r>
          </a:p>
          <a:p>
            <a:r>
              <a:rPr lang="en-US" dirty="0" err="1"/>
              <a:t>SendKeys</a:t>
            </a:r>
            <a:r>
              <a:rPr lang="en-US" dirty="0"/>
              <a:t>():</a:t>
            </a:r>
          </a:p>
          <a:p>
            <a:pPr lvl="1"/>
            <a:r>
              <a:rPr lang="en-US" dirty="0"/>
              <a:t>Method is used to simulate typing into an element, which may set its value</a:t>
            </a:r>
          </a:p>
          <a:p>
            <a:r>
              <a:rPr lang="en-US" dirty="0"/>
              <a:t>Syntax:</a:t>
            </a:r>
          </a:p>
          <a:p>
            <a:r>
              <a:rPr lang="en-US" dirty="0"/>
              <a:t>	</a:t>
            </a:r>
            <a:r>
              <a:rPr lang="en-US" dirty="0" err="1"/>
              <a:t>driver.findElement</a:t>
            </a:r>
            <a:r>
              <a:rPr lang="en-US" dirty="0"/>
              <a:t>(By.id(“</a:t>
            </a:r>
            <a:r>
              <a:rPr lang="en-US" dirty="0" err="1"/>
              <a:t>NameTextBox</a:t>
            </a:r>
            <a:r>
              <a:rPr lang="en-US" dirty="0"/>
              <a:t>")).</a:t>
            </a:r>
            <a:r>
              <a:rPr lang="en-US" dirty="0" err="1"/>
              <a:t>sendKeys</a:t>
            </a:r>
            <a:r>
              <a:rPr lang="en-US" dirty="0"/>
              <a:t>(“Rahul”); </a:t>
            </a:r>
          </a:p>
        </p:txBody>
      </p:sp>
    </p:spTree>
    <p:extLst>
      <p:ext uri="{BB962C8B-B14F-4D97-AF65-F5344CB8AC3E}">
        <p14:creationId xmlns:p14="http://schemas.microsoft.com/office/powerpoint/2010/main" val="2504420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idx="1"/>
          </p:nvPr>
        </p:nvSpPr>
        <p:spPr/>
        <p:txBody>
          <a:bodyPr/>
          <a:lstStyle/>
          <a:p>
            <a:endParaRPr lang="en-US"/>
          </a:p>
        </p:txBody>
      </p:sp>
    </p:spTree>
    <p:extLst>
      <p:ext uri="{BB962C8B-B14F-4D97-AF65-F5344CB8AC3E}">
        <p14:creationId xmlns:p14="http://schemas.microsoft.com/office/powerpoint/2010/main" val="15019177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r>
              <a:rPr lang="en-US" dirty="0"/>
              <a:t/>
            </a:r>
            <a:br>
              <a:rPr lang="en-US" dirty="0"/>
            </a:br>
            <a:r>
              <a:rPr lang="en-US" dirty="0" err="1"/>
              <a:t>WebElement</a:t>
            </a:r>
            <a:r>
              <a:rPr lang="en-US" dirty="0"/>
              <a:t> API (Cont..)</a:t>
            </a:r>
          </a:p>
        </p:txBody>
      </p:sp>
      <p:sp>
        <p:nvSpPr>
          <p:cNvPr id="5" name="Content Placeholder 4"/>
          <p:cNvSpPr>
            <a:spLocks noGrp="1"/>
          </p:cNvSpPr>
          <p:nvPr>
            <p:ph idx="1"/>
          </p:nvPr>
        </p:nvSpPr>
        <p:spPr>
          <a:xfrm>
            <a:off x="413069" y="1277988"/>
            <a:ext cx="8845484" cy="4643751"/>
          </a:xfrm>
        </p:spPr>
        <p:txBody>
          <a:bodyPr/>
          <a:lstStyle/>
          <a:p>
            <a:pPr marL="342900" indent="-342900">
              <a:buFont typeface="Arial" panose="020B0604020202020204" pitchFamily="34" charset="0"/>
              <a:buChar char="•"/>
            </a:pPr>
            <a:r>
              <a:rPr lang="en-US" dirty="0" err="1"/>
              <a:t>SendKeys</a:t>
            </a:r>
            <a:r>
              <a:rPr lang="en-US" dirty="0"/>
              <a:t>():</a:t>
            </a:r>
          </a:p>
          <a:p>
            <a:pPr lvl="2"/>
            <a:r>
              <a:rPr lang="en-US" sz="1600" dirty="0"/>
              <a:t>Scenarios where </a:t>
            </a:r>
            <a:r>
              <a:rPr lang="en-US" sz="1600" dirty="0" err="1"/>
              <a:t>sendKeys</a:t>
            </a:r>
            <a:r>
              <a:rPr lang="en-US" sz="1600" dirty="0"/>
              <a:t>() is used:</a:t>
            </a:r>
          </a:p>
          <a:p>
            <a:pPr lvl="3"/>
            <a:r>
              <a:rPr lang="en-US" sz="1600" dirty="0"/>
              <a:t>Sending special characters (Enter , F5, Ctrl, Alt etc..) </a:t>
            </a:r>
          </a:p>
          <a:p>
            <a:pPr lvl="3"/>
            <a:r>
              <a:rPr lang="en-US" sz="1600" dirty="0"/>
              <a:t>Key events to WebDriver </a:t>
            </a:r>
          </a:p>
          <a:p>
            <a:pPr lvl="3"/>
            <a:r>
              <a:rPr lang="en-US" sz="1600" dirty="0"/>
              <a:t>Uploading a file</a:t>
            </a:r>
          </a:p>
          <a:p>
            <a:pPr marL="546497" lvl="3" indent="0">
              <a:buNone/>
            </a:pPr>
            <a:r>
              <a:rPr lang="en-US" sz="1600" b="1" dirty="0"/>
              <a:t>Syntax</a:t>
            </a:r>
            <a:r>
              <a:rPr lang="en-US" sz="1600" dirty="0"/>
              <a:t>:</a:t>
            </a:r>
          </a:p>
          <a:p>
            <a:pPr marL="545408" lvl="3" indent="0">
              <a:buNone/>
            </a:pPr>
            <a:r>
              <a:rPr lang="en-US" sz="1600" dirty="0"/>
              <a:t>//Sending </a:t>
            </a:r>
            <a:r>
              <a:rPr lang="en-US" sz="1600" dirty="0" err="1"/>
              <a:t>Ctrl+A</a:t>
            </a:r>
            <a:endParaRPr lang="en-US" sz="1600" dirty="0"/>
          </a:p>
          <a:p>
            <a:pPr marL="545408" lvl="3" indent="0">
              <a:buNone/>
            </a:pPr>
            <a:r>
              <a:rPr lang="en-US" sz="1600" dirty="0"/>
              <a:t>	</a:t>
            </a:r>
            <a:r>
              <a:rPr lang="en-US" sz="1600" dirty="0" err="1"/>
              <a:t>driver.findElement</a:t>
            </a:r>
            <a:r>
              <a:rPr lang="en-US" sz="1600" dirty="0"/>
              <a:t>(</a:t>
            </a:r>
            <a:r>
              <a:rPr lang="en-US" sz="1600" dirty="0" err="1"/>
              <a:t>By.xpath</a:t>
            </a:r>
            <a:r>
              <a:rPr lang="en-US" sz="1600" dirty="0"/>
              <a:t>("//body")).</a:t>
            </a:r>
            <a:r>
              <a:rPr lang="en-US" sz="1600" dirty="0" err="1"/>
              <a:t>sendKeys</a:t>
            </a:r>
            <a:r>
              <a:rPr lang="en-US" sz="1600" dirty="0"/>
              <a:t>(</a:t>
            </a:r>
            <a:r>
              <a:rPr lang="en-US" sz="1600" dirty="0" err="1"/>
              <a:t>Keys.chord</a:t>
            </a:r>
            <a:r>
              <a:rPr lang="en-US" sz="1600" dirty="0"/>
              <a:t>(</a:t>
            </a:r>
            <a:r>
              <a:rPr lang="en-US" sz="1600" dirty="0" err="1"/>
              <a:t>Keys.CONTROL</a:t>
            </a:r>
            <a:r>
              <a:rPr lang="en-US" sz="1600" dirty="0"/>
              <a:t>, "a"));</a:t>
            </a:r>
          </a:p>
          <a:p>
            <a:pPr marL="545408" lvl="3" indent="0">
              <a:buNone/>
            </a:pPr>
            <a:r>
              <a:rPr lang="en-US" sz="1600" dirty="0"/>
              <a:t>//Sending </a:t>
            </a:r>
            <a:r>
              <a:rPr lang="en-US" sz="1600" dirty="0" err="1"/>
              <a:t>pagedown</a:t>
            </a:r>
            <a:r>
              <a:rPr lang="en-US" sz="1600" dirty="0"/>
              <a:t> key from keyboard </a:t>
            </a:r>
          </a:p>
          <a:p>
            <a:pPr marL="545408" lvl="3" indent="0">
              <a:buNone/>
            </a:pPr>
            <a:r>
              <a:rPr lang="en-US" sz="1600" dirty="0" err="1"/>
              <a:t>driver.findElement</a:t>
            </a:r>
            <a:r>
              <a:rPr lang="en-US" sz="1600" dirty="0"/>
              <a:t>(By.id("name")).</a:t>
            </a:r>
            <a:r>
              <a:rPr lang="en-US" sz="1600" dirty="0" err="1"/>
              <a:t>sendKeys</a:t>
            </a:r>
            <a:r>
              <a:rPr lang="en-US" sz="1600" dirty="0"/>
              <a:t>(</a:t>
            </a:r>
            <a:r>
              <a:rPr lang="en-US" sz="1600" dirty="0" err="1"/>
              <a:t>Keys.PAGE_DOWN</a:t>
            </a:r>
            <a:r>
              <a:rPr lang="en-US" sz="1600" dirty="0"/>
              <a:t>); </a:t>
            </a:r>
          </a:p>
          <a:p>
            <a:pPr marL="545408" lvl="3" indent="0">
              <a:buNone/>
            </a:pPr>
            <a:r>
              <a:rPr lang="en-US" sz="1600" dirty="0"/>
              <a:t>//Sending space key   </a:t>
            </a:r>
          </a:p>
          <a:p>
            <a:pPr marL="545408" lvl="3" indent="0">
              <a:buNone/>
            </a:pPr>
            <a:r>
              <a:rPr lang="en-US" sz="1600" dirty="0" err="1"/>
              <a:t>driver.findElement</a:t>
            </a:r>
            <a:r>
              <a:rPr lang="en-US" sz="1600" dirty="0"/>
              <a:t>(By.id("name")).</a:t>
            </a:r>
            <a:r>
              <a:rPr lang="en-US" sz="1600" dirty="0" err="1"/>
              <a:t>sendKeys</a:t>
            </a:r>
            <a:r>
              <a:rPr lang="en-US" sz="1600" dirty="0"/>
              <a:t>(</a:t>
            </a:r>
            <a:r>
              <a:rPr lang="en-US" sz="1600" dirty="0" err="1"/>
              <a:t>Keys.SPACE</a:t>
            </a:r>
            <a:r>
              <a:rPr lang="en-US" sz="1600" dirty="0"/>
              <a:t>); </a:t>
            </a:r>
          </a:p>
          <a:p>
            <a:pPr marL="342900" indent="-342900">
              <a:buFont typeface="Arial" panose="020B0604020202020204" pitchFamily="34" charset="0"/>
              <a:buChar char="•"/>
            </a:pPr>
            <a:r>
              <a:rPr lang="en-US" dirty="0"/>
              <a:t>Submit():</a:t>
            </a:r>
          </a:p>
          <a:p>
            <a:pPr lvl="2"/>
            <a:r>
              <a:rPr lang="en-US" sz="1600" dirty="0"/>
              <a:t>If form has submit button which has type = “submit” instead of type = "button" then .submit() method will work</a:t>
            </a:r>
          </a:p>
          <a:p>
            <a:pPr lvl="2"/>
            <a:endParaRPr lang="en-US" sz="1600" dirty="0"/>
          </a:p>
          <a:p>
            <a:pPr lvl="2"/>
            <a:r>
              <a:rPr lang="en-US" sz="1600" dirty="0"/>
              <a:t>If button Is not Inside &lt;form&gt; tag then .submit() method will not work.</a:t>
            </a:r>
          </a:p>
          <a:p>
            <a:pPr lvl="1"/>
            <a:r>
              <a:rPr lang="en-US" b="1" dirty="0"/>
              <a:t>      Syntax:</a:t>
            </a:r>
          </a:p>
          <a:p>
            <a:pPr lvl="1"/>
            <a:r>
              <a:rPr lang="en-US" dirty="0"/>
              <a:t>	</a:t>
            </a:r>
            <a:r>
              <a:rPr lang="en-US" dirty="0" err="1"/>
              <a:t>driver.findElement</a:t>
            </a:r>
            <a:r>
              <a:rPr lang="en-US" dirty="0"/>
              <a:t>(</a:t>
            </a:r>
            <a:r>
              <a:rPr lang="en-US" dirty="0" err="1"/>
              <a:t>By.xpath</a:t>
            </a:r>
            <a:r>
              <a:rPr lang="en-US" dirty="0"/>
              <a:t>("//input[@name='Company']")).submit();</a:t>
            </a:r>
          </a:p>
          <a:p>
            <a:endParaRPr lang="en-US" sz="2000" dirty="0"/>
          </a:p>
        </p:txBody>
      </p:sp>
      <p:pic>
        <p:nvPicPr>
          <p:cNvPr id="8" name="Picture 3"/>
          <p:cNvPicPr>
            <a:picLocks noChangeAspect="1" noChangeArrowheads="1"/>
          </p:cNvPicPr>
          <p:nvPr/>
        </p:nvPicPr>
        <p:blipFill>
          <a:blip r:embed="rId3">
            <a:biLevel thresh="75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216250" y="4418943"/>
            <a:ext cx="4328659" cy="33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2732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r>
              <a:rPr lang="en-US" dirty="0"/>
              <a:t/>
            </a:r>
            <a:br>
              <a:rPr lang="en-US" dirty="0"/>
            </a:br>
            <a:r>
              <a:rPr lang="en-US" dirty="0" err="1"/>
              <a:t>WebElement</a:t>
            </a:r>
            <a:r>
              <a:rPr lang="en-US" dirty="0"/>
              <a:t> API (Cont..)</a:t>
            </a:r>
          </a:p>
        </p:txBody>
      </p:sp>
      <p:sp>
        <p:nvSpPr>
          <p:cNvPr id="5" name="Content Placeholder 4"/>
          <p:cNvSpPr>
            <a:spLocks noGrp="1"/>
          </p:cNvSpPr>
          <p:nvPr>
            <p:ph idx="1"/>
          </p:nvPr>
        </p:nvSpPr>
        <p:spPr>
          <a:xfrm>
            <a:off x="413069" y="1220159"/>
            <a:ext cx="4517324" cy="4643751"/>
          </a:xfrm>
        </p:spPr>
        <p:txBody>
          <a:bodyPr/>
          <a:lstStyle/>
          <a:p>
            <a:r>
              <a:rPr lang="en-US" dirty="0"/>
              <a:t>Select:</a:t>
            </a:r>
          </a:p>
          <a:p>
            <a:pPr lvl="1"/>
            <a:r>
              <a:rPr lang="en-US" dirty="0"/>
              <a:t>WebDriver’s support classes</a:t>
            </a:r>
          </a:p>
          <a:p>
            <a:pPr lvl="1"/>
            <a:r>
              <a:rPr lang="en-US" dirty="0"/>
              <a:t>Used to work with Dropdowns</a:t>
            </a:r>
          </a:p>
          <a:p>
            <a:endParaRPr lang="en-US" dirty="0"/>
          </a:p>
          <a:p>
            <a:pPr lvl="1"/>
            <a:r>
              <a:rPr lang="en-US" dirty="0"/>
              <a:t>Method Name: </a:t>
            </a:r>
            <a:r>
              <a:rPr lang="en-US" dirty="0" err="1"/>
              <a:t>selectByIndex</a:t>
            </a:r>
            <a:r>
              <a:rPr lang="en-US" dirty="0"/>
              <a:t> </a:t>
            </a:r>
          </a:p>
          <a:p>
            <a:pPr lvl="1"/>
            <a:r>
              <a:rPr lang="en-US" dirty="0"/>
              <a:t>Syntax: </a:t>
            </a:r>
            <a:r>
              <a:rPr lang="en-US" dirty="0" err="1"/>
              <a:t>select.selectByIndex</a:t>
            </a:r>
            <a:r>
              <a:rPr lang="en-US" dirty="0"/>
              <a:t>(Index);</a:t>
            </a:r>
          </a:p>
          <a:p>
            <a:endParaRPr lang="en-US" dirty="0"/>
          </a:p>
          <a:p>
            <a:pPr lvl="1"/>
            <a:r>
              <a:rPr lang="en-US" dirty="0"/>
              <a:t>Method Name: </a:t>
            </a:r>
            <a:r>
              <a:rPr lang="en-US" dirty="0" err="1"/>
              <a:t>selectByValue</a:t>
            </a:r>
            <a:r>
              <a:rPr lang="en-US" dirty="0"/>
              <a:t> </a:t>
            </a:r>
          </a:p>
          <a:p>
            <a:pPr lvl="1"/>
            <a:r>
              <a:rPr lang="en-US" dirty="0"/>
              <a:t>Syntax: </a:t>
            </a:r>
            <a:r>
              <a:rPr lang="en-US" dirty="0" err="1"/>
              <a:t>select.selectByValue</a:t>
            </a:r>
            <a:r>
              <a:rPr lang="en-US" dirty="0"/>
              <a:t>(Value);</a:t>
            </a:r>
          </a:p>
          <a:p>
            <a:endParaRPr lang="en-US" dirty="0"/>
          </a:p>
          <a:p>
            <a:pPr lvl="1"/>
            <a:r>
              <a:rPr lang="en-US" dirty="0"/>
              <a:t>Method Name: </a:t>
            </a:r>
            <a:r>
              <a:rPr lang="en-US" dirty="0" err="1"/>
              <a:t>selectByVisibleText</a:t>
            </a:r>
            <a:r>
              <a:rPr lang="en-US" dirty="0"/>
              <a:t> </a:t>
            </a:r>
          </a:p>
          <a:p>
            <a:pPr lvl="1"/>
            <a:r>
              <a:rPr lang="en-US" dirty="0"/>
              <a:t>Syntax: </a:t>
            </a:r>
            <a:r>
              <a:rPr lang="en-US" dirty="0" err="1"/>
              <a:t>select.selectByVisibleText</a:t>
            </a:r>
            <a:r>
              <a:rPr lang="en-US" dirty="0"/>
              <a:t>(Text);</a:t>
            </a:r>
          </a:p>
          <a:p>
            <a:endParaRPr lang="en-US" dirty="0"/>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3792" y="986208"/>
            <a:ext cx="5427207" cy="25925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3792" y="3578772"/>
            <a:ext cx="5427207" cy="28607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7618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30810364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r>
              <a:rPr lang="en-US" dirty="0"/>
              <a:t/>
            </a:r>
            <a:br>
              <a:rPr lang="en-US" dirty="0"/>
            </a:br>
            <a:r>
              <a:rPr lang="en-US" dirty="0" err="1"/>
              <a:t>WebElement</a:t>
            </a:r>
            <a:r>
              <a:rPr lang="en-US" dirty="0"/>
              <a:t> API (Cont..)</a:t>
            </a:r>
          </a:p>
        </p:txBody>
      </p:sp>
      <p:sp>
        <p:nvSpPr>
          <p:cNvPr id="5" name="Content Placeholder 4"/>
          <p:cNvSpPr>
            <a:spLocks noGrp="1"/>
          </p:cNvSpPr>
          <p:nvPr>
            <p:ph idx="1"/>
          </p:nvPr>
        </p:nvSpPr>
        <p:spPr>
          <a:xfrm>
            <a:off x="695399" y="1107124"/>
            <a:ext cx="10576946" cy="5577455"/>
          </a:xfrm>
        </p:spPr>
        <p:txBody>
          <a:bodyPr/>
          <a:lstStyle/>
          <a:p>
            <a:pPr marL="285750" indent="-285750">
              <a:lnSpc>
                <a:spcPct val="100000"/>
              </a:lnSpc>
              <a:buFont typeface="Arial" panose="020B0604020202020204" pitchFamily="34" charset="0"/>
              <a:buChar char="•"/>
            </a:pPr>
            <a:r>
              <a:rPr lang="en-US" dirty="0" err="1"/>
              <a:t>getText</a:t>
            </a:r>
            <a:r>
              <a:rPr lang="en-US" dirty="0"/>
              <a:t>():</a:t>
            </a:r>
          </a:p>
          <a:p>
            <a:pPr lvl="2">
              <a:lnSpc>
                <a:spcPct val="100000"/>
              </a:lnSpc>
            </a:pPr>
            <a:r>
              <a:rPr lang="en-US" sz="1600" dirty="0"/>
              <a:t>Get the text content from a DOM-element found by given selector</a:t>
            </a:r>
          </a:p>
          <a:p>
            <a:pPr lvl="2">
              <a:lnSpc>
                <a:spcPct val="100000"/>
              </a:lnSpc>
            </a:pPr>
            <a:r>
              <a:rPr lang="en-US" sz="1600" dirty="0"/>
              <a:t>Make sure the element you want to request the text from is interact able otherwise empty string is returned</a:t>
            </a:r>
          </a:p>
          <a:p>
            <a:pPr marL="643039" lvl="2" indent="-285750">
              <a:lnSpc>
                <a:spcPct val="100000"/>
              </a:lnSpc>
            </a:pPr>
            <a:r>
              <a:rPr lang="en-US" sz="1600" dirty="0"/>
              <a:t>Syntax:</a:t>
            </a:r>
          </a:p>
          <a:p>
            <a:pPr marL="643039" lvl="2" indent="-285750">
              <a:lnSpc>
                <a:spcPct val="100000"/>
              </a:lnSpc>
            </a:pPr>
            <a:r>
              <a:rPr lang="en-US" sz="1600" dirty="0"/>
              <a:t>	</a:t>
            </a:r>
            <a:r>
              <a:rPr lang="en-US" sz="1600" dirty="0" err="1"/>
              <a:t>WebElement</a:t>
            </a:r>
            <a:r>
              <a:rPr lang="en-US" sz="1600" dirty="0"/>
              <a:t> </a:t>
            </a:r>
            <a:r>
              <a:rPr lang="en-US" sz="1600" dirty="0" err="1"/>
              <a:t>TxtBoxContent</a:t>
            </a:r>
            <a:r>
              <a:rPr lang="en-US" sz="1600" dirty="0"/>
              <a:t> = </a:t>
            </a:r>
            <a:r>
              <a:rPr lang="en-US" sz="1600" dirty="0" err="1"/>
              <a:t>driver.findElement</a:t>
            </a:r>
            <a:r>
              <a:rPr lang="en-US" sz="1600" dirty="0"/>
              <a:t>(By.id(“</a:t>
            </a:r>
            <a:r>
              <a:rPr lang="en-US" sz="1600" dirty="0" err="1"/>
              <a:t>WebelementID</a:t>
            </a:r>
            <a:r>
              <a:rPr lang="en-US" sz="1600" dirty="0"/>
              <a:t>”));</a:t>
            </a:r>
          </a:p>
          <a:p>
            <a:pPr marL="643039" lvl="2" indent="-285750">
              <a:lnSpc>
                <a:spcPct val="100000"/>
              </a:lnSpc>
            </a:pPr>
            <a:r>
              <a:rPr lang="en-US" sz="1600" dirty="0" err="1"/>
              <a:t>TxtBoxContent.getText</a:t>
            </a:r>
            <a:r>
              <a:rPr lang="en-US" sz="1600" dirty="0"/>
              <a:t>();</a:t>
            </a:r>
          </a:p>
          <a:p>
            <a:pPr marL="285750" indent="-285750">
              <a:lnSpc>
                <a:spcPct val="100000"/>
              </a:lnSpc>
              <a:buFont typeface="Arial" panose="020B0604020202020204" pitchFamily="34" charset="0"/>
              <a:buChar char="•"/>
            </a:pPr>
            <a:r>
              <a:rPr lang="en-US" dirty="0" err="1"/>
              <a:t>getAttribute</a:t>
            </a:r>
            <a:r>
              <a:rPr lang="en-US" dirty="0"/>
              <a:t>():</a:t>
            </a:r>
          </a:p>
          <a:p>
            <a:pPr lvl="2">
              <a:lnSpc>
                <a:spcPct val="100000"/>
              </a:lnSpc>
            </a:pPr>
            <a:r>
              <a:rPr lang="en-US" sz="1600" dirty="0" err="1"/>
              <a:t>getText</a:t>
            </a:r>
            <a:r>
              <a:rPr lang="en-US" sz="1600" dirty="0"/>
              <a:t>() will only get the inner text of an element</a:t>
            </a:r>
          </a:p>
          <a:p>
            <a:pPr lvl="2">
              <a:lnSpc>
                <a:spcPct val="100000"/>
              </a:lnSpc>
            </a:pPr>
            <a:r>
              <a:rPr lang="en-US" sz="1600" dirty="0"/>
              <a:t>To get the value, you need to use </a:t>
            </a:r>
            <a:r>
              <a:rPr lang="en-US" sz="1600" dirty="0" err="1"/>
              <a:t>getAttribute</a:t>
            </a:r>
            <a:r>
              <a:rPr lang="en-US" sz="1600" dirty="0"/>
              <a:t>(“attribute name”)</a:t>
            </a:r>
          </a:p>
          <a:p>
            <a:pPr lvl="2">
              <a:lnSpc>
                <a:spcPct val="100000"/>
              </a:lnSpc>
            </a:pPr>
            <a:r>
              <a:rPr lang="en-US" sz="1600" dirty="0"/>
              <a:t>Attribute name can be class, id, name, status </a:t>
            </a:r>
            <a:r>
              <a:rPr lang="en-US" sz="1600" dirty="0" err="1"/>
              <a:t>etc</a:t>
            </a:r>
            <a:endParaRPr lang="en-US" sz="1600" dirty="0"/>
          </a:p>
          <a:p>
            <a:pPr marL="460772" lvl="1" indent="-285750">
              <a:lnSpc>
                <a:spcPct val="100000"/>
              </a:lnSpc>
              <a:buFont typeface="Arial" panose="020B0604020202020204" pitchFamily="34" charset="0"/>
              <a:buChar char="•"/>
            </a:pPr>
            <a:endParaRPr lang="en-US" dirty="0"/>
          </a:p>
          <a:p>
            <a:pPr marL="643039" lvl="2" indent="-285750">
              <a:lnSpc>
                <a:spcPct val="100000"/>
              </a:lnSpc>
            </a:pPr>
            <a:endParaRPr lang="en-US" sz="1600" dirty="0"/>
          </a:p>
          <a:p>
            <a:pPr marL="643039" lvl="2" indent="-285750">
              <a:lnSpc>
                <a:spcPct val="100000"/>
              </a:lnSpc>
            </a:pPr>
            <a:r>
              <a:rPr lang="en-US" sz="1600" dirty="0"/>
              <a:t>Syntax:</a:t>
            </a:r>
          </a:p>
          <a:p>
            <a:pPr marL="831158" lvl="3" indent="-285750">
              <a:lnSpc>
                <a:spcPct val="100000"/>
              </a:lnSpc>
            </a:pPr>
            <a:r>
              <a:rPr lang="en-US" sz="1600" dirty="0" err="1"/>
              <a:t>WebElement</a:t>
            </a:r>
            <a:r>
              <a:rPr lang="en-US" sz="1600" dirty="0"/>
              <a:t> </a:t>
            </a:r>
            <a:r>
              <a:rPr lang="en-US" sz="1600" dirty="0" err="1"/>
              <a:t>TxtBoxContent</a:t>
            </a:r>
            <a:r>
              <a:rPr lang="en-US" sz="1600" dirty="0"/>
              <a:t> = </a:t>
            </a:r>
            <a:r>
              <a:rPr lang="en-US" sz="1600" dirty="0" err="1"/>
              <a:t>driver.findElement</a:t>
            </a:r>
            <a:r>
              <a:rPr lang="en-US" sz="1600" dirty="0"/>
              <a:t>(By.id(</a:t>
            </a:r>
            <a:r>
              <a:rPr lang="en-US" sz="1600" dirty="0" err="1"/>
              <a:t>WebelementID</a:t>
            </a:r>
            <a:r>
              <a:rPr lang="en-US" sz="1600" dirty="0"/>
              <a:t>)); </a:t>
            </a:r>
            <a:r>
              <a:rPr lang="en-US" sz="1600" dirty="0" err="1"/>
              <a:t>System.out.println</a:t>
            </a:r>
            <a:r>
              <a:rPr lang="en-US" sz="1600" dirty="0"/>
              <a:t>("Printing " + </a:t>
            </a:r>
            <a:r>
              <a:rPr lang="en-US" sz="1600" dirty="0" err="1"/>
              <a:t>TxtBoxContent.getAttribute</a:t>
            </a:r>
            <a:r>
              <a:rPr lang="en-US" sz="1600" dirty="0"/>
              <a:t>(“class"));</a:t>
            </a:r>
          </a:p>
          <a:p>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3091" y="4557309"/>
            <a:ext cx="10283510" cy="5113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688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Lesson Objectives</a:t>
            </a:r>
          </a:p>
        </p:txBody>
      </p:sp>
      <p:sp>
        <p:nvSpPr>
          <p:cNvPr id="6" name="Content Placeholder 5"/>
          <p:cNvSpPr>
            <a:spLocks noGrp="1"/>
          </p:cNvSpPr>
          <p:nvPr>
            <p:ph idx="1"/>
          </p:nvPr>
        </p:nvSpPr>
        <p:spPr>
          <a:xfrm>
            <a:off x="413069" y="848220"/>
            <a:ext cx="9058352" cy="5773297"/>
          </a:xfrm>
        </p:spPr>
        <p:txBody>
          <a:bodyPr>
            <a:noAutofit/>
          </a:bodyPr>
          <a:lstStyle/>
          <a:p>
            <a:pPr marL="285750" indent="-285750">
              <a:buFont typeface="Arial" panose="020B0604020202020204" pitchFamily="34" charset="0"/>
              <a:buChar char="•"/>
            </a:pPr>
            <a:r>
              <a:rPr lang="en-US" dirty="0"/>
              <a:t>Introduction To Web Driver</a:t>
            </a:r>
          </a:p>
          <a:p>
            <a:pPr marL="285750" indent="-285750">
              <a:buFont typeface="Arial" panose="020B0604020202020204" pitchFamily="34" charset="0"/>
              <a:buChar char="•"/>
            </a:pPr>
            <a:r>
              <a:rPr lang="en-US" dirty="0"/>
              <a:t>Writing first Web Driver Test</a:t>
            </a:r>
          </a:p>
          <a:p>
            <a:pPr marL="285750" indent="-285750">
              <a:buFont typeface="Arial" panose="020B0604020202020204" pitchFamily="34" charset="0"/>
              <a:buChar char="•"/>
            </a:pPr>
            <a:r>
              <a:rPr lang="en-US" dirty="0"/>
              <a:t>Locating UI Elements-Developers Tools</a:t>
            </a:r>
          </a:p>
          <a:p>
            <a:pPr marL="285750" indent="-285750">
              <a:buFont typeface="Arial" panose="020B0604020202020204" pitchFamily="34" charset="0"/>
              <a:buChar char="•"/>
            </a:pPr>
            <a:r>
              <a:rPr lang="en-US" dirty="0"/>
              <a:t>Navigation API</a:t>
            </a:r>
          </a:p>
          <a:p>
            <a:pPr marL="285750" indent="-285750">
              <a:buFont typeface="Arial" panose="020B0604020202020204" pitchFamily="34" charset="0"/>
              <a:buChar char="•"/>
            </a:pPr>
            <a:r>
              <a:rPr lang="en-US" dirty="0"/>
              <a:t>Interrogation API</a:t>
            </a:r>
          </a:p>
          <a:p>
            <a:pPr marL="285750" indent="-285750">
              <a:buFont typeface="Arial" panose="020B0604020202020204" pitchFamily="34" charset="0"/>
              <a:buChar char="•"/>
            </a:pPr>
            <a:r>
              <a:rPr lang="en-US" dirty="0" err="1"/>
              <a:t>WebElement</a:t>
            </a:r>
            <a:r>
              <a:rPr lang="en-US" dirty="0"/>
              <a:t> API</a:t>
            </a:r>
          </a:p>
          <a:p>
            <a:pPr marL="285750" indent="-285750">
              <a:buFont typeface="Arial" panose="020B0604020202020204" pitchFamily="34" charset="0"/>
              <a:buChar char="•"/>
            </a:pPr>
            <a:r>
              <a:rPr lang="en-US" dirty="0"/>
              <a:t>Why synchronization is important </a:t>
            </a:r>
          </a:p>
          <a:p>
            <a:pPr marL="285750" indent="-285750">
              <a:buFont typeface="Arial" panose="020B0604020202020204" pitchFamily="34" charset="0"/>
              <a:buChar char="•"/>
            </a:pPr>
            <a:r>
              <a:rPr lang="en-US" dirty="0"/>
              <a:t>Using Explicit &amp; Implicit Wait</a:t>
            </a:r>
          </a:p>
          <a:p>
            <a:pPr marL="342900" lvl="1" indent="-342900">
              <a:buClr>
                <a:schemeClr val="accent5"/>
              </a:buClr>
            </a:pPr>
            <a:r>
              <a:rPr lang="en-US" sz="2200" dirty="0"/>
              <a:t>JavaScript Executor</a:t>
            </a:r>
          </a:p>
          <a:p>
            <a:pPr marL="285750" indent="-285750">
              <a:buFont typeface="Arial" panose="020B0604020202020204" pitchFamily="34" charset="0"/>
              <a:buChar char="•"/>
            </a:pPr>
            <a:endParaRPr lang="en-US" dirty="0"/>
          </a:p>
          <a:p>
            <a:pPr lvl="2"/>
            <a:endParaRPr lang="en-US" dirty="0"/>
          </a:p>
          <a:p>
            <a:pPr lvl="2"/>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30379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r>
              <a:rPr lang="en-US" dirty="0"/>
              <a:t/>
            </a:r>
            <a:br>
              <a:rPr lang="en-US" dirty="0"/>
            </a:br>
            <a:r>
              <a:rPr lang="en-US" dirty="0"/>
              <a:t>Handling Popup Dialogs and Alerts</a:t>
            </a:r>
          </a:p>
        </p:txBody>
      </p:sp>
      <p:sp>
        <p:nvSpPr>
          <p:cNvPr id="5" name="Content Placeholder 4"/>
          <p:cNvSpPr>
            <a:spLocks noGrp="1"/>
          </p:cNvSpPr>
          <p:nvPr>
            <p:ph idx="1"/>
          </p:nvPr>
        </p:nvSpPr>
        <p:spPr>
          <a:xfrm>
            <a:off x="949831" y="1434131"/>
            <a:ext cx="5005004" cy="4643751"/>
          </a:xfrm>
        </p:spPr>
        <p:txBody>
          <a:bodyPr/>
          <a:lstStyle/>
          <a:p>
            <a:r>
              <a:rPr lang="en-US" dirty="0"/>
              <a:t>Two types of alerts:</a:t>
            </a:r>
          </a:p>
          <a:p>
            <a:endParaRPr lang="en-US" dirty="0"/>
          </a:p>
          <a:p>
            <a:pPr lvl="1"/>
            <a:r>
              <a:rPr lang="en-US" dirty="0"/>
              <a:t>Windows based alert pop ups</a:t>
            </a:r>
          </a:p>
          <a:p>
            <a:pPr lvl="2"/>
            <a:r>
              <a:rPr lang="en-US" dirty="0"/>
              <a:t>Selenium will not be able to recognize it, since it is an OS-level dialog</a:t>
            </a:r>
          </a:p>
          <a:p>
            <a:endParaRPr lang="en-US" dirty="0"/>
          </a:p>
          <a:p>
            <a:endParaRPr lang="en-US" dirty="0"/>
          </a:p>
          <a:p>
            <a:endParaRPr lang="en-US" dirty="0"/>
          </a:p>
          <a:p>
            <a:endParaRPr lang="en-US" dirty="0"/>
          </a:p>
          <a:p>
            <a:r>
              <a:rPr lang="en-US" dirty="0"/>
              <a:t>Web based alert pop ups </a:t>
            </a:r>
          </a:p>
          <a:p>
            <a:pPr lvl="1"/>
            <a:r>
              <a:rPr lang="en-US" dirty="0"/>
              <a:t>Can be Alert box/ Pop up box/ confirmation Box/ Prompt/ Authentication Box</a:t>
            </a:r>
          </a:p>
          <a:p>
            <a:pPr lvl="1"/>
            <a:r>
              <a:rPr lang="en-US" dirty="0"/>
              <a:t>Alert interface gives us following methods to deal with the alert</a:t>
            </a:r>
          </a:p>
          <a:p>
            <a:pPr lvl="2"/>
            <a:r>
              <a:rPr lang="en-US" dirty="0"/>
              <a:t>accept() : To accept the alert</a:t>
            </a:r>
          </a:p>
          <a:p>
            <a:pPr lvl="2"/>
            <a:r>
              <a:rPr lang="en-US" dirty="0"/>
              <a:t>dismiss() : To dismiss the alert</a:t>
            </a:r>
          </a:p>
          <a:p>
            <a:pPr lvl="2"/>
            <a:r>
              <a:rPr lang="en-US" dirty="0" err="1"/>
              <a:t>getText</a:t>
            </a:r>
            <a:r>
              <a:rPr lang="en-US" dirty="0"/>
              <a:t>() : To get the text of the alert</a:t>
            </a:r>
          </a:p>
          <a:p>
            <a:pPr lvl="2"/>
            <a:r>
              <a:rPr lang="en-US" dirty="0" err="1"/>
              <a:t>sendKeys</a:t>
            </a:r>
            <a:r>
              <a:rPr lang="en-US" dirty="0"/>
              <a:t>() : To write some text to the alert</a:t>
            </a:r>
          </a:p>
          <a:p>
            <a:endParaRPr lang="en-US" dirty="0"/>
          </a:p>
          <a:p>
            <a:endParaRPr lang="en-US"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0287" y="4252822"/>
            <a:ext cx="2662545" cy="15728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5960" y="1261794"/>
            <a:ext cx="3771198" cy="21824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5821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5.1: Testing Web Applications Using Web Driver API</a:t>
            </a:r>
            <a:r>
              <a:rPr lang="en-US" dirty="0"/>
              <a:t/>
            </a:r>
            <a:br>
              <a:rPr lang="en-US" dirty="0"/>
            </a:br>
            <a:r>
              <a:rPr lang="en-US" dirty="0"/>
              <a:t>Windows</a:t>
            </a:r>
          </a:p>
        </p:txBody>
      </p:sp>
      <p:sp>
        <p:nvSpPr>
          <p:cNvPr id="4" name="Content Placeholder 3"/>
          <p:cNvSpPr>
            <a:spLocks noGrp="1"/>
          </p:cNvSpPr>
          <p:nvPr>
            <p:ph idx="1"/>
          </p:nvPr>
        </p:nvSpPr>
        <p:spPr>
          <a:xfrm>
            <a:off x="413069" y="1107124"/>
            <a:ext cx="10733152" cy="5593221"/>
          </a:xfrm>
        </p:spPr>
        <p:txBody>
          <a:bodyPr>
            <a:noAutofit/>
          </a:bodyPr>
          <a:lstStyle/>
          <a:p>
            <a:r>
              <a:rPr lang="en-US" dirty="0"/>
              <a:t>Multiple windows are handled by switching the focus from one window to another</a:t>
            </a:r>
          </a:p>
          <a:p>
            <a:r>
              <a:rPr lang="en-US" b="1" dirty="0"/>
              <a:t>Syntax:</a:t>
            </a:r>
          </a:p>
          <a:p>
            <a:r>
              <a:rPr lang="en-US" sz="2000" dirty="0"/>
              <a:t>    </a:t>
            </a:r>
            <a:r>
              <a:rPr lang="en-US" sz="1400" b="1" dirty="0"/>
              <a:t>// Opening site  </a:t>
            </a:r>
          </a:p>
          <a:p>
            <a:r>
              <a:rPr lang="en-US" sz="1400" dirty="0"/>
              <a:t>     	</a:t>
            </a:r>
            <a:r>
              <a:rPr lang="en-US" sz="1400" dirty="0" err="1"/>
              <a:t>driver.findElement</a:t>
            </a:r>
            <a:r>
              <a:rPr lang="en-US" sz="1400" dirty="0"/>
              <a:t>(</a:t>
            </a:r>
            <a:r>
              <a:rPr lang="en-US" sz="1400" dirty="0" err="1"/>
              <a:t>By.xpath</a:t>
            </a:r>
            <a:r>
              <a:rPr lang="en-US" sz="1400" dirty="0"/>
              <a:t>("//</a:t>
            </a:r>
            <a:r>
              <a:rPr lang="en-US" sz="1400" dirty="0" err="1"/>
              <a:t>img</a:t>
            </a:r>
            <a:r>
              <a:rPr lang="en-US" sz="1400" dirty="0"/>
              <a:t>[@alt='</a:t>
            </a:r>
            <a:r>
              <a:rPr lang="en-US" sz="1400" dirty="0" err="1"/>
              <a:t>SeleniumMasterLogo</a:t>
            </a:r>
            <a:r>
              <a:rPr lang="en-US" sz="1400" dirty="0"/>
              <a:t>']")).click();  </a:t>
            </a:r>
          </a:p>
          <a:p>
            <a:r>
              <a:rPr lang="en-US" sz="1400" b="1" dirty="0"/>
              <a:t>      // Storing parent window reference into a String Variable  </a:t>
            </a:r>
          </a:p>
          <a:p>
            <a:r>
              <a:rPr lang="en-US" sz="1400" dirty="0"/>
              <a:t>     	String </a:t>
            </a:r>
            <a:r>
              <a:rPr lang="en-US" sz="1400" dirty="0" err="1"/>
              <a:t>Parent_Window</a:t>
            </a:r>
            <a:r>
              <a:rPr lang="en-US" sz="1400" dirty="0"/>
              <a:t> = </a:t>
            </a:r>
            <a:r>
              <a:rPr lang="en-US" sz="1400" dirty="0" err="1"/>
              <a:t>driver.getWindowHandle</a:t>
            </a:r>
            <a:r>
              <a:rPr lang="en-US" sz="1400" dirty="0"/>
              <a:t>();    </a:t>
            </a:r>
          </a:p>
          <a:p>
            <a:r>
              <a:rPr lang="en-US" sz="1400" dirty="0"/>
              <a:t>      </a:t>
            </a:r>
            <a:r>
              <a:rPr lang="en-US" sz="1400" b="1" dirty="0"/>
              <a:t>// Switching from parent window to child window   </a:t>
            </a:r>
          </a:p>
          <a:p>
            <a:r>
              <a:rPr lang="en-US" sz="1400" dirty="0"/>
              <a:t>     	for (String </a:t>
            </a:r>
            <a:r>
              <a:rPr lang="en-US" sz="1400" dirty="0" err="1"/>
              <a:t>Child_Window</a:t>
            </a:r>
            <a:r>
              <a:rPr lang="en-US" sz="1400" dirty="0"/>
              <a:t> : </a:t>
            </a:r>
            <a:r>
              <a:rPr lang="en-US" sz="1400" dirty="0" err="1"/>
              <a:t>driver.getWindowHandles</a:t>
            </a:r>
            <a:r>
              <a:rPr lang="en-US" sz="1400" dirty="0"/>
              <a:t>())  </a:t>
            </a:r>
          </a:p>
          <a:p>
            <a:r>
              <a:rPr lang="en-US" sz="1400" dirty="0"/>
              <a:t>     	{  </a:t>
            </a:r>
          </a:p>
          <a:p>
            <a:r>
              <a:rPr lang="en-US" sz="1400" dirty="0"/>
              <a:t>     		</a:t>
            </a:r>
            <a:r>
              <a:rPr lang="en-US" sz="1400" dirty="0" err="1"/>
              <a:t>driver.switchTo</a:t>
            </a:r>
            <a:r>
              <a:rPr lang="en-US" sz="1400" dirty="0"/>
              <a:t>().window(</a:t>
            </a:r>
            <a:r>
              <a:rPr lang="en-US" sz="1400" dirty="0" err="1"/>
              <a:t>Child_Window</a:t>
            </a:r>
            <a:r>
              <a:rPr lang="en-US" sz="1400" dirty="0"/>
              <a:t>);  </a:t>
            </a:r>
          </a:p>
          <a:p>
            <a:r>
              <a:rPr lang="en-US" sz="1400" b="1" dirty="0"/>
              <a:t>      // Performing actions on child window  </a:t>
            </a:r>
          </a:p>
          <a:p>
            <a:r>
              <a:rPr lang="en-US" sz="1400" dirty="0"/>
              <a:t>     		</a:t>
            </a:r>
            <a:r>
              <a:rPr lang="en-US" sz="1400" dirty="0" err="1"/>
              <a:t>driver.findElement</a:t>
            </a:r>
            <a:r>
              <a:rPr lang="en-US" sz="1400" dirty="0"/>
              <a:t>(By.id("</a:t>
            </a:r>
            <a:r>
              <a:rPr lang="en-US" sz="1400" dirty="0" err="1"/>
              <a:t>dropdown_txt</a:t>
            </a:r>
            <a:r>
              <a:rPr lang="en-US" sz="1400" dirty="0"/>
              <a:t>")).click();  </a:t>
            </a:r>
          </a:p>
          <a:p>
            <a:r>
              <a:rPr lang="en-US" sz="1400" dirty="0"/>
              <a:t>     		</a:t>
            </a:r>
            <a:r>
              <a:rPr lang="en-US" sz="1400" dirty="0" err="1"/>
              <a:t>driver.findElement</a:t>
            </a:r>
            <a:r>
              <a:rPr lang="en-US" sz="1400" dirty="0"/>
              <a:t>(</a:t>
            </a:r>
            <a:r>
              <a:rPr lang="en-US" sz="1400" dirty="0" err="1"/>
              <a:t>By.xpath</a:t>
            </a:r>
            <a:r>
              <a:rPr lang="en-US" sz="1400" dirty="0"/>
              <a:t>("//*[@id='</a:t>
            </a:r>
            <a:r>
              <a:rPr lang="en-US" sz="1400" dirty="0" err="1"/>
              <a:t>anotherItemDiv</a:t>
            </a:r>
            <a:r>
              <a:rPr lang="en-US" sz="1400" dirty="0"/>
              <a:t>']")).click();  </a:t>
            </a:r>
          </a:p>
          <a:p>
            <a:r>
              <a:rPr lang="en-US" sz="1400" dirty="0"/>
              <a:t>     	}  </a:t>
            </a:r>
          </a:p>
          <a:p>
            <a:r>
              <a:rPr lang="en-US" sz="1400" b="1" dirty="0"/>
              <a:t>      //Switching back to Parent Window  </a:t>
            </a:r>
          </a:p>
          <a:p>
            <a:r>
              <a:rPr lang="en-US" sz="1400" dirty="0"/>
              <a:t>     	</a:t>
            </a:r>
            <a:r>
              <a:rPr lang="en-US" sz="1400" dirty="0" err="1"/>
              <a:t>driver.switchTo</a:t>
            </a:r>
            <a:r>
              <a:rPr lang="en-US" sz="1400" dirty="0"/>
              <a:t>().window(</a:t>
            </a:r>
            <a:r>
              <a:rPr lang="en-US" sz="1400" dirty="0" err="1"/>
              <a:t>Parent_Window</a:t>
            </a:r>
            <a:r>
              <a:rPr lang="en-US" sz="1400" dirty="0"/>
              <a:t>);  </a:t>
            </a:r>
          </a:p>
          <a:p>
            <a:r>
              <a:rPr lang="en-US" sz="1400" b="1" dirty="0"/>
              <a:t>      //Performing some actions on Parent Window  </a:t>
            </a:r>
          </a:p>
          <a:p>
            <a:r>
              <a:rPr lang="en-US" sz="1400" dirty="0"/>
              <a:t>       	</a:t>
            </a:r>
            <a:r>
              <a:rPr lang="en-US" sz="1400" dirty="0" err="1"/>
              <a:t>driver.findElement</a:t>
            </a:r>
            <a:r>
              <a:rPr lang="en-US" sz="1400" dirty="0"/>
              <a:t>(</a:t>
            </a:r>
            <a:r>
              <a:rPr lang="en-US" sz="1400" dirty="0" err="1"/>
              <a:t>By.className</a:t>
            </a:r>
            <a:r>
              <a:rPr lang="en-US" sz="1400" dirty="0"/>
              <a:t>("</a:t>
            </a:r>
            <a:r>
              <a:rPr lang="en-US" sz="1400" dirty="0" err="1"/>
              <a:t>btn_style</a:t>
            </a:r>
            <a:r>
              <a:rPr lang="en-US" sz="1400" dirty="0"/>
              <a:t>")).click();  </a:t>
            </a:r>
          </a:p>
          <a:p>
            <a:r>
              <a:rPr lang="en-US" sz="1200" dirty="0"/>
              <a:t>    </a:t>
            </a:r>
          </a:p>
          <a:p>
            <a:endParaRPr lang="en-US" sz="2000" dirty="0"/>
          </a:p>
          <a:p>
            <a:endParaRPr lang="en-US" sz="2000" dirty="0"/>
          </a:p>
        </p:txBody>
      </p:sp>
    </p:spTree>
    <p:extLst>
      <p:ext uri="{BB962C8B-B14F-4D97-AF65-F5344CB8AC3E}">
        <p14:creationId xmlns:p14="http://schemas.microsoft.com/office/powerpoint/2010/main" val="1710676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r>
              <a:rPr lang="en-US" dirty="0"/>
              <a:t/>
            </a:r>
            <a:br>
              <a:rPr lang="en-US" dirty="0"/>
            </a:br>
            <a:r>
              <a:rPr lang="en-US" dirty="0"/>
              <a:t>Alerts</a:t>
            </a:r>
          </a:p>
        </p:txBody>
      </p:sp>
      <p:sp>
        <p:nvSpPr>
          <p:cNvPr id="5" name="Content Placeholder 4"/>
          <p:cNvSpPr>
            <a:spLocks noGrp="1"/>
          </p:cNvSpPr>
          <p:nvPr>
            <p:ph idx="1"/>
          </p:nvPr>
        </p:nvSpPr>
        <p:spPr/>
        <p:txBody>
          <a:bodyPr/>
          <a:lstStyle/>
          <a:p>
            <a:pPr marL="285750" indent="-285750">
              <a:buFont typeface="Arial" panose="020B0604020202020204" pitchFamily="34" charset="0"/>
              <a:buChar char="•"/>
            </a:pPr>
            <a:r>
              <a:rPr lang="en-US" dirty="0"/>
              <a:t>Present in the </a:t>
            </a:r>
            <a:r>
              <a:rPr lang="en-US" b="1" dirty="0" err="1"/>
              <a:t>org.openqa.selenium.Alert</a:t>
            </a:r>
            <a:r>
              <a:rPr lang="en-US" b="1" dirty="0"/>
              <a:t> </a:t>
            </a:r>
            <a:r>
              <a:rPr lang="en-US" dirty="0"/>
              <a:t>package</a:t>
            </a:r>
          </a:p>
          <a:p>
            <a:pPr marL="285750" indent="-285750">
              <a:buFont typeface="Arial" panose="020B0604020202020204" pitchFamily="34" charset="0"/>
              <a:buChar char="•"/>
            </a:pPr>
            <a:r>
              <a:rPr lang="en-US" dirty="0"/>
              <a:t>Syntax:</a:t>
            </a:r>
          </a:p>
          <a:p>
            <a:r>
              <a:rPr lang="en-US" dirty="0"/>
              <a:t>	</a:t>
            </a:r>
            <a:r>
              <a:rPr lang="en-US" sz="1600" dirty="0"/>
              <a:t>Alert </a:t>
            </a:r>
            <a:r>
              <a:rPr lang="en-US" sz="1600" dirty="0" err="1"/>
              <a:t>simpleAlert</a:t>
            </a:r>
            <a:r>
              <a:rPr lang="en-US" sz="1600" dirty="0"/>
              <a:t> = </a:t>
            </a:r>
            <a:r>
              <a:rPr lang="en-US" sz="1600" b="1" dirty="0" err="1"/>
              <a:t>driver.switchTo</a:t>
            </a:r>
            <a:r>
              <a:rPr lang="en-US" sz="1600" b="1" dirty="0"/>
              <a:t>().alert();      </a:t>
            </a:r>
            <a:r>
              <a:rPr lang="en-US" sz="1600" dirty="0"/>
              <a:t>//switch from main window to an alert</a:t>
            </a:r>
          </a:p>
          <a:p>
            <a:r>
              <a:rPr lang="en-US" sz="1600" dirty="0"/>
              <a:t>	String </a:t>
            </a:r>
            <a:r>
              <a:rPr lang="en-US" sz="1600" dirty="0" err="1"/>
              <a:t>alertText</a:t>
            </a:r>
            <a:r>
              <a:rPr lang="en-US" sz="1600" dirty="0"/>
              <a:t> = </a:t>
            </a:r>
            <a:r>
              <a:rPr lang="en-US" sz="1600" b="1" dirty="0" err="1"/>
              <a:t>simpleAlert.getText</a:t>
            </a:r>
            <a:r>
              <a:rPr lang="en-US" sz="1600" b="1" dirty="0"/>
              <a:t>();          </a:t>
            </a:r>
            <a:r>
              <a:rPr lang="en-US" sz="1600" dirty="0"/>
              <a:t>  //To get the text present on alert</a:t>
            </a:r>
          </a:p>
          <a:p>
            <a:r>
              <a:rPr lang="en-US" sz="1600" dirty="0"/>
              <a:t>	</a:t>
            </a:r>
            <a:r>
              <a:rPr lang="en-US" sz="1600" dirty="0" err="1"/>
              <a:t>System.out.println</a:t>
            </a:r>
            <a:r>
              <a:rPr lang="en-US" sz="1600" dirty="0"/>
              <a:t>("Alert text is " + </a:t>
            </a:r>
            <a:r>
              <a:rPr lang="en-US" sz="1600" dirty="0" err="1"/>
              <a:t>alertText</a:t>
            </a:r>
            <a:r>
              <a:rPr lang="en-US" sz="1600" dirty="0"/>
              <a:t>);</a:t>
            </a:r>
          </a:p>
          <a:p>
            <a:r>
              <a:rPr lang="en-US" sz="1600" dirty="0"/>
              <a:t>	</a:t>
            </a:r>
            <a:r>
              <a:rPr lang="en-US" sz="1600" b="1" dirty="0"/>
              <a:t>//Simple alert</a:t>
            </a:r>
          </a:p>
          <a:p>
            <a:r>
              <a:rPr lang="en-US" sz="1600" dirty="0"/>
              <a:t>	</a:t>
            </a:r>
            <a:r>
              <a:rPr lang="en-US" sz="1600" dirty="0" err="1"/>
              <a:t>simpleAlert.accept</a:t>
            </a:r>
            <a:r>
              <a:rPr lang="en-US" sz="1600" dirty="0"/>
              <a:t>();	                             //To click on ‘Ok’/’Yes’ on Alert</a:t>
            </a:r>
          </a:p>
          <a:p>
            <a:r>
              <a:rPr lang="en-US" sz="1600" dirty="0"/>
              <a:t>	</a:t>
            </a:r>
          </a:p>
          <a:p>
            <a:r>
              <a:rPr lang="en-US" sz="1600" dirty="0"/>
              <a:t>				</a:t>
            </a:r>
            <a:r>
              <a:rPr lang="en-US" sz="1600" b="1" dirty="0"/>
              <a:t>OR</a:t>
            </a:r>
          </a:p>
          <a:p>
            <a:r>
              <a:rPr lang="en-US" sz="1600" dirty="0"/>
              <a:t>	</a:t>
            </a:r>
            <a:r>
              <a:rPr lang="en-US" sz="1600" b="1" dirty="0"/>
              <a:t>//Confirmation Alert</a:t>
            </a:r>
          </a:p>
          <a:p>
            <a:r>
              <a:rPr lang="en-US" sz="1600" dirty="0"/>
              <a:t>	</a:t>
            </a:r>
            <a:r>
              <a:rPr lang="en-US" sz="1600" dirty="0" err="1"/>
              <a:t>simpleAlert</a:t>
            </a:r>
            <a:r>
              <a:rPr lang="en-US" sz="1600" dirty="0"/>
              <a:t>. dismiss();		            //To click on ‘Cancel’/’No’ on Alert</a:t>
            </a:r>
          </a:p>
          <a:p>
            <a:r>
              <a:rPr lang="en-US" sz="1600" dirty="0"/>
              <a:t>			</a:t>
            </a:r>
          </a:p>
          <a:p>
            <a:r>
              <a:rPr lang="en-US" sz="1600" dirty="0"/>
              <a:t>	</a:t>
            </a:r>
            <a:r>
              <a:rPr lang="en-US" sz="1600" b="1" dirty="0"/>
              <a:t>			OR</a:t>
            </a:r>
          </a:p>
          <a:p>
            <a:r>
              <a:rPr lang="en-US" sz="1600" b="1" dirty="0"/>
              <a:t>	//Prompt Alerts</a:t>
            </a:r>
          </a:p>
          <a:p>
            <a:r>
              <a:rPr lang="en-US" sz="1600" dirty="0"/>
              <a:t>	</a:t>
            </a:r>
            <a:r>
              <a:rPr lang="en-US" sz="1600" dirty="0" err="1"/>
              <a:t>simpleAlert</a:t>
            </a:r>
            <a:r>
              <a:rPr lang="en-US" sz="1600" dirty="0"/>
              <a:t>. </a:t>
            </a:r>
            <a:r>
              <a:rPr lang="en-US" sz="1600" dirty="0" err="1"/>
              <a:t>sendKeys</a:t>
            </a:r>
            <a:r>
              <a:rPr lang="en-US" sz="1600" dirty="0"/>
              <a:t>("Accepting the alert"); //Send some text to the alert	</a:t>
            </a:r>
          </a:p>
          <a:p>
            <a:endParaRPr lang="en-US" dirty="0"/>
          </a:p>
        </p:txBody>
      </p:sp>
    </p:spTree>
    <p:extLst>
      <p:ext uri="{BB962C8B-B14F-4D97-AF65-F5344CB8AC3E}">
        <p14:creationId xmlns:p14="http://schemas.microsoft.com/office/powerpoint/2010/main" val="3128977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r>
              <a:rPr lang="en-US" dirty="0"/>
              <a:t/>
            </a:r>
            <a:br>
              <a:rPr lang="en-US" dirty="0"/>
            </a:br>
            <a:r>
              <a:rPr lang="en-US" dirty="0"/>
              <a:t>Why synchronization is important </a:t>
            </a:r>
          </a:p>
        </p:txBody>
      </p:sp>
      <p:sp>
        <p:nvSpPr>
          <p:cNvPr id="5" name="Content Placeholder 4"/>
          <p:cNvSpPr>
            <a:spLocks noGrp="1"/>
          </p:cNvSpPr>
          <p:nvPr>
            <p:ph idx="1"/>
          </p:nvPr>
        </p:nvSpPr>
        <p:spPr>
          <a:xfrm>
            <a:off x="695398" y="1277988"/>
            <a:ext cx="9946325" cy="5043984"/>
          </a:xfrm>
        </p:spPr>
        <p:txBody>
          <a:bodyPr/>
          <a:lstStyle/>
          <a:p>
            <a:pPr marL="285750" indent="-285750">
              <a:lnSpc>
                <a:spcPct val="100000"/>
              </a:lnSpc>
              <a:buFont typeface="Arial" panose="020B0604020202020204" pitchFamily="34" charset="0"/>
              <a:buChar char="•"/>
            </a:pPr>
            <a:r>
              <a:rPr lang="en-US" dirty="0"/>
              <a:t>“Mechanism which involves more than one components to work parallel with each other”</a:t>
            </a:r>
          </a:p>
          <a:p>
            <a:pPr marL="285750" indent="-285750">
              <a:lnSpc>
                <a:spcPct val="100000"/>
              </a:lnSpc>
              <a:buFont typeface="Arial" panose="020B0604020202020204" pitchFamily="34" charset="0"/>
              <a:buChar char="•"/>
            </a:pPr>
            <a:r>
              <a:rPr lang="en-US" dirty="0"/>
              <a:t> Every time user performs an operation on the browser, one of the following happens:</a:t>
            </a:r>
          </a:p>
          <a:p>
            <a:pPr lvl="2">
              <a:lnSpc>
                <a:spcPct val="100000"/>
              </a:lnSpc>
            </a:pPr>
            <a:r>
              <a:rPr lang="en-US" sz="1600" dirty="0"/>
              <a:t>The request goes all the way to server and entire DOM is refreshed when response comes back</a:t>
            </a:r>
          </a:p>
          <a:p>
            <a:pPr lvl="2">
              <a:lnSpc>
                <a:spcPct val="100000"/>
              </a:lnSpc>
            </a:pPr>
            <a:endParaRPr lang="en-US" sz="1600" dirty="0"/>
          </a:p>
          <a:p>
            <a:pPr lvl="2">
              <a:lnSpc>
                <a:spcPct val="100000"/>
              </a:lnSpc>
            </a:pPr>
            <a:r>
              <a:rPr lang="en-US" sz="1600" dirty="0"/>
              <a:t>The request hits the server and only partial DOM gets refreshed (Ajax requests or asynchronous JavaScript calls)</a:t>
            </a:r>
          </a:p>
          <a:p>
            <a:pPr lvl="2">
              <a:lnSpc>
                <a:spcPct val="100000"/>
              </a:lnSpc>
            </a:pPr>
            <a:endParaRPr lang="en-US" sz="1600" dirty="0"/>
          </a:p>
          <a:p>
            <a:pPr lvl="2">
              <a:lnSpc>
                <a:spcPct val="100000"/>
              </a:lnSpc>
            </a:pPr>
            <a:r>
              <a:rPr lang="en-US" sz="1600" dirty="0"/>
              <a:t>The request is processed on the client side itself by JavaScript functions</a:t>
            </a:r>
          </a:p>
          <a:p>
            <a:pPr marL="285750" indent="-285750">
              <a:lnSpc>
                <a:spcPct val="100000"/>
              </a:lnSpc>
              <a:buFont typeface="Arial" panose="020B0604020202020204" pitchFamily="34" charset="0"/>
              <a:buChar char="•"/>
            </a:pPr>
            <a:endParaRPr lang="en-US" dirty="0"/>
          </a:p>
          <a:p>
            <a:pPr marL="285750" indent="-285750">
              <a:lnSpc>
                <a:spcPct val="100000"/>
              </a:lnSpc>
              <a:buFont typeface="Arial" panose="020B0604020202020204" pitchFamily="34" charset="0"/>
              <a:buChar char="•"/>
            </a:pPr>
            <a:r>
              <a:rPr lang="en-US" dirty="0"/>
              <a:t>So if we think about the overall workflow, there is a need of certain synchronization that happens between the client(aka. browser) and the server (the </a:t>
            </a:r>
            <a:r>
              <a:rPr lang="en-US" dirty="0" err="1"/>
              <a:t>url</a:t>
            </a:r>
            <a:r>
              <a:rPr lang="en-US" dirty="0"/>
              <a:t>)</a:t>
            </a:r>
          </a:p>
          <a:p>
            <a:endParaRPr lang="en-US" dirty="0"/>
          </a:p>
        </p:txBody>
      </p:sp>
    </p:spTree>
    <p:extLst>
      <p:ext uri="{BB962C8B-B14F-4D97-AF65-F5344CB8AC3E}">
        <p14:creationId xmlns:p14="http://schemas.microsoft.com/office/powerpoint/2010/main" val="3695136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r>
              <a:rPr lang="en-US" dirty="0"/>
              <a:t/>
            </a:r>
            <a:br>
              <a:rPr lang="en-US" dirty="0"/>
            </a:br>
            <a:r>
              <a:rPr lang="en-US" dirty="0"/>
              <a:t>Using Explicit &amp; Implicit Wait</a:t>
            </a:r>
          </a:p>
        </p:txBody>
      </p:sp>
      <p:sp>
        <p:nvSpPr>
          <p:cNvPr id="5" name="Content Placeholder 4"/>
          <p:cNvSpPr>
            <a:spLocks noGrp="1"/>
          </p:cNvSpPr>
          <p:nvPr>
            <p:ph idx="1"/>
          </p:nvPr>
        </p:nvSpPr>
        <p:spPr/>
        <p:txBody>
          <a:bodyPr/>
          <a:lstStyle/>
          <a:p>
            <a:pPr marL="285750" indent="-285750">
              <a:buFont typeface="Arial" panose="020B0604020202020204" pitchFamily="34" charset="0"/>
              <a:buChar char="•"/>
            </a:pPr>
            <a:r>
              <a:rPr lang="en-US" dirty="0"/>
              <a:t>Implicit Wait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Element Synchronization</a:t>
            </a:r>
          </a:p>
          <a:p>
            <a:pPr lvl="2"/>
            <a:r>
              <a:rPr lang="en-US" sz="1600" dirty="0"/>
              <a:t>Default element existence timeout can be set</a:t>
            </a:r>
          </a:p>
          <a:p>
            <a:pPr lvl="2"/>
            <a:r>
              <a:rPr lang="en-US" sz="1600" dirty="0"/>
              <a:t>Below statement will set the default object synchronization timeout as 20</a:t>
            </a:r>
          </a:p>
          <a:p>
            <a:pPr lvl="2"/>
            <a:r>
              <a:rPr lang="en-US" sz="1600" dirty="0"/>
              <a:t>Means that selenium script will wait for maximum 20 seconds for element to exist </a:t>
            </a:r>
          </a:p>
          <a:p>
            <a:pPr lvl="2"/>
            <a:r>
              <a:rPr lang="en-US" sz="1600" dirty="0"/>
              <a:t>If Web element does not exist within 20 seconds, it will throw an exception</a:t>
            </a:r>
            <a:r>
              <a:rPr lang="en-US" dirty="0"/>
              <a:t/>
            </a:r>
            <a:br>
              <a:rPr lang="en-US" dirty="0"/>
            </a:br>
            <a:endParaRPr lang="en-US" dirty="0"/>
          </a:p>
          <a:p>
            <a:pPr marL="285750" indent="-285750">
              <a:buFont typeface="Arial" panose="020B0604020202020204" pitchFamily="34" charset="0"/>
              <a:buChar char="•"/>
            </a:pPr>
            <a:r>
              <a:rPr lang="en-US" dirty="0" err="1"/>
              <a:t>driver.manage</a:t>
            </a:r>
            <a:r>
              <a:rPr lang="en-US" dirty="0"/>
              <a:t>().timeouts().</a:t>
            </a:r>
            <a:r>
              <a:rPr lang="en-US" dirty="0" err="1"/>
              <a:t>implicitlyWait</a:t>
            </a:r>
            <a:r>
              <a:rPr lang="en-US" dirty="0"/>
              <a:t>(20, </a:t>
            </a:r>
            <a:r>
              <a:rPr lang="en-US" dirty="0" err="1"/>
              <a:t>TimeUnit.SECONDS</a:t>
            </a:r>
            <a:r>
              <a:rPr lang="en-US" dirty="0"/>
              <a:t>);</a:t>
            </a:r>
          </a:p>
          <a:p>
            <a:endParaRPr lang="en-US" dirty="0"/>
          </a:p>
          <a:p>
            <a:endParaRPr lang="en-US" dirty="0"/>
          </a:p>
        </p:txBody>
      </p:sp>
    </p:spTree>
    <p:extLst>
      <p:ext uri="{BB962C8B-B14F-4D97-AF65-F5344CB8AC3E}">
        <p14:creationId xmlns:p14="http://schemas.microsoft.com/office/powerpoint/2010/main" val="4052765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r>
              <a:rPr lang="en-US" dirty="0"/>
              <a:t/>
            </a:r>
            <a:br>
              <a:rPr lang="en-US" dirty="0"/>
            </a:br>
            <a:r>
              <a:rPr lang="en-US" dirty="0"/>
              <a:t>Using Explicit &amp; Implicit Wait</a:t>
            </a:r>
          </a:p>
        </p:txBody>
      </p:sp>
      <p:sp>
        <p:nvSpPr>
          <p:cNvPr id="5" name="Content Placeholder 4"/>
          <p:cNvSpPr>
            <a:spLocks noGrp="1"/>
          </p:cNvSpPr>
          <p:nvPr>
            <p:ph idx="1"/>
          </p:nvPr>
        </p:nvSpPr>
        <p:spPr/>
        <p:txBody>
          <a:bodyPr/>
          <a:lstStyle/>
          <a:p>
            <a:pPr marL="285750" indent="-285750">
              <a:buFont typeface="Arial" panose="020B0604020202020204" pitchFamily="34" charset="0"/>
              <a:buChar char="•"/>
            </a:pPr>
            <a:r>
              <a:rPr lang="en-US" dirty="0"/>
              <a:t>Explicit Wait</a:t>
            </a:r>
          </a:p>
          <a:p>
            <a:pPr lvl="2"/>
            <a:r>
              <a:rPr lang="en-US" sz="1600" dirty="0"/>
              <a:t>Specific condition synchronization</a:t>
            </a:r>
          </a:p>
          <a:p>
            <a:pPr lvl="1"/>
            <a:endParaRPr lang="en-US" dirty="0"/>
          </a:p>
          <a:p>
            <a:pPr marL="285750" indent="-285750">
              <a:buFont typeface="Arial" panose="020B0604020202020204" pitchFamily="34" charset="0"/>
              <a:buChar char="•"/>
            </a:pPr>
            <a:r>
              <a:rPr lang="en-US" dirty="0"/>
              <a:t>Instruct selenium to wait until element is in expected condition</a:t>
            </a:r>
          </a:p>
          <a:p>
            <a:pPr lvl="2"/>
            <a:r>
              <a:rPr lang="en-US" sz="1600" dirty="0"/>
              <a:t>Syntax:</a:t>
            </a:r>
          </a:p>
          <a:p>
            <a:pPr marL="357289" lvl="2" indent="0">
              <a:buNone/>
            </a:pPr>
            <a:r>
              <a:rPr lang="en-US" sz="1600" dirty="0"/>
              <a:t>	</a:t>
            </a:r>
            <a:r>
              <a:rPr lang="en-US" sz="1600" dirty="0" err="1"/>
              <a:t>WebDriverWait</a:t>
            </a:r>
            <a:r>
              <a:rPr lang="en-US" sz="1600" dirty="0"/>
              <a:t> w = new </a:t>
            </a:r>
            <a:r>
              <a:rPr lang="en-US" sz="1600" dirty="0" err="1"/>
              <a:t>WebDriverWait</a:t>
            </a:r>
            <a:r>
              <a:rPr lang="en-US" sz="1600" dirty="0"/>
              <a:t>(driver,20); </a:t>
            </a:r>
          </a:p>
          <a:p>
            <a:pPr marL="357289" lvl="2" indent="0">
              <a:buNone/>
            </a:pPr>
            <a:r>
              <a:rPr lang="en-US" sz="1600" dirty="0"/>
              <a:t>	</a:t>
            </a:r>
            <a:r>
              <a:rPr lang="en-US" sz="1600" dirty="0" err="1"/>
              <a:t>w.ignoring</a:t>
            </a:r>
            <a:r>
              <a:rPr lang="en-US" sz="1600" dirty="0"/>
              <a:t>(</a:t>
            </a:r>
            <a:r>
              <a:rPr lang="en-US" sz="1600" dirty="0" err="1"/>
              <a:t>NoSuchElementException.class</a:t>
            </a:r>
            <a:r>
              <a:rPr lang="en-US" sz="1600" dirty="0"/>
              <a:t>); </a:t>
            </a:r>
          </a:p>
          <a:p>
            <a:pPr marL="357289" lvl="2" indent="0">
              <a:buNone/>
            </a:pPr>
            <a:r>
              <a:rPr lang="en-US" sz="1600" dirty="0"/>
              <a:t>	</a:t>
            </a:r>
            <a:r>
              <a:rPr lang="en-US" sz="1600" dirty="0" err="1"/>
              <a:t>WebElement</a:t>
            </a:r>
            <a:r>
              <a:rPr lang="en-US" sz="1600" dirty="0"/>
              <a:t> P = null; </a:t>
            </a:r>
          </a:p>
          <a:p>
            <a:pPr marL="357289" lvl="2" indent="0">
              <a:buNone/>
            </a:pPr>
            <a:r>
              <a:rPr lang="en-US" sz="1600" dirty="0"/>
              <a:t>	//below statement will wait until element becomes visible 		P=</a:t>
            </a:r>
            <a:r>
              <a:rPr lang="en-US" sz="1600" dirty="0" err="1"/>
              <a:t>w.until</a:t>
            </a:r>
            <a:r>
              <a:rPr lang="en-US" sz="1600" dirty="0"/>
              <a:t>(</a:t>
            </a:r>
            <a:r>
              <a:rPr lang="en-US" sz="1600" dirty="0" err="1"/>
              <a:t>ExpectedConditions.visibilityOfElementLocated</a:t>
            </a:r>
            <a:r>
              <a:rPr lang="en-US" sz="1600" dirty="0"/>
              <a:t>(By.id("x"))); </a:t>
            </a:r>
          </a:p>
          <a:p>
            <a:pPr marL="357289" lvl="2" indent="0">
              <a:buNone/>
            </a:pPr>
            <a:r>
              <a:rPr lang="en-US" sz="1600" dirty="0"/>
              <a:t>	//below statement will wait until element becomes clickable. </a:t>
            </a:r>
          </a:p>
          <a:p>
            <a:pPr marL="357289" lvl="2" indent="0">
              <a:buNone/>
            </a:pPr>
            <a:r>
              <a:rPr lang="en-US" sz="1600" dirty="0"/>
              <a:t>	P= </a:t>
            </a:r>
            <a:r>
              <a:rPr lang="en-US" sz="1600" dirty="0" err="1"/>
              <a:t>w.until</a:t>
            </a:r>
            <a:r>
              <a:rPr lang="en-US" sz="1600" dirty="0"/>
              <a:t>(</a:t>
            </a:r>
            <a:r>
              <a:rPr lang="en-US" sz="1600" dirty="0" err="1"/>
              <a:t>ExpectedConditions.elementToBeClickable</a:t>
            </a:r>
            <a:r>
              <a:rPr lang="en-US" sz="1600" dirty="0"/>
              <a:t>(By.id("</a:t>
            </a:r>
            <a:r>
              <a:rPr lang="en-US" sz="1600" dirty="0" err="1"/>
              <a:t>ss</a:t>
            </a:r>
            <a:r>
              <a:rPr lang="en-US" sz="1600" dirty="0"/>
              <a:t>")));</a:t>
            </a:r>
          </a:p>
          <a:p>
            <a:endParaRPr lang="en-US" dirty="0"/>
          </a:p>
        </p:txBody>
      </p:sp>
    </p:spTree>
    <p:extLst>
      <p:ext uri="{BB962C8B-B14F-4D97-AF65-F5344CB8AC3E}">
        <p14:creationId xmlns:p14="http://schemas.microsoft.com/office/powerpoint/2010/main" val="1253278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13069" y="1107124"/>
            <a:ext cx="8845484" cy="4643751"/>
          </a:xfrm>
        </p:spPr>
        <p:txBody>
          <a:bodyPr/>
          <a:lstStyle/>
          <a:p>
            <a:pPr marL="285750" indent="-285750">
              <a:lnSpc>
                <a:spcPct val="100000"/>
              </a:lnSpc>
              <a:buFont typeface="Arial" panose="020B0604020202020204" pitchFamily="34" charset="0"/>
              <a:buChar char="•"/>
            </a:pPr>
            <a:r>
              <a:rPr lang="en-US" dirty="0"/>
              <a:t>An interface which provides mechanism to execute </a:t>
            </a:r>
            <a:r>
              <a:rPr lang="en-US" dirty="0" err="1"/>
              <a:t>Javascript</a:t>
            </a:r>
            <a:r>
              <a:rPr lang="en-US" dirty="0"/>
              <a:t> through selenium driver</a:t>
            </a:r>
          </a:p>
          <a:p>
            <a:pPr marL="285750" indent="-285750">
              <a:lnSpc>
                <a:spcPct val="100000"/>
              </a:lnSpc>
              <a:buFont typeface="Arial" panose="020B0604020202020204" pitchFamily="34" charset="0"/>
              <a:buChar char="•"/>
            </a:pPr>
            <a:r>
              <a:rPr lang="en-US" dirty="0"/>
              <a:t>Provides “</a:t>
            </a:r>
            <a:r>
              <a:rPr lang="en-US" dirty="0" err="1"/>
              <a:t>executescript</a:t>
            </a:r>
            <a:r>
              <a:rPr lang="en-US" dirty="0"/>
              <a:t>” &amp; "</a:t>
            </a:r>
            <a:r>
              <a:rPr lang="en-US" dirty="0" err="1"/>
              <a:t>executeAsyncScript</a:t>
            </a:r>
            <a:r>
              <a:rPr lang="en-US" dirty="0"/>
              <a:t>" methods, to run JavaScript in the context of the currently selected frame or window</a:t>
            </a:r>
          </a:p>
          <a:p>
            <a:pPr marL="285750" indent="-285750">
              <a:lnSpc>
                <a:spcPct val="100000"/>
              </a:lnSpc>
              <a:buFont typeface="Arial" panose="020B0604020202020204" pitchFamily="34" charset="0"/>
              <a:buChar char="•"/>
            </a:pPr>
            <a:r>
              <a:rPr lang="en-US" dirty="0"/>
              <a:t>Used to enhance the capabilities of the existing scripts by performing </a:t>
            </a:r>
            <a:r>
              <a:rPr lang="en-US" dirty="0" err="1"/>
              <a:t>Javascript</a:t>
            </a:r>
            <a:r>
              <a:rPr lang="en-US" dirty="0"/>
              <a:t> injection into our application under test</a:t>
            </a:r>
          </a:p>
          <a:p>
            <a:pPr marL="285750" indent="-285750">
              <a:lnSpc>
                <a:spcPct val="100000"/>
              </a:lnSpc>
              <a:buFont typeface="Arial" panose="020B0604020202020204" pitchFamily="34" charset="0"/>
              <a:buChar char="•"/>
            </a:pPr>
            <a:r>
              <a:rPr lang="en-US" dirty="0"/>
              <a:t>Package</a:t>
            </a:r>
            <a:br>
              <a:rPr lang="en-US" dirty="0"/>
            </a:br>
            <a:r>
              <a:rPr lang="en-US" dirty="0"/>
              <a:t>import </a:t>
            </a:r>
            <a:r>
              <a:rPr lang="en-US" dirty="0" err="1"/>
              <a:t>org.openqa.selenium.JavascriptExecutor</a:t>
            </a:r>
            <a:r>
              <a:rPr lang="en-US" dirty="0"/>
              <a:t>;</a:t>
            </a:r>
            <a:br>
              <a:rPr lang="en-US" dirty="0"/>
            </a:br>
            <a:r>
              <a:rPr lang="en-US" dirty="0"/>
              <a:t/>
            </a:r>
            <a:br>
              <a:rPr lang="en-US" dirty="0"/>
            </a:br>
            <a:r>
              <a:rPr lang="en-US" dirty="0"/>
              <a:t>Syntax</a:t>
            </a:r>
            <a:br>
              <a:rPr lang="en-US" dirty="0"/>
            </a:br>
            <a:r>
              <a:rPr lang="en-US" dirty="0"/>
              <a:t>	</a:t>
            </a:r>
            <a:r>
              <a:rPr lang="en-US" dirty="0" err="1"/>
              <a:t>JavascriptExecutor</a:t>
            </a:r>
            <a:r>
              <a:rPr lang="en-US" dirty="0"/>
              <a:t> </a:t>
            </a:r>
            <a:r>
              <a:rPr lang="en-US" dirty="0" err="1"/>
              <a:t>js</a:t>
            </a:r>
            <a:r>
              <a:rPr lang="en-US" dirty="0"/>
              <a:t> = (</a:t>
            </a:r>
            <a:r>
              <a:rPr lang="en-US" dirty="0" err="1"/>
              <a:t>JavascriptExecutor</a:t>
            </a:r>
            <a:r>
              <a:rPr lang="en-US" dirty="0"/>
              <a:t>) driver; </a:t>
            </a:r>
          </a:p>
          <a:p>
            <a:pPr>
              <a:lnSpc>
                <a:spcPct val="100000"/>
              </a:lnSpc>
            </a:pPr>
            <a:r>
              <a:rPr lang="en-US" dirty="0"/>
              <a:t>	</a:t>
            </a:r>
            <a:r>
              <a:rPr lang="en-US" dirty="0" err="1"/>
              <a:t>js.executeScript</a:t>
            </a:r>
            <a:r>
              <a:rPr lang="en-US" dirty="0"/>
              <a:t>(</a:t>
            </a:r>
            <a:r>
              <a:rPr lang="en-US" dirty="0" err="1"/>
              <a:t>Script,Arguments</a:t>
            </a:r>
            <a:r>
              <a:rPr lang="en-US" dirty="0"/>
              <a:t>); </a:t>
            </a:r>
          </a:p>
          <a:p>
            <a:pPr>
              <a:lnSpc>
                <a:spcPct val="100000"/>
              </a:lnSpc>
            </a:pPr>
            <a:r>
              <a:rPr lang="en-US" dirty="0"/>
              <a:t>	</a:t>
            </a:r>
          </a:p>
          <a:p>
            <a:pPr>
              <a:lnSpc>
                <a:spcPct val="100000"/>
              </a:lnSpc>
            </a:pPr>
            <a:r>
              <a:rPr lang="en-US" dirty="0"/>
              <a:t>	Script - The JavaScript to execute</a:t>
            </a:r>
            <a:br>
              <a:rPr lang="en-US" dirty="0"/>
            </a:br>
            <a:r>
              <a:rPr lang="en-US" dirty="0"/>
              <a:t>	Arguments - The arguments to the script.(Optional)</a:t>
            </a:r>
          </a:p>
          <a:p>
            <a:endParaRPr lang="en-US" dirty="0"/>
          </a:p>
        </p:txBody>
      </p:sp>
      <p:sp>
        <p:nvSpPr>
          <p:cNvPr id="5" name="Title 4"/>
          <p:cNvSpPr>
            <a:spLocks noGrp="1"/>
          </p:cNvSpPr>
          <p:nvPr>
            <p:ph type="title"/>
          </p:nvPr>
        </p:nvSpPr>
        <p:spPr/>
        <p:txBody>
          <a:bodyPr/>
          <a:lstStyle/>
          <a:p>
            <a:r>
              <a:rPr lang="en-US" sz="1400" dirty="0"/>
              <a:t>5.1: Testing Web Applications Using Web Driver API </a:t>
            </a:r>
            <a:r>
              <a:rPr lang="en-US" dirty="0"/>
              <a:t/>
            </a:r>
            <a:br>
              <a:rPr lang="en-US" dirty="0"/>
            </a:br>
            <a:r>
              <a:rPr lang="en-US" dirty="0"/>
              <a:t>JavaScript Executor</a:t>
            </a:r>
          </a:p>
        </p:txBody>
      </p:sp>
    </p:spTree>
    <p:extLst>
      <p:ext uri="{BB962C8B-B14F-4D97-AF65-F5344CB8AC3E}">
        <p14:creationId xmlns:p14="http://schemas.microsoft.com/office/powerpoint/2010/main" val="1301293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95399" y="1277988"/>
            <a:ext cx="8845484" cy="4643751"/>
          </a:xfrm>
        </p:spPr>
        <p:txBody>
          <a:bodyPr/>
          <a:lstStyle/>
          <a:p>
            <a:pPr marL="285750" indent="-285750">
              <a:buFont typeface="Arial" panose="020B0604020202020204" pitchFamily="34" charset="0"/>
              <a:buChar char="•"/>
            </a:pPr>
            <a:r>
              <a:rPr lang="en-US" dirty="0"/>
              <a:t>How to generate Alert Pop window in selenium?</a:t>
            </a:r>
          </a:p>
          <a:p>
            <a:pPr marL="285750" indent="-285750">
              <a:buFont typeface="Arial" panose="020B0604020202020204" pitchFamily="34" charset="0"/>
              <a:buChar char="•"/>
            </a:pPr>
            <a:r>
              <a:rPr lang="en-US" dirty="0"/>
              <a:t>Code:</a:t>
            </a:r>
          </a:p>
          <a:p>
            <a:r>
              <a:rPr lang="en-US" sz="2000" dirty="0"/>
              <a:t>	</a:t>
            </a:r>
            <a:r>
              <a:rPr lang="en-US" sz="2000" dirty="0" err="1"/>
              <a:t>JavascriptExecutor</a:t>
            </a:r>
            <a:r>
              <a:rPr lang="en-US" sz="2000" dirty="0"/>
              <a:t> </a:t>
            </a:r>
            <a:r>
              <a:rPr lang="en-US" sz="2000" dirty="0" err="1"/>
              <a:t>js</a:t>
            </a:r>
            <a:r>
              <a:rPr lang="en-US" sz="2000" dirty="0"/>
              <a:t> = (</a:t>
            </a:r>
            <a:r>
              <a:rPr lang="en-US" sz="2000" dirty="0" err="1"/>
              <a:t>JavascriptExecutor</a:t>
            </a:r>
            <a:r>
              <a:rPr lang="en-US" sz="2000" dirty="0"/>
              <a:t>)driver</a:t>
            </a:r>
          </a:p>
          <a:p>
            <a:r>
              <a:rPr lang="en-US" sz="2000" dirty="0"/>
              <a:t>	</a:t>
            </a:r>
            <a:r>
              <a:rPr lang="en-US" sz="2000" dirty="0" err="1"/>
              <a:t>Js.executeScript</a:t>
            </a:r>
            <a:r>
              <a:rPr lang="en-US" sz="2000" dirty="0"/>
              <a:t>("alert('hello world');");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 to click a button in Selenium </a:t>
            </a:r>
            <a:r>
              <a:rPr lang="en-US" dirty="0" err="1"/>
              <a:t>WebDriver</a:t>
            </a:r>
            <a:r>
              <a:rPr lang="en-US" dirty="0"/>
              <a:t> using JavaScript?</a:t>
            </a:r>
            <a:br>
              <a:rPr lang="en-US" dirty="0"/>
            </a:br>
            <a:r>
              <a:rPr lang="en-US" dirty="0"/>
              <a:t>Code: </a:t>
            </a:r>
          </a:p>
          <a:p>
            <a:r>
              <a:rPr lang="en-US" dirty="0"/>
              <a:t>	</a:t>
            </a:r>
            <a:r>
              <a:rPr lang="en-US" dirty="0" err="1"/>
              <a:t>JavascriptExecutor</a:t>
            </a:r>
            <a:r>
              <a:rPr lang="en-US" dirty="0"/>
              <a:t> </a:t>
            </a:r>
            <a:r>
              <a:rPr lang="en-US" dirty="0" err="1"/>
              <a:t>js</a:t>
            </a:r>
            <a:r>
              <a:rPr lang="en-US" dirty="0"/>
              <a:t> = (</a:t>
            </a:r>
            <a:r>
              <a:rPr lang="en-US" dirty="0" err="1"/>
              <a:t>JavascriptExecutor</a:t>
            </a:r>
            <a:r>
              <a:rPr lang="en-US" dirty="0"/>
              <a:t>)driver; 	</a:t>
            </a:r>
            <a:r>
              <a:rPr lang="en-US" sz="1800" dirty="0" err="1"/>
              <a:t>js.executeScript</a:t>
            </a:r>
            <a:r>
              <a:rPr lang="en-US" sz="1800" dirty="0"/>
              <a:t>("arguments[0].click();", element);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 to refresh browser window using </a:t>
            </a:r>
            <a:r>
              <a:rPr lang="en-US" dirty="0" err="1"/>
              <a:t>Javascript</a:t>
            </a:r>
            <a:r>
              <a:rPr lang="en-US" dirty="0"/>
              <a:t> ?</a:t>
            </a:r>
          </a:p>
          <a:p>
            <a:pPr marL="285750" indent="-285750">
              <a:buFont typeface="Arial" panose="020B0604020202020204" pitchFamily="34" charset="0"/>
              <a:buChar char="•"/>
            </a:pPr>
            <a:r>
              <a:rPr lang="en-US" dirty="0"/>
              <a:t>Code:</a:t>
            </a:r>
          </a:p>
          <a:p>
            <a:r>
              <a:rPr lang="en-US" sz="2000" dirty="0"/>
              <a:t>	</a:t>
            </a:r>
            <a:r>
              <a:rPr lang="en-US" sz="2000" dirty="0" err="1"/>
              <a:t>JavascriptExecutor</a:t>
            </a:r>
            <a:r>
              <a:rPr lang="en-US" sz="2000" dirty="0"/>
              <a:t> </a:t>
            </a:r>
            <a:r>
              <a:rPr lang="en-US" sz="2000" dirty="0" err="1"/>
              <a:t>js</a:t>
            </a:r>
            <a:r>
              <a:rPr lang="en-US" sz="2000" dirty="0"/>
              <a:t> = (</a:t>
            </a:r>
            <a:r>
              <a:rPr lang="en-US" sz="2000" dirty="0" err="1"/>
              <a:t>JavascriptExecutor</a:t>
            </a:r>
            <a:r>
              <a:rPr lang="en-US" sz="2000" dirty="0"/>
              <a:t>)driver;</a:t>
            </a:r>
          </a:p>
          <a:p>
            <a:r>
              <a:rPr lang="en-US" sz="2000" dirty="0"/>
              <a:t>	</a:t>
            </a:r>
            <a:r>
              <a:rPr lang="en-US" sz="2000" dirty="0" err="1"/>
              <a:t>driver.executeScript</a:t>
            </a:r>
            <a:r>
              <a:rPr lang="en-US" sz="2000" dirty="0"/>
              <a:t>("</a:t>
            </a:r>
            <a:r>
              <a:rPr lang="en-US" sz="2000" dirty="0" err="1"/>
              <a:t>history.go</a:t>
            </a:r>
            <a:r>
              <a:rPr lang="en-US" sz="2000" dirty="0"/>
              <a:t>(0)");</a:t>
            </a:r>
          </a:p>
          <a:p>
            <a:endParaRPr lang="en-US" dirty="0"/>
          </a:p>
        </p:txBody>
      </p:sp>
      <p:sp>
        <p:nvSpPr>
          <p:cNvPr id="5" name="Title 4"/>
          <p:cNvSpPr>
            <a:spLocks noGrp="1"/>
          </p:cNvSpPr>
          <p:nvPr>
            <p:ph type="title"/>
          </p:nvPr>
        </p:nvSpPr>
        <p:spPr/>
        <p:txBody>
          <a:bodyPr/>
          <a:lstStyle/>
          <a:p>
            <a:r>
              <a:rPr lang="en-US" sz="1400" dirty="0"/>
              <a:t>5.1: Testing Web Applications Using Web Driver API </a:t>
            </a:r>
            <a:r>
              <a:rPr lang="en-US" dirty="0"/>
              <a:t/>
            </a:r>
            <a:br>
              <a:rPr lang="en-US" dirty="0"/>
            </a:br>
            <a:r>
              <a:rPr lang="en-US" dirty="0"/>
              <a:t>JavaScript Executor(Scenarios)</a:t>
            </a:r>
          </a:p>
        </p:txBody>
      </p:sp>
    </p:spTree>
    <p:extLst>
      <p:ext uri="{BB962C8B-B14F-4D97-AF65-F5344CB8AC3E}">
        <p14:creationId xmlns:p14="http://schemas.microsoft.com/office/powerpoint/2010/main" val="3633009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285750" indent="-285750">
              <a:buFont typeface="Arial" panose="020B0604020202020204" pitchFamily="34" charset="0"/>
              <a:buChar char="•"/>
            </a:pPr>
            <a:r>
              <a:rPr lang="en-US" dirty="0"/>
              <a:t>How to get </a:t>
            </a:r>
            <a:r>
              <a:rPr lang="en-US" dirty="0" err="1"/>
              <a:t>innertext</a:t>
            </a:r>
            <a:r>
              <a:rPr lang="en-US" dirty="0"/>
              <a:t> of the entire webpage in Selenium?</a:t>
            </a:r>
            <a:br>
              <a:rPr lang="en-US" dirty="0"/>
            </a:br>
            <a:r>
              <a:rPr lang="en-US" dirty="0"/>
              <a:t>Code:</a:t>
            </a:r>
          </a:p>
          <a:p>
            <a:r>
              <a:rPr lang="en-US" dirty="0"/>
              <a:t>	</a:t>
            </a:r>
            <a:r>
              <a:rPr lang="en-US" dirty="0" err="1"/>
              <a:t>JavascriptExecutor</a:t>
            </a:r>
            <a:r>
              <a:rPr lang="en-US" dirty="0"/>
              <a:t> </a:t>
            </a:r>
            <a:r>
              <a:rPr lang="en-US" dirty="0" err="1"/>
              <a:t>js</a:t>
            </a:r>
            <a:r>
              <a:rPr lang="en-US" dirty="0"/>
              <a:t> = (</a:t>
            </a:r>
            <a:r>
              <a:rPr lang="en-US" dirty="0" err="1"/>
              <a:t>JavascriptExecutor</a:t>
            </a:r>
            <a:r>
              <a:rPr lang="en-US" dirty="0"/>
              <a:t>)driver; </a:t>
            </a:r>
          </a:p>
          <a:p>
            <a:r>
              <a:rPr lang="en-US" dirty="0"/>
              <a:t>	String </a:t>
            </a:r>
            <a:r>
              <a:rPr lang="en-US" dirty="0" err="1"/>
              <a:t>sText</a:t>
            </a:r>
            <a:r>
              <a:rPr lang="en-US" dirty="0"/>
              <a:t> = </a:t>
            </a:r>
            <a:r>
              <a:rPr lang="en-US" dirty="0" err="1"/>
              <a:t>js.executeScript</a:t>
            </a:r>
            <a:r>
              <a:rPr lang="en-US" dirty="0"/>
              <a:t>("return </a:t>
            </a:r>
            <a:r>
              <a:rPr lang="en-US" dirty="0" err="1"/>
              <a:t>document.documentElement.innerText</a:t>
            </a:r>
            <a:r>
              <a:rPr lang="en-US" dirty="0"/>
              <a:t>;").</a:t>
            </a:r>
            <a:r>
              <a:rPr lang="en-US" dirty="0" err="1"/>
              <a:t>toString</a:t>
            </a:r>
            <a:r>
              <a:rPr lang="en-US" dirty="0"/>
              <a:t>();</a:t>
            </a:r>
          </a:p>
          <a:p>
            <a:endParaRPr lang="en-US" dirty="0"/>
          </a:p>
          <a:p>
            <a:pPr marL="285750" indent="-285750">
              <a:buFont typeface="Arial" panose="020B0604020202020204" pitchFamily="34" charset="0"/>
              <a:buChar char="•"/>
            </a:pPr>
            <a:r>
              <a:rPr lang="en-US" dirty="0"/>
              <a:t>How to get the Title of our webpage ?</a:t>
            </a:r>
            <a:br>
              <a:rPr lang="en-US" dirty="0"/>
            </a:br>
            <a:r>
              <a:rPr lang="en-US" dirty="0"/>
              <a:t>Code:</a:t>
            </a:r>
          </a:p>
          <a:p>
            <a:r>
              <a:rPr lang="en-US" dirty="0"/>
              <a:t>	</a:t>
            </a:r>
            <a:r>
              <a:rPr lang="en-US" dirty="0" err="1"/>
              <a:t>JavascriptExecutor</a:t>
            </a:r>
            <a:r>
              <a:rPr lang="en-US" dirty="0"/>
              <a:t> </a:t>
            </a:r>
            <a:r>
              <a:rPr lang="en-US" dirty="0" err="1"/>
              <a:t>js</a:t>
            </a:r>
            <a:r>
              <a:rPr lang="en-US" dirty="0"/>
              <a:t> = (</a:t>
            </a:r>
            <a:r>
              <a:rPr lang="en-US" dirty="0" err="1"/>
              <a:t>JavascriptExecutor</a:t>
            </a:r>
            <a:r>
              <a:rPr lang="en-US" dirty="0"/>
              <a:t>)driver;</a:t>
            </a:r>
          </a:p>
          <a:p>
            <a:r>
              <a:rPr lang="en-US" dirty="0"/>
              <a:t>	String </a:t>
            </a:r>
            <a:r>
              <a:rPr lang="en-US" dirty="0" err="1"/>
              <a:t>sText</a:t>
            </a:r>
            <a:r>
              <a:rPr lang="en-US" dirty="0"/>
              <a:t> = </a:t>
            </a:r>
            <a:r>
              <a:rPr lang="en-US" dirty="0" err="1"/>
              <a:t>js.executeScript</a:t>
            </a:r>
            <a:r>
              <a:rPr lang="en-US" dirty="0"/>
              <a:t>("return </a:t>
            </a:r>
            <a:r>
              <a:rPr lang="en-US" dirty="0" err="1"/>
              <a:t>document.title</a:t>
            </a:r>
            <a:r>
              <a:rPr lang="en-US" dirty="0"/>
              <a:t>;").</a:t>
            </a:r>
            <a:r>
              <a:rPr lang="en-US" dirty="0" err="1"/>
              <a:t>toString</a:t>
            </a:r>
            <a:r>
              <a:rPr lang="en-US" dirty="0"/>
              <a:t>();</a:t>
            </a:r>
          </a:p>
          <a:p>
            <a:endParaRPr lang="en-US" dirty="0"/>
          </a:p>
        </p:txBody>
      </p:sp>
      <p:sp>
        <p:nvSpPr>
          <p:cNvPr id="5" name="Title 4"/>
          <p:cNvSpPr>
            <a:spLocks noGrp="1"/>
          </p:cNvSpPr>
          <p:nvPr>
            <p:ph type="title"/>
          </p:nvPr>
        </p:nvSpPr>
        <p:spPr/>
        <p:txBody>
          <a:bodyPr/>
          <a:lstStyle/>
          <a:p>
            <a:r>
              <a:rPr lang="en-US" sz="1400" dirty="0"/>
              <a:t>5.1: Testing Web Applications Using Web Driver API </a:t>
            </a:r>
            <a:r>
              <a:rPr lang="en-US" dirty="0"/>
              <a:t/>
            </a:r>
            <a:br>
              <a:rPr lang="en-US" dirty="0"/>
            </a:br>
            <a:r>
              <a:rPr lang="en-US" dirty="0"/>
              <a:t>JavaScript Executor(Scenarios)</a:t>
            </a:r>
          </a:p>
        </p:txBody>
      </p:sp>
    </p:spTree>
    <p:extLst>
      <p:ext uri="{BB962C8B-B14F-4D97-AF65-F5344CB8AC3E}">
        <p14:creationId xmlns:p14="http://schemas.microsoft.com/office/powerpoint/2010/main" val="8073707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285750" indent="-285750">
              <a:buFont typeface="Arial" panose="020B0604020202020204" pitchFamily="34" charset="0"/>
              <a:buChar char="•"/>
            </a:pPr>
            <a:r>
              <a:rPr lang="en-US" dirty="0"/>
              <a:t>How to perform Scroll on application using  Selenium?</a:t>
            </a:r>
            <a:br>
              <a:rPr lang="en-US" dirty="0"/>
            </a:br>
            <a:r>
              <a:rPr lang="en-US" dirty="0"/>
              <a:t>Code:</a:t>
            </a:r>
            <a:br>
              <a:rPr lang="en-US" dirty="0"/>
            </a:br>
            <a:r>
              <a:rPr lang="en-US" dirty="0" err="1"/>
              <a:t>JavascriptExecutor</a:t>
            </a:r>
            <a:r>
              <a:rPr lang="en-US" dirty="0"/>
              <a:t> </a:t>
            </a:r>
            <a:r>
              <a:rPr lang="en-US" dirty="0" err="1"/>
              <a:t>js</a:t>
            </a:r>
            <a:r>
              <a:rPr lang="en-US" dirty="0"/>
              <a:t> = (</a:t>
            </a:r>
            <a:r>
              <a:rPr lang="en-US" dirty="0" err="1"/>
              <a:t>JavascriptExecutor</a:t>
            </a:r>
            <a:r>
              <a:rPr lang="en-US" dirty="0"/>
              <a:t>)driver; //Vertical scroll - down by 50 pixels </a:t>
            </a:r>
            <a:r>
              <a:rPr lang="en-US" dirty="0" err="1"/>
              <a:t>js.executeScript</a:t>
            </a:r>
            <a:r>
              <a:rPr lang="en-US" dirty="0"/>
              <a:t>("</a:t>
            </a:r>
            <a:r>
              <a:rPr lang="en-US" dirty="0" err="1"/>
              <a:t>window.scrollBy</a:t>
            </a:r>
            <a:r>
              <a:rPr lang="en-US" dirty="0"/>
              <a:t>(0,50)");</a:t>
            </a:r>
          </a:p>
          <a:p>
            <a:endParaRPr lang="en-US" dirty="0"/>
          </a:p>
          <a:p>
            <a:pPr marL="285750" indent="-285750">
              <a:buFont typeface="Arial" panose="020B0604020202020204" pitchFamily="34" charset="0"/>
              <a:buChar char="•"/>
            </a:pPr>
            <a:r>
              <a:rPr lang="en-US" dirty="0"/>
              <a:t>Note: for scrolling till the bottom of the page we can use the code:</a:t>
            </a:r>
            <a:br>
              <a:rPr lang="en-US" dirty="0"/>
            </a:br>
            <a:r>
              <a:rPr lang="en-US" dirty="0"/>
              <a:t>                 </a:t>
            </a:r>
            <a:r>
              <a:rPr lang="en-US" dirty="0" err="1"/>
              <a:t>js.executeScript</a:t>
            </a:r>
            <a:r>
              <a:rPr lang="en-US" dirty="0"/>
              <a:t>("</a:t>
            </a:r>
            <a:r>
              <a:rPr lang="en-US" dirty="0" err="1"/>
              <a:t>window.scrollBy</a:t>
            </a:r>
            <a:r>
              <a:rPr lang="en-US" dirty="0"/>
              <a:t>(0,document.body.scrollHeight)");</a:t>
            </a:r>
          </a:p>
          <a:p>
            <a:endParaRPr lang="en-US" dirty="0"/>
          </a:p>
          <a:p>
            <a:endParaRPr lang="en-US" dirty="0"/>
          </a:p>
        </p:txBody>
      </p:sp>
      <p:sp>
        <p:nvSpPr>
          <p:cNvPr id="6" name="Title 4"/>
          <p:cNvSpPr>
            <a:spLocks noGrp="1"/>
          </p:cNvSpPr>
          <p:nvPr>
            <p:ph type="title"/>
          </p:nvPr>
        </p:nvSpPr>
        <p:spPr>
          <a:xfrm>
            <a:off x="1524002" y="1"/>
            <a:ext cx="9143999" cy="1002135"/>
          </a:xfrm>
        </p:spPr>
        <p:txBody>
          <a:bodyPr/>
          <a:lstStyle/>
          <a:p>
            <a:r>
              <a:rPr lang="en-US" sz="1400" dirty="0"/>
              <a:t>5.1: Testing Web Applications Using Web Driver API </a:t>
            </a:r>
            <a:r>
              <a:rPr lang="en-US" dirty="0"/>
              <a:t/>
            </a:r>
            <a:br>
              <a:rPr lang="en-US" dirty="0"/>
            </a:br>
            <a:r>
              <a:rPr lang="en-US" dirty="0"/>
              <a:t>JavaScript Executor(Scenarios)</a:t>
            </a:r>
          </a:p>
        </p:txBody>
      </p:sp>
    </p:spTree>
    <p:extLst>
      <p:ext uri="{BB962C8B-B14F-4D97-AF65-F5344CB8AC3E}">
        <p14:creationId xmlns:p14="http://schemas.microsoft.com/office/powerpoint/2010/main" val="3891509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Lesson Objectives (Contd.)</a:t>
            </a:r>
          </a:p>
        </p:txBody>
      </p:sp>
      <p:sp>
        <p:nvSpPr>
          <p:cNvPr id="2" name="Content Placeholder 1"/>
          <p:cNvSpPr>
            <a:spLocks noGrp="1"/>
          </p:cNvSpPr>
          <p:nvPr>
            <p:ph idx="1"/>
          </p:nvPr>
        </p:nvSpPr>
        <p:spPr>
          <a:xfrm>
            <a:off x="441433" y="1494767"/>
            <a:ext cx="9014939" cy="5221343"/>
          </a:xfrm>
        </p:spPr>
        <p:txBody>
          <a:bodyPr>
            <a:noAutofit/>
          </a:bodyPr>
          <a:lstStyle/>
          <a:p>
            <a:pPr marL="285750" indent="-285750">
              <a:buFont typeface="Arial" panose="020B0604020202020204" pitchFamily="34" charset="0"/>
              <a:buChar char="•"/>
            </a:pPr>
            <a:r>
              <a:rPr lang="en-US" dirty="0"/>
              <a:t>Selenium: How it works</a:t>
            </a:r>
          </a:p>
          <a:p>
            <a:pPr marL="285750" indent="-285750">
              <a:buFont typeface="Arial" panose="020B0604020202020204" pitchFamily="34" charset="0"/>
              <a:buChar char="•"/>
            </a:pPr>
            <a:r>
              <a:rPr lang="en-US" dirty="0"/>
              <a:t>Different drivers</a:t>
            </a:r>
          </a:p>
          <a:p>
            <a:pPr lvl="2"/>
            <a:r>
              <a:rPr lang="en-US" dirty="0"/>
              <a:t>Chrome</a:t>
            </a:r>
          </a:p>
          <a:p>
            <a:pPr lvl="2"/>
            <a:r>
              <a:rPr lang="en-US" dirty="0"/>
              <a:t>Firefox</a:t>
            </a:r>
          </a:p>
          <a:p>
            <a:pPr lvl="2"/>
            <a:r>
              <a:rPr lang="en-US" dirty="0"/>
              <a:t>Internet Explorer</a:t>
            </a:r>
          </a:p>
          <a:p>
            <a:pPr lvl="2"/>
            <a:r>
              <a:rPr lang="en-US" dirty="0"/>
              <a:t>Headless Browser</a:t>
            </a:r>
          </a:p>
          <a:p>
            <a:pPr lvl="3"/>
            <a:r>
              <a:rPr lang="en-US" dirty="0"/>
              <a:t>Ghost Driver and Phantom JS</a:t>
            </a:r>
          </a:p>
          <a:p>
            <a:pPr lvl="2"/>
            <a:r>
              <a:rPr lang="en-US" dirty="0"/>
              <a:t>Mobile Browsers</a:t>
            </a:r>
          </a:p>
          <a:p>
            <a:pPr lvl="3"/>
            <a:r>
              <a:rPr lang="en-US" dirty="0" err="1"/>
              <a:t>Selendriod</a:t>
            </a:r>
            <a:r>
              <a:rPr lang="en-US" dirty="0"/>
              <a:t> &amp; Appium</a:t>
            </a:r>
          </a:p>
          <a:p>
            <a:pPr lvl="2"/>
            <a:r>
              <a:rPr lang="en-US" dirty="0"/>
              <a:t>Remote Web Driver</a:t>
            </a:r>
          </a:p>
          <a:p>
            <a:pPr lvl="2"/>
            <a:r>
              <a:rPr lang="en-US" dirty="0"/>
              <a:t>Capabilities</a:t>
            </a:r>
          </a:p>
          <a:p>
            <a:pPr lvl="2"/>
            <a:r>
              <a:rPr lang="en-US" dirty="0"/>
              <a:t>Profile setting</a:t>
            </a:r>
          </a:p>
          <a:p>
            <a:pPr lvl="2"/>
            <a:r>
              <a:rPr lang="en-US" dirty="0"/>
              <a:t>Selenium Grid</a:t>
            </a:r>
          </a:p>
          <a:p>
            <a:pPr marL="166189" lvl="1" indent="-166189">
              <a:buClr>
                <a:schemeClr val="accent5"/>
              </a:buClr>
            </a:pPr>
            <a:endParaRPr lang="en-US" sz="2200" dirty="0"/>
          </a:p>
          <a:p>
            <a:endParaRPr lang="en-US" dirty="0"/>
          </a:p>
        </p:txBody>
      </p:sp>
    </p:spTree>
    <p:extLst>
      <p:ext uri="{BB962C8B-B14F-4D97-AF65-F5344CB8AC3E}">
        <p14:creationId xmlns:p14="http://schemas.microsoft.com/office/powerpoint/2010/main" val="3052952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 </a:t>
            </a:r>
            <a:r>
              <a:rPr lang="en-US" dirty="0"/>
              <a:t/>
            </a:r>
            <a:br>
              <a:rPr lang="en-US" dirty="0"/>
            </a:br>
            <a:r>
              <a:rPr lang="en-US" dirty="0"/>
              <a:t>JavaScript Executor(Scenarios)</a:t>
            </a:r>
          </a:p>
        </p:txBody>
      </p:sp>
      <p:sp>
        <p:nvSpPr>
          <p:cNvPr id="5" name="Content Placeholder 4"/>
          <p:cNvSpPr>
            <a:spLocks noGrp="1"/>
          </p:cNvSpPr>
          <p:nvPr>
            <p:ph idx="1"/>
          </p:nvPr>
        </p:nvSpPr>
        <p:spPr/>
        <p:txBody>
          <a:bodyPr/>
          <a:lstStyle/>
          <a:p>
            <a:pPr marL="285750" indent="-285750">
              <a:buFont typeface="Arial" panose="020B0604020202020204" pitchFamily="34" charset="0"/>
              <a:buChar char="•"/>
            </a:pPr>
            <a:r>
              <a:rPr lang="en-US" dirty="0"/>
              <a:t>How to click on a Sub Menu which is only visible on mouse hover on Menu?</a:t>
            </a:r>
            <a:br>
              <a:rPr lang="en-US" dirty="0"/>
            </a:br>
            <a:r>
              <a:rPr lang="en-US" dirty="0"/>
              <a:t>Code:</a:t>
            </a:r>
            <a:br>
              <a:rPr lang="en-US" dirty="0"/>
            </a:br>
            <a:r>
              <a:rPr lang="en-US" dirty="0" err="1"/>
              <a:t>JavascriptExecutor</a:t>
            </a:r>
            <a:r>
              <a:rPr lang="en-US" dirty="0"/>
              <a:t> </a:t>
            </a:r>
            <a:r>
              <a:rPr lang="en-US" dirty="0" err="1"/>
              <a:t>js</a:t>
            </a:r>
            <a:r>
              <a:rPr lang="en-US" dirty="0"/>
              <a:t> = (</a:t>
            </a:r>
            <a:r>
              <a:rPr lang="en-US" dirty="0" err="1"/>
              <a:t>JavascriptExecutor</a:t>
            </a:r>
            <a:r>
              <a:rPr lang="en-US" dirty="0"/>
              <a:t>)driver; </a:t>
            </a:r>
          </a:p>
          <a:p>
            <a:r>
              <a:rPr lang="en-US" sz="2000" dirty="0"/>
              <a:t>     //Hover on Automation Menu on the Menu Bar</a:t>
            </a:r>
          </a:p>
          <a:p>
            <a:r>
              <a:rPr lang="en-US" sz="2000" dirty="0"/>
              <a:t>      </a:t>
            </a:r>
            <a:r>
              <a:rPr lang="en-US" sz="2000" dirty="0" err="1"/>
              <a:t>js.executeScript</a:t>
            </a:r>
            <a:r>
              <a:rPr lang="en-US" sz="2000" dirty="0"/>
              <a:t>("$('</a:t>
            </a:r>
            <a:r>
              <a:rPr lang="en-US" sz="2000" dirty="0" err="1"/>
              <a:t>ul.menus.menu</a:t>
            </a:r>
            <a:r>
              <a:rPr lang="en-US" sz="2000" dirty="0"/>
              <a:t>-</a:t>
            </a:r>
            <a:r>
              <a:rPr lang="en-US" sz="2000" dirty="0" err="1"/>
              <a:t>secondary.sf</a:t>
            </a:r>
            <a:r>
              <a:rPr lang="en-US" sz="2000" dirty="0"/>
              <a:t>-</a:t>
            </a:r>
            <a:r>
              <a:rPr lang="en-US" sz="2000" dirty="0" err="1"/>
              <a:t>js</a:t>
            </a:r>
            <a:r>
              <a:rPr lang="en-US" sz="2000" dirty="0"/>
              <a:t>-</a:t>
            </a:r>
            <a:r>
              <a:rPr lang="en-US" sz="2000" dirty="0" err="1"/>
              <a:t>enabled.sub</a:t>
            </a:r>
            <a:r>
              <a:rPr lang="en-US" sz="2000" dirty="0"/>
              <a:t>-menu li').hover()");</a:t>
            </a:r>
          </a:p>
          <a:p>
            <a:endParaRPr lang="en-US" dirty="0"/>
          </a:p>
          <a:p>
            <a:pPr marL="285750" indent="-285750">
              <a:buFont typeface="Arial" panose="020B0604020202020204" pitchFamily="34" charset="0"/>
              <a:buChar char="•"/>
            </a:pPr>
            <a:r>
              <a:rPr lang="en-US" dirty="0"/>
              <a:t>How to navigate to different page using </a:t>
            </a:r>
            <a:r>
              <a:rPr lang="en-US" dirty="0" err="1"/>
              <a:t>Javascript</a:t>
            </a:r>
            <a:r>
              <a:rPr lang="en-US" dirty="0"/>
              <a:t>?</a:t>
            </a:r>
            <a:br>
              <a:rPr lang="en-US" dirty="0"/>
            </a:br>
            <a:r>
              <a:rPr lang="en-US" dirty="0"/>
              <a:t>Code:</a:t>
            </a:r>
            <a:br>
              <a:rPr lang="en-US" dirty="0"/>
            </a:br>
            <a:r>
              <a:rPr lang="en-US" dirty="0" err="1"/>
              <a:t>JavascriptExecutor</a:t>
            </a:r>
            <a:r>
              <a:rPr lang="en-US" dirty="0"/>
              <a:t> </a:t>
            </a:r>
            <a:r>
              <a:rPr lang="en-US" dirty="0" err="1"/>
              <a:t>js</a:t>
            </a:r>
            <a:r>
              <a:rPr lang="en-US" dirty="0"/>
              <a:t> = (</a:t>
            </a:r>
            <a:r>
              <a:rPr lang="en-US" dirty="0" err="1"/>
              <a:t>JavascriptExecutor</a:t>
            </a:r>
            <a:r>
              <a:rPr lang="en-US" dirty="0"/>
              <a:t>)driver;   //Navigate to new Page </a:t>
            </a:r>
            <a:r>
              <a:rPr lang="en-US" dirty="0" err="1"/>
              <a:t>js.executeScript</a:t>
            </a:r>
            <a:r>
              <a:rPr lang="en-US" dirty="0"/>
              <a:t>("</a:t>
            </a:r>
            <a:r>
              <a:rPr lang="en-US" dirty="0" err="1"/>
              <a:t>window.location</a:t>
            </a:r>
            <a:r>
              <a:rPr lang="en-US" dirty="0"/>
              <a:t> = 'https://www.facebook.com/uftHelp'");</a:t>
            </a:r>
          </a:p>
          <a:p>
            <a:endParaRPr lang="en-US" dirty="0"/>
          </a:p>
          <a:p>
            <a:endParaRPr lang="en-US" dirty="0"/>
          </a:p>
        </p:txBody>
      </p:sp>
    </p:spTree>
    <p:extLst>
      <p:ext uri="{BB962C8B-B14F-4D97-AF65-F5344CB8AC3E}">
        <p14:creationId xmlns:p14="http://schemas.microsoft.com/office/powerpoint/2010/main" val="35407004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400" dirty="0"/>
              <a:t>7.1: Selenium Web Driver – Advance</a:t>
            </a:r>
            <a:r>
              <a:rPr lang="en-US" dirty="0"/>
              <a:t/>
            </a:r>
            <a:br>
              <a:rPr lang="en-US" dirty="0"/>
            </a:br>
            <a:r>
              <a:rPr lang="en-US" dirty="0"/>
              <a:t>Selenium - How it works?</a:t>
            </a:r>
          </a:p>
        </p:txBody>
      </p:sp>
      <p:grpSp>
        <p:nvGrpSpPr>
          <p:cNvPr id="38" name="Group 37"/>
          <p:cNvGrpSpPr/>
          <p:nvPr/>
        </p:nvGrpSpPr>
        <p:grpSpPr>
          <a:xfrm>
            <a:off x="2151712" y="1562100"/>
            <a:ext cx="7401912" cy="4715530"/>
            <a:chOff x="227662" y="980420"/>
            <a:chExt cx="8497873" cy="5430560"/>
          </a:xfrm>
        </p:grpSpPr>
        <p:sp>
          <p:nvSpPr>
            <p:cNvPr id="39" name="TextBox 38"/>
            <p:cNvSpPr txBox="1"/>
            <p:nvPr/>
          </p:nvSpPr>
          <p:spPr>
            <a:xfrm>
              <a:off x="227662" y="1074740"/>
              <a:ext cx="7895772" cy="744336"/>
            </a:xfrm>
            <a:prstGeom prst="rect">
              <a:avLst/>
            </a:prstGeom>
            <a:noFill/>
          </p:spPr>
          <p:txBody>
            <a:bodyPr wrap="square" rtlCol="0">
              <a:spAutoFit/>
            </a:bodyPr>
            <a:lstStyle/>
            <a:p>
              <a:pPr algn="just">
                <a:buClr>
                  <a:srgbClr val="00B0F0"/>
                </a:buClr>
              </a:pPr>
              <a:endParaRPr lang="en-US" b="1" dirty="0">
                <a:latin typeface="Candara" panose="020E0502030303020204" pitchFamily="34" charset="0"/>
              </a:endParaRPr>
            </a:p>
            <a:p>
              <a:pPr algn="just">
                <a:buClr>
                  <a:srgbClr val="00B0F0"/>
                </a:buClr>
              </a:pPr>
              <a:endParaRPr lang="en-US" b="1" i="1" dirty="0">
                <a:latin typeface="Candara" panose="020E0502030303020204" pitchFamily="34" charset="0"/>
              </a:endParaRPr>
            </a:p>
          </p:txBody>
        </p:sp>
        <p:sp>
          <p:nvSpPr>
            <p:cNvPr id="40" name="Rectangle 39"/>
            <p:cNvSpPr/>
            <p:nvPr/>
          </p:nvSpPr>
          <p:spPr>
            <a:xfrm>
              <a:off x="228600" y="980420"/>
              <a:ext cx="1676400" cy="5430560"/>
            </a:xfrm>
            <a:prstGeom prst="rect">
              <a:avLst/>
            </a:prstGeom>
            <a:solidFill>
              <a:schemeClr val="bg1">
                <a:lumMod val="95000"/>
              </a:schemeClr>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2000" b="1" dirty="0">
                  <a:solidFill>
                    <a:schemeClr val="tx1"/>
                  </a:solidFill>
                </a:rPr>
                <a:t>Bindings</a:t>
              </a: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p:txBody>
        </p:sp>
        <p:sp>
          <p:nvSpPr>
            <p:cNvPr id="41" name="Rectangle 40"/>
            <p:cNvSpPr/>
            <p:nvPr/>
          </p:nvSpPr>
          <p:spPr>
            <a:xfrm>
              <a:off x="4495800" y="980420"/>
              <a:ext cx="2362200" cy="5430560"/>
            </a:xfrm>
            <a:prstGeom prst="rect">
              <a:avLst/>
            </a:prstGeom>
            <a:solidFill>
              <a:schemeClr val="bg1">
                <a:lumMod val="95000"/>
              </a:schemeClr>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2000" b="1" dirty="0">
                  <a:solidFill>
                    <a:schemeClr val="tx1"/>
                  </a:solidFill>
                </a:rPr>
                <a:t>Drivers</a:t>
              </a:r>
              <a:endParaRPr lang="en-US" sz="28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a:p>
              <a:pPr algn="ctr"/>
              <a:endParaRPr lang="en-US" sz="2800" b="1" dirty="0">
                <a:solidFill>
                  <a:schemeClr val="tx1"/>
                </a:solidFill>
              </a:endParaRPr>
            </a:p>
          </p:txBody>
        </p:sp>
        <p:sp>
          <p:nvSpPr>
            <p:cNvPr id="42" name="Rectangle 41"/>
            <p:cNvSpPr/>
            <p:nvPr/>
          </p:nvSpPr>
          <p:spPr>
            <a:xfrm>
              <a:off x="2438400" y="980420"/>
              <a:ext cx="1524000" cy="5430560"/>
            </a:xfrm>
            <a:prstGeom prst="rect">
              <a:avLst/>
            </a:prstGeom>
            <a:solidFill>
              <a:schemeClr val="bg1">
                <a:lumMod val="75000"/>
              </a:schemeClr>
            </a:solidFill>
            <a:ln>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Selenium</a:t>
              </a:r>
            </a:p>
            <a:p>
              <a:pPr algn="ctr"/>
              <a:r>
                <a:rPr lang="en-US" sz="2000" b="1" dirty="0">
                  <a:solidFill>
                    <a:schemeClr val="tx1"/>
                  </a:solidFill>
                </a:rPr>
                <a:t>WebDriver API</a:t>
              </a:r>
            </a:p>
          </p:txBody>
        </p:sp>
        <p:sp>
          <p:nvSpPr>
            <p:cNvPr id="43" name="Rectangle 42"/>
            <p:cNvSpPr/>
            <p:nvPr/>
          </p:nvSpPr>
          <p:spPr>
            <a:xfrm>
              <a:off x="457200" y="2057400"/>
              <a:ext cx="12192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Java</a:t>
              </a:r>
            </a:p>
          </p:txBody>
        </p:sp>
        <p:sp>
          <p:nvSpPr>
            <p:cNvPr id="44" name="Rectangle 43"/>
            <p:cNvSpPr/>
            <p:nvPr/>
          </p:nvSpPr>
          <p:spPr>
            <a:xfrm>
              <a:off x="457200" y="2971800"/>
              <a:ext cx="12192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Ruby</a:t>
              </a:r>
            </a:p>
          </p:txBody>
        </p:sp>
        <p:sp>
          <p:nvSpPr>
            <p:cNvPr id="45" name="Rectangle 44"/>
            <p:cNvSpPr/>
            <p:nvPr/>
          </p:nvSpPr>
          <p:spPr>
            <a:xfrm>
              <a:off x="457200" y="3886200"/>
              <a:ext cx="12192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Python</a:t>
              </a:r>
            </a:p>
          </p:txBody>
        </p:sp>
        <p:sp>
          <p:nvSpPr>
            <p:cNvPr id="46" name="Rectangle 45"/>
            <p:cNvSpPr/>
            <p:nvPr/>
          </p:nvSpPr>
          <p:spPr>
            <a:xfrm>
              <a:off x="457200" y="4800600"/>
              <a:ext cx="12192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a:t>
              </a:r>
            </a:p>
          </p:txBody>
        </p:sp>
        <p:sp>
          <p:nvSpPr>
            <p:cNvPr id="47" name="Rectangle 46"/>
            <p:cNvSpPr/>
            <p:nvPr/>
          </p:nvSpPr>
          <p:spPr>
            <a:xfrm>
              <a:off x="457200" y="5715000"/>
              <a:ext cx="12192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Others</a:t>
              </a:r>
            </a:p>
          </p:txBody>
        </p:sp>
        <p:sp>
          <p:nvSpPr>
            <p:cNvPr id="48" name="Rectangle 47"/>
            <p:cNvSpPr/>
            <p:nvPr/>
          </p:nvSpPr>
          <p:spPr>
            <a:xfrm>
              <a:off x="4724400" y="1905000"/>
              <a:ext cx="13716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Firefox</a:t>
              </a:r>
            </a:p>
          </p:txBody>
        </p:sp>
        <p:sp>
          <p:nvSpPr>
            <p:cNvPr id="49" name="Rectangle 48"/>
            <p:cNvSpPr/>
            <p:nvPr/>
          </p:nvSpPr>
          <p:spPr>
            <a:xfrm>
              <a:off x="4724400" y="2672686"/>
              <a:ext cx="13716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Safari</a:t>
              </a:r>
            </a:p>
          </p:txBody>
        </p:sp>
        <p:sp>
          <p:nvSpPr>
            <p:cNvPr id="50" name="Rectangle 49"/>
            <p:cNvSpPr/>
            <p:nvPr/>
          </p:nvSpPr>
          <p:spPr>
            <a:xfrm>
              <a:off x="4724400" y="3442648"/>
              <a:ext cx="13716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Chrome</a:t>
              </a:r>
            </a:p>
          </p:txBody>
        </p:sp>
        <p:sp>
          <p:nvSpPr>
            <p:cNvPr id="51" name="Rectangle 50"/>
            <p:cNvSpPr/>
            <p:nvPr/>
          </p:nvSpPr>
          <p:spPr>
            <a:xfrm>
              <a:off x="4724400" y="4267200"/>
              <a:ext cx="13716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IE</a:t>
              </a:r>
            </a:p>
          </p:txBody>
        </p:sp>
        <p:sp>
          <p:nvSpPr>
            <p:cNvPr id="52" name="Rectangle 51"/>
            <p:cNvSpPr/>
            <p:nvPr/>
          </p:nvSpPr>
          <p:spPr>
            <a:xfrm>
              <a:off x="4724400" y="5105400"/>
              <a:ext cx="13716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Opera</a:t>
              </a:r>
            </a:p>
          </p:txBody>
        </p:sp>
        <p:sp>
          <p:nvSpPr>
            <p:cNvPr id="53" name="Rectangle 52"/>
            <p:cNvSpPr/>
            <p:nvPr/>
          </p:nvSpPr>
          <p:spPr>
            <a:xfrm>
              <a:off x="4724400" y="5877580"/>
              <a:ext cx="1371600" cy="4572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Others</a:t>
              </a:r>
            </a:p>
          </p:txBody>
        </p:sp>
        <p:sp>
          <p:nvSpPr>
            <p:cNvPr id="54" name="Left-Right Arrow 53"/>
            <p:cNvSpPr/>
            <p:nvPr/>
          </p:nvSpPr>
          <p:spPr>
            <a:xfrm>
              <a:off x="3962400" y="3581400"/>
              <a:ext cx="533400" cy="228600"/>
            </a:xfrm>
            <a:prstGeom prst="leftRightArrow">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Left-Right Arrow 54"/>
            <p:cNvSpPr/>
            <p:nvPr/>
          </p:nvSpPr>
          <p:spPr>
            <a:xfrm>
              <a:off x="1905000" y="3581400"/>
              <a:ext cx="533400" cy="228600"/>
            </a:xfrm>
            <a:prstGeom prst="leftRightArrow">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6" name="Picture 11" descr="C:\Users\sg818662\Desktop\Google_Chrome_icon_(2011).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9877" y="3429000"/>
              <a:ext cx="547323" cy="547048"/>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C:\Users\sg818662\Desktop\firefox-512-noshadow.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67600" y="182880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3" descr="C:\Users\sg818662\Desktop\Internet_Explorer_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67600" y="4191000"/>
              <a:ext cx="623523" cy="60960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4" descr="C:\Users\sg818662\Desktop\safari.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96033" y="2590800"/>
              <a:ext cx="671716" cy="61528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5" descr="C:\Users\sg818662\Desktop\Opera_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43800" y="5029200"/>
              <a:ext cx="583725" cy="583725"/>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 descr="C:\Users\sg818662\Desktop\phantomjs.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77919" y="5842324"/>
              <a:ext cx="590133" cy="568656"/>
            </a:xfrm>
            <a:prstGeom prst="rect">
              <a:avLst/>
            </a:prstGeom>
            <a:noFill/>
            <a:extLst>
              <a:ext uri="{909E8E84-426E-40DD-AFC4-6F175D3DCCD1}">
                <a14:hiddenFill xmlns:a14="http://schemas.microsoft.com/office/drawing/2010/main">
                  <a:solidFill>
                    <a:srgbClr val="FFFFFF"/>
                  </a:solidFill>
                </a14:hiddenFill>
              </a:ext>
            </a:extLst>
          </p:spPr>
        </p:pic>
        <p:sp>
          <p:nvSpPr>
            <p:cNvPr id="62" name="Left-Right Arrow 61"/>
            <p:cNvSpPr/>
            <p:nvPr/>
          </p:nvSpPr>
          <p:spPr>
            <a:xfrm>
              <a:off x="6138900" y="1975512"/>
              <a:ext cx="1301404" cy="310488"/>
            </a:xfrm>
            <a:prstGeom prst="leftRightArrow">
              <a:avLst/>
            </a:prstGeom>
            <a:solidFill>
              <a:schemeClr val="bg1">
                <a:lumMod val="75000"/>
              </a:schemeClr>
            </a:solidFill>
            <a:ln>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Left-Right Arrow 62"/>
            <p:cNvSpPr/>
            <p:nvPr/>
          </p:nvSpPr>
          <p:spPr>
            <a:xfrm>
              <a:off x="6166196" y="2743198"/>
              <a:ext cx="1301404" cy="310488"/>
            </a:xfrm>
            <a:prstGeom prst="leftRightArrow">
              <a:avLst/>
            </a:prstGeom>
            <a:solidFill>
              <a:schemeClr val="bg1">
                <a:lumMod val="75000"/>
              </a:schemeClr>
            </a:solidFill>
            <a:ln>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Left-Right Arrow 63"/>
            <p:cNvSpPr/>
            <p:nvPr/>
          </p:nvSpPr>
          <p:spPr>
            <a:xfrm>
              <a:off x="6172200" y="3518848"/>
              <a:ext cx="1301404" cy="310488"/>
            </a:xfrm>
            <a:prstGeom prst="leftRightArrow">
              <a:avLst/>
            </a:prstGeom>
            <a:solidFill>
              <a:schemeClr val="bg1">
                <a:lumMod val="75000"/>
              </a:schemeClr>
            </a:solidFill>
            <a:ln>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Left-Right Arrow 64"/>
            <p:cNvSpPr/>
            <p:nvPr/>
          </p:nvSpPr>
          <p:spPr>
            <a:xfrm>
              <a:off x="6172200" y="4337712"/>
              <a:ext cx="1301404" cy="310488"/>
            </a:xfrm>
            <a:prstGeom prst="leftRightArrow">
              <a:avLst/>
            </a:prstGeom>
            <a:solidFill>
              <a:schemeClr val="bg1">
                <a:lumMod val="75000"/>
              </a:schemeClr>
            </a:solidFill>
            <a:ln>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Left-Right Arrow 65"/>
            <p:cNvSpPr/>
            <p:nvPr/>
          </p:nvSpPr>
          <p:spPr>
            <a:xfrm>
              <a:off x="6187804" y="5175912"/>
              <a:ext cx="1301404" cy="310488"/>
            </a:xfrm>
            <a:prstGeom prst="leftRightArrow">
              <a:avLst/>
            </a:prstGeom>
            <a:solidFill>
              <a:schemeClr val="bg1">
                <a:lumMod val="75000"/>
              </a:schemeClr>
            </a:solidFill>
            <a:ln>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Left-Right Arrow 66"/>
            <p:cNvSpPr/>
            <p:nvPr/>
          </p:nvSpPr>
          <p:spPr>
            <a:xfrm>
              <a:off x="6172200" y="5953780"/>
              <a:ext cx="1301404" cy="310488"/>
            </a:xfrm>
            <a:prstGeom prst="leftRightArrow">
              <a:avLst/>
            </a:prstGeom>
            <a:solidFill>
              <a:schemeClr val="bg1">
                <a:lumMod val="75000"/>
              </a:schemeClr>
            </a:solidFill>
            <a:ln>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p:cNvSpPr txBox="1"/>
            <p:nvPr/>
          </p:nvSpPr>
          <p:spPr>
            <a:xfrm rot="16200000">
              <a:off x="7228751" y="3532612"/>
              <a:ext cx="2392878" cy="600690"/>
            </a:xfrm>
            <a:prstGeom prst="rect">
              <a:avLst/>
            </a:prstGeom>
            <a:noFill/>
          </p:spPr>
          <p:txBody>
            <a:bodyPr wrap="none" rtlCol="0">
              <a:spAutoFit/>
            </a:bodyPr>
            <a:lstStyle/>
            <a:p>
              <a:r>
                <a:rPr lang="en-US" sz="2800" b="1" dirty="0"/>
                <a:t>Browsers</a:t>
              </a:r>
            </a:p>
          </p:txBody>
        </p:sp>
        <p:pic>
          <p:nvPicPr>
            <p:cNvPr id="69" name="Picture 7" descr="C:\Users\sg818662\Desktop\big-logo.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54005" y="1066800"/>
              <a:ext cx="979795" cy="80406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303817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a:t>
            </a:r>
            <a:r>
              <a:rPr lang="en-US" sz="1400" dirty="0"/>
              <a:t>7.1: Selenium Web Driver – Advance</a:t>
            </a:r>
            <a:br>
              <a:rPr lang="en-US" sz="1400" dirty="0"/>
            </a:br>
            <a:r>
              <a:rPr lang="en-US" dirty="0"/>
              <a:t> Different Drivers</a:t>
            </a:r>
          </a:p>
        </p:txBody>
      </p:sp>
      <p:sp>
        <p:nvSpPr>
          <p:cNvPr id="5" name="Content Placeholder 4"/>
          <p:cNvSpPr>
            <a:spLocks noGrp="1"/>
          </p:cNvSpPr>
          <p:nvPr>
            <p:ph idx="1"/>
          </p:nvPr>
        </p:nvSpPr>
        <p:spPr/>
        <p:txBody>
          <a:bodyPr/>
          <a:lstStyle/>
          <a:p>
            <a:r>
              <a:rPr lang="en-US" b="1" dirty="0"/>
              <a:t>Firefox:</a:t>
            </a:r>
          </a:p>
          <a:p>
            <a:r>
              <a:rPr lang="en-US" dirty="0"/>
              <a:t>WebDriver driver = new </a:t>
            </a:r>
            <a:r>
              <a:rPr lang="en-US" dirty="0" err="1"/>
              <a:t>FirefoxDriver</a:t>
            </a:r>
            <a:r>
              <a:rPr lang="en-US" dirty="0"/>
              <a:t>();</a:t>
            </a:r>
          </a:p>
          <a:p>
            <a:r>
              <a:rPr lang="en-US" b="1" dirty="0"/>
              <a:t>IE:</a:t>
            </a:r>
          </a:p>
          <a:p>
            <a:r>
              <a:rPr lang="en-US" dirty="0"/>
              <a:t>WebDriver driver = new </a:t>
            </a:r>
            <a:r>
              <a:rPr lang="en-US" dirty="0" err="1"/>
              <a:t>InternetExplorerDriver</a:t>
            </a:r>
            <a:r>
              <a:rPr lang="en-US" dirty="0"/>
              <a:t>();</a:t>
            </a:r>
          </a:p>
          <a:p>
            <a:r>
              <a:rPr lang="en-US" b="1" dirty="0"/>
              <a:t>Chrome:</a:t>
            </a:r>
          </a:p>
          <a:p>
            <a:r>
              <a:rPr lang="en-US" dirty="0"/>
              <a:t>WebDriver driver = new </a:t>
            </a:r>
            <a:r>
              <a:rPr lang="en-US" dirty="0" err="1"/>
              <a:t>ChromeDriver</a:t>
            </a:r>
            <a:r>
              <a:rPr lang="en-US" dirty="0"/>
              <a:t>();</a:t>
            </a:r>
          </a:p>
          <a:p>
            <a:r>
              <a:rPr lang="en-US" b="1" dirty="0"/>
              <a:t>Safari:</a:t>
            </a:r>
          </a:p>
          <a:p>
            <a:r>
              <a:rPr lang="en-US" dirty="0"/>
              <a:t>WebDriver driver = new </a:t>
            </a:r>
            <a:r>
              <a:rPr lang="en-US" dirty="0" err="1"/>
              <a:t>SafariDriver</a:t>
            </a:r>
            <a:r>
              <a:rPr lang="en-US" dirty="0"/>
              <a:t>();</a:t>
            </a:r>
          </a:p>
          <a:p>
            <a:r>
              <a:rPr lang="en-US" b="1" dirty="0"/>
              <a:t>Opera:</a:t>
            </a:r>
          </a:p>
          <a:p>
            <a:r>
              <a:rPr lang="en-US" dirty="0"/>
              <a:t>WebDriver driver = new </a:t>
            </a:r>
            <a:r>
              <a:rPr lang="en-US" dirty="0" err="1"/>
              <a:t>OperaDriver</a:t>
            </a:r>
            <a:r>
              <a:rPr lang="en-US" dirty="0"/>
              <a:t>()</a:t>
            </a:r>
          </a:p>
          <a:p>
            <a:r>
              <a:rPr lang="en-US" b="1" dirty="0" err="1"/>
              <a:t>GhostDriver</a:t>
            </a:r>
            <a:r>
              <a:rPr lang="en-US" b="1" dirty="0"/>
              <a:t> and </a:t>
            </a:r>
            <a:r>
              <a:rPr lang="en-US" b="1" dirty="0" err="1"/>
              <a:t>PhantomJs</a:t>
            </a:r>
            <a:r>
              <a:rPr lang="en-US" b="1" dirty="0"/>
              <a:t>:</a:t>
            </a:r>
          </a:p>
          <a:p>
            <a:r>
              <a:rPr lang="en-US" dirty="0"/>
              <a:t>WebDriver driver = new </a:t>
            </a:r>
            <a:r>
              <a:rPr lang="en-US" dirty="0" err="1"/>
              <a:t>PhantomJSDriver</a:t>
            </a:r>
            <a:r>
              <a:rPr lang="en-US" dirty="0"/>
              <a:t>()</a:t>
            </a:r>
          </a:p>
          <a:p>
            <a:endParaRPr lang="en-US" dirty="0"/>
          </a:p>
        </p:txBody>
      </p:sp>
    </p:spTree>
    <p:extLst>
      <p:ext uri="{BB962C8B-B14F-4D97-AF65-F5344CB8AC3E}">
        <p14:creationId xmlns:p14="http://schemas.microsoft.com/office/powerpoint/2010/main" val="67814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36412700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a:t>
            </a:r>
            <a:r>
              <a:rPr lang="en-US" sz="1400" dirty="0"/>
              <a:t>7.1: Selenium Web Driver – Advance</a:t>
            </a:r>
            <a:br>
              <a:rPr lang="en-US" sz="1400" dirty="0"/>
            </a:br>
            <a:r>
              <a:rPr lang="en-US" dirty="0"/>
              <a:t> Different Drivers (Contd.)</a:t>
            </a:r>
          </a:p>
        </p:txBody>
      </p:sp>
      <p:sp>
        <p:nvSpPr>
          <p:cNvPr id="5" name="Content Placeholder 4"/>
          <p:cNvSpPr>
            <a:spLocks noGrp="1"/>
          </p:cNvSpPr>
          <p:nvPr>
            <p:ph idx="1"/>
          </p:nvPr>
        </p:nvSpPr>
        <p:spPr>
          <a:xfrm>
            <a:off x="1822516" y="1371601"/>
            <a:ext cx="8845484" cy="4766917"/>
          </a:xfrm>
        </p:spPr>
        <p:txBody>
          <a:bodyPr/>
          <a:lstStyle/>
          <a:p>
            <a:r>
              <a:rPr lang="en-US" dirty="0"/>
              <a:t>Firefox Driver:</a:t>
            </a:r>
          </a:p>
          <a:p>
            <a:endParaRPr lang="en-US" dirty="0"/>
          </a:p>
          <a:p>
            <a:endParaRPr lang="en-US" dirty="0"/>
          </a:p>
          <a:p>
            <a:endParaRPr lang="en-US" dirty="0"/>
          </a:p>
          <a:p>
            <a:r>
              <a:rPr lang="en-US" dirty="0"/>
              <a:t>IE Driver:</a:t>
            </a:r>
          </a:p>
          <a:p>
            <a:endParaRPr lang="en-US" dirty="0"/>
          </a:p>
          <a:p>
            <a:endParaRPr lang="en-US" dirty="0"/>
          </a:p>
          <a:p>
            <a:endParaRPr lang="en-US" dirty="0"/>
          </a:p>
          <a:p>
            <a:endParaRPr lang="en-US" dirty="0"/>
          </a:p>
          <a:p>
            <a:r>
              <a:rPr lang="en-US" dirty="0"/>
              <a:t>Chrome Driver:</a:t>
            </a:r>
          </a:p>
          <a:p>
            <a:endParaRPr lang="en-US" dirty="0"/>
          </a:p>
          <a:p>
            <a:endParaRPr lang="en-US" dirty="0"/>
          </a:p>
          <a:p>
            <a:endParaRPr lang="en-US" dirty="0"/>
          </a:p>
        </p:txBody>
      </p:sp>
      <p:pic>
        <p:nvPicPr>
          <p:cNvPr id="14" name="Picture 2" descr="C:\Users\sg818662\Desktop\firefo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7817" y="1819275"/>
            <a:ext cx="3915588" cy="96399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21" name="Picture 3" descr="C:\Users\sg818662\Desktop\iecod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5309" y="3321382"/>
            <a:ext cx="4886325" cy="122872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22" name="Picture 5" descr="C:\Users\sg818662\Desktop\chromecod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56867" y="5194897"/>
            <a:ext cx="4893816" cy="111065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8524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41773109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400" dirty="0"/>
              <a:t>7.1: Selenium Web Driver – Advance</a:t>
            </a:r>
            <a:r>
              <a:rPr lang="en-US" dirty="0"/>
              <a:t/>
            </a:r>
            <a:br>
              <a:rPr lang="en-US" dirty="0"/>
            </a:br>
            <a:r>
              <a:rPr lang="en-US" dirty="0"/>
              <a:t>Different Drivers (Contd.)</a:t>
            </a:r>
          </a:p>
        </p:txBody>
      </p:sp>
      <p:sp>
        <p:nvSpPr>
          <p:cNvPr id="6" name="Content Placeholder 5"/>
          <p:cNvSpPr>
            <a:spLocks noGrp="1"/>
          </p:cNvSpPr>
          <p:nvPr>
            <p:ph idx="1"/>
          </p:nvPr>
        </p:nvSpPr>
        <p:spPr/>
        <p:txBody>
          <a:bodyPr/>
          <a:lstStyle/>
          <a:p>
            <a:r>
              <a:rPr lang="en-US" dirty="0"/>
              <a:t>Headless Browser</a:t>
            </a:r>
          </a:p>
          <a:p>
            <a:pPr lvl="1"/>
            <a:r>
              <a:rPr lang="en-US" dirty="0"/>
              <a:t>Web browser without a graphical user interface</a:t>
            </a:r>
          </a:p>
          <a:p>
            <a:pPr lvl="1"/>
            <a:r>
              <a:rPr lang="en-US" dirty="0"/>
              <a:t>Normally, interaction with a website are done with mouse and keyboard using a browser with a GUI</a:t>
            </a:r>
          </a:p>
          <a:p>
            <a:pPr lvl="1"/>
            <a:r>
              <a:rPr lang="en-US" dirty="0"/>
              <a:t>While most headless browser provides an API to manipulate the page/DOM, download resources etc.</a:t>
            </a:r>
          </a:p>
          <a:p>
            <a:pPr lvl="1"/>
            <a:r>
              <a:rPr lang="en-US" dirty="0"/>
              <a:t>So instead of, for example, actually clicking an element with the mouse, a headless browser allows you to click an element by code</a:t>
            </a:r>
          </a:p>
          <a:p>
            <a:pPr lvl="1"/>
            <a:r>
              <a:rPr lang="en-US" dirty="0"/>
              <a:t>Headers, Local storage and Cookies work the same way</a:t>
            </a:r>
          </a:p>
          <a:p>
            <a:pPr lvl="1"/>
            <a:r>
              <a:rPr lang="en-US" dirty="0"/>
              <a:t>List of Headless Browsers</a:t>
            </a:r>
          </a:p>
          <a:p>
            <a:pPr lvl="2"/>
            <a:r>
              <a:rPr lang="en-US" dirty="0" err="1"/>
              <a:t>PhanthomJS</a:t>
            </a:r>
            <a:r>
              <a:rPr lang="en-US" dirty="0"/>
              <a:t> </a:t>
            </a:r>
          </a:p>
          <a:p>
            <a:pPr lvl="2"/>
            <a:r>
              <a:rPr lang="en-US" dirty="0" err="1"/>
              <a:t>HtmlUnit</a:t>
            </a:r>
            <a:endParaRPr lang="en-US" dirty="0"/>
          </a:p>
          <a:p>
            <a:pPr lvl="2"/>
            <a:r>
              <a:rPr lang="en-US" dirty="0" err="1"/>
              <a:t>TrifleJS</a:t>
            </a:r>
            <a:endParaRPr lang="en-US" dirty="0"/>
          </a:p>
          <a:p>
            <a:pPr lvl="2"/>
            <a:r>
              <a:rPr lang="en-US" dirty="0"/>
              <a:t>Splash</a:t>
            </a:r>
          </a:p>
        </p:txBody>
      </p:sp>
    </p:spTree>
    <p:extLst>
      <p:ext uri="{BB962C8B-B14F-4D97-AF65-F5344CB8AC3E}">
        <p14:creationId xmlns:p14="http://schemas.microsoft.com/office/powerpoint/2010/main" val="37740783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400" dirty="0"/>
              <a:t>7.1: Selenium Web Driver – Advance</a:t>
            </a:r>
            <a:r>
              <a:rPr lang="en-US" dirty="0"/>
              <a:t/>
            </a:r>
            <a:br>
              <a:rPr lang="en-US" dirty="0"/>
            </a:br>
            <a:r>
              <a:rPr lang="en-US" dirty="0"/>
              <a:t>Different Drivers (Contd.)</a:t>
            </a:r>
          </a:p>
        </p:txBody>
      </p:sp>
      <p:sp>
        <p:nvSpPr>
          <p:cNvPr id="8" name="Content Placeholder 7"/>
          <p:cNvSpPr>
            <a:spLocks noGrp="1"/>
          </p:cNvSpPr>
          <p:nvPr>
            <p:ph idx="1"/>
          </p:nvPr>
        </p:nvSpPr>
        <p:spPr>
          <a:xfrm>
            <a:off x="1822516" y="1456667"/>
            <a:ext cx="8845484" cy="4643751"/>
          </a:xfrm>
        </p:spPr>
        <p:txBody>
          <a:bodyPr/>
          <a:lstStyle/>
          <a:p>
            <a:r>
              <a:rPr lang="en-US" sz="2000" dirty="0" err="1"/>
              <a:t>PhanthomJS</a:t>
            </a:r>
            <a:r>
              <a:rPr lang="en-US" sz="2000" dirty="0"/>
              <a:t> (Headless Browser)</a:t>
            </a:r>
          </a:p>
          <a:p>
            <a:pPr lvl="1"/>
            <a:r>
              <a:rPr lang="en-US" dirty="0"/>
              <a:t>HEADLESS WEBSITE TESTING</a:t>
            </a:r>
          </a:p>
          <a:p>
            <a:pPr lvl="2"/>
            <a:r>
              <a:rPr lang="en-US" dirty="0"/>
              <a:t>Headless Web Kit with JavaScript API</a:t>
            </a:r>
          </a:p>
          <a:p>
            <a:pPr lvl="1"/>
            <a:r>
              <a:rPr lang="en-US" dirty="0"/>
              <a:t>SCREEN CAPTURE</a:t>
            </a:r>
          </a:p>
          <a:p>
            <a:pPr lvl="2"/>
            <a:r>
              <a:rPr lang="en-US" dirty="0"/>
              <a:t>Programmatically capture web contents, including SVG and Canvas</a:t>
            </a:r>
          </a:p>
          <a:p>
            <a:pPr lvl="1"/>
            <a:r>
              <a:rPr lang="en-US" dirty="0"/>
              <a:t>PAGE AUTOMATION</a:t>
            </a:r>
          </a:p>
          <a:p>
            <a:pPr lvl="2"/>
            <a:r>
              <a:rPr lang="en-US" dirty="0"/>
              <a:t>Access and manipulate webpages with the standard DOM API, or with usual libraries like jQuery</a:t>
            </a:r>
          </a:p>
          <a:p>
            <a:pPr lvl="1"/>
            <a:r>
              <a:rPr lang="en-US" dirty="0"/>
              <a:t>Example of interacting with a page using </a:t>
            </a:r>
            <a:r>
              <a:rPr lang="en-US" dirty="0" err="1"/>
              <a:t>PhantomJS</a:t>
            </a:r>
            <a:r>
              <a:rPr lang="en-US" dirty="0"/>
              <a:t>:</a:t>
            </a:r>
          </a:p>
          <a:p>
            <a:pPr marL="189411" lvl="1" indent="0">
              <a:buNone/>
            </a:pPr>
            <a:r>
              <a:rPr lang="en-US" dirty="0"/>
              <a:t>    </a:t>
            </a:r>
          </a:p>
          <a:p>
            <a:endParaRPr lang="en-US" sz="2000" dirty="0"/>
          </a:p>
        </p:txBody>
      </p:sp>
      <p:sp>
        <p:nvSpPr>
          <p:cNvPr id="9" name="TextBox 8"/>
          <p:cNvSpPr txBox="1"/>
          <p:nvPr/>
        </p:nvSpPr>
        <p:spPr>
          <a:xfrm>
            <a:off x="2324100" y="4057651"/>
            <a:ext cx="7200900" cy="2062103"/>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pPr marL="189411" lvl="1"/>
            <a:r>
              <a:rPr lang="en-US" sz="1600" dirty="0" err="1"/>
              <a:t>page.evaluate</a:t>
            </a:r>
            <a:r>
              <a:rPr lang="en-US" sz="1600" dirty="0"/>
              <a:t>(function() {</a:t>
            </a:r>
          </a:p>
          <a:p>
            <a:pPr marL="370386" lvl="2"/>
            <a:r>
              <a:rPr lang="en-US" sz="1600" dirty="0"/>
              <a:t>        //Fill in form on page</a:t>
            </a:r>
          </a:p>
          <a:p>
            <a:pPr marL="370386" lvl="2"/>
            <a:r>
              <a:rPr lang="en-US" sz="1600" dirty="0"/>
              <a:t>        </a:t>
            </a:r>
            <a:r>
              <a:rPr lang="en-US" sz="1600" dirty="0" err="1"/>
              <a:t>document.getElementById</a:t>
            </a:r>
            <a:r>
              <a:rPr lang="en-US" sz="1600" dirty="0"/>
              <a:t>('Name').value = 'John Doe'; </a:t>
            </a:r>
          </a:p>
          <a:p>
            <a:pPr marL="370386" lvl="2"/>
            <a:r>
              <a:rPr lang="en-US" sz="1600" dirty="0"/>
              <a:t>        </a:t>
            </a:r>
            <a:r>
              <a:rPr lang="en-US" sz="1600" dirty="0" err="1"/>
              <a:t>document.getElementById</a:t>
            </a:r>
            <a:r>
              <a:rPr lang="en-US" sz="1600" dirty="0"/>
              <a:t>('Email').value = '</a:t>
            </a:r>
            <a:r>
              <a:rPr lang="en-US" sz="1600" dirty="0" err="1"/>
              <a:t>john.doe@john.doe</a:t>
            </a:r>
            <a:r>
              <a:rPr lang="en-US" sz="1600" dirty="0"/>
              <a:t>';</a:t>
            </a:r>
          </a:p>
          <a:p>
            <a:pPr marL="370386" lvl="2"/>
            <a:r>
              <a:rPr lang="en-US" sz="1600" dirty="0"/>
              <a:t>        //Submit</a:t>
            </a:r>
          </a:p>
          <a:p>
            <a:pPr marL="370386" lvl="2"/>
            <a:r>
              <a:rPr lang="en-US" sz="1600" dirty="0"/>
              <a:t>        $('#</a:t>
            </a:r>
            <a:r>
              <a:rPr lang="en-US" sz="1600" dirty="0" err="1"/>
              <a:t>SubmitButton</a:t>
            </a:r>
            <a:r>
              <a:rPr lang="en-US" sz="1600" dirty="0"/>
              <a:t>').click();</a:t>
            </a:r>
          </a:p>
          <a:p>
            <a:pPr marL="370386" lvl="2"/>
            <a:r>
              <a:rPr lang="en-US" sz="1600" dirty="0"/>
              <a:t>    });</a:t>
            </a:r>
            <a:endParaRPr lang="en-US" sz="1200" dirty="0">
              <a:solidFill>
                <a:schemeClr val="tx2">
                  <a:lumMod val="50000"/>
                </a:schemeClr>
              </a:solidFill>
            </a:endParaRPr>
          </a:p>
        </p:txBody>
      </p:sp>
    </p:spTree>
    <p:extLst>
      <p:ext uri="{BB962C8B-B14F-4D97-AF65-F5344CB8AC3E}">
        <p14:creationId xmlns:p14="http://schemas.microsoft.com/office/powerpoint/2010/main" val="2404330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z="1400" dirty="0"/>
              <a:t>7.1: Selenium Web Driver – Advance</a:t>
            </a:r>
            <a:r>
              <a:rPr lang="en-US" dirty="0"/>
              <a:t/>
            </a:r>
            <a:br>
              <a:rPr lang="en-US" dirty="0"/>
            </a:br>
            <a:r>
              <a:rPr lang="en-US" dirty="0"/>
              <a:t>Different Drivers (Contd.)</a:t>
            </a:r>
          </a:p>
        </p:txBody>
      </p:sp>
      <p:sp>
        <p:nvSpPr>
          <p:cNvPr id="10" name="Content Placeholder 9"/>
          <p:cNvSpPr>
            <a:spLocks noGrp="1"/>
          </p:cNvSpPr>
          <p:nvPr>
            <p:ph idx="1"/>
          </p:nvPr>
        </p:nvSpPr>
        <p:spPr/>
        <p:txBody>
          <a:bodyPr/>
          <a:lstStyle/>
          <a:p>
            <a:r>
              <a:rPr lang="en-US" dirty="0" err="1"/>
              <a:t>GhostDriver</a:t>
            </a:r>
            <a:r>
              <a:rPr lang="en-US" dirty="0"/>
              <a:t>(Headless Browser)</a:t>
            </a:r>
          </a:p>
          <a:p>
            <a:pPr lvl="1"/>
            <a:r>
              <a:rPr lang="en-US" dirty="0"/>
              <a:t>Pure JavaScript implementation of the WebDriver Wire Protocol for </a:t>
            </a:r>
            <a:r>
              <a:rPr lang="en-US" dirty="0" err="1"/>
              <a:t>PhantomJS</a:t>
            </a:r>
            <a:r>
              <a:rPr lang="en-US" dirty="0"/>
              <a:t> Remote</a:t>
            </a:r>
          </a:p>
          <a:p>
            <a:pPr lvl="1"/>
            <a:r>
              <a:rPr lang="en-US" dirty="0"/>
              <a:t>WebDriver that uses </a:t>
            </a:r>
            <a:r>
              <a:rPr lang="en-US" dirty="0" err="1"/>
              <a:t>PhantomJS</a:t>
            </a:r>
            <a:r>
              <a:rPr lang="en-US" dirty="0"/>
              <a:t> as back-end</a:t>
            </a:r>
          </a:p>
          <a:p>
            <a:endParaRPr lang="en-US" dirty="0"/>
          </a:p>
          <a:p>
            <a:endParaRPr lang="en-US" dirty="0"/>
          </a:p>
        </p:txBody>
      </p:sp>
      <p:pic>
        <p:nvPicPr>
          <p:cNvPr id="11" name="Picture 2" descr="C:\Users\sg818662\Desktop\screen-shot-2013-03-24-at-11-54-01-p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38822" y="3210378"/>
            <a:ext cx="7767461" cy="256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98121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400" dirty="0"/>
              <a:t>7.1: Selenium Web Driver – Advance</a:t>
            </a:r>
            <a:r>
              <a:rPr lang="en-US" dirty="0"/>
              <a:t/>
            </a:r>
            <a:br>
              <a:rPr lang="en-US" dirty="0"/>
            </a:br>
            <a:r>
              <a:rPr lang="en-US" dirty="0"/>
              <a:t>Different Drivers (Contd.)</a:t>
            </a:r>
          </a:p>
        </p:txBody>
      </p:sp>
      <p:sp>
        <p:nvSpPr>
          <p:cNvPr id="6" name="Content Placeholder 5"/>
          <p:cNvSpPr>
            <a:spLocks noGrp="1"/>
          </p:cNvSpPr>
          <p:nvPr>
            <p:ph idx="1"/>
          </p:nvPr>
        </p:nvSpPr>
        <p:spPr/>
        <p:txBody>
          <a:bodyPr/>
          <a:lstStyle/>
          <a:p>
            <a:r>
              <a:rPr lang="en-US" dirty="0"/>
              <a:t>Mobile Browsers</a:t>
            </a:r>
          </a:p>
          <a:p>
            <a:pPr lvl="1"/>
            <a:r>
              <a:rPr lang="en-US" dirty="0"/>
              <a:t>Mobile web browsers differ greatly in terms of features offered an operating systems supported</a:t>
            </a:r>
          </a:p>
          <a:p>
            <a:pPr lvl="1"/>
            <a:r>
              <a:rPr lang="en-US" dirty="0"/>
              <a:t>Best can display most websites and offer page zoom and keyboard shortcuts, while others can only display websites optimizes for mobile devices</a:t>
            </a:r>
          </a:p>
          <a:p>
            <a:pPr lvl="1"/>
            <a:r>
              <a:rPr lang="en-US" dirty="0" err="1"/>
              <a:t>Appium</a:t>
            </a:r>
            <a:r>
              <a:rPr lang="en-US" dirty="0"/>
              <a:t> and </a:t>
            </a:r>
            <a:r>
              <a:rPr lang="en-US" dirty="0" err="1"/>
              <a:t>Selendroid</a:t>
            </a:r>
            <a:r>
              <a:rPr lang="en-US" dirty="0"/>
              <a:t> are the two cross browser mobile automation tool</a:t>
            </a:r>
          </a:p>
          <a:p>
            <a:endParaRPr lang="en-US" dirty="0"/>
          </a:p>
          <a:p>
            <a:r>
              <a:rPr lang="en-US" dirty="0" err="1"/>
              <a:t>Appium</a:t>
            </a:r>
            <a:r>
              <a:rPr lang="en-US" dirty="0"/>
              <a:t>(Mobile Browser)</a:t>
            </a:r>
          </a:p>
          <a:p>
            <a:pPr lvl="1"/>
            <a:r>
              <a:rPr lang="en-US" dirty="0"/>
              <a:t>Open-source tool for automating native, mobile web, and hybrid applications on iOS and Android platforms, which is handled by a </a:t>
            </a:r>
            <a:r>
              <a:rPr lang="en-US" dirty="0" err="1"/>
              <a:t>Appium</a:t>
            </a:r>
            <a:r>
              <a:rPr lang="en-US" dirty="0"/>
              <a:t> node.js server. </a:t>
            </a:r>
          </a:p>
          <a:p>
            <a:pPr lvl="1"/>
            <a:r>
              <a:rPr lang="en-US" dirty="0"/>
              <a:t>Cross-platform which allows to write tests against multiple platforms (iOS, Android), using the same API</a:t>
            </a:r>
          </a:p>
          <a:p>
            <a:pPr lvl="1"/>
            <a:r>
              <a:rPr lang="en-US" dirty="0"/>
              <a:t>Enables code reuse between iOS and Android test suites</a:t>
            </a:r>
          </a:p>
          <a:p>
            <a:pPr lvl="1"/>
            <a:endParaRPr lang="en-US" dirty="0"/>
          </a:p>
        </p:txBody>
      </p:sp>
    </p:spTree>
    <p:extLst>
      <p:ext uri="{BB962C8B-B14F-4D97-AF65-F5344CB8AC3E}">
        <p14:creationId xmlns:p14="http://schemas.microsoft.com/office/powerpoint/2010/main" val="570028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400" dirty="0"/>
              <a:t>4.1: Selenium 2.0 – Web Driver</a:t>
            </a:r>
            <a:r>
              <a:rPr lang="en-US" dirty="0"/>
              <a:t/>
            </a:r>
            <a:br>
              <a:rPr lang="en-US" dirty="0"/>
            </a:br>
            <a:r>
              <a:rPr lang="en-US" dirty="0"/>
              <a:t>Introduction To Web Driver</a:t>
            </a:r>
          </a:p>
        </p:txBody>
      </p:sp>
      <p:sp>
        <p:nvSpPr>
          <p:cNvPr id="3" name="Content Placeholder 2"/>
          <p:cNvSpPr>
            <a:spLocks noGrp="1"/>
          </p:cNvSpPr>
          <p:nvPr>
            <p:ph idx="1"/>
          </p:nvPr>
        </p:nvSpPr>
        <p:spPr>
          <a:xfrm>
            <a:off x="398021" y="1494767"/>
            <a:ext cx="6791055" cy="4643751"/>
          </a:xfrm>
        </p:spPr>
        <p:txBody>
          <a:bodyPr/>
          <a:lstStyle/>
          <a:p>
            <a:pPr marL="342900" indent="-342900">
              <a:lnSpc>
                <a:spcPct val="100000"/>
              </a:lnSpc>
              <a:buFont typeface="Arial" panose="020B0604020202020204" pitchFamily="34" charset="0"/>
              <a:buChar char="•"/>
            </a:pPr>
            <a:r>
              <a:rPr lang="en-US" sz="2000" dirty="0"/>
              <a:t>Web automation framework that allows you to execute your tests against different browsers, not just Firefox (unlike Selenium IDE).</a:t>
            </a:r>
          </a:p>
          <a:p>
            <a:pPr marL="342900" indent="-342900">
              <a:lnSpc>
                <a:spcPct val="100000"/>
              </a:lnSpc>
              <a:buFont typeface="Arial" panose="020B0604020202020204" pitchFamily="34" charset="0"/>
              <a:buChar char="•"/>
            </a:pPr>
            <a:r>
              <a:rPr lang="en-US" sz="2000" dirty="0"/>
              <a:t>Provides a simpler, more concise programming interface </a:t>
            </a:r>
          </a:p>
          <a:p>
            <a:pPr marL="342900" indent="-342900">
              <a:lnSpc>
                <a:spcPct val="100000"/>
              </a:lnSpc>
              <a:buFont typeface="Arial" panose="020B0604020202020204" pitchFamily="34" charset="0"/>
              <a:buChar char="•"/>
            </a:pPr>
            <a:r>
              <a:rPr lang="en-US" sz="2000" dirty="0"/>
              <a:t>Selenium-WebDriver was developed to better support dynamic web pages where elements of a page may change without the page itself being reloaded</a:t>
            </a:r>
          </a:p>
          <a:p>
            <a:pPr marL="342900" indent="-342900">
              <a:lnSpc>
                <a:spcPct val="100000"/>
              </a:lnSpc>
              <a:buFont typeface="Arial" panose="020B0604020202020204" pitchFamily="34" charset="0"/>
              <a:buChar char="•"/>
            </a:pPr>
            <a:r>
              <a:rPr lang="en-US" sz="2000" dirty="0"/>
              <a:t>Supply a well-designed object-oriented API that provides improved support for modern advanced web-app testing problems.</a:t>
            </a:r>
          </a:p>
          <a:p>
            <a:endParaRPr lang="en-US" sz="2000" dirty="0"/>
          </a:p>
        </p:txBody>
      </p:sp>
      <p:pic>
        <p:nvPicPr>
          <p:cNvPr id="7" name="Picture 2"/>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7189075" y="1494767"/>
            <a:ext cx="4604903" cy="4117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51284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
            </a:r>
            <a:br>
              <a:rPr lang="en-US" dirty="0"/>
            </a:br>
            <a:r>
              <a:rPr lang="en-US" sz="1400" dirty="0"/>
              <a:t>7.1: Selenium Web Driver – Advance</a:t>
            </a:r>
            <a:br>
              <a:rPr lang="en-US" sz="1400" dirty="0"/>
            </a:br>
            <a:r>
              <a:rPr lang="en-US" dirty="0"/>
              <a:t>Different Drivers (Contd.)</a:t>
            </a:r>
            <a:br>
              <a:rPr lang="en-US" dirty="0"/>
            </a:br>
            <a:endParaRPr lang="en-US" dirty="0"/>
          </a:p>
        </p:txBody>
      </p:sp>
      <p:sp>
        <p:nvSpPr>
          <p:cNvPr id="5" name="Content Placeholder 4"/>
          <p:cNvSpPr>
            <a:spLocks noGrp="1"/>
          </p:cNvSpPr>
          <p:nvPr>
            <p:ph idx="1"/>
          </p:nvPr>
        </p:nvSpPr>
        <p:spPr/>
        <p:txBody>
          <a:bodyPr/>
          <a:lstStyle/>
          <a:p>
            <a:r>
              <a:rPr lang="en-US" dirty="0" err="1"/>
              <a:t>Selendroid</a:t>
            </a:r>
            <a:endParaRPr lang="en-US" dirty="0"/>
          </a:p>
          <a:p>
            <a:r>
              <a:rPr lang="en-US" dirty="0"/>
              <a:t>Test automation framework which is used Android native &amp; hybrid applications (apps) and mobile web</a:t>
            </a:r>
          </a:p>
          <a:p>
            <a:endParaRPr lang="en-US" dirty="0"/>
          </a:p>
          <a:p>
            <a:pPr lvl="1"/>
            <a:r>
              <a:rPr lang="en-US" dirty="0"/>
              <a:t>Full compatibility with the JSON Wire Protocol</a:t>
            </a:r>
          </a:p>
          <a:p>
            <a:pPr lvl="1"/>
            <a:r>
              <a:rPr lang="en-US" dirty="0"/>
              <a:t>No modification of app under test required in order to automate it</a:t>
            </a:r>
          </a:p>
          <a:p>
            <a:pPr lvl="1"/>
            <a:r>
              <a:rPr lang="en-US" dirty="0"/>
              <a:t>Testing the mobile web using built in Android driver </a:t>
            </a:r>
            <a:r>
              <a:rPr lang="en-US" dirty="0" err="1"/>
              <a:t>webview</a:t>
            </a:r>
            <a:r>
              <a:rPr lang="en-US" dirty="0"/>
              <a:t> app</a:t>
            </a:r>
          </a:p>
          <a:p>
            <a:pPr lvl="1"/>
            <a:r>
              <a:rPr lang="en-US" dirty="0"/>
              <a:t>UI elements can be found by different locator types</a:t>
            </a:r>
          </a:p>
          <a:p>
            <a:pPr lvl="1"/>
            <a:r>
              <a:rPr lang="en-US" dirty="0" err="1"/>
              <a:t>Selendroid</a:t>
            </a:r>
            <a:r>
              <a:rPr lang="en-US" dirty="0"/>
              <a:t> can interact with multiple Android devices (emulators or hardware devices) at the same time</a:t>
            </a:r>
          </a:p>
          <a:p>
            <a:pPr lvl="1"/>
            <a:r>
              <a:rPr lang="en-US" dirty="0"/>
              <a:t>Existing emulators are started automatically</a:t>
            </a:r>
          </a:p>
          <a:p>
            <a:pPr lvl="1"/>
            <a:r>
              <a:rPr lang="en-US" dirty="0"/>
              <a:t>Supports hot plugging of hardware devices</a:t>
            </a:r>
          </a:p>
          <a:p>
            <a:pPr lvl="1"/>
            <a:r>
              <a:rPr lang="en-US" dirty="0"/>
              <a:t>Full integration as a node into Selenium Grid for scaling and parallel testing</a:t>
            </a:r>
          </a:p>
          <a:p>
            <a:endParaRPr lang="en-US" dirty="0"/>
          </a:p>
          <a:p>
            <a:endParaRPr lang="en-US" dirty="0"/>
          </a:p>
        </p:txBody>
      </p:sp>
    </p:spTree>
    <p:extLst>
      <p:ext uri="{BB962C8B-B14F-4D97-AF65-F5344CB8AC3E}">
        <p14:creationId xmlns:p14="http://schemas.microsoft.com/office/powerpoint/2010/main" val="3670471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7.1: Selenium Web Driver – Advance</a:t>
            </a:r>
            <a:r>
              <a:rPr lang="en-US" dirty="0"/>
              <a:t/>
            </a:r>
            <a:br>
              <a:rPr lang="en-US" dirty="0"/>
            </a:br>
            <a:r>
              <a:rPr lang="en-US" dirty="0"/>
              <a:t>Remote Web Driver</a:t>
            </a:r>
          </a:p>
        </p:txBody>
      </p:sp>
      <p:sp>
        <p:nvSpPr>
          <p:cNvPr id="4" name="Content Placeholder 3"/>
          <p:cNvSpPr>
            <a:spLocks noGrp="1"/>
          </p:cNvSpPr>
          <p:nvPr>
            <p:ph idx="1"/>
          </p:nvPr>
        </p:nvSpPr>
        <p:spPr/>
        <p:txBody>
          <a:bodyPr/>
          <a:lstStyle/>
          <a:p>
            <a:r>
              <a:rPr lang="en-US" dirty="0"/>
              <a:t>Implementation class of the WebDriver interface that a test script developer can use to execute their test scripts via the Remote WebDriver server on a remote machine</a:t>
            </a:r>
          </a:p>
          <a:p>
            <a:r>
              <a:rPr lang="en-US" dirty="0"/>
              <a:t>Needs to be configured so that it can run your tests on a separate machine</a:t>
            </a:r>
          </a:p>
          <a:p>
            <a:r>
              <a:rPr lang="en-US" dirty="0"/>
              <a:t>If </a:t>
            </a:r>
            <a:r>
              <a:rPr lang="en-US" b="1" dirty="0"/>
              <a:t>driver is not Remote WebDriver</a:t>
            </a:r>
            <a:r>
              <a:rPr lang="en-US" dirty="0"/>
              <a:t>, communication to the web browser is local. So driver will be used as below: </a:t>
            </a:r>
            <a:br>
              <a:rPr lang="en-US" dirty="0"/>
            </a:br>
            <a:r>
              <a:rPr lang="en-US" dirty="0"/>
              <a:t>   		</a:t>
            </a:r>
            <a:r>
              <a:rPr lang="en-US" sz="2000" b="1" dirty="0"/>
              <a:t> </a:t>
            </a:r>
            <a:r>
              <a:rPr lang="en-US" sz="2000" b="1" dirty="0" err="1"/>
              <a:t>Webdriver</a:t>
            </a:r>
            <a:r>
              <a:rPr lang="en-US" sz="2000" b="1" dirty="0"/>
              <a:t> driver = new </a:t>
            </a:r>
            <a:r>
              <a:rPr lang="en-US" sz="2000" b="1" dirty="0" err="1"/>
              <a:t>FirefoxDriver</a:t>
            </a:r>
            <a:r>
              <a:rPr lang="en-US" sz="2000" b="1" dirty="0"/>
              <a:t>(); </a:t>
            </a:r>
            <a:br>
              <a:rPr lang="en-US" sz="2000" b="1" dirty="0"/>
            </a:br>
            <a:r>
              <a:rPr lang="en-US" dirty="0"/>
              <a:t>using driver will access Firefox on the local machine, directly</a:t>
            </a:r>
          </a:p>
          <a:p>
            <a:r>
              <a:rPr lang="en-US" dirty="0"/>
              <a:t>If </a:t>
            </a:r>
            <a:r>
              <a:rPr lang="en-US" b="1" dirty="0"/>
              <a:t>Remote WebDriver</a:t>
            </a:r>
            <a:r>
              <a:rPr lang="en-US" dirty="0"/>
              <a:t>, needs location Selenium Server (Grid) web browser</a:t>
            </a:r>
          </a:p>
          <a:p>
            <a:r>
              <a:rPr lang="en-US" dirty="0"/>
              <a:t>For example, </a:t>
            </a:r>
            <a:br>
              <a:rPr lang="en-US" dirty="0"/>
            </a:br>
            <a:r>
              <a:rPr lang="en-US" dirty="0"/>
              <a:t>   	</a:t>
            </a:r>
            <a:r>
              <a:rPr lang="en-US" b="1" dirty="0"/>
              <a:t> WebDriver driver = new </a:t>
            </a:r>
            <a:r>
              <a:rPr lang="en-US" b="1" dirty="0" err="1"/>
              <a:t>RemoteWebDriver</a:t>
            </a:r>
            <a:r>
              <a:rPr lang="en-US" b="1" dirty="0"/>
              <a:t>(new 	URL("http://localhost:4444/</a:t>
            </a:r>
            <a:r>
              <a:rPr lang="en-US" b="1" dirty="0" err="1"/>
              <a:t>wd</a:t>
            </a:r>
            <a:r>
              <a:rPr lang="en-US" b="1" dirty="0"/>
              <a:t>/hub"), 	</a:t>
            </a:r>
            <a:r>
              <a:rPr lang="en-US" b="1" dirty="0" err="1"/>
              <a:t>DesiredCapabilities.firefox</a:t>
            </a:r>
            <a:r>
              <a:rPr lang="en-US" b="1" dirty="0"/>
              <a:t>()); </a:t>
            </a:r>
            <a:br>
              <a:rPr lang="en-US" b="1" dirty="0"/>
            </a:br>
            <a:r>
              <a:rPr lang="en-US" dirty="0"/>
              <a:t/>
            </a:r>
            <a:br>
              <a:rPr lang="en-US" dirty="0"/>
            </a:br>
            <a:endParaRPr lang="en-US" dirty="0"/>
          </a:p>
          <a:p>
            <a:endParaRPr lang="en-US" dirty="0"/>
          </a:p>
          <a:p>
            <a:endParaRPr lang="en-US" dirty="0"/>
          </a:p>
        </p:txBody>
      </p:sp>
    </p:spTree>
    <p:extLst>
      <p:ext uri="{BB962C8B-B14F-4D97-AF65-F5344CB8AC3E}">
        <p14:creationId xmlns:p14="http://schemas.microsoft.com/office/powerpoint/2010/main" val="31813244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7.1: Selenium Web Driver – Advance</a:t>
            </a:r>
            <a:r>
              <a:rPr lang="en-US" dirty="0"/>
              <a:t/>
            </a:r>
            <a:br>
              <a:rPr lang="en-US" dirty="0"/>
            </a:br>
            <a:r>
              <a:rPr lang="en-US" dirty="0"/>
              <a:t>Capabilities and Profile Setting</a:t>
            </a:r>
          </a:p>
        </p:txBody>
      </p:sp>
      <p:sp>
        <p:nvSpPr>
          <p:cNvPr id="5" name="Content Placeholder 4"/>
          <p:cNvSpPr>
            <a:spLocks noGrp="1"/>
          </p:cNvSpPr>
          <p:nvPr>
            <p:ph idx="1"/>
          </p:nvPr>
        </p:nvSpPr>
        <p:spPr/>
        <p:txBody>
          <a:bodyPr/>
          <a:lstStyle/>
          <a:p>
            <a:r>
              <a:rPr lang="en-US" dirty="0"/>
              <a:t>Capabilities describes a series of key/value pairs that encapsulate aspects of a browser</a:t>
            </a:r>
          </a:p>
          <a:p>
            <a:r>
              <a:rPr lang="en-US" dirty="0" err="1"/>
              <a:t>DesiredCapabilities</a:t>
            </a:r>
            <a:r>
              <a:rPr lang="en-US" dirty="0"/>
              <a:t> set properties for the WebDriver</a:t>
            </a:r>
          </a:p>
          <a:p>
            <a:r>
              <a:rPr lang="en-US" dirty="0"/>
              <a:t>Profile used to create custom Firefox profile and use it with desired capabilities</a:t>
            </a:r>
          </a:p>
          <a:p>
            <a:endParaRPr lang="en-US" dirty="0"/>
          </a:p>
          <a:p>
            <a:r>
              <a:rPr lang="en-US" dirty="0"/>
              <a:t>Example to use Firefox profile with desired capabilities:</a:t>
            </a:r>
          </a:p>
          <a:p>
            <a:pPr marL="189411" lvl="1" indent="0">
              <a:buNone/>
            </a:pPr>
            <a:r>
              <a:rPr lang="en-US" b="1" dirty="0" err="1"/>
              <a:t>DesiredCapabilities</a:t>
            </a:r>
            <a:r>
              <a:rPr lang="en-US" b="1" dirty="0"/>
              <a:t> dc=</a:t>
            </a:r>
            <a:r>
              <a:rPr lang="en-US" b="1" dirty="0" err="1"/>
              <a:t>DesiredCapabilities.firefox</a:t>
            </a:r>
            <a:r>
              <a:rPr lang="en-US" b="1" dirty="0"/>
              <a:t>();</a:t>
            </a:r>
          </a:p>
          <a:p>
            <a:pPr marL="189411" lvl="1" indent="0">
              <a:buNone/>
            </a:pPr>
            <a:r>
              <a:rPr lang="en-US" b="1" dirty="0" err="1"/>
              <a:t>FirefoxProfile</a:t>
            </a:r>
            <a:r>
              <a:rPr lang="en-US" b="1" dirty="0"/>
              <a:t> profile = new </a:t>
            </a:r>
            <a:r>
              <a:rPr lang="en-US" b="1" dirty="0" err="1"/>
              <a:t>FirefoxProfile</a:t>
            </a:r>
            <a:r>
              <a:rPr lang="en-US" b="1" dirty="0"/>
              <a:t>();</a:t>
            </a:r>
          </a:p>
          <a:p>
            <a:pPr marL="189411" lvl="1" indent="0">
              <a:buNone/>
            </a:pPr>
            <a:r>
              <a:rPr lang="en-US" b="1" dirty="0" err="1"/>
              <a:t>dc.setCapability</a:t>
            </a:r>
            <a:r>
              <a:rPr lang="en-US" b="1" dirty="0"/>
              <a:t>(</a:t>
            </a:r>
            <a:r>
              <a:rPr lang="en-US" b="1" dirty="0" err="1"/>
              <a:t>FirefoxDriver.PROFILE</a:t>
            </a:r>
            <a:r>
              <a:rPr lang="en-US" b="1" dirty="0"/>
              <a:t>, profile);</a:t>
            </a:r>
          </a:p>
          <a:p>
            <a:pPr marL="189411" lvl="1" indent="0">
              <a:buNone/>
            </a:pPr>
            <a:r>
              <a:rPr lang="en-US" b="1" dirty="0" err="1"/>
              <a:t>Webdriver</a:t>
            </a:r>
            <a:r>
              <a:rPr lang="en-US" b="1" dirty="0"/>
              <a:t> driver =  new </a:t>
            </a:r>
            <a:r>
              <a:rPr lang="en-US" b="1" dirty="0" err="1"/>
              <a:t>FirefoxDriver</a:t>
            </a:r>
            <a:r>
              <a:rPr lang="en-US" b="1" dirty="0"/>
              <a:t>(dc);</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089085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7.1: Selenium Web Driver – Advance</a:t>
            </a:r>
            <a:r>
              <a:rPr lang="en-US" dirty="0"/>
              <a:t/>
            </a:r>
            <a:br>
              <a:rPr lang="en-US" dirty="0"/>
            </a:br>
            <a:r>
              <a:rPr lang="en-US" dirty="0"/>
              <a:t>Selenium Grid</a:t>
            </a:r>
          </a:p>
        </p:txBody>
      </p:sp>
      <p:sp>
        <p:nvSpPr>
          <p:cNvPr id="4" name="Content Placeholder 3"/>
          <p:cNvSpPr>
            <a:spLocks noGrp="1"/>
          </p:cNvSpPr>
          <p:nvPr>
            <p:ph idx="1"/>
          </p:nvPr>
        </p:nvSpPr>
        <p:spPr>
          <a:xfrm>
            <a:off x="1262251" y="1277988"/>
            <a:ext cx="4692584" cy="4643751"/>
          </a:xfrm>
        </p:spPr>
        <p:txBody>
          <a:bodyPr/>
          <a:lstStyle/>
          <a:p>
            <a:pPr>
              <a:lnSpc>
                <a:spcPct val="100000"/>
              </a:lnSpc>
            </a:pPr>
            <a:r>
              <a:rPr lang="en-US" dirty="0"/>
              <a:t>Allows you run your tests on different machines against different browsers in parallel. That is, running multiple tests at the same time against different machines running different browsers and operating systems. Essentially, Selenium-Grid support distributed test execution. It allows for running your tests in a distributed test execution environment.</a:t>
            </a:r>
          </a:p>
          <a:p>
            <a:endParaRPr lang="en-US" dirty="0"/>
          </a:p>
        </p:txBody>
      </p:sp>
      <p:pic>
        <p:nvPicPr>
          <p:cNvPr id="9" name="Picture 2" descr="C:\Users\sg818662\Desktop\selenium-gri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4490" y="1295402"/>
            <a:ext cx="4051110" cy="3428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1404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r>
              <a:rPr lang="en-US" dirty="0"/>
              <a:t>In this lesson, you have learnt</a:t>
            </a:r>
          </a:p>
          <a:p>
            <a:pPr lvl="1"/>
            <a:r>
              <a:rPr lang="en-US" dirty="0"/>
              <a:t>Multiple windows are handled by switching the focus from one window to another.</a:t>
            </a:r>
          </a:p>
          <a:p>
            <a:pPr lvl="1"/>
            <a:r>
              <a:rPr lang="en-US" dirty="0"/>
              <a:t>By is a collection of factory functions for creating </a:t>
            </a:r>
            <a:r>
              <a:rPr lang="en-US" dirty="0" err="1"/>
              <a:t>webdriver.Locator</a:t>
            </a:r>
            <a:r>
              <a:rPr lang="en-US" dirty="0"/>
              <a:t> instances.</a:t>
            </a:r>
          </a:p>
          <a:p>
            <a:pPr lvl="1"/>
            <a:r>
              <a:rPr lang="en-US" dirty="0"/>
              <a:t>Alert contains methods for dismissing, accepting, inputting, and getting text from alert prompts.</a:t>
            </a:r>
          </a:p>
          <a:p>
            <a:pPr lvl="1"/>
            <a:r>
              <a:rPr lang="en-US" dirty="0"/>
              <a:t>Explicit synchronization points are inserted in the script using </a:t>
            </a:r>
            <a:r>
              <a:rPr lang="en-US" dirty="0" err="1"/>
              <a:t>WebDriverWait</a:t>
            </a:r>
            <a:r>
              <a:rPr lang="en-US" dirty="0"/>
              <a:t> class.</a:t>
            </a:r>
          </a:p>
          <a:p>
            <a:pPr lvl="1"/>
            <a:r>
              <a:rPr lang="en-US" dirty="0"/>
              <a:t>Each and every time when there is need to match speed of the application and speed of test execution we have to use </a:t>
            </a:r>
            <a:r>
              <a:rPr lang="en-US" dirty="0" err="1"/>
              <a:t>thread.sleep</a:t>
            </a:r>
            <a:r>
              <a:rPr lang="en-US" dirty="0"/>
              <a:t>().</a:t>
            </a:r>
          </a:p>
          <a:p>
            <a:pPr lvl="1"/>
            <a:r>
              <a:rPr lang="en-US" dirty="0"/>
              <a:t>The implicit wait will not wait for the entire time that is specified, rather it will only wait, until the entire page is loaded.</a:t>
            </a:r>
          </a:p>
          <a:p>
            <a:endParaRPr lang="en-US" dirty="0"/>
          </a:p>
        </p:txBody>
      </p:sp>
    </p:spTree>
    <p:extLst>
      <p:ext uri="{BB962C8B-B14F-4D97-AF65-F5344CB8AC3E}">
        <p14:creationId xmlns:p14="http://schemas.microsoft.com/office/powerpoint/2010/main" val="37536949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2" name="Content Placeholder 1"/>
          <p:cNvSpPr>
            <a:spLocks noGrp="1"/>
          </p:cNvSpPr>
          <p:nvPr>
            <p:ph idx="1"/>
          </p:nvPr>
        </p:nvSpPr>
        <p:spPr/>
        <p:txBody>
          <a:bodyPr/>
          <a:lstStyle/>
          <a:p>
            <a:r>
              <a:rPr lang="en-US" dirty="0"/>
              <a:t>In this lesson, you have learnt</a:t>
            </a:r>
          </a:p>
          <a:p>
            <a:pPr lvl="1"/>
            <a:r>
              <a:rPr lang="en-US" dirty="0"/>
              <a:t>An interface which provides mechanism to execute </a:t>
            </a:r>
            <a:r>
              <a:rPr lang="en-US" dirty="0" err="1"/>
              <a:t>Javascript</a:t>
            </a:r>
            <a:r>
              <a:rPr lang="en-US" dirty="0"/>
              <a:t> through selenium driver</a:t>
            </a:r>
          </a:p>
          <a:p>
            <a:pPr lvl="1"/>
            <a:r>
              <a:rPr lang="en-US" dirty="0"/>
              <a:t>Used to click on a Sub Menu which is only visible on mouse hover on Menu</a:t>
            </a:r>
          </a:p>
          <a:p>
            <a:pPr lvl="1"/>
            <a:r>
              <a:rPr lang="en-US" dirty="0"/>
              <a:t>Used to </a:t>
            </a:r>
            <a:r>
              <a:rPr lang="en-US" dirty="0" err="1"/>
              <a:t>to</a:t>
            </a:r>
            <a:r>
              <a:rPr lang="en-US" dirty="0"/>
              <a:t> get </a:t>
            </a:r>
            <a:r>
              <a:rPr lang="en-US" dirty="0" err="1"/>
              <a:t>innertext</a:t>
            </a:r>
            <a:r>
              <a:rPr lang="en-US" dirty="0"/>
              <a:t> of the entire webpage in Selenium</a:t>
            </a:r>
          </a:p>
          <a:p>
            <a:pPr lvl="1"/>
            <a:r>
              <a:rPr lang="en-US" dirty="0"/>
              <a:t>Used to navigate to different page using </a:t>
            </a:r>
            <a:r>
              <a:rPr lang="en-US" dirty="0" err="1"/>
              <a:t>Javascript</a:t>
            </a:r>
            <a:endParaRPr lang="en-US" dirty="0"/>
          </a:p>
          <a:p>
            <a:pPr lvl="1"/>
            <a:r>
              <a:rPr lang="en-US" dirty="0"/>
              <a:t>Used to click a button in Selenium </a:t>
            </a:r>
            <a:r>
              <a:rPr lang="en-US" dirty="0" err="1"/>
              <a:t>WebDriver</a:t>
            </a:r>
            <a:r>
              <a:rPr lang="en-US" dirty="0"/>
              <a:t> using JavaScript</a:t>
            </a:r>
          </a:p>
          <a:p>
            <a:endParaRPr lang="en-US" dirty="0"/>
          </a:p>
        </p:txBody>
      </p:sp>
    </p:spTree>
    <p:extLst>
      <p:ext uri="{BB962C8B-B14F-4D97-AF65-F5344CB8AC3E}">
        <p14:creationId xmlns:p14="http://schemas.microsoft.com/office/powerpoint/2010/main" val="37589279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2" name="Content Placeholder 1"/>
          <p:cNvSpPr>
            <a:spLocks noGrp="1"/>
          </p:cNvSpPr>
          <p:nvPr>
            <p:ph idx="1"/>
          </p:nvPr>
        </p:nvSpPr>
        <p:spPr/>
        <p:txBody>
          <a:bodyPr/>
          <a:lstStyle/>
          <a:p>
            <a:r>
              <a:rPr lang="en-US" dirty="0"/>
              <a:t>In this lesson, you have learnt</a:t>
            </a:r>
          </a:p>
          <a:p>
            <a:r>
              <a:rPr lang="en-US" dirty="0"/>
              <a:t>In this lesson, you have understood that  how the selenium works and interacts with client server.</a:t>
            </a:r>
          </a:p>
          <a:p>
            <a:r>
              <a:rPr lang="en-US" dirty="0"/>
              <a:t>Different drivers that are available for selenium-Chrome , IE ,Firefox ,headless browsers and mobile browsers.</a:t>
            </a:r>
          </a:p>
          <a:p>
            <a:r>
              <a:rPr lang="en-US" dirty="0"/>
              <a:t>In remote </a:t>
            </a:r>
            <a:r>
              <a:rPr lang="en-US" dirty="0" err="1"/>
              <a:t>webdriver</a:t>
            </a:r>
            <a:r>
              <a:rPr lang="en-US" dirty="0"/>
              <a:t> the server will always run on the machine with the browser you want to test. And ,there are two ways to user the server: command line or configured in code.</a:t>
            </a:r>
          </a:p>
          <a:p>
            <a:endParaRPr lang="en-US" dirty="0"/>
          </a:p>
        </p:txBody>
      </p:sp>
    </p:spTree>
    <p:extLst>
      <p:ext uri="{BB962C8B-B14F-4D97-AF65-F5344CB8AC3E}">
        <p14:creationId xmlns:p14="http://schemas.microsoft.com/office/powerpoint/2010/main" val="30434561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2" name="Content Placeholder 1"/>
          <p:cNvSpPr>
            <a:spLocks noGrp="1"/>
          </p:cNvSpPr>
          <p:nvPr>
            <p:ph idx="1"/>
          </p:nvPr>
        </p:nvSpPr>
        <p:spPr/>
        <p:txBody>
          <a:bodyPr/>
          <a:lstStyle/>
          <a:p>
            <a:r>
              <a:rPr lang="en-US" dirty="0"/>
              <a:t>Capabilities gives facility to set the properties of browser. Such as to set </a:t>
            </a:r>
            <a:r>
              <a:rPr lang="en-US" dirty="0" err="1"/>
              <a:t>BrowserName</a:t>
            </a:r>
            <a:r>
              <a:rPr lang="en-US" dirty="0"/>
              <a:t>, Platform, Version of Browser.</a:t>
            </a:r>
          </a:p>
          <a:p>
            <a:endParaRPr lang="en-US" dirty="0"/>
          </a:p>
          <a:p>
            <a:r>
              <a:rPr lang="en-US" dirty="0"/>
              <a:t>There are  two reasons why you might want to use Selenium-Grid.</a:t>
            </a:r>
          </a:p>
          <a:p>
            <a:pPr lvl="1"/>
            <a:r>
              <a:rPr lang="en-US" dirty="0"/>
              <a:t>To run your tests against multiple browsers, multiple versions of browser, and browsers running on different operating systems.</a:t>
            </a:r>
          </a:p>
          <a:p>
            <a:pPr lvl="1"/>
            <a:r>
              <a:rPr lang="en-US" dirty="0"/>
              <a:t>To reduce the time it takes for the test suite to complete a test pass.</a:t>
            </a:r>
          </a:p>
        </p:txBody>
      </p:sp>
    </p:spTree>
    <p:extLst>
      <p:ext uri="{BB962C8B-B14F-4D97-AF65-F5344CB8AC3E}">
        <p14:creationId xmlns:p14="http://schemas.microsoft.com/office/powerpoint/2010/main" val="36470916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a:t>
            </a:r>
          </a:p>
        </p:txBody>
      </p:sp>
      <p:sp>
        <p:nvSpPr>
          <p:cNvPr id="5" name="Content Placeholder 4"/>
          <p:cNvSpPr>
            <a:spLocks noGrp="1"/>
          </p:cNvSpPr>
          <p:nvPr>
            <p:ph idx="1"/>
          </p:nvPr>
        </p:nvSpPr>
        <p:spPr/>
        <p:txBody>
          <a:bodyPr/>
          <a:lstStyle/>
          <a:p>
            <a:r>
              <a:rPr lang="en-US" dirty="0"/>
              <a:t>Question 1</a:t>
            </a:r>
          </a:p>
          <a:p>
            <a:pPr lvl="1"/>
            <a:r>
              <a:rPr lang="en-US" dirty="0"/>
              <a:t>Select which is NOT an Explicit Wait</a:t>
            </a:r>
          </a:p>
          <a:p>
            <a:pPr lvl="2"/>
            <a:r>
              <a:rPr lang="en-US" dirty="0" err="1"/>
              <a:t>VisibilityOfElementLocated</a:t>
            </a:r>
            <a:endParaRPr lang="en-US" dirty="0"/>
          </a:p>
          <a:p>
            <a:pPr lvl="2"/>
            <a:r>
              <a:rPr lang="en-US" dirty="0" err="1"/>
              <a:t>ElementToBeClickable</a:t>
            </a:r>
            <a:endParaRPr lang="en-US" dirty="0"/>
          </a:p>
          <a:p>
            <a:pPr lvl="2"/>
            <a:r>
              <a:rPr lang="en-US" dirty="0" err="1"/>
              <a:t>PageLoadTimeout</a:t>
            </a:r>
            <a:endParaRPr lang="en-US" dirty="0"/>
          </a:p>
          <a:p>
            <a:pPr lvl="2"/>
            <a:r>
              <a:rPr lang="en-US" dirty="0"/>
              <a:t>None of the above</a:t>
            </a:r>
          </a:p>
          <a:p>
            <a:endParaRPr lang="en-US" dirty="0"/>
          </a:p>
          <a:p>
            <a:r>
              <a:rPr lang="en-US" dirty="0"/>
              <a:t>Question 2: True/False</a:t>
            </a:r>
          </a:p>
          <a:p>
            <a:pPr lvl="1"/>
            <a:r>
              <a:rPr lang="en-US" dirty="0"/>
              <a:t>The syntax is correct:</a:t>
            </a:r>
          </a:p>
          <a:p>
            <a:pPr lvl="1"/>
            <a:r>
              <a:rPr lang="en-US" dirty="0"/>
              <a:t>Syntax : </a:t>
            </a:r>
            <a:r>
              <a:rPr lang="en-US" dirty="0" err="1"/>
              <a:t>driver.findElement</a:t>
            </a:r>
            <a:r>
              <a:rPr lang="en-US" dirty="0"/>
              <a:t>(By. </a:t>
            </a:r>
            <a:r>
              <a:rPr lang="en-US" dirty="0" err="1"/>
              <a:t>PartialLinkText</a:t>
            </a:r>
            <a:r>
              <a:rPr lang="en-US" dirty="0"/>
              <a:t>("link text"));</a:t>
            </a:r>
          </a:p>
          <a:p>
            <a:endParaRPr lang="en-US" dirty="0"/>
          </a:p>
          <a:p>
            <a:r>
              <a:rPr lang="en-US" dirty="0"/>
              <a:t>Question 3: Fill in the Blanks</a:t>
            </a:r>
          </a:p>
          <a:p>
            <a:pPr lvl="1"/>
            <a:r>
              <a:rPr lang="en-US" dirty="0" err="1"/>
              <a:t>findElements</a:t>
            </a:r>
            <a:r>
              <a:rPr lang="en-US" dirty="0"/>
              <a:t> is used to find ______ element on webpage</a:t>
            </a:r>
          </a:p>
          <a:p>
            <a:endParaRPr lang="en-US" dirty="0"/>
          </a:p>
        </p:txBody>
      </p:sp>
    </p:spTree>
    <p:extLst>
      <p:ext uri="{BB962C8B-B14F-4D97-AF65-F5344CB8AC3E}">
        <p14:creationId xmlns:p14="http://schemas.microsoft.com/office/powerpoint/2010/main" val="4185477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a:t>
            </a:r>
          </a:p>
        </p:txBody>
      </p:sp>
      <p:sp>
        <p:nvSpPr>
          <p:cNvPr id="2" name="Content Placeholder 1"/>
          <p:cNvSpPr>
            <a:spLocks noGrp="1"/>
          </p:cNvSpPr>
          <p:nvPr>
            <p:ph idx="1"/>
          </p:nvPr>
        </p:nvSpPr>
        <p:spPr/>
        <p:txBody>
          <a:bodyPr/>
          <a:lstStyle/>
          <a:p>
            <a:r>
              <a:rPr lang="en-US" dirty="0"/>
              <a:t>Question 4: True/False</a:t>
            </a:r>
          </a:p>
          <a:p>
            <a:pPr lvl="1"/>
            <a:r>
              <a:rPr lang="en-US" dirty="0"/>
              <a:t>The syntax is correct:</a:t>
            </a:r>
          </a:p>
          <a:p>
            <a:pPr marL="189411" lvl="1" indent="0">
              <a:buNone/>
            </a:pPr>
            <a:r>
              <a:rPr lang="en-US" dirty="0"/>
              <a:t>Syntax : </a:t>
            </a:r>
          </a:p>
          <a:p>
            <a:pPr marL="189411" lvl="1" indent="0">
              <a:buNone/>
            </a:pPr>
            <a:r>
              <a:rPr lang="en-US" dirty="0" err="1"/>
              <a:t>JavascriptExecutor</a:t>
            </a:r>
            <a:r>
              <a:rPr lang="en-US" dirty="0"/>
              <a:t> </a:t>
            </a:r>
            <a:r>
              <a:rPr lang="en-US" dirty="0" err="1"/>
              <a:t>js</a:t>
            </a:r>
            <a:r>
              <a:rPr lang="en-US" dirty="0"/>
              <a:t> = (</a:t>
            </a:r>
            <a:r>
              <a:rPr lang="en-US" dirty="0" err="1"/>
              <a:t>JavascriptExecutor</a:t>
            </a:r>
            <a:r>
              <a:rPr lang="en-US" dirty="0"/>
              <a:t>)driver;</a:t>
            </a:r>
          </a:p>
          <a:p>
            <a:endParaRPr lang="en-US" dirty="0"/>
          </a:p>
          <a:p>
            <a:r>
              <a:rPr lang="en-US" dirty="0"/>
              <a:t>Question 5: Fill in the Blanks</a:t>
            </a:r>
          </a:p>
          <a:p>
            <a:pPr lvl="1"/>
            <a:r>
              <a:rPr lang="en-US" dirty="0"/>
              <a:t>An interface which provides mechanism to execute ___________ through selenium driver</a:t>
            </a:r>
          </a:p>
          <a:p>
            <a:endParaRPr lang="en-US" dirty="0"/>
          </a:p>
        </p:txBody>
      </p:sp>
    </p:spTree>
    <p:extLst>
      <p:ext uri="{BB962C8B-B14F-4D97-AF65-F5344CB8AC3E}">
        <p14:creationId xmlns:p14="http://schemas.microsoft.com/office/powerpoint/2010/main" val="337267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400" dirty="0"/>
              <a:t>5.1: Testing Web Applications Using Web Driver API</a:t>
            </a:r>
            <a:r>
              <a:rPr lang="en-US" dirty="0"/>
              <a:t/>
            </a:r>
            <a:br>
              <a:rPr lang="en-US" dirty="0"/>
            </a:br>
            <a:r>
              <a:rPr lang="en-US" dirty="0"/>
              <a:t>Writing first Web Driver Test(Java)</a:t>
            </a:r>
          </a:p>
        </p:txBody>
      </p:sp>
      <p:pic>
        <p:nvPicPr>
          <p:cNvPr id="6" name="Picture 3" descr="C:\Users\sg818662\Desktop\cod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3069" y="1099011"/>
            <a:ext cx="10938103" cy="5549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0891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a:t>
            </a:r>
          </a:p>
        </p:txBody>
      </p:sp>
      <p:sp>
        <p:nvSpPr>
          <p:cNvPr id="5" name="Content Placeholder 4"/>
          <p:cNvSpPr>
            <a:spLocks noGrp="1"/>
          </p:cNvSpPr>
          <p:nvPr>
            <p:ph idx="1"/>
          </p:nvPr>
        </p:nvSpPr>
        <p:spPr/>
        <p:txBody>
          <a:bodyPr/>
          <a:lstStyle/>
          <a:p>
            <a:r>
              <a:rPr lang="en-US" dirty="0"/>
              <a:t>Question 6:</a:t>
            </a:r>
          </a:p>
          <a:p>
            <a:pPr lvl="1"/>
            <a:r>
              <a:rPr lang="en-US" dirty="0" err="1"/>
              <a:t>PhanthomJS</a:t>
            </a:r>
            <a:r>
              <a:rPr lang="en-US" dirty="0"/>
              <a:t>  is </a:t>
            </a:r>
          </a:p>
          <a:p>
            <a:pPr lvl="1"/>
            <a:r>
              <a:rPr lang="en-US" dirty="0"/>
              <a:t>Chrome Driver</a:t>
            </a:r>
          </a:p>
          <a:p>
            <a:pPr lvl="1"/>
            <a:r>
              <a:rPr lang="en-US" dirty="0"/>
              <a:t>Mobile Browser</a:t>
            </a:r>
          </a:p>
          <a:p>
            <a:pPr lvl="1"/>
            <a:r>
              <a:rPr lang="en-US" dirty="0"/>
              <a:t>Headless Browser</a:t>
            </a:r>
          </a:p>
          <a:p>
            <a:pPr lvl="1"/>
            <a:r>
              <a:rPr lang="en-US" dirty="0"/>
              <a:t>Firefox Driver</a:t>
            </a:r>
          </a:p>
          <a:p>
            <a:r>
              <a:rPr lang="en-US" dirty="0"/>
              <a:t>Question 7: True/False</a:t>
            </a:r>
          </a:p>
          <a:p>
            <a:pPr lvl="1"/>
            <a:r>
              <a:rPr lang="en-US" dirty="0"/>
              <a:t>Firefox saves your information such as cookies and browser history in a file called your profile.</a:t>
            </a:r>
          </a:p>
          <a:p>
            <a:r>
              <a:rPr lang="en-US" dirty="0"/>
              <a:t>Question 8: Fill in the Blanks</a:t>
            </a:r>
          </a:p>
          <a:p>
            <a:pPr lvl="1"/>
            <a:r>
              <a:rPr lang="en-US" dirty="0"/>
              <a:t>Client driver will send the program that is written in eclipse IDE as ________ and send it to Selenium server</a:t>
            </a:r>
          </a:p>
          <a:p>
            <a:endParaRPr lang="en-US" dirty="0"/>
          </a:p>
        </p:txBody>
      </p:sp>
    </p:spTree>
    <p:extLst>
      <p:ext uri="{BB962C8B-B14F-4D97-AF65-F5344CB8AC3E}">
        <p14:creationId xmlns:p14="http://schemas.microsoft.com/office/powerpoint/2010/main" val="3324942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 5.1: Testing Web Applications Using Web Driver API</a:t>
            </a:r>
            <a:r>
              <a:rPr lang="en-US" dirty="0"/>
              <a:t/>
            </a:r>
            <a:br>
              <a:rPr lang="en-US" dirty="0"/>
            </a:br>
            <a:r>
              <a:rPr lang="en-US" dirty="0"/>
              <a:t>Locating UI Elements-Developers Tools</a:t>
            </a:r>
          </a:p>
        </p:txBody>
      </p:sp>
      <p:pic>
        <p:nvPicPr>
          <p:cNvPr id="8" name="Picture 3" descr="C:\Users\sg818662\Desktop\devtoo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645" y="1277988"/>
            <a:ext cx="10487747" cy="516156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108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r>
              <a:rPr lang="en-US" dirty="0"/>
              <a:t/>
            </a:r>
            <a:br>
              <a:rPr lang="en-US" dirty="0"/>
            </a:br>
            <a:r>
              <a:rPr lang="en-US" dirty="0"/>
              <a:t>Navigation API</a:t>
            </a:r>
          </a:p>
        </p:txBody>
      </p:sp>
      <p:sp>
        <p:nvSpPr>
          <p:cNvPr id="5" name="Content Placeholder 4"/>
          <p:cNvSpPr>
            <a:spLocks noGrp="1"/>
          </p:cNvSpPr>
          <p:nvPr>
            <p:ph idx="1"/>
          </p:nvPr>
        </p:nvSpPr>
        <p:spPr/>
        <p:txBody>
          <a:bodyPr/>
          <a:lstStyle/>
          <a:p>
            <a:r>
              <a:rPr lang="en-US" dirty="0" err="1"/>
              <a:t>driver.get</a:t>
            </a:r>
            <a:r>
              <a:rPr lang="en-US" dirty="0"/>
              <a:t>("URL")</a:t>
            </a:r>
          </a:p>
          <a:p>
            <a:pPr lvl="1"/>
            <a:r>
              <a:rPr lang="en-US" dirty="0"/>
              <a:t>Required to navigate to a page</a:t>
            </a:r>
          </a:p>
          <a:p>
            <a:pPr lvl="1"/>
            <a:r>
              <a:rPr lang="en-US" dirty="0"/>
              <a:t>E.g.: </a:t>
            </a:r>
            <a:r>
              <a:rPr lang="en-US" dirty="0" err="1"/>
              <a:t>driver.get</a:t>
            </a:r>
            <a:r>
              <a:rPr lang="en-US" dirty="0"/>
              <a:t>("http://www.google.com");</a:t>
            </a:r>
          </a:p>
          <a:p>
            <a:pPr lvl="1"/>
            <a:r>
              <a:rPr lang="en-US" dirty="0"/>
              <a:t>WebDriver will wait until the page has fully loaded before returning control to your test or script</a:t>
            </a:r>
          </a:p>
          <a:p>
            <a:pPr lvl="1"/>
            <a:r>
              <a:rPr lang="en-US" dirty="0"/>
              <a:t>to ensure page is fully loaded then wait commands can be used</a:t>
            </a:r>
          </a:p>
          <a:p>
            <a:endParaRPr lang="en-US" dirty="0"/>
          </a:p>
          <a:p>
            <a:r>
              <a:rPr lang="en-US" dirty="0" err="1"/>
              <a:t>driver.navigate</a:t>
            </a:r>
            <a:r>
              <a:rPr lang="en-US" dirty="0"/>
              <a:t>().to("URL")</a:t>
            </a:r>
          </a:p>
          <a:p>
            <a:pPr lvl="1"/>
            <a:r>
              <a:rPr lang="en-US" dirty="0"/>
              <a:t>E.g.: </a:t>
            </a:r>
            <a:r>
              <a:rPr lang="en-US" dirty="0" err="1"/>
              <a:t>driver.navigate</a:t>
            </a:r>
            <a:r>
              <a:rPr lang="en-US" dirty="0"/>
              <a:t>().to("http://www.google.com");</a:t>
            </a:r>
          </a:p>
          <a:p>
            <a:pPr lvl="1"/>
            <a:r>
              <a:rPr lang="en-US" dirty="0"/>
              <a:t>Other Navigate  commands</a:t>
            </a:r>
          </a:p>
          <a:p>
            <a:pPr lvl="1"/>
            <a:r>
              <a:rPr lang="en-US" dirty="0" err="1"/>
              <a:t>driver.navigate</a:t>
            </a:r>
            <a:r>
              <a:rPr lang="en-US" dirty="0"/>
              <a:t>().refresh(); </a:t>
            </a:r>
          </a:p>
          <a:p>
            <a:pPr lvl="1"/>
            <a:r>
              <a:rPr lang="en-US" dirty="0" err="1"/>
              <a:t>driver.navigate</a:t>
            </a:r>
            <a:r>
              <a:rPr lang="en-US" dirty="0"/>
              <a:t>().forward(); </a:t>
            </a:r>
          </a:p>
          <a:p>
            <a:pPr lvl="1"/>
            <a:r>
              <a:rPr lang="en-US" dirty="0" err="1"/>
              <a:t>driver.navigate</a:t>
            </a:r>
            <a:r>
              <a:rPr lang="en-US" dirty="0"/>
              <a:t>().back();</a:t>
            </a:r>
          </a:p>
          <a:p>
            <a:endParaRPr lang="en-US" dirty="0"/>
          </a:p>
          <a:p>
            <a:endParaRPr lang="en-US" dirty="0"/>
          </a:p>
        </p:txBody>
      </p:sp>
    </p:spTree>
    <p:extLst>
      <p:ext uri="{BB962C8B-B14F-4D97-AF65-F5344CB8AC3E}">
        <p14:creationId xmlns:p14="http://schemas.microsoft.com/office/powerpoint/2010/main" val="3105462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br>
              <a:rPr lang="en-US" sz="1400" dirty="0"/>
            </a:br>
            <a:r>
              <a:rPr lang="en-US" dirty="0"/>
              <a:t>Interrogation API</a:t>
            </a:r>
          </a:p>
        </p:txBody>
      </p:sp>
      <p:sp>
        <p:nvSpPr>
          <p:cNvPr id="5" name="Content Placeholder 4"/>
          <p:cNvSpPr>
            <a:spLocks noGrp="1"/>
          </p:cNvSpPr>
          <p:nvPr>
            <p:ph idx="1"/>
          </p:nvPr>
        </p:nvSpPr>
        <p:spPr>
          <a:xfrm>
            <a:off x="413070" y="977463"/>
            <a:ext cx="11083531" cy="5738648"/>
          </a:xfrm>
        </p:spPr>
        <p:txBody>
          <a:bodyPr>
            <a:noAutofit/>
          </a:bodyPr>
          <a:lstStyle/>
          <a:p>
            <a:pPr>
              <a:lnSpc>
                <a:spcPct val="100000"/>
              </a:lnSpc>
            </a:pPr>
            <a:r>
              <a:rPr lang="en-US" dirty="0" err="1"/>
              <a:t>driver.getTitle</a:t>
            </a:r>
            <a:r>
              <a:rPr lang="en-US" dirty="0"/>
              <a:t>()</a:t>
            </a:r>
          </a:p>
          <a:p>
            <a:pPr lvl="1">
              <a:lnSpc>
                <a:spcPct val="100000"/>
              </a:lnSpc>
            </a:pPr>
            <a:r>
              <a:rPr lang="en-US" sz="1800" dirty="0"/>
              <a:t>Get the title of the current page</a:t>
            </a:r>
          </a:p>
          <a:p>
            <a:pPr>
              <a:lnSpc>
                <a:spcPct val="100000"/>
              </a:lnSpc>
            </a:pPr>
            <a:r>
              <a:rPr lang="en-US" dirty="0"/>
              <a:t>driver. </a:t>
            </a:r>
            <a:r>
              <a:rPr lang="en-US" dirty="0" err="1"/>
              <a:t>getCurrentUrl</a:t>
            </a:r>
            <a:r>
              <a:rPr lang="en-US" dirty="0"/>
              <a:t>()</a:t>
            </a:r>
          </a:p>
          <a:p>
            <a:pPr lvl="1">
              <a:lnSpc>
                <a:spcPct val="100000"/>
              </a:lnSpc>
            </a:pPr>
            <a:r>
              <a:rPr lang="en-US" sz="1800" dirty="0"/>
              <a:t>Get the current URL of the browser</a:t>
            </a:r>
          </a:p>
          <a:p>
            <a:pPr>
              <a:lnSpc>
                <a:spcPct val="100000"/>
              </a:lnSpc>
            </a:pPr>
            <a:r>
              <a:rPr lang="en-US" dirty="0" err="1"/>
              <a:t>driver.getPageSource</a:t>
            </a:r>
            <a:r>
              <a:rPr lang="en-US" dirty="0"/>
              <a:t>() </a:t>
            </a:r>
          </a:p>
          <a:p>
            <a:pPr lvl="1">
              <a:lnSpc>
                <a:spcPct val="100000"/>
              </a:lnSpc>
            </a:pPr>
            <a:r>
              <a:rPr lang="en-US" sz="1800" dirty="0"/>
              <a:t>Get the source code of the page</a:t>
            </a:r>
          </a:p>
          <a:p>
            <a:pPr>
              <a:lnSpc>
                <a:spcPct val="100000"/>
              </a:lnSpc>
            </a:pPr>
            <a:endParaRPr lang="en-US" dirty="0"/>
          </a:p>
          <a:p>
            <a:pPr>
              <a:lnSpc>
                <a:spcPct val="100000"/>
              </a:lnSpc>
              <a:spcAft>
                <a:spcPts val="0"/>
              </a:spcAft>
            </a:pPr>
            <a:r>
              <a:rPr lang="en-US" dirty="0"/>
              <a:t>Syntax:	</a:t>
            </a:r>
          </a:p>
          <a:p>
            <a:pPr>
              <a:lnSpc>
                <a:spcPct val="100000"/>
              </a:lnSpc>
              <a:spcAft>
                <a:spcPts val="0"/>
              </a:spcAft>
            </a:pPr>
            <a:r>
              <a:rPr lang="en-US" dirty="0"/>
              <a:t>	public void </a:t>
            </a:r>
            <a:r>
              <a:rPr lang="en-US" dirty="0" err="1"/>
              <a:t>testTitleReliability</a:t>
            </a:r>
            <a:r>
              <a:rPr lang="en-US" dirty="0"/>
              <a:t>() {</a:t>
            </a:r>
          </a:p>
          <a:p>
            <a:pPr>
              <a:lnSpc>
                <a:spcPct val="100000"/>
              </a:lnSpc>
              <a:spcAft>
                <a:spcPts val="0"/>
              </a:spcAft>
            </a:pPr>
            <a:r>
              <a:rPr lang="en-US" dirty="0"/>
              <a:t>	</a:t>
            </a:r>
            <a:r>
              <a:rPr lang="en-US" dirty="0" err="1"/>
              <a:t>driver.get</a:t>
            </a:r>
            <a:r>
              <a:rPr lang="en-US" dirty="0"/>
              <a:t>("https://www.google.com");</a:t>
            </a:r>
          </a:p>
          <a:p>
            <a:pPr>
              <a:lnSpc>
                <a:spcPct val="100000"/>
              </a:lnSpc>
              <a:spcAft>
                <a:spcPts val="0"/>
              </a:spcAft>
            </a:pPr>
            <a:r>
              <a:rPr lang="en-US" dirty="0"/>
              <a:t>   	          </a:t>
            </a:r>
            <a:r>
              <a:rPr lang="en-US" dirty="0" err="1"/>
              <a:t>boolean</a:t>
            </a:r>
            <a:r>
              <a:rPr lang="en-US" dirty="0"/>
              <a:t> title = </a:t>
            </a:r>
            <a:r>
              <a:rPr lang="en-US" dirty="0" err="1"/>
              <a:t>driver.getTitle</a:t>
            </a:r>
            <a:r>
              <a:rPr lang="en-US" dirty="0"/>
              <a:t>().contains("Google");</a:t>
            </a:r>
          </a:p>
          <a:p>
            <a:pPr>
              <a:lnSpc>
                <a:spcPct val="100000"/>
              </a:lnSpc>
              <a:spcAft>
                <a:spcPts val="0"/>
              </a:spcAft>
            </a:pPr>
            <a:r>
              <a:rPr lang="en-US" dirty="0"/>
              <a:t>   	          if(title)</a:t>
            </a:r>
          </a:p>
          <a:p>
            <a:pPr>
              <a:lnSpc>
                <a:spcPct val="100000"/>
              </a:lnSpc>
              <a:spcAft>
                <a:spcPts val="0"/>
              </a:spcAft>
            </a:pPr>
            <a:r>
              <a:rPr lang="en-US" dirty="0"/>
              <a:t>	   	String </a:t>
            </a:r>
            <a:r>
              <a:rPr lang="en-US" dirty="0" err="1"/>
              <a:t>currentURL</a:t>
            </a:r>
            <a:r>
              <a:rPr lang="en-US" dirty="0"/>
              <a:t> = </a:t>
            </a:r>
            <a:r>
              <a:rPr lang="en-US" dirty="0" err="1"/>
              <a:t>driver.getCurrentUrl</a:t>
            </a:r>
            <a:r>
              <a:rPr lang="en-US" dirty="0"/>
              <a:t>();</a:t>
            </a:r>
          </a:p>
          <a:p>
            <a:pPr>
              <a:lnSpc>
                <a:spcPct val="100000"/>
              </a:lnSpc>
              <a:spcAft>
                <a:spcPts val="0"/>
              </a:spcAft>
            </a:pPr>
            <a:r>
              <a:rPr lang="en-US" dirty="0"/>
              <a:t>		(If you want to verify a particular text is present or not on the </a:t>
            </a:r>
            <a:r>
              <a:rPr lang="en-US" dirty="0" err="1"/>
              <a:t>page,do</a:t>
            </a:r>
            <a:r>
              <a:rPr lang="en-US" dirty="0"/>
              <a:t> as below)</a:t>
            </a:r>
          </a:p>
          <a:p>
            <a:pPr>
              <a:lnSpc>
                <a:spcPct val="100000"/>
              </a:lnSpc>
              <a:spcAft>
                <a:spcPts val="0"/>
              </a:spcAft>
            </a:pPr>
            <a:r>
              <a:rPr lang="en-US" dirty="0"/>
              <a:t>		</a:t>
            </a:r>
            <a:r>
              <a:rPr lang="en-US" dirty="0" err="1"/>
              <a:t>boolean</a:t>
            </a:r>
            <a:r>
              <a:rPr lang="en-US" dirty="0"/>
              <a:t> b = </a:t>
            </a:r>
            <a:r>
              <a:rPr lang="en-US" dirty="0" err="1"/>
              <a:t>driver.getPageSource</a:t>
            </a:r>
            <a:r>
              <a:rPr lang="en-US" dirty="0"/>
              <a:t>().contains("your text");</a:t>
            </a:r>
          </a:p>
          <a:p>
            <a:pPr>
              <a:lnSpc>
                <a:spcPct val="100000"/>
              </a:lnSpc>
              <a:spcAft>
                <a:spcPts val="0"/>
              </a:spcAft>
            </a:pPr>
            <a:r>
              <a:rPr lang="en-US" dirty="0"/>
              <a:t>        		</a:t>
            </a:r>
            <a:r>
              <a:rPr lang="en-US" dirty="0" err="1"/>
              <a:t>System.out.println</a:t>
            </a:r>
            <a:r>
              <a:rPr lang="en-US" dirty="0"/>
              <a:t>(“Expected title is present ");</a:t>
            </a:r>
          </a:p>
          <a:p>
            <a:pPr>
              <a:lnSpc>
                <a:spcPct val="100000"/>
              </a:lnSpc>
              <a:spcAft>
                <a:spcPts val="0"/>
              </a:spcAft>
            </a:pPr>
            <a:r>
              <a:rPr lang="en-US" dirty="0"/>
              <a:t>                  else if(!title)</a:t>
            </a:r>
          </a:p>
          <a:p>
            <a:pPr>
              <a:lnSpc>
                <a:spcPct val="100000"/>
              </a:lnSpc>
              <a:spcAft>
                <a:spcPts val="0"/>
              </a:spcAft>
            </a:pPr>
            <a:r>
              <a:rPr lang="en-US" dirty="0"/>
              <a:t>       	</a:t>
            </a:r>
            <a:r>
              <a:rPr lang="en-US" dirty="0" err="1"/>
              <a:t>System.out.println</a:t>
            </a:r>
            <a:r>
              <a:rPr lang="en-US" dirty="0"/>
              <a:t>(" Expected title is not present"); ");</a:t>
            </a:r>
          </a:p>
          <a:p>
            <a:pPr>
              <a:lnSpc>
                <a:spcPct val="100000"/>
              </a:lnSpc>
              <a:spcAft>
                <a:spcPts val="0"/>
              </a:spcAft>
            </a:pPr>
            <a:r>
              <a:rPr lang="en-US" dirty="0"/>
              <a:t>	}</a:t>
            </a:r>
          </a:p>
          <a:p>
            <a:endParaRPr lang="en-US" sz="1400" dirty="0"/>
          </a:p>
        </p:txBody>
      </p:sp>
    </p:spTree>
    <p:extLst>
      <p:ext uri="{BB962C8B-B14F-4D97-AF65-F5344CB8AC3E}">
        <p14:creationId xmlns:p14="http://schemas.microsoft.com/office/powerpoint/2010/main" val="3350360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1400" dirty="0"/>
              <a:t>5.1: Testing Web Applications Using Web Driver API</a:t>
            </a:r>
            <a:r>
              <a:rPr lang="en-US" dirty="0"/>
              <a:t/>
            </a:r>
            <a:br>
              <a:rPr lang="en-US" dirty="0"/>
            </a:br>
            <a:r>
              <a:rPr lang="en-US" dirty="0" err="1"/>
              <a:t>WebElement</a:t>
            </a:r>
            <a:r>
              <a:rPr lang="en-US" dirty="0"/>
              <a:t> API</a:t>
            </a:r>
          </a:p>
        </p:txBody>
      </p:sp>
      <p:sp>
        <p:nvSpPr>
          <p:cNvPr id="2" name="Content Placeholder 1"/>
          <p:cNvSpPr>
            <a:spLocks noGrp="1"/>
          </p:cNvSpPr>
          <p:nvPr>
            <p:ph idx="1"/>
          </p:nvPr>
        </p:nvSpPr>
        <p:spPr/>
        <p:txBody>
          <a:bodyPr/>
          <a:lstStyle/>
          <a:p>
            <a:r>
              <a:rPr lang="en-US" dirty="0" err="1"/>
              <a:t>findElement</a:t>
            </a:r>
            <a:r>
              <a:rPr lang="en-US" dirty="0"/>
              <a:t>:  </a:t>
            </a:r>
          </a:p>
          <a:p>
            <a:pPr lvl="1"/>
            <a:r>
              <a:rPr lang="en-US" dirty="0"/>
              <a:t>Used to locate single element and return </a:t>
            </a:r>
            <a:r>
              <a:rPr lang="en-US" dirty="0" err="1"/>
              <a:t>WebElement</a:t>
            </a:r>
            <a:r>
              <a:rPr lang="en-US" dirty="0"/>
              <a:t> object of first occurrences element on web page</a:t>
            </a:r>
          </a:p>
          <a:p>
            <a:pPr lvl="1"/>
            <a:r>
              <a:rPr lang="en-US" dirty="0"/>
              <a:t>If element not found, throw s exception </a:t>
            </a:r>
            <a:r>
              <a:rPr lang="en-US" dirty="0" err="1"/>
              <a:t>NoSuchElementException</a:t>
            </a:r>
            <a:endParaRPr lang="en-US" dirty="0"/>
          </a:p>
          <a:p>
            <a:pPr lvl="1"/>
            <a:r>
              <a:rPr lang="en-US" dirty="0"/>
              <a:t>Syntax: </a:t>
            </a:r>
            <a:r>
              <a:rPr lang="en-US" dirty="0" err="1"/>
              <a:t>findElement</a:t>
            </a:r>
            <a:r>
              <a:rPr lang="en-US" dirty="0"/>
              <a:t>(By by)</a:t>
            </a:r>
          </a:p>
          <a:p>
            <a:pPr lvl="1"/>
            <a:endParaRPr lang="en-US" dirty="0"/>
          </a:p>
          <a:p>
            <a:r>
              <a:rPr lang="en-US" dirty="0"/>
              <a:t>Example:</a:t>
            </a:r>
          </a:p>
          <a:p>
            <a:pPr marL="174625" lvl="1" indent="0">
              <a:buNone/>
            </a:pPr>
            <a:r>
              <a:rPr lang="en-US" dirty="0" err="1"/>
              <a:t>WebElement</a:t>
            </a:r>
            <a:r>
              <a:rPr lang="en-US" dirty="0"/>
              <a:t> element = </a:t>
            </a:r>
            <a:r>
              <a:rPr lang="en-US" dirty="0" err="1"/>
              <a:t>driver.findElement</a:t>
            </a:r>
            <a:r>
              <a:rPr lang="en-US" dirty="0"/>
              <a:t>(By.id("Home")); </a:t>
            </a:r>
          </a:p>
          <a:p>
            <a:pPr marL="174625" lvl="1" indent="0">
              <a:buNone/>
            </a:pPr>
            <a:r>
              <a:rPr lang="en-US" dirty="0" err="1"/>
              <a:t>element.click</a:t>
            </a:r>
            <a:r>
              <a:rPr lang="en-US" dirty="0"/>
              <a:t>();</a:t>
            </a:r>
          </a:p>
          <a:p>
            <a:endParaRPr lang="en-US" dirty="0"/>
          </a:p>
        </p:txBody>
      </p:sp>
    </p:spTree>
    <p:extLst>
      <p:ext uri="{BB962C8B-B14F-4D97-AF65-F5344CB8AC3E}">
        <p14:creationId xmlns:p14="http://schemas.microsoft.com/office/powerpoint/2010/main" val="34670842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92441EE4-A40B-4409-B9B7-28D595E8C3C4}" vid="{128A1EAF-D87B-4F1D-AE0E-CD7F193D41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My_template</Template>
  <TotalTime>2532</TotalTime>
  <Words>3582</Words>
  <Application>Microsoft Office PowerPoint</Application>
  <PresentationFormat>Widescreen</PresentationFormat>
  <Paragraphs>761</Paragraphs>
  <Slides>50</Slides>
  <Notes>49</Notes>
  <HiddenSlides>4</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7" baseType="lpstr">
      <vt:lpstr>Arial</vt:lpstr>
      <vt:lpstr>Calibri</vt:lpstr>
      <vt:lpstr>Candara</vt:lpstr>
      <vt:lpstr>Verdana</vt:lpstr>
      <vt:lpstr>Wingdings</vt:lpstr>
      <vt:lpstr>Section slides</vt:lpstr>
      <vt:lpstr>think-cell Slide</vt:lpstr>
      <vt:lpstr>BDD</vt:lpstr>
      <vt:lpstr>Lesson Objectives</vt:lpstr>
      <vt:lpstr>Lesson Objectives (Contd.)</vt:lpstr>
      <vt:lpstr>4.1: Selenium 2.0 – Web Driver Introduction To Web Driver</vt:lpstr>
      <vt:lpstr>5.1: Testing Web Applications Using Web Driver API Writing first Web Driver Test(Java)</vt:lpstr>
      <vt:lpstr> 5.1: Testing Web Applications Using Web Driver API Locating UI Elements-Developers Tools</vt:lpstr>
      <vt:lpstr>5.1: Testing Web Applications Using Web Driver API Navigation API</vt:lpstr>
      <vt:lpstr>5.1: Testing Web Applications Using Web Driver API Interrogation API</vt:lpstr>
      <vt:lpstr>5.1: Testing Web Applications Using Web Driver API WebElement API</vt:lpstr>
      <vt:lpstr>5.1: Testing Web Applications Using Web Driver API WebElement API</vt:lpstr>
      <vt:lpstr>5.1: Testing Web Applications Using Web Driver API WebElement API (Cont..)</vt:lpstr>
      <vt:lpstr>5.1: Testing Web Applications Using Web Driver API WebElement API (Cont..)</vt:lpstr>
      <vt:lpstr>5.1: Testing Web Applications Using Web Driver API WebElement API (Cont..)</vt:lpstr>
      <vt:lpstr>5.1: Testing Web Applications Using Web Driver API WebElement API (Cont..)</vt:lpstr>
      <vt:lpstr>PowerPoint Presentation</vt:lpstr>
      <vt:lpstr>5.1: Testing Web Applications Using Web Driver API WebElement API (Cont..)</vt:lpstr>
      <vt:lpstr>5.1: Testing Web Applications Using Web Driver API WebElement API (Cont..)</vt:lpstr>
      <vt:lpstr>PowerPoint Presentation</vt:lpstr>
      <vt:lpstr>5.1: Testing Web Applications Using Web Driver API WebElement API (Cont..)</vt:lpstr>
      <vt:lpstr>5.1: Testing Web Applications Using Web Driver API Handling Popup Dialogs and Alerts</vt:lpstr>
      <vt:lpstr>5.1: Testing Web Applications Using Web Driver API Windows</vt:lpstr>
      <vt:lpstr>5.1: Testing Web Applications Using Web Driver API Alerts</vt:lpstr>
      <vt:lpstr>5.1: Testing Web Applications Using Web Driver API Why synchronization is important </vt:lpstr>
      <vt:lpstr>5.1: Testing Web Applications Using Web Driver API Using Explicit &amp; Implicit Wait</vt:lpstr>
      <vt:lpstr>5.1: Testing Web Applications Using Web Driver API Using Explicit &amp; Implicit Wait</vt:lpstr>
      <vt:lpstr>5.1: Testing Web Applications Using Web Driver API  JavaScript Executor</vt:lpstr>
      <vt:lpstr>5.1: Testing Web Applications Using Web Driver API  JavaScript Executor(Scenarios)</vt:lpstr>
      <vt:lpstr>5.1: Testing Web Applications Using Web Driver API  JavaScript Executor(Scenarios)</vt:lpstr>
      <vt:lpstr>5.1: Testing Web Applications Using Web Driver API  JavaScript Executor(Scenarios)</vt:lpstr>
      <vt:lpstr>5.1: Testing Web Applications Using Web Driver API  JavaScript Executor(Scenarios)</vt:lpstr>
      <vt:lpstr>7.1: Selenium Web Driver – Advance Selenium - How it works?</vt:lpstr>
      <vt:lpstr> 7.1: Selenium Web Driver – Advance  Different Drivers</vt:lpstr>
      <vt:lpstr>PowerPoint Presentation</vt:lpstr>
      <vt:lpstr> 7.1: Selenium Web Driver – Advance  Different Drivers (Contd.)</vt:lpstr>
      <vt:lpstr>PowerPoint Presentation</vt:lpstr>
      <vt:lpstr>7.1: Selenium Web Driver – Advance Different Drivers (Contd.)</vt:lpstr>
      <vt:lpstr>7.1: Selenium Web Driver – Advance Different Drivers (Contd.)</vt:lpstr>
      <vt:lpstr>7.1: Selenium Web Driver – Advance Different Drivers (Contd.)</vt:lpstr>
      <vt:lpstr>7.1: Selenium Web Driver – Advance Different Drivers (Contd.)</vt:lpstr>
      <vt:lpstr> 7.1: Selenium Web Driver – Advance Different Drivers (Contd.) </vt:lpstr>
      <vt:lpstr>7.1: Selenium Web Driver – Advance Remote Web Driver</vt:lpstr>
      <vt:lpstr>7.1: Selenium Web Driver – Advance Capabilities and Profile Setting</vt:lpstr>
      <vt:lpstr>7.1: Selenium Web Driver – Advance Selenium Grid</vt:lpstr>
      <vt:lpstr>Summary</vt:lpstr>
      <vt:lpstr>Summary</vt:lpstr>
      <vt:lpstr>Summary</vt:lpstr>
      <vt:lpstr>Summary</vt:lpstr>
      <vt:lpstr>Review Question</vt:lpstr>
      <vt:lpstr>Review Question</vt:lpstr>
      <vt:lpstr>Review Question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BDD</dc:title>
  <dc:creator>Tembhare, Anjulata</dc:creator>
  <cp:lastModifiedBy>learning</cp:lastModifiedBy>
  <cp:revision>9</cp:revision>
  <dcterms:created xsi:type="dcterms:W3CDTF">2018-05-08T14:00:06Z</dcterms:created>
  <dcterms:modified xsi:type="dcterms:W3CDTF">2018-08-18T04:43:30Z</dcterms:modified>
</cp:coreProperties>
</file>