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86" r:id="rId5"/>
    <p:sldId id="287" r:id="rId6"/>
    <p:sldId id="288" r:id="rId7"/>
    <p:sldId id="289" r:id="rId8"/>
    <p:sldId id="290" r:id="rId9"/>
    <p:sldId id="291" r:id="rId10"/>
    <p:sldId id="292" r:id="rId11"/>
    <p:sldId id="293" r:id="rId12"/>
    <p:sldId id="294" r:id="rId13"/>
    <p:sldId id="295"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09" autoAdjust="0"/>
  </p:normalViewPr>
  <p:slideViewPr>
    <p:cSldViewPr snapToGrid="0">
      <p:cViewPr varScale="1">
        <p:scale>
          <a:sx n="61" d="100"/>
          <a:sy n="61" d="100"/>
        </p:scale>
        <p:origin x="37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B90C8-EF06-4B24-9968-01072B036391}"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0BD68-F5F9-4E85-A5B9-6E5BE8920175}" type="slidenum">
              <a:rPr lang="en-US" smtClean="0"/>
              <a:t>‹#›</a:t>
            </a:fld>
            <a:endParaRPr lang="en-US"/>
          </a:p>
        </p:txBody>
      </p:sp>
    </p:spTree>
    <p:extLst>
      <p:ext uri="{BB962C8B-B14F-4D97-AF65-F5344CB8AC3E}">
        <p14:creationId xmlns:p14="http://schemas.microsoft.com/office/powerpoint/2010/main" val="246640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Reference : https://www.cs.colorado.edu/~kena/classes/5828/s12/lectures/09-bddcucumber.pdf</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a:t>
            </a:fld>
            <a:endParaRPr lang="en-US"/>
          </a:p>
        </p:txBody>
      </p:sp>
    </p:spTree>
    <p:extLst>
      <p:ext uri="{BB962C8B-B14F-4D97-AF65-F5344CB8AC3E}">
        <p14:creationId xmlns:p14="http://schemas.microsoft.com/office/powerpoint/2010/main" val="900750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Make sure not to click on the </a:t>
            </a:r>
            <a:r>
              <a:rPr lang="en-US" sz="1200" b="1" i="1" kern="1200" dirty="0">
                <a:solidFill>
                  <a:schemeClr val="tx1"/>
                </a:solidFill>
                <a:effectLst/>
                <a:latin typeface="+mn-lt"/>
                <a:ea typeface="+mn-ea"/>
                <a:cs typeface="+mn-cs"/>
              </a:rPr>
              <a:t>public static void main.</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11</a:t>
            </a:fld>
            <a:endParaRPr lang="en-US"/>
          </a:p>
        </p:txBody>
      </p:sp>
    </p:spTree>
    <p:extLst>
      <p:ext uri="{BB962C8B-B14F-4D97-AF65-F5344CB8AC3E}">
        <p14:creationId xmlns:p14="http://schemas.microsoft.com/office/powerpoint/2010/main" val="388471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By default Junit/Cucumber finds the test code in the </a:t>
            </a:r>
            <a:r>
              <a:rPr lang="en-US" sz="1200" b="1" i="1" kern="1200" dirty="0" err="1">
                <a:solidFill>
                  <a:schemeClr val="tx1"/>
                </a:solidFill>
                <a:effectLst/>
                <a:latin typeface="+mn-lt"/>
                <a:ea typeface="+mn-ea"/>
                <a:cs typeface="+mn-cs"/>
              </a:rPr>
              <a:t>src</a:t>
            </a:r>
            <a:r>
              <a:rPr lang="en-US" sz="1200" b="1" i="1" kern="1200" dirty="0">
                <a:solidFill>
                  <a:schemeClr val="tx1"/>
                </a:solidFill>
                <a:effectLst/>
                <a:latin typeface="+mn-lt"/>
                <a:ea typeface="+mn-ea"/>
                <a:cs typeface="+mn-cs"/>
              </a:rPr>
              <a:t>/test/java</a:t>
            </a:r>
            <a:r>
              <a:rPr lang="en-US" sz="1200" b="0" i="1" kern="1200" dirty="0">
                <a:solidFill>
                  <a:schemeClr val="tx1"/>
                </a:solidFill>
                <a:effectLst/>
                <a:latin typeface="+mn-lt"/>
                <a:ea typeface="+mn-ea"/>
                <a:cs typeface="+mn-cs"/>
              </a:rPr>
              <a:t> folder, this is why we just need to specify the package name for the cucumber glue.</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12</a:t>
            </a:fld>
            <a:endParaRPr lang="en-US"/>
          </a:p>
        </p:txBody>
      </p:sp>
    </p:spTree>
    <p:extLst>
      <p:ext uri="{BB962C8B-B14F-4D97-AF65-F5344CB8AC3E}">
        <p14:creationId xmlns:p14="http://schemas.microsoft.com/office/powerpoint/2010/main" val="312590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By default Junit/Cucumber finds the test code in the </a:t>
            </a:r>
            <a:r>
              <a:rPr lang="en-US" sz="1200" b="1" i="1" kern="1200" dirty="0" err="1">
                <a:solidFill>
                  <a:schemeClr val="tx1"/>
                </a:solidFill>
                <a:effectLst/>
                <a:latin typeface="+mn-lt"/>
                <a:ea typeface="+mn-ea"/>
                <a:cs typeface="+mn-cs"/>
              </a:rPr>
              <a:t>src</a:t>
            </a:r>
            <a:r>
              <a:rPr lang="en-US" sz="1200" b="1" i="1" kern="1200" dirty="0">
                <a:solidFill>
                  <a:schemeClr val="tx1"/>
                </a:solidFill>
                <a:effectLst/>
                <a:latin typeface="+mn-lt"/>
                <a:ea typeface="+mn-ea"/>
                <a:cs typeface="+mn-cs"/>
              </a:rPr>
              <a:t>/test/java</a:t>
            </a:r>
            <a:r>
              <a:rPr lang="en-US" sz="1200" b="0" i="1" kern="1200" dirty="0">
                <a:solidFill>
                  <a:schemeClr val="tx1"/>
                </a:solidFill>
                <a:effectLst/>
                <a:latin typeface="+mn-lt"/>
                <a:ea typeface="+mn-ea"/>
                <a:cs typeface="+mn-cs"/>
              </a:rPr>
              <a:t> folder, this is why we just need to specify the package name for the cucumber glue.</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13</a:t>
            </a:fld>
            <a:endParaRPr lang="en-US"/>
          </a:p>
        </p:txBody>
      </p:sp>
    </p:spTree>
    <p:extLst>
      <p:ext uri="{BB962C8B-B14F-4D97-AF65-F5344CB8AC3E}">
        <p14:creationId xmlns:p14="http://schemas.microsoft.com/office/powerpoint/2010/main" val="2255654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343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https://www.cigniti.com/blog/successful-test-automation-with-selenium-and-cucumber/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3</a:t>
            </a:fld>
            <a:endParaRPr lang="en-US"/>
          </a:p>
        </p:txBody>
      </p:sp>
    </p:spTree>
    <p:extLst>
      <p:ext uri="{BB962C8B-B14F-4D97-AF65-F5344CB8AC3E}">
        <p14:creationId xmlns:p14="http://schemas.microsoft.com/office/powerpoint/2010/main" val="368534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https://www.cigniti.com/blog/successful-test-automation-with-selenium-and-cucumber/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4</a:t>
            </a:fld>
            <a:endParaRPr lang="en-US"/>
          </a:p>
        </p:txBody>
      </p:sp>
    </p:spTree>
    <p:extLst>
      <p:ext uri="{BB962C8B-B14F-4D97-AF65-F5344CB8AC3E}">
        <p14:creationId xmlns:p14="http://schemas.microsoft.com/office/powerpoint/2010/main" val="205205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https://www.cigniti.com/blog/successful-test-automation-with-selenium-and-cucumber/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5</a:t>
            </a:fld>
            <a:endParaRPr lang="en-US"/>
          </a:p>
        </p:txBody>
      </p:sp>
    </p:spTree>
    <p:extLst>
      <p:ext uri="{BB962C8B-B14F-4D97-AF65-F5344CB8AC3E}">
        <p14:creationId xmlns:p14="http://schemas.microsoft.com/office/powerpoint/2010/main" val="27540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http://toolsqa.com/selenium-cucumber-framework/convert-selenium-test-into-cucumber-bdd-style-test/</a:t>
            </a:r>
          </a:p>
        </p:txBody>
      </p:sp>
      <p:sp>
        <p:nvSpPr>
          <p:cNvPr id="4" name="Slide Number Placeholder 3"/>
          <p:cNvSpPr>
            <a:spLocks noGrp="1"/>
          </p:cNvSpPr>
          <p:nvPr>
            <p:ph type="sldNum" sz="quarter" idx="10"/>
          </p:nvPr>
        </p:nvSpPr>
        <p:spPr/>
        <p:txBody>
          <a:bodyPr/>
          <a:lstStyle/>
          <a:p>
            <a:fld id="{99F770DD-95E1-4DFF-A3CD-1282C4083331}" type="slidenum">
              <a:rPr lang="en-US" smtClean="0"/>
              <a:t>6</a:t>
            </a:fld>
            <a:endParaRPr lang="en-US"/>
          </a:p>
        </p:txBody>
      </p:sp>
    </p:spTree>
    <p:extLst>
      <p:ext uri="{BB962C8B-B14F-4D97-AF65-F5344CB8AC3E}">
        <p14:creationId xmlns:p14="http://schemas.microsoft.com/office/powerpoint/2010/main" val="21120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http://toolsqa.com/selenium-cucumber-framework/convert-selenium-test-into-cucumber-bdd-style-test/</a:t>
            </a:r>
          </a:p>
        </p:txBody>
      </p:sp>
      <p:sp>
        <p:nvSpPr>
          <p:cNvPr id="4" name="Slide Number Placeholder 3"/>
          <p:cNvSpPr>
            <a:spLocks noGrp="1"/>
          </p:cNvSpPr>
          <p:nvPr>
            <p:ph type="sldNum" sz="quarter" idx="10"/>
          </p:nvPr>
        </p:nvSpPr>
        <p:spPr/>
        <p:txBody>
          <a:bodyPr/>
          <a:lstStyle/>
          <a:p>
            <a:fld id="{99F770DD-95E1-4DFF-A3CD-1282C4083331}" type="slidenum">
              <a:rPr lang="en-US" smtClean="0"/>
              <a:t>7</a:t>
            </a:fld>
            <a:endParaRPr lang="en-US"/>
          </a:p>
        </p:txBody>
      </p:sp>
    </p:spTree>
    <p:extLst>
      <p:ext uri="{BB962C8B-B14F-4D97-AF65-F5344CB8AC3E}">
        <p14:creationId xmlns:p14="http://schemas.microsoft.com/office/powerpoint/2010/main" val="168899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Notices that all the keywords used in the test steps are in different colors. These are Gherkin keywords. By default Eclipse does not understand these but if you install the cucumber Eclipse plugin-in, this will be recognized.</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8</a:t>
            </a:fld>
            <a:endParaRPr lang="en-US"/>
          </a:p>
        </p:txBody>
      </p:sp>
    </p:spTree>
    <p:extLst>
      <p:ext uri="{BB962C8B-B14F-4D97-AF65-F5344CB8AC3E}">
        <p14:creationId xmlns:p14="http://schemas.microsoft.com/office/powerpoint/2010/main" val="2198541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Make sure not to click on the </a:t>
            </a:r>
            <a:r>
              <a:rPr lang="en-US" sz="1200" b="1" i="1" kern="1200" dirty="0">
                <a:solidFill>
                  <a:schemeClr val="tx1"/>
                </a:solidFill>
                <a:effectLst/>
                <a:latin typeface="+mn-lt"/>
                <a:ea typeface="+mn-ea"/>
                <a:cs typeface="+mn-cs"/>
              </a:rPr>
              <a:t>public static void main.</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9</a:t>
            </a:fld>
            <a:endParaRPr lang="en-US"/>
          </a:p>
        </p:txBody>
      </p:sp>
    </p:spTree>
    <p:extLst>
      <p:ext uri="{BB962C8B-B14F-4D97-AF65-F5344CB8AC3E}">
        <p14:creationId xmlns:p14="http://schemas.microsoft.com/office/powerpoint/2010/main" val="272563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Make sure not to click on the </a:t>
            </a:r>
            <a:r>
              <a:rPr lang="en-US" sz="1200" b="1" i="1" kern="1200" dirty="0">
                <a:solidFill>
                  <a:schemeClr val="tx1"/>
                </a:solidFill>
                <a:effectLst/>
                <a:latin typeface="+mn-lt"/>
                <a:ea typeface="+mn-ea"/>
                <a:cs typeface="+mn-cs"/>
              </a:rPr>
              <a:t>public static void main.</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10</a:t>
            </a:fld>
            <a:endParaRPr lang="en-US"/>
          </a:p>
        </p:txBody>
      </p:sp>
    </p:spTree>
    <p:extLst>
      <p:ext uri="{BB962C8B-B14F-4D97-AF65-F5344CB8AC3E}">
        <p14:creationId xmlns:p14="http://schemas.microsoft.com/office/powerpoint/2010/main" val="1897172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1952420218"/>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D796-E50B-463F-BAEC-ED3E9BC37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00B38-8800-4A21-AF4E-EB6E35B475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1F9AF-9FB1-4237-8B80-734B49D5BEAC}"/>
              </a:ext>
            </a:extLst>
          </p:cNvPr>
          <p:cNvSpPr>
            <a:spLocks noGrp="1"/>
          </p:cNvSpPr>
          <p:nvPr>
            <p:ph type="dt" sz="half" idx="10"/>
          </p:nvPr>
        </p:nvSpPr>
        <p:spPr/>
        <p:txBody>
          <a:bodyPr/>
          <a:lstStyle/>
          <a:p>
            <a:fld id="{8616FDE2-730A-4FAD-8BD5-E9B010894FA3}" type="datetimeFigureOut">
              <a:rPr lang="en-US" smtClean="0"/>
              <a:t>5/31/2018</a:t>
            </a:fld>
            <a:endParaRPr lang="en-US"/>
          </a:p>
        </p:txBody>
      </p:sp>
      <p:sp>
        <p:nvSpPr>
          <p:cNvPr id="5" name="Footer Placeholder 4">
            <a:extLst>
              <a:ext uri="{FF2B5EF4-FFF2-40B4-BE49-F238E27FC236}">
                <a16:creationId xmlns:a16="http://schemas.microsoft.com/office/drawing/2014/main" id="{56236B27-06F2-451E-95A8-410041F54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4F307-065D-4779-B826-D4D83619E195}"/>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354713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15510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70924437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9942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4"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44440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13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38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16156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84901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093261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hyperlink" Target="http://toolsqa.com/selenium-cucumber-framework/selenium-end-to-end-automation-tes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203DC-4AA2-443A-B663-C40C126B97F4}"/>
              </a:ext>
            </a:extLst>
          </p:cNvPr>
          <p:cNvSpPr>
            <a:spLocks noGrp="1"/>
          </p:cNvSpPr>
          <p:nvPr>
            <p:ph type="ctrTitle"/>
          </p:nvPr>
        </p:nvSpPr>
        <p:spPr/>
        <p:txBody>
          <a:bodyPr/>
          <a:lstStyle/>
          <a:p>
            <a:r>
              <a:rPr lang="en-US" sz="2000" dirty="0"/>
              <a:t>BDD</a:t>
            </a:r>
          </a:p>
        </p:txBody>
      </p:sp>
      <p:sp>
        <p:nvSpPr>
          <p:cNvPr id="5" name="Subtitle 4">
            <a:extLst>
              <a:ext uri="{FF2B5EF4-FFF2-40B4-BE49-F238E27FC236}">
                <a16:creationId xmlns:a16="http://schemas.microsoft.com/office/drawing/2014/main" id="{5B491E1B-EF43-4FE7-AC2E-FF12F5DDBC1E}"/>
              </a:ext>
            </a:extLst>
          </p:cNvPr>
          <p:cNvSpPr>
            <a:spLocks noGrp="1"/>
          </p:cNvSpPr>
          <p:nvPr>
            <p:ph type="subTitle" idx="1"/>
          </p:nvPr>
        </p:nvSpPr>
        <p:spPr>
          <a:xfrm>
            <a:off x="407989" y="3932561"/>
            <a:ext cx="6418696" cy="1223963"/>
          </a:xfrm>
        </p:spPr>
        <p:txBody>
          <a:bodyPr>
            <a:normAutofit/>
          </a:bodyPr>
          <a:lstStyle/>
          <a:p>
            <a:r>
              <a:rPr lang="en-US" sz="1800" dirty="0"/>
              <a:t>Lesson – 8 : Selenium – Business readable UI automation with cucumber</a:t>
            </a:r>
          </a:p>
        </p:txBody>
      </p:sp>
    </p:spTree>
    <p:extLst>
      <p:ext uri="{BB962C8B-B14F-4D97-AF65-F5344CB8AC3E}">
        <p14:creationId xmlns:p14="http://schemas.microsoft.com/office/powerpoint/2010/main" val="332011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a:xfrm>
            <a:off x="410527" y="575319"/>
            <a:ext cx="11370945" cy="2056650"/>
          </a:xfrm>
        </p:spPr>
        <p:txBody>
          <a:bodyPr>
            <a:noAutofit/>
          </a:bodyPr>
          <a:lstStyle/>
          <a:p>
            <a:r>
              <a:rPr lang="en-US" b="1" i="1" dirty="0"/>
              <a:t>Write test code to Step file</a:t>
            </a:r>
          </a:p>
          <a:p>
            <a:endParaRPr lang="en-US" sz="100" b="1" i="1" dirty="0"/>
          </a:p>
          <a:p>
            <a:r>
              <a:rPr lang="en-US" dirty="0"/>
              <a:t>1) To get the steps automatically generated, we need to execute </a:t>
            </a:r>
            <a:r>
              <a:rPr lang="en-US" b="1" i="1" dirty="0" err="1"/>
              <a:t>TestRunner</a:t>
            </a:r>
            <a:r>
              <a:rPr lang="en-US" dirty="0"/>
              <a:t> class. </a:t>
            </a:r>
            <a:r>
              <a:rPr lang="en-US" i="1" dirty="0"/>
              <a:t>Right click</a:t>
            </a:r>
            <a:r>
              <a:rPr lang="en-US" dirty="0"/>
              <a:t> on the </a:t>
            </a:r>
            <a:r>
              <a:rPr lang="en-US" i="1" dirty="0" err="1"/>
              <a:t>TestRunner</a:t>
            </a:r>
            <a:r>
              <a:rPr lang="en-US" dirty="0"/>
              <a:t> file and select </a:t>
            </a:r>
            <a:r>
              <a:rPr lang="en-US" b="1" i="1" dirty="0"/>
              <a:t>Run As &gt;&gt; JUnit Test</a:t>
            </a:r>
            <a:r>
              <a:rPr lang="en-US" dirty="0"/>
              <a:t>. You would get the below result in the Eclipse Console.</a:t>
            </a:r>
          </a:p>
          <a:p>
            <a:endParaRPr lang="en-US" dirty="0"/>
          </a:p>
          <a:p>
            <a:endParaRPr lang="en-US" dirty="0"/>
          </a:p>
        </p:txBody>
      </p:sp>
      <p:pic>
        <p:nvPicPr>
          <p:cNvPr id="6146" name="Picture 2" descr="Convert Test to Cucumber 5">
            <a:extLst>
              <a:ext uri="{FF2B5EF4-FFF2-40B4-BE49-F238E27FC236}">
                <a16:creationId xmlns:a16="http://schemas.microsoft.com/office/drawing/2014/main" id="{AD8B67D9-37CC-429F-B9E8-A657831CA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165" y="1928031"/>
            <a:ext cx="7896225" cy="502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3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a:xfrm>
            <a:off x="410527" y="575318"/>
            <a:ext cx="11370945" cy="2393349"/>
          </a:xfrm>
        </p:spPr>
        <p:txBody>
          <a:bodyPr>
            <a:noAutofit/>
          </a:bodyPr>
          <a:lstStyle/>
          <a:p>
            <a:r>
              <a:rPr lang="en-US" b="1" i="1" dirty="0"/>
              <a:t>Write test code to Step file</a:t>
            </a:r>
          </a:p>
          <a:p>
            <a:endParaRPr lang="en-US" sz="100" b="1" i="1" dirty="0"/>
          </a:p>
          <a:p>
            <a:r>
              <a:rPr lang="en-US" dirty="0"/>
              <a:t>2) Create a </a:t>
            </a:r>
            <a:r>
              <a:rPr lang="en-US" b="1" i="1" dirty="0"/>
              <a:t>New Package</a:t>
            </a:r>
            <a:r>
              <a:rPr lang="en-US" dirty="0"/>
              <a:t> and name it as </a:t>
            </a:r>
            <a:r>
              <a:rPr lang="en-US" b="1" i="1" dirty="0" err="1"/>
              <a:t>stepDefinitions</a:t>
            </a:r>
            <a:r>
              <a:rPr lang="en-US" dirty="0"/>
              <a:t> by </a:t>
            </a:r>
            <a:r>
              <a:rPr lang="en-US" i="1" dirty="0"/>
              <a:t>right click</a:t>
            </a:r>
            <a:r>
              <a:rPr lang="en-US" dirty="0"/>
              <a:t> on the </a:t>
            </a:r>
            <a:r>
              <a:rPr lang="en-US" i="1" dirty="0" err="1"/>
              <a:t>src</a:t>
            </a:r>
            <a:r>
              <a:rPr lang="en-US" i="1" dirty="0"/>
              <a:t>/test/java</a:t>
            </a:r>
            <a:r>
              <a:rPr lang="en-US" dirty="0"/>
              <a:t> and select </a:t>
            </a:r>
            <a:r>
              <a:rPr lang="en-US" b="1" i="1" dirty="0"/>
              <a:t>New &gt;&gt; Package</a:t>
            </a:r>
            <a:r>
              <a:rPr lang="en-US" dirty="0"/>
              <a:t>.</a:t>
            </a:r>
          </a:p>
          <a:p>
            <a:r>
              <a:rPr lang="en-US" dirty="0"/>
              <a:t>3) Create a </a:t>
            </a:r>
            <a:r>
              <a:rPr lang="en-US" b="1" i="1" dirty="0"/>
              <a:t>New Java Class</a:t>
            </a:r>
            <a:r>
              <a:rPr lang="en-US" dirty="0"/>
              <a:t> and name it is as </a:t>
            </a:r>
            <a:r>
              <a:rPr lang="en-US" b="1" i="1" dirty="0"/>
              <a:t>Steps</a:t>
            </a:r>
            <a:r>
              <a:rPr lang="en-US" dirty="0"/>
              <a:t> by </a:t>
            </a:r>
            <a:r>
              <a:rPr lang="en-US" i="1" dirty="0"/>
              <a:t>right click</a:t>
            </a:r>
            <a:r>
              <a:rPr lang="en-US" dirty="0"/>
              <a:t> on the above created package and select </a:t>
            </a:r>
            <a:r>
              <a:rPr lang="en-US" b="1" i="1" dirty="0"/>
              <a:t>New &gt;&gt; Class</a:t>
            </a:r>
            <a:r>
              <a:rPr lang="en-US" dirty="0"/>
              <a:t>.</a:t>
            </a:r>
          </a:p>
          <a:p>
            <a:r>
              <a:rPr lang="en-US" dirty="0"/>
              <a:t>4) Now copy all the steps created by Eclipse to this </a:t>
            </a:r>
            <a:r>
              <a:rPr lang="en-US" i="1" dirty="0"/>
              <a:t>Steps</a:t>
            </a:r>
            <a:r>
              <a:rPr lang="en-US" dirty="0"/>
              <a:t> file and start filling up these steps with Selenium Code.  Take all the code from our Selenium Test file created in             the </a:t>
            </a:r>
            <a:r>
              <a:rPr lang="en-US" b="1" i="1" u="sng" dirty="0">
                <a:hlinkClick r:id="rId4"/>
              </a:rPr>
              <a:t>End2End_Test.</a:t>
            </a:r>
            <a:r>
              <a:rPr lang="en-US" dirty="0"/>
              <a:t>  </a:t>
            </a:r>
            <a:r>
              <a:rPr lang="en-US" i="1" dirty="0"/>
              <a:t>Steps</a:t>
            </a:r>
            <a:r>
              <a:rPr lang="en-US" dirty="0"/>
              <a:t> test file will look like this:</a:t>
            </a:r>
          </a:p>
          <a:p>
            <a:endParaRPr lang="en-US" dirty="0"/>
          </a:p>
          <a:p>
            <a:endParaRPr lang="en-US" dirty="0"/>
          </a:p>
        </p:txBody>
      </p:sp>
      <p:graphicFrame>
        <p:nvGraphicFramePr>
          <p:cNvPr id="5" name="Object 4">
            <a:extLst>
              <a:ext uri="{FF2B5EF4-FFF2-40B4-BE49-F238E27FC236}">
                <a16:creationId xmlns:a16="http://schemas.microsoft.com/office/drawing/2014/main" id="{E74D8F03-EC1D-412B-A227-3DB19CBEC415}"/>
              </a:ext>
            </a:extLst>
          </p:cNvPr>
          <p:cNvGraphicFramePr>
            <a:graphicFrameLocks noChangeAspect="1"/>
          </p:cNvGraphicFramePr>
          <p:nvPr>
            <p:extLst>
              <p:ext uri="{D42A27DB-BD31-4B8C-83A1-F6EECF244321}">
                <p14:modId xmlns:p14="http://schemas.microsoft.com/office/powerpoint/2010/main" val="3816500683"/>
              </p:ext>
            </p:extLst>
          </p:nvPr>
        </p:nvGraphicFramePr>
        <p:xfrm>
          <a:off x="4436302" y="3493252"/>
          <a:ext cx="914400" cy="792163"/>
        </p:xfrm>
        <a:graphic>
          <a:graphicData uri="http://schemas.openxmlformats.org/presentationml/2006/ole">
            <mc:AlternateContent xmlns:mc="http://schemas.openxmlformats.org/markup-compatibility/2006">
              <mc:Choice xmlns:v="urn:schemas-microsoft-com:vml" Requires="v">
                <p:oleObj spid="_x0000_s8195" name="Document" showAsIcon="1" r:id="rId5" imgW="914400" imgH="792360" progId="Word.Document.12">
                  <p:embed/>
                </p:oleObj>
              </mc:Choice>
              <mc:Fallback>
                <p:oleObj name="Document" showAsIcon="1" r:id="rId5" imgW="914400" imgH="792360" progId="Word.Document.12">
                  <p:embed/>
                  <p:pic>
                    <p:nvPicPr>
                      <p:cNvPr id="0" name=""/>
                      <p:cNvPicPr/>
                      <p:nvPr/>
                    </p:nvPicPr>
                    <p:blipFill>
                      <a:blip r:embed="rId6"/>
                      <a:stretch>
                        <a:fillRect/>
                      </a:stretch>
                    </p:blipFill>
                    <p:spPr>
                      <a:xfrm>
                        <a:off x="4436302" y="3493252"/>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40962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a:xfrm>
            <a:off x="410528" y="575318"/>
            <a:ext cx="11083532" cy="1829679"/>
          </a:xfrm>
        </p:spPr>
        <p:txBody>
          <a:bodyPr>
            <a:noAutofit/>
          </a:bodyPr>
          <a:lstStyle/>
          <a:p>
            <a:r>
              <a:rPr lang="en-US" b="1" i="1" dirty="0"/>
              <a:t>Write test code to Step file</a:t>
            </a:r>
          </a:p>
          <a:p>
            <a:endParaRPr lang="en-US" sz="100" b="1" i="1" dirty="0"/>
          </a:p>
          <a:p>
            <a:r>
              <a:rPr lang="en-US" dirty="0"/>
              <a:t>5) We also need to make sure that the </a:t>
            </a:r>
            <a:r>
              <a:rPr lang="en-US" b="1" i="1" dirty="0" err="1"/>
              <a:t>TestRunner</a:t>
            </a:r>
            <a:r>
              <a:rPr lang="en-US" i="1" dirty="0"/>
              <a:t> </a:t>
            </a:r>
            <a:r>
              <a:rPr lang="en-US" dirty="0"/>
              <a:t>file would also able to find the steps </a:t>
            </a:r>
            <a:r>
              <a:rPr lang="en-US" dirty="0" err="1"/>
              <a:t>files.To</a:t>
            </a:r>
            <a:r>
              <a:rPr lang="en-US" dirty="0"/>
              <a:t> achieve that we need to mention the path of the package, where we have kept all of our step definitions in </a:t>
            </a:r>
            <a:r>
              <a:rPr lang="en-US" i="1" dirty="0" err="1"/>
              <a:t>CucumberOptions</a:t>
            </a:r>
            <a:r>
              <a:rPr lang="en-US" i="1" dirty="0"/>
              <a:t>.</a:t>
            </a:r>
            <a:endParaRPr lang="en-US" dirty="0"/>
          </a:p>
          <a:p>
            <a:endParaRPr lang="en-US" dirty="0"/>
          </a:p>
        </p:txBody>
      </p:sp>
      <p:sp>
        <p:nvSpPr>
          <p:cNvPr id="4" name="TextBox 3">
            <a:extLst>
              <a:ext uri="{FF2B5EF4-FFF2-40B4-BE49-F238E27FC236}">
                <a16:creationId xmlns:a16="http://schemas.microsoft.com/office/drawing/2014/main" id="{13A2240F-3510-41EE-8183-D5912055BD07}"/>
              </a:ext>
            </a:extLst>
          </p:cNvPr>
          <p:cNvSpPr txBox="1"/>
          <p:nvPr/>
        </p:nvSpPr>
        <p:spPr>
          <a:xfrm>
            <a:off x="1453018" y="1878904"/>
            <a:ext cx="6839211"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runners;</a:t>
            </a:r>
          </a:p>
          <a:p>
            <a:r>
              <a:rPr lang="en-US" dirty="0"/>
              <a:t> </a:t>
            </a:r>
          </a:p>
          <a:p>
            <a:r>
              <a:rPr lang="en-US" b="1" dirty="0"/>
              <a:t>import</a:t>
            </a:r>
            <a:r>
              <a:rPr lang="en-US" dirty="0"/>
              <a:t> </a:t>
            </a:r>
            <a:r>
              <a:rPr lang="en-US" dirty="0" err="1"/>
              <a:t>org.junit.runner.RunWith</a:t>
            </a:r>
            <a:r>
              <a:rPr lang="en-US" dirty="0"/>
              <a:t>;</a:t>
            </a:r>
          </a:p>
          <a:p>
            <a:r>
              <a:rPr lang="en-US" dirty="0"/>
              <a:t> </a:t>
            </a:r>
          </a:p>
          <a:p>
            <a:r>
              <a:rPr lang="en-US" b="1" dirty="0"/>
              <a:t>import</a:t>
            </a:r>
            <a:r>
              <a:rPr lang="en-US" dirty="0"/>
              <a:t> </a:t>
            </a:r>
            <a:r>
              <a:rPr lang="en-US" dirty="0" err="1"/>
              <a:t>cucumber.api.CucumberOptions</a:t>
            </a:r>
            <a:r>
              <a:rPr lang="en-US" dirty="0"/>
              <a:t>;</a:t>
            </a:r>
          </a:p>
          <a:p>
            <a:r>
              <a:rPr lang="en-US" b="1" dirty="0"/>
              <a:t>import</a:t>
            </a:r>
            <a:r>
              <a:rPr lang="en-US" dirty="0"/>
              <a:t> </a:t>
            </a:r>
            <a:r>
              <a:rPr lang="en-US" dirty="0" err="1"/>
              <a:t>cucumber.api.junit.Cucumber</a:t>
            </a:r>
            <a:r>
              <a:rPr lang="en-US" dirty="0"/>
              <a:t>;</a:t>
            </a:r>
          </a:p>
          <a:p>
            <a:r>
              <a:rPr lang="en-US" dirty="0"/>
              <a:t> </a:t>
            </a:r>
          </a:p>
          <a:p>
            <a:r>
              <a:rPr lang="en-US" i="1" dirty="0"/>
              <a:t>@</a:t>
            </a:r>
            <a:r>
              <a:rPr lang="en-US" i="1" dirty="0" err="1"/>
              <a:t>RunWith</a:t>
            </a:r>
            <a:r>
              <a:rPr lang="en-US" dirty="0"/>
              <a:t>(</a:t>
            </a:r>
            <a:r>
              <a:rPr lang="en-US" dirty="0" err="1"/>
              <a:t>Cucumber.</a:t>
            </a:r>
            <a:r>
              <a:rPr lang="en-US" b="1" dirty="0" err="1"/>
              <a:t>class</a:t>
            </a:r>
            <a:r>
              <a:rPr lang="en-US" dirty="0"/>
              <a:t>)</a:t>
            </a:r>
          </a:p>
          <a:p>
            <a:r>
              <a:rPr lang="en-US" i="1" dirty="0"/>
              <a:t>@</a:t>
            </a:r>
            <a:r>
              <a:rPr lang="en-US" i="1" dirty="0" err="1"/>
              <a:t>CucumberOptions</a:t>
            </a:r>
            <a:r>
              <a:rPr lang="en-US" dirty="0"/>
              <a:t>(</a:t>
            </a:r>
          </a:p>
          <a:p>
            <a:pPr lvl="1"/>
            <a:r>
              <a:rPr lang="en-US" dirty="0"/>
              <a:t>features = "</a:t>
            </a:r>
            <a:r>
              <a:rPr lang="en-US" dirty="0" err="1"/>
              <a:t>src</a:t>
            </a:r>
            <a:r>
              <a:rPr lang="en-US" dirty="0"/>
              <a:t>/test/resources/</a:t>
            </a:r>
            <a:r>
              <a:rPr lang="en-US" dirty="0" err="1"/>
              <a:t>functionalTests</a:t>
            </a:r>
            <a:r>
              <a:rPr lang="en-US" dirty="0"/>
              <a:t>",</a:t>
            </a:r>
          </a:p>
          <a:p>
            <a:pPr lvl="1"/>
            <a:r>
              <a:rPr lang="en-US" dirty="0"/>
              <a:t>glue= {"</a:t>
            </a:r>
            <a:r>
              <a:rPr lang="en-US" dirty="0" err="1"/>
              <a:t>stepDefinitions</a:t>
            </a:r>
            <a:r>
              <a:rPr lang="en-US" dirty="0"/>
              <a:t>"}</a:t>
            </a:r>
          </a:p>
          <a:p>
            <a:r>
              <a:rPr lang="en-US" dirty="0"/>
              <a:t>)</a:t>
            </a:r>
          </a:p>
          <a:p>
            <a:r>
              <a:rPr lang="en-US" dirty="0"/>
              <a:t> </a:t>
            </a:r>
          </a:p>
          <a:p>
            <a:r>
              <a:rPr lang="en-US" b="1" dirty="0"/>
              <a:t>public</a:t>
            </a:r>
            <a:r>
              <a:rPr lang="en-US" dirty="0"/>
              <a:t> </a:t>
            </a:r>
            <a:r>
              <a:rPr lang="en-US" b="1" dirty="0"/>
              <a:t>class</a:t>
            </a:r>
            <a:r>
              <a:rPr lang="en-US" dirty="0"/>
              <a:t> </a:t>
            </a:r>
            <a:r>
              <a:rPr lang="en-US" dirty="0" err="1"/>
              <a:t>TestRunner</a:t>
            </a:r>
            <a:r>
              <a:rPr lang="en-US" dirty="0"/>
              <a:t> {</a:t>
            </a:r>
          </a:p>
          <a:p>
            <a:r>
              <a:rPr lang="en-US" dirty="0"/>
              <a:t> </a:t>
            </a:r>
          </a:p>
          <a:p>
            <a:r>
              <a:rPr lang="en-US" dirty="0"/>
              <a:t>}</a:t>
            </a:r>
          </a:p>
        </p:txBody>
      </p:sp>
    </p:spTree>
    <p:extLst>
      <p:ext uri="{BB962C8B-B14F-4D97-AF65-F5344CB8AC3E}">
        <p14:creationId xmlns:p14="http://schemas.microsoft.com/office/powerpoint/2010/main" val="301389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a:xfrm>
            <a:off x="410528" y="575318"/>
            <a:ext cx="11083532" cy="1829679"/>
          </a:xfrm>
        </p:spPr>
        <p:txBody>
          <a:bodyPr>
            <a:noAutofit/>
          </a:bodyPr>
          <a:lstStyle/>
          <a:p>
            <a:r>
              <a:rPr lang="en-US" b="1" i="1" dirty="0"/>
              <a:t>Run the Cucumber Test</a:t>
            </a:r>
            <a:endParaRPr lang="en-US" dirty="0"/>
          </a:p>
          <a:p>
            <a:endParaRPr lang="en-US" sz="100" b="1" i="1" dirty="0"/>
          </a:p>
          <a:p>
            <a:r>
              <a:rPr lang="en-US" b="1" i="1" dirty="0"/>
              <a:t>Run as JUnit</a:t>
            </a:r>
            <a:endParaRPr lang="en-US" dirty="0"/>
          </a:p>
          <a:p>
            <a:r>
              <a:rPr lang="en-US" dirty="0"/>
              <a:t>Now we are all set to run the first Cucumber test. </a:t>
            </a:r>
            <a:r>
              <a:rPr lang="en-US" i="1" dirty="0"/>
              <a:t>Right Click</a:t>
            </a:r>
            <a:r>
              <a:rPr lang="en-US" dirty="0"/>
              <a:t> on </a:t>
            </a:r>
            <a:r>
              <a:rPr lang="en-US" b="1" i="1" dirty="0" err="1"/>
              <a:t>TestRunner</a:t>
            </a:r>
            <a:r>
              <a:rPr lang="en-US" dirty="0"/>
              <a:t> class and Click </a:t>
            </a:r>
            <a:r>
              <a:rPr lang="en-US" b="1" i="1" dirty="0"/>
              <a:t>Run As  &gt;&gt; JUnit Test. </a:t>
            </a:r>
          </a:p>
          <a:p>
            <a:r>
              <a:rPr lang="en-US" i="1" dirty="0"/>
              <a:t>Cucumber</a:t>
            </a:r>
            <a:r>
              <a:rPr lang="en-US" dirty="0"/>
              <a:t> will run the script the same way it runs in </a:t>
            </a:r>
            <a:r>
              <a:rPr lang="en-US" i="1" dirty="0"/>
              <a:t>Selenium WebDriver</a:t>
            </a:r>
            <a:r>
              <a:rPr lang="en-US" dirty="0"/>
              <a:t> and the result will be shown in the left hand side</a:t>
            </a:r>
            <a:r>
              <a:rPr lang="en-US" i="1" dirty="0"/>
              <a:t> project explorer window</a:t>
            </a:r>
            <a:r>
              <a:rPr lang="en-US" dirty="0"/>
              <a:t> in </a:t>
            </a:r>
            <a:r>
              <a:rPr lang="en-US" i="1" dirty="0"/>
              <a:t>JUnit</a:t>
            </a:r>
            <a:r>
              <a:rPr lang="en-US" dirty="0"/>
              <a:t> tab.</a:t>
            </a:r>
          </a:p>
          <a:p>
            <a:endParaRPr lang="en-US" dirty="0"/>
          </a:p>
        </p:txBody>
      </p:sp>
      <p:pic>
        <p:nvPicPr>
          <p:cNvPr id="9218" name="Picture 2" descr="Convert Test to Cucumber 7">
            <a:extLst>
              <a:ext uri="{FF2B5EF4-FFF2-40B4-BE49-F238E27FC236}">
                <a16:creationId xmlns:a16="http://schemas.microsoft.com/office/drawing/2014/main" id="{7029B79D-CF23-43F2-897C-FC930B720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732" y="2381250"/>
            <a:ext cx="53244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06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 :</a:t>
            </a:r>
          </a:p>
          <a:p>
            <a:pPr marL="285750" indent="-285750">
              <a:buFont typeface="Arial" panose="020B0604020202020204" pitchFamily="34" charset="0"/>
              <a:buChar char="•"/>
            </a:pPr>
            <a:r>
              <a:rPr lang="en-US" dirty="0"/>
              <a:t>Business readable UI automation with cucumber</a:t>
            </a:r>
          </a:p>
        </p:txBody>
      </p:sp>
    </p:spTree>
    <p:extLst>
      <p:ext uri="{BB962C8B-B14F-4D97-AF65-F5344CB8AC3E}">
        <p14:creationId xmlns:p14="http://schemas.microsoft.com/office/powerpoint/2010/main" val="402139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F82B-F6F4-4EF1-827B-DCAB425532F7}"/>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690EA65C-5E85-4B45-A4FD-738ECA9464E8}"/>
              </a:ext>
            </a:extLst>
          </p:cNvPr>
          <p:cNvSpPr>
            <a:spLocks noGrp="1"/>
          </p:cNvSpPr>
          <p:nvPr>
            <p:ph idx="1"/>
          </p:nvPr>
        </p:nvSpPr>
        <p:spPr/>
        <p:txBody>
          <a:bodyPr/>
          <a:lstStyle/>
          <a:p>
            <a:r>
              <a:rPr lang="en-US" sz="1600" dirty="0"/>
              <a:t>In this lesson, you will learn:</a:t>
            </a:r>
          </a:p>
          <a:p>
            <a:r>
              <a:rPr lang="en-US" sz="1600" dirty="0"/>
              <a:t>Business readable UI automation with cucumber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endParaRPr lang="en-US" sz="1600" dirty="0"/>
          </a:p>
          <a:p>
            <a:endParaRPr lang="en-US" dirty="0"/>
          </a:p>
        </p:txBody>
      </p:sp>
    </p:spTree>
    <p:extLst>
      <p:ext uri="{BB962C8B-B14F-4D97-AF65-F5344CB8AC3E}">
        <p14:creationId xmlns:p14="http://schemas.microsoft.com/office/powerpoint/2010/main" val="5639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p:txBody>
          <a:bodyPr/>
          <a:lstStyle/>
          <a:p>
            <a:pPr marL="285750" indent="-285750">
              <a:buFont typeface="Arial" panose="020B0604020202020204" pitchFamily="34" charset="0"/>
              <a:buChar char="•"/>
            </a:pPr>
            <a:r>
              <a:rPr lang="en-US" dirty="0"/>
              <a:t>Cucumber does not communicate directly with the applications, it needs to be used in conjunction with tools such as Selenium WebDriver</a:t>
            </a:r>
          </a:p>
          <a:p>
            <a:pPr marL="285750" indent="-285750">
              <a:buFont typeface="Arial" panose="020B0604020202020204" pitchFamily="34" charset="0"/>
              <a:buChar char="•"/>
            </a:pPr>
            <a:r>
              <a:rPr lang="en-US" dirty="0"/>
              <a:t>Cucumber acts more like an execution framework. </a:t>
            </a:r>
          </a:p>
          <a:p>
            <a:pPr marL="285750" indent="-285750">
              <a:buFont typeface="Arial" panose="020B0604020202020204" pitchFamily="34" charset="0"/>
              <a:buChar char="•"/>
            </a:pPr>
            <a:r>
              <a:rPr lang="en-US" dirty="0"/>
              <a:t>Cucumber’s use of English-like language (Gherkin) for its programming function, test case execution is supported with features and scenarios executed based on their definitions.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6870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a:xfrm>
            <a:off x="262757" y="29436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a:xfrm>
            <a:off x="262757" y="799102"/>
            <a:ext cx="11370945" cy="5764536"/>
          </a:xfrm>
        </p:spPr>
        <p:txBody>
          <a:bodyPr>
            <a:normAutofit/>
          </a:bodyPr>
          <a:lstStyle/>
          <a:p>
            <a:pPr>
              <a:lnSpc>
                <a:spcPct val="100000"/>
              </a:lnSpc>
            </a:pPr>
            <a:r>
              <a:rPr lang="en-US" dirty="0"/>
              <a:t>There are 3 steps for writing automated tests that deliver high value while requiring only low maintenance using Cucumber:</a:t>
            </a:r>
          </a:p>
          <a:p>
            <a:pPr>
              <a:lnSpc>
                <a:spcPct val="100000"/>
              </a:lnSpc>
            </a:pPr>
            <a:r>
              <a:rPr lang="en-US" dirty="0"/>
              <a:t>Step 1 : </a:t>
            </a:r>
            <a:r>
              <a:rPr lang="en-US" i="1" dirty="0"/>
              <a:t>Define scenarios</a:t>
            </a:r>
            <a:r>
              <a:rPr lang="en-US" dirty="0"/>
              <a:t>: </a:t>
            </a:r>
          </a:p>
          <a:p>
            <a:pPr marL="460772" lvl="1" indent="-285750">
              <a:lnSpc>
                <a:spcPct val="100000"/>
              </a:lnSpc>
              <a:buFont typeface="Arial" panose="020B0604020202020204" pitchFamily="34" charset="0"/>
              <a:buChar char="•"/>
            </a:pPr>
            <a:r>
              <a:rPr lang="en-US" dirty="0"/>
              <a:t>The acceptance tests are written in English-like language called Gherkin. </a:t>
            </a:r>
          </a:p>
          <a:p>
            <a:pPr marL="460772" lvl="1" indent="-285750">
              <a:lnSpc>
                <a:spcPct val="100000"/>
              </a:lnSpc>
              <a:buFont typeface="Arial" panose="020B0604020202020204" pitchFamily="34" charset="0"/>
              <a:buChar char="•"/>
            </a:pPr>
            <a:r>
              <a:rPr lang="en-US" dirty="0"/>
              <a:t>The scenarios defined are based on the user stories and features defined by the BA team.</a:t>
            </a:r>
          </a:p>
          <a:p>
            <a:pPr marL="460772" lvl="1" indent="-285750">
              <a:lnSpc>
                <a:spcPct val="100000"/>
              </a:lnSpc>
              <a:buFont typeface="Arial" panose="020B0604020202020204" pitchFamily="34" charset="0"/>
              <a:buChar char="•"/>
            </a:pPr>
            <a:r>
              <a:rPr lang="en-US" dirty="0"/>
              <a:t>Sometimes, the BA also creates the Feature files for use by the testing team.</a:t>
            </a:r>
          </a:p>
          <a:p>
            <a:pPr>
              <a:lnSpc>
                <a:spcPct val="100000"/>
              </a:lnSpc>
            </a:pPr>
            <a:r>
              <a:rPr lang="en-US" i="1" dirty="0"/>
              <a:t>Step 2: Create step definitions</a:t>
            </a:r>
            <a:r>
              <a:rPr lang="en-US" dirty="0"/>
              <a:t>: </a:t>
            </a:r>
          </a:p>
          <a:p>
            <a:pPr marL="460772" lvl="1" indent="-285750">
              <a:lnSpc>
                <a:spcPct val="100000"/>
              </a:lnSpc>
              <a:buFont typeface="Arial" panose="020B0604020202020204" pitchFamily="34" charset="0"/>
              <a:buChar char="•"/>
            </a:pPr>
            <a:r>
              <a:rPr lang="en-US" dirty="0"/>
              <a:t>Once the scenarios are defined, the steps have to be implemented for execution. </a:t>
            </a:r>
          </a:p>
          <a:p>
            <a:pPr marL="460772" lvl="1" indent="-285750">
              <a:lnSpc>
                <a:spcPct val="100000"/>
              </a:lnSpc>
              <a:buFont typeface="Arial" panose="020B0604020202020204" pitchFamily="34" charset="0"/>
              <a:buChar char="•"/>
            </a:pPr>
            <a:r>
              <a:rPr lang="en-US" dirty="0"/>
              <a:t>This can be done in a variety of different languages supported by Cucumber. </a:t>
            </a:r>
          </a:p>
          <a:p>
            <a:pPr marL="460772" lvl="1" indent="-285750">
              <a:lnSpc>
                <a:spcPct val="100000"/>
              </a:lnSpc>
              <a:buFont typeface="Arial" panose="020B0604020202020204" pitchFamily="34" charset="0"/>
              <a:buChar char="•"/>
            </a:pPr>
            <a:r>
              <a:rPr lang="en-US" dirty="0"/>
              <a:t>For instance, if a language like Java is selected for implementation, the necessary classes and methods are defined by creating a project structure. </a:t>
            </a:r>
          </a:p>
          <a:p>
            <a:pPr marL="460772" lvl="1" indent="-285750">
              <a:lnSpc>
                <a:spcPct val="100000"/>
              </a:lnSpc>
              <a:buFont typeface="Arial" panose="020B0604020202020204" pitchFamily="34" charset="0"/>
              <a:buChar char="•"/>
            </a:pPr>
            <a:r>
              <a:rPr lang="en-US" dirty="0"/>
              <a:t>The project can have references added to the Selenium jars, so that the packages can be imported and used to implement the steps to drive browsers using Selenium API.</a:t>
            </a:r>
          </a:p>
          <a:p>
            <a:pPr>
              <a:lnSpc>
                <a:spcPct val="100000"/>
              </a:lnSpc>
            </a:pPr>
            <a:r>
              <a:rPr lang="en-US" i="1" dirty="0"/>
              <a:t>Step 3: Define UI Element descriptions</a:t>
            </a:r>
            <a:r>
              <a:rPr lang="en-US" dirty="0"/>
              <a:t>: </a:t>
            </a:r>
          </a:p>
          <a:p>
            <a:pPr marL="460772" lvl="1" indent="-285750">
              <a:lnSpc>
                <a:spcPct val="100000"/>
              </a:lnSpc>
              <a:buFont typeface="Arial" panose="020B0604020202020204" pitchFamily="34" charset="0"/>
              <a:buChar char="•"/>
            </a:pPr>
            <a:r>
              <a:rPr lang="en-US" dirty="0"/>
              <a:t>One of the best ways to define UI element descriptions is using the </a:t>
            </a:r>
            <a:r>
              <a:rPr lang="en-US" dirty="0" err="1"/>
              <a:t>PageObject</a:t>
            </a:r>
            <a:r>
              <a:rPr lang="en-US" dirty="0"/>
              <a:t> design pattern.</a:t>
            </a:r>
          </a:p>
          <a:p>
            <a:pPr marL="460772" lvl="1" indent="-285750">
              <a:lnSpc>
                <a:spcPct val="100000"/>
              </a:lnSpc>
              <a:buFont typeface="Arial" panose="020B0604020202020204" pitchFamily="34" charset="0"/>
              <a:buChar char="•"/>
            </a:pPr>
            <a:r>
              <a:rPr lang="en-US" dirty="0" err="1"/>
              <a:t>PageObject</a:t>
            </a:r>
            <a:r>
              <a:rPr lang="en-US" dirty="0"/>
              <a:t> pattern makes automated test maintenance easier. </a:t>
            </a:r>
          </a:p>
          <a:p>
            <a:pPr marL="460772" lvl="1" indent="-285750">
              <a:lnSpc>
                <a:spcPct val="100000"/>
              </a:lnSpc>
              <a:buFont typeface="Arial" panose="020B0604020202020204" pitchFamily="34" charset="0"/>
              <a:buChar char="•"/>
            </a:pPr>
            <a:r>
              <a:rPr lang="en-US" dirty="0"/>
              <a:t>This is because any changes made to the page elements are abstracted into the </a:t>
            </a:r>
            <a:r>
              <a:rPr lang="en-US" dirty="0" err="1"/>
              <a:t>PageObjects</a:t>
            </a:r>
            <a:r>
              <a:rPr lang="en-US" dirty="0"/>
              <a:t> itself, without the need to update feature files and step definitions.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32629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a:xfrm>
            <a:off x="262757" y="29436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a:xfrm>
            <a:off x="262757" y="799101"/>
            <a:ext cx="11370945" cy="3284383"/>
          </a:xfrm>
        </p:spPr>
        <p:txBody>
          <a:bodyPr>
            <a:noAutofit/>
          </a:bodyPr>
          <a:lstStyle/>
          <a:p>
            <a:r>
              <a:rPr lang="en-US" b="1" i="1" dirty="0"/>
              <a:t>Write a test in a Feature File</a:t>
            </a:r>
          </a:p>
          <a:p>
            <a:endParaRPr lang="en-US" b="1" i="1" dirty="0"/>
          </a:p>
          <a:p>
            <a:r>
              <a:rPr lang="en-US" b="1" i="1" dirty="0"/>
              <a:t>Test to Automate</a:t>
            </a:r>
            <a:endParaRPr lang="en-US" dirty="0"/>
          </a:p>
          <a:p>
            <a:pPr>
              <a:lnSpc>
                <a:spcPct val="100000"/>
              </a:lnSpc>
            </a:pPr>
            <a:r>
              <a:rPr lang="en-US" i="1" dirty="0"/>
              <a:t>Ritika visits </a:t>
            </a:r>
            <a:r>
              <a:rPr lang="en-US" i="1" dirty="0" err="1"/>
              <a:t>ToolsQA</a:t>
            </a:r>
            <a:r>
              <a:rPr lang="en-US" i="1" dirty="0"/>
              <a:t> Demo Website for the first time and SEARCH for Dress. She selects the first product and goes to product page. She successfully adds it to the bag. She continues to Cart Page from mini cart icon at the top right corner. Then  she moves forward to Checkout page. She choose to be an ANONYMOUS USER (Not Registering) completes email and address details. She selects FREE delivery, and places the order using CHECK payment method with Billing &amp; Delivery address as same.</a:t>
            </a:r>
            <a:endParaRPr lang="en-US" dirty="0"/>
          </a:p>
          <a:p>
            <a:r>
              <a:rPr lang="en-US" b="1" i="1" dirty="0"/>
              <a:t> </a:t>
            </a:r>
            <a:endParaRPr lang="en-US" dirty="0"/>
          </a:p>
          <a:p>
            <a:pPr marL="285750" indent="-285750">
              <a:buFont typeface="Arial" panose="020B0604020202020204" pitchFamily="34" charset="0"/>
              <a:buChar char="•"/>
            </a:pPr>
            <a:endParaRPr lang="en-US" dirty="0"/>
          </a:p>
          <a:p>
            <a:endParaRPr lang="en-US" dirty="0"/>
          </a:p>
          <a:p>
            <a:endParaRPr lang="en-US" dirty="0"/>
          </a:p>
        </p:txBody>
      </p:sp>
      <p:sp>
        <p:nvSpPr>
          <p:cNvPr id="4" name="TextBox 3">
            <a:extLst>
              <a:ext uri="{FF2B5EF4-FFF2-40B4-BE49-F238E27FC236}">
                <a16:creationId xmlns:a16="http://schemas.microsoft.com/office/drawing/2014/main" id="{6FA2780C-6DD8-45A4-BDCD-7A71BF5027A4}"/>
              </a:ext>
            </a:extLst>
          </p:cNvPr>
          <p:cNvSpPr txBox="1"/>
          <p:nvPr/>
        </p:nvSpPr>
        <p:spPr>
          <a:xfrm>
            <a:off x="1578280" y="3429000"/>
            <a:ext cx="5843266" cy="25853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i="1" dirty="0"/>
              <a:t>Cucumber BDD Style Test</a:t>
            </a:r>
            <a:endParaRPr lang="en-US" dirty="0"/>
          </a:p>
          <a:p>
            <a:r>
              <a:rPr lang="en-US" i="1" dirty="0"/>
              <a:t>Given user is on Home Page</a:t>
            </a:r>
            <a:endParaRPr lang="en-US" dirty="0"/>
          </a:p>
          <a:p>
            <a:r>
              <a:rPr lang="en-US" i="1" dirty="0"/>
              <a:t>When he search for “dress”</a:t>
            </a:r>
            <a:endParaRPr lang="en-US" dirty="0"/>
          </a:p>
          <a:p>
            <a:r>
              <a:rPr lang="en-US" i="1" dirty="0"/>
              <a:t>And choose to buy the first item</a:t>
            </a:r>
            <a:endParaRPr lang="en-US" dirty="0"/>
          </a:p>
          <a:p>
            <a:r>
              <a:rPr lang="en-US" i="1" dirty="0"/>
              <a:t>And moves to checkout from mini cart</a:t>
            </a:r>
            <a:endParaRPr lang="en-US" dirty="0"/>
          </a:p>
          <a:p>
            <a:r>
              <a:rPr lang="en-US" i="1" dirty="0"/>
              <a:t>And enter personal details on checkout page</a:t>
            </a:r>
            <a:endParaRPr lang="en-US" dirty="0"/>
          </a:p>
          <a:p>
            <a:r>
              <a:rPr lang="en-US" i="1" dirty="0"/>
              <a:t>And select same delivery address</a:t>
            </a:r>
            <a:endParaRPr lang="en-US" dirty="0"/>
          </a:p>
          <a:p>
            <a:r>
              <a:rPr lang="en-US" i="1" dirty="0"/>
              <a:t>And select payment method as “check” payment</a:t>
            </a:r>
            <a:endParaRPr lang="en-US" dirty="0"/>
          </a:p>
          <a:p>
            <a:r>
              <a:rPr lang="en-US" i="1" dirty="0"/>
              <a:t>And place the order</a:t>
            </a:r>
            <a:endParaRPr lang="en-US" dirty="0"/>
          </a:p>
        </p:txBody>
      </p:sp>
    </p:spTree>
    <p:extLst>
      <p:ext uri="{BB962C8B-B14F-4D97-AF65-F5344CB8AC3E}">
        <p14:creationId xmlns:p14="http://schemas.microsoft.com/office/powerpoint/2010/main" val="5249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a:xfrm>
            <a:off x="262757" y="561290"/>
            <a:ext cx="11370945" cy="3284383"/>
          </a:xfrm>
        </p:spPr>
        <p:txBody>
          <a:bodyPr>
            <a:noAutofit/>
          </a:bodyPr>
          <a:lstStyle/>
          <a:p>
            <a:r>
              <a:rPr lang="en-US" b="1" i="1" dirty="0"/>
              <a:t>Create Feature File</a:t>
            </a:r>
            <a:endParaRPr lang="en-US" dirty="0"/>
          </a:p>
          <a:p>
            <a:r>
              <a:rPr lang="en-US" dirty="0"/>
              <a:t>1. Create a </a:t>
            </a:r>
            <a:r>
              <a:rPr lang="en-US" i="1" dirty="0"/>
              <a:t>New Package</a:t>
            </a:r>
            <a:r>
              <a:rPr lang="en-US" dirty="0"/>
              <a:t> and name it as </a:t>
            </a:r>
            <a:r>
              <a:rPr lang="en-US" b="1" i="1" dirty="0" err="1"/>
              <a:t>functionalTests</a:t>
            </a:r>
            <a:r>
              <a:rPr lang="en-US" dirty="0"/>
              <a:t>, by </a:t>
            </a:r>
            <a:r>
              <a:rPr lang="en-US" i="1" dirty="0"/>
              <a:t>right click</a:t>
            </a:r>
            <a:r>
              <a:rPr lang="en-US" dirty="0"/>
              <a:t> on the </a:t>
            </a:r>
            <a:r>
              <a:rPr lang="en-US" b="1" i="1" dirty="0" err="1"/>
              <a:t>src</a:t>
            </a:r>
            <a:r>
              <a:rPr lang="en-US" b="1" i="1" dirty="0"/>
              <a:t>/test/resources</a:t>
            </a:r>
            <a:r>
              <a:rPr lang="en-US" dirty="0"/>
              <a:t> and select </a:t>
            </a:r>
            <a:r>
              <a:rPr lang="en-US" b="1" i="1" dirty="0"/>
              <a:t>New &gt;&gt; Package</a:t>
            </a:r>
            <a:r>
              <a:rPr lang="en-US" dirty="0"/>
              <a:t>. </a:t>
            </a:r>
            <a:r>
              <a:rPr lang="en-US" b="1" i="1" dirty="0"/>
              <a:t>Note</a:t>
            </a:r>
            <a:r>
              <a:rPr lang="en-US" i="1" dirty="0"/>
              <a:t>: It is always recommended to put all the feature files in the </a:t>
            </a:r>
            <a:r>
              <a:rPr lang="en-US" b="1" i="1" dirty="0"/>
              <a:t>resources</a:t>
            </a:r>
            <a:r>
              <a:rPr lang="en-US" i="1" dirty="0"/>
              <a:t> folder.</a:t>
            </a:r>
            <a:endParaRPr lang="en-US" dirty="0"/>
          </a:p>
          <a:p>
            <a:r>
              <a:rPr lang="en-US" dirty="0"/>
              <a:t>2. Create a </a:t>
            </a:r>
            <a:r>
              <a:rPr lang="en-US" i="1" dirty="0"/>
              <a:t>Feature</a:t>
            </a:r>
            <a:r>
              <a:rPr lang="en-US" dirty="0"/>
              <a:t> file and name it as </a:t>
            </a:r>
            <a:r>
              <a:rPr lang="en-US" b="1" i="1" dirty="0"/>
              <a:t>End2End_Test.feature</a:t>
            </a:r>
            <a:r>
              <a:rPr lang="en-US" dirty="0"/>
              <a:t> by right click on the above created package and select </a:t>
            </a:r>
            <a:r>
              <a:rPr lang="en-US" b="1" i="1" dirty="0"/>
              <a:t>New &gt;&gt; File</a:t>
            </a:r>
            <a:r>
              <a:rPr lang="en-US" dirty="0"/>
              <a:t>. </a:t>
            </a:r>
          </a:p>
          <a:p>
            <a:r>
              <a:rPr lang="en-US" b="1" i="1" dirty="0"/>
              <a:t> </a:t>
            </a: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3074" name="Picture 2" descr="Convert Selenium Test into Cucumber BDD Style test">
            <a:extLst>
              <a:ext uri="{FF2B5EF4-FFF2-40B4-BE49-F238E27FC236}">
                <a16:creationId xmlns:a16="http://schemas.microsoft.com/office/drawing/2014/main" id="{6CBECD01-8D13-48B8-A56A-D0783B33B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81" y="2154477"/>
            <a:ext cx="8442542" cy="470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a:xfrm>
            <a:off x="262757" y="561291"/>
            <a:ext cx="11370945" cy="2056650"/>
          </a:xfrm>
        </p:spPr>
        <p:txBody>
          <a:bodyPr>
            <a:noAutofit/>
          </a:bodyPr>
          <a:lstStyle/>
          <a:p>
            <a:r>
              <a:rPr lang="en-US" b="1" i="1" dirty="0"/>
              <a:t>Create Feature File</a:t>
            </a:r>
            <a:endParaRPr lang="en-US" dirty="0"/>
          </a:p>
          <a:p>
            <a:r>
              <a:rPr lang="en-US" dirty="0"/>
              <a:t>Make sure to add </a:t>
            </a:r>
            <a:r>
              <a:rPr lang="en-US" b="1" i="1" dirty="0"/>
              <a:t>.feature</a:t>
            </a:r>
            <a:r>
              <a:rPr lang="en-US" dirty="0"/>
              <a:t> extension to the file. </a:t>
            </a:r>
          </a:p>
          <a:p>
            <a:r>
              <a:rPr lang="en-US" b="1" i="1" dirty="0"/>
              <a:t> </a:t>
            </a: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4098" name="Picture 2" descr="Convert Test to Cucumber 5">
            <a:extLst>
              <a:ext uri="{FF2B5EF4-FFF2-40B4-BE49-F238E27FC236}">
                <a16:creationId xmlns:a16="http://schemas.microsoft.com/office/drawing/2014/main" id="{CE9CF1B5-4CB3-48B5-AFCE-DB4CD2FD9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339" y="1420826"/>
            <a:ext cx="5277502" cy="530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44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a:xfrm>
            <a:off x="262757" y="561291"/>
            <a:ext cx="11370945" cy="2056650"/>
          </a:xfrm>
        </p:spPr>
        <p:txBody>
          <a:bodyPr>
            <a:noAutofit/>
          </a:bodyPr>
          <a:lstStyle/>
          <a:p>
            <a:r>
              <a:rPr lang="en-US" b="1" i="1" dirty="0"/>
              <a:t>Create Feature File</a:t>
            </a:r>
            <a:endParaRPr lang="en-US" dirty="0"/>
          </a:p>
          <a:p>
            <a:r>
              <a:rPr lang="en-US" dirty="0"/>
              <a:t>Add the test steps to the feature file. </a:t>
            </a:r>
          </a:p>
          <a:p>
            <a:r>
              <a:rPr lang="en-US" b="1" i="1" dirty="0"/>
              <a:t> </a:t>
            </a: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5122" name="Picture 2" descr="Convert Test to Cucumber 5">
            <a:extLst>
              <a:ext uri="{FF2B5EF4-FFF2-40B4-BE49-F238E27FC236}">
                <a16:creationId xmlns:a16="http://schemas.microsoft.com/office/drawing/2014/main" id="{02A4045F-A89A-44B2-AC4A-C89427F8D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028" y="1604962"/>
            <a:ext cx="7623457" cy="425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04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EA5-9655-416C-B79E-6B51BF883495}"/>
              </a:ext>
            </a:extLst>
          </p:cNvPr>
          <p:cNvSpPr>
            <a:spLocks noGrp="1"/>
          </p:cNvSpPr>
          <p:nvPr>
            <p:ph type="title"/>
          </p:nvPr>
        </p:nvSpPr>
        <p:spPr>
          <a:xfrm>
            <a:off x="262757" y="131522"/>
            <a:ext cx="11083532" cy="859536"/>
          </a:xfrm>
        </p:spPr>
        <p:txBody>
          <a:bodyPr/>
          <a:lstStyle/>
          <a:p>
            <a:r>
              <a:rPr lang="en-US" dirty="0"/>
              <a:t>Business readable UI automation with cucumber</a:t>
            </a:r>
          </a:p>
        </p:txBody>
      </p:sp>
      <p:sp>
        <p:nvSpPr>
          <p:cNvPr id="3" name="Content Placeholder 2">
            <a:extLst>
              <a:ext uri="{FF2B5EF4-FFF2-40B4-BE49-F238E27FC236}">
                <a16:creationId xmlns:a16="http://schemas.microsoft.com/office/drawing/2014/main" id="{49A8A399-0EE2-45FD-B538-B6B05B018C69}"/>
              </a:ext>
            </a:extLst>
          </p:cNvPr>
          <p:cNvSpPr>
            <a:spLocks noGrp="1"/>
          </p:cNvSpPr>
          <p:nvPr>
            <p:ph idx="1"/>
          </p:nvPr>
        </p:nvSpPr>
        <p:spPr>
          <a:xfrm>
            <a:off x="410527" y="575319"/>
            <a:ext cx="11370945" cy="2056650"/>
          </a:xfrm>
        </p:spPr>
        <p:txBody>
          <a:bodyPr>
            <a:noAutofit/>
          </a:bodyPr>
          <a:lstStyle/>
          <a:p>
            <a:r>
              <a:rPr lang="en-US" b="1" i="1" dirty="0"/>
              <a:t>Create a JUnit Test Runner</a:t>
            </a:r>
            <a:endParaRPr lang="en-US" dirty="0"/>
          </a:p>
          <a:p>
            <a:r>
              <a:rPr lang="en-US" dirty="0"/>
              <a:t>1. Create a </a:t>
            </a:r>
            <a:r>
              <a:rPr lang="en-US" i="1" dirty="0"/>
              <a:t>New Package</a:t>
            </a:r>
            <a:r>
              <a:rPr lang="en-US" dirty="0"/>
              <a:t> and name it as </a:t>
            </a:r>
            <a:r>
              <a:rPr lang="en-US" b="1" i="1" dirty="0"/>
              <a:t>runners </a:t>
            </a:r>
            <a:r>
              <a:rPr lang="en-US" dirty="0"/>
              <a:t>by </a:t>
            </a:r>
            <a:r>
              <a:rPr lang="en-US" i="1" dirty="0"/>
              <a:t>right </a:t>
            </a:r>
            <a:r>
              <a:rPr lang="en-US" i="1" dirty="0" err="1"/>
              <a:t>click</a:t>
            </a:r>
            <a:r>
              <a:rPr lang="en-US" dirty="0" err="1"/>
              <a:t>on</a:t>
            </a:r>
            <a:r>
              <a:rPr lang="en-US" dirty="0"/>
              <a:t> the </a:t>
            </a:r>
            <a:r>
              <a:rPr lang="en-US" i="1" dirty="0" err="1"/>
              <a:t>src</a:t>
            </a:r>
            <a:r>
              <a:rPr lang="en-US" i="1" dirty="0"/>
              <a:t>/test/java</a:t>
            </a:r>
            <a:r>
              <a:rPr lang="en-US" dirty="0"/>
              <a:t> and select </a:t>
            </a:r>
            <a:r>
              <a:rPr lang="en-US" b="1" i="1" dirty="0"/>
              <a:t>New &gt;&gt; Package</a:t>
            </a:r>
            <a:r>
              <a:rPr lang="en-US" dirty="0"/>
              <a:t>. </a:t>
            </a:r>
          </a:p>
          <a:p>
            <a:r>
              <a:rPr lang="en-US" dirty="0"/>
              <a:t>2. Create a </a:t>
            </a:r>
            <a:r>
              <a:rPr lang="en-US" i="1" dirty="0"/>
              <a:t>New Java Class</a:t>
            </a:r>
            <a:r>
              <a:rPr lang="en-US" dirty="0"/>
              <a:t> file and name it as </a:t>
            </a:r>
            <a:r>
              <a:rPr lang="en-US" b="1" i="1" dirty="0" err="1"/>
              <a:t>TestRunner</a:t>
            </a:r>
            <a:r>
              <a:rPr lang="en-US" i="1" dirty="0"/>
              <a:t> </a:t>
            </a:r>
            <a:r>
              <a:rPr lang="en-US" dirty="0"/>
              <a:t>by </a:t>
            </a:r>
            <a:r>
              <a:rPr lang="en-US" i="1" dirty="0"/>
              <a:t>right click</a:t>
            </a:r>
            <a:r>
              <a:rPr lang="en-US" dirty="0"/>
              <a:t> on the above created package and select </a:t>
            </a:r>
            <a:r>
              <a:rPr lang="en-US" b="1" i="1" dirty="0"/>
              <a:t>New &gt;&gt; Class</a:t>
            </a:r>
            <a:r>
              <a:rPr lang="en-US" dirty="0"/>
              <a:t>.</a:t>
            </a:r>
          </a:p>
          <a:p>
            <a:r>
              <a:rPr lang="en-US" dirty="0"/>
              <a:t> </a:t>
            </a:r>
          </a:p>
          <a:p>
            <a:r>
              <a:rPr lang="en-US" b="1" i="1" dirty="0"/>
              <a:t> </a:t>
            </a:r>
            <a:endParaRPr lang="en-US" dirty="0"/>
          </a:p>
          <a:p>
            <a:pPr marL="285750" indent="-285750">
              <a:buFont typeface="Arial" panose="020B0604020202020204" pitchFamily="34" charset="0"/>
              <a:buChar char="•"/>
            </a:pPr>
            <a:endParaRPr lang="en-US" dirty="0"/>
          </a:p>
          <a:p>
            <a:endParaRPr lang="en-US" dirty="0"/>
          </a:p>
          <a:p>
            <a:endParaRPr lang="en-US" dirty="0"/>
          </a:p>
        </p:txBody>
      </p:sp>
      <p:sp>
        <p:nvSpPr>
          <p:cNvPr id="4" name="TextBox 3">
            <a:extLst>
              <a:ext uri="{FF2B5EF4-FFF2-40B4-BE49-F238E27FC236}">
                <a16:creationId xmlns:a16="http://schemas.microsoft.com/office/drawing/2014/main" id="{B5F10F82-E34D-4C30-9C19-F22CA7FD4F2F}"/>
              </a:ext>
            </a:extLst>
          </p:cNvPr>
          <p:cNvSpPr txBox="1"/>
          <p:nvPr/>
        </p:nvSpPr>
        <p:spPr>
          <a:xfrm>
            <a:off x="1365337" y="2179529"/>
            <a:ext cx="5632504" cy="31393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package</a:t>
            </a:r>
            <a:r>
              <a:rPr lang="en-US" dirty="0"/>
              <a:t> runners;</a:t>
            </a:r>
          </a:p>
          <a:p>
            <a:r>
              <a:rPr lang="en-US" b="1" dirty="0"/>
              <a:t>import</a:t>
            </a:r>
            <a:r>
              <a:rPr lang="en-US" dirty="0"/>
              <a:t> </a:t>
            </a:r>
            <a:r>
              <a:rPr lang="en-US" dirty="0" err="1"/>
              <a:t>org.junit.runner.RunWith</a:t>
            </a:r>
            <a:r>
              <a:rPr lang="en-US" dirty="0"/>
              <a:t>;</a:t>
            </a:r>
          </a:p>
          <a:p>
            <a:r>
              <a:rPr lang="en-US" b="1" dirty="0"/>
              <a:t>import</a:t>
            </a:r>
            <a:r>
              <a:rPr lang="en-US" dirty="0"/>
              <a:t> </a:t>
            </a:r>
            <a:r>
              <a:rPr lang="en-US" dirty="0" err="1"/>
              <a:t>cucumber.api.CucumberOptions</a:t>
            </a:r>
            <a:r>
              <a:rPr lang="en-US" dirty="0"/>
              <a:t>;</a:t>
            </a:r>
          </a:p>
          <a:p>
            <a:r>
              <a:rPr lang="en-US" b="1" dirty="0"/>
              <a:t>import</a:t>
            </a:r>
            <a:r>
              <a:rPr lang="en-US" dirty="0"/>
              <a:t> </a:t>
            </a:r>
            <a:r>
              <a:rPr lang="en-US" dirty="0" err="1"/>
              <a:t>cucumber.api.junit.Cucumber</a:t>
            </a:r>
            <a:r>
              <a:rPr lang="en-US" dirty="0"/>
              <a:t>;</a:t>
            </a:r>
          </a:p>
          <a:p>
            <a:r>
              <a:rPr lang="en-US" dirty="0"/>
              <a:t> </a:t>
            </a:r>
          </a:p>
          <a:p>
            <a:r>
              <a:rPr lang="en-US" i="1" dirty="0"/>
              <a:t>@</a:t>
            </a:r>
            <a:r>
              <a:rPr lang="en-US" i="1" dirty="0" err="1"/>
              <a:t>RunWith</a:t>
            </a:r>
            <a:r>
              <a:rPr lang="en-US" dirty="0"/>
              <a:t>(</a:t>
            </a:r>
            <a:r>
              <a:rPr lang="en-US" dirty="0" err="1"/>
              <a:t>Cucumber.</a:t>
            </a:r>
            <a:r>
              <a:rPr lang="en-US" b="1" dirty="0" err="1"/>
              <a:t>class</a:t>
            </a:r>
            <a:r>
              <a:rPr lang="en-US" dirty="0"/>
              <a:t>)</a:t>
            </a:r>
          </a:p>
          <a:p>
            <a:r>
              <a:rPr lang="en-US" i="1" dirty="0"/>
              <a:t>@</a:t>
            </a:r>
            <a:r>
              <a:rPr lang="en-US" i="1" dirty="0" err="1"/>
              <a:t>CucumberOptions</a:t>
            </a:r>
            <a:r>
              <a:rPr lang="en-US" dirty="0"/>
              <a:t>(</a:t>
            </a:r>
          </a:p>
          <a:p>
            <a:r>
              <a:rPr lang="en-US" dirty="0"/>
              <a:t>features = "</a:t>
            </a:r>
            <a:r>
              <a:rPr lang="en-US" dirty="0" err="1"/>
              <a:t>src</a:t>
            </a:r>
            <a:r>
              <a:rPr lang="en-US" dirty="0"/>
              <a:t>/test/resources/</a:t>
            </a:r>
            <a:r>
              <a:rPr lang="en-US" dirty="0" err="1"/>
              <a:t>functionalTests</a:t>
            </a:r>
            <a:r>
              <a:rPr lang="en-US" dirty="0"/>
              <a:t>"</a:t>
            </a:r>
          </a:p>
          <a:p>
            <a:r>
              <a:rPr lang="en-US" dirty="0"/>
              <a:t>)</a:t>
            </a:r>
          </a:p>
          <a:p>
            <a:r>
              <a:rPr lang="en-US" b="1" dirty="0"/>
              <a:t>public</a:t>
            </a:r>
            <a:r>
              <a:rPr lang="en-US" dirty="0"/>
              <a:t> </a:t>
            </a:r>
            <a:r>
              <a:rPr lang="en-US" b="1" dirty="0"/>
              <a:t>class</a:t>
            </a:r>
            <a:r>
              <a:rPr lang="en-US" dirty="0"/>
              <a:t> </a:t>
            </a:r>
            <a:r>
              <a:rPr lang="en-US" dirty="0" err="1"/>
              <a:t>TestRunner</a:t>
            </a:r>
            <a:r>
              <a:rPr lang="en-US" dirty="0"/>
              <a:t> {</a:t>
            </a:r>
          </a:p>
          <a:p>
            <a:r>
              <a:rPr lang="en-US" dirty="0"/>
              <a:t>}</a:t>
            </a:r>
          </a:p>
        </p:txBody>
      </p:sp>
    </p:spTree>
    <p:extLst>
      <p:ext uri="{BB962C8B-B14F-4D97-AF65-F5344CB8AC3E}">
        <p14:creationId xmlns:p14="http://schemas.microsoft.com/office/powerpoint/2010/main" val="2057147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44</TotalTime>
  <Words>831</Words>
  <Application>Microsoft Office PowerPoint</Application>
  <PresentationFormat>Widescreen</PresentationFormat>
  <Paragraphs>146</Paragraphs>
  <Slides>14</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Arial</vt:lpstr>
      <vt:lpstr>Calibri</vt:lpstr>
      <vt:lpstr>Verdana</vt:lpstr>
      <vt:lpstr>Wingdings</vt:lpstr>
      <vt:lpstr>Section slides</vt:lpstr>
      <vt:lpstr>think-cell Slide</vt:lpstr>
      <vt:lpstr>Microsoft Word Document</vt:lpstr>
      <vt:lpstr>BDD</vt:lpstr>
      <vt:lpstr>Lesson Objectives</vt:lpstr>
      <vt:lpstr>Introduction</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Business readable UI automation with cucumber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Tembhare, Anjulata</cp:lastModifiedBy>
  <cp:revision>5</cp:revision>
  <dcterms:created xsi:type="dcterms:W3CDTF">2018-05-30T19:05:07Z</dcterms:created>
  <dcterms:modified xsi:type="dcterms:W3CDTF">2018-05-30T19:49:52Z</dcterms:modified>
</cp:coreProperties>
</file>