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81" r:id="rId5"/>
    <p:sldId id="259" r:id="rId6"/>
    <p:sldId id="282" r:id="rId7"/>
    <p:sldId id="260" r:id="rId8"/>
    <p:sldId id="261" r:id="rId9"/>
    <p:sldId id="262" r:id="rId10"/>
    <p:sldId id="283" r:id="rId11"/>
    <p:sldId id="263" r:id="rId12"/>
    <p:sldId id="264" r:id="rId13"/>
    <p:sldId id="268" r:id="rId14"/>
    <p:sldId id="269" r:id="rId15"/>
    <p:sldId id="270" r:id="rId16"/>
    <p:sldId id="271" r:id="rId17"/>
    <p:sldId id="273" r:id="rId18"/>
    <p:sldId id="279" r:id="rId19"/>
    <p:sldId id="275" r:id="rId20"/>
    <p:sldId id="276" r:id="rId21"/>
    <p:sldId id="277" r:id="rId22"/>
    <p:sldId id="278" r:id="rId23"/>
    <p:sldId id="280"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89" autoAdjust="0"/>
  </p:normalViewPr>
  <p:slideViewPr>
    <p:cSldViewPr snapToGrid="0">
      <p:cViewPr varScale="1">
        <p:scale>
          <a:sx n="42" d="100"/>
          <a:sy n="42" d="100"/>
        </p:scale>
        <p:origin x="15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Influence of Culture On Dietary Choices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3"/>
                <c:pt idx="0">
                  <c:v>not at all</c:v>
                </c:pt>
                <c:pt idx="1">
                  <c:v>somewhat</c:v>
                </c:pt>
                <c:pt idx="2">
                  <c:v>Significatly</c:v>
                </c:pt>
              </c:strCache>
            </c:strRef>
          </c:cat>
          <c:val>
            <c:numRef>
              <c:f>Sheet1!$B$2:$B$5</c:f>
              <c:numCache>
                <c:formatCode>General</c:formatCode>
                <c:ptCount val="4"/>
                <c:pt idx="0">
                  <c:v>16.7</c:v>
                </c:pt>
                <c:pt idx="1">
                  <c:v>66.599999999999994</c:v>
                </c:pt>
                <c:pt idx="2">
                  <c:v>16.7</c:v>
                </c:pt>
              </c:numCache>
            </c:numRef>
          </c:val>
          <c:extLst>
            <c:ext xmlns:c16="http://schemas.microsoft.com/office/drawing/2014/chart" uri="{C3380CC4-5D6E-409C-BE32-E72D297353CC}">
              <c16:uniqueId val="{00000000-B5E0-413F-B749-A6B16B556DC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Influence of Social</a:t>
            </a:r>
            <a:r>
              <a:rPr lang="en-US" baseline="0" dirty="0"/>
              <a:t> Environment on Dietary Habits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86-4A9B-AB6E-E3DC45E102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86-4A9B-AB6E-E3DC45E102E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86-4A9B-AB6E-E3DC45E102E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86-4A9B-AB6E-E3DC45E102E1}"/>
              </c:ext>
            </c:extLst>
          </c:dPt>
          <c:cat>
            <c:strRef>
              <c:f>Sheet1!$A$2:$A$5</c:f>
              <c:strCache>
                <c:ptCount val="3"/>
                <c:pt idx="0">
                  <c:v>not at all</c:v>
                </c:pt>
                <c:pt idx="1">
                  <c:v>somewhat</c:v>
                </c:pt>
                <c:pt idx="2">
                  <c:v>Significatly</c:v>
                </c:pt>
              </c:strCache>
            </c:strRef>
          </c:cat>
          <c:val>
            <c:numRef>
              <c:f>Sheet1!$B$2:$B$5</c:f>
              <c:numCache>
                <c:formatCode>General</c:formatCode>
                <c:ptCount val="4"/>
                <c:pt idx="0">
                  <c:v>25</c:v>
                </c:pt>
                <c:pt idx="1">
                  <c:v>12.5</c:v>
                </c:pt>
                <c:pt idx="2">
                  <c:v>62.5</c:v>
                </c:pt>
              </c:numCache>
            </c:numRef>
          </c:val>
          <c:extLst>
            <c:ext xmlns:c16="http://schemas.microsoft.com/office/drawing/2014/chart" uri="{C3380CC4-5D6E-409C-BE32-E72D297353CC}">
              <c16:uniqueId val="{00000008-AD86-4A9B-AB6E-E3DC45E102E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Influence Of Social</a:t>
            </a:r>
            <a:r>
              <a:rPr lang="en-US" baseline="0" dirty="0"/>
              <a:t> Norms And Cultural Beliefs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strRef>
              <c:f>Sheet1!$A$2:$A$3</c:f>
              <c:strCache>
                <c:ptCount val="2"/>
                <c:pt idx="0">
                  <c:v>Social Norms</c:v>
                </c:pt>
                <c:pt idx="1">
                  <c:v>Cultural Practices</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0-852D-4482-A857-B45BD485B6B2}"/>
            </c:ext>
          </c:extLst>
        </c:ser>
        <c:ser>
          <c:idx val="1"/>
          <c:order val="1"/>
          <c:tx>
            <c:strRef>
              <c:f>Sheet1!$C$1</c:f>
              <c:strCache>
                <c:ptCount val="1"/>
                <c:pt idx="0">
                  <c:v>No</c:v>
                </c:pt>
              </c:strCache>
            </c:strRef>
          </c:tx>
          <c:spPr>
            <a:solidFill>
              <a:schemeClr val="accent2"/>
            </a:solidFill>
            <a:ln>
              <a:noFill/>
            </a:ln>
            <a:effectLst/>
          </c:spPr>
          <c:invertIfNegative val="0"/>
          <c:cat>
            <c:strRef>
              <c:f>Sheet1!$A$2:$A$3</c:f>
              <c:strCache>
                <c:ptCount val="2"/>
                <c:pt idx="0">
                  <c:v>Social Norms</c:v>
                </c:pt>
                <c:pt idx="1">
                  <c:v>Cultural Practices</c:v>
                </c:pt>
              </c:strCache>
            </c:strRef>
          </c:cat>
          <c:val>
            <c:numRef>
              <c:f>Sheet1!$C$2:$C$3</c:f>
              <c:numCache>
                <c:formatCode>General</c:formatCode>
                <c:ptCount val="2"/>
                <c:pt idx="0">
                  <c:v>83.3</c:v>
                </c:pt>
                <c:pt idx="1">
                  <c:v>16.7</c:v>
                </c:pt>
              </c:numCache>
            </c:numRef>
          </c:val>
          <c:extLst>
            <c:ext xmlns:c16="http://schemas.microsoft.com/office/drawing/2014/chart" uri="{C3380CC4-5D6E-409C-BE32-E72D297353CC}">
              <c16:uniqueId val="{00000001-852D-4482-A857-B45BD485B6B2}"/>
            </c:ext>
          </c:extLst>
        </c:ser>
        <c:dLbls>
          <c:showLegendKey val="0"/>
          <c:showVal val="0"/>
          <c:showCatName val="0"/>
          <c:showSerName val="0"/>
          <c:showPercent val="0"/>
          <c:showBubbleSize val="0"/>
        </c:dLbls>
        <c:gapWidth val="219"/>
        <c:overlap val="-27"/>
        <c:axId val="508331008"/>
        <c:axId val="508331728"/>
      </c:barChart>
      <c:catAx>
        <c:axId val="50833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331728"/>
        <c:crosses val="autoZero"/>
        <c:auto val="1"/>
        <c:lblAlgn val="ctr"/>
        <c:lblOffset val="100"/>
        <c:noMultiLvlLbl val="0"/>
      </c:catAx>
      <c:valAx>
        <c:axId val="50833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331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Individuals</a:t>
            </a:r>
            <a:r>
              <a:rPr lang="en-US" baseline="0" dirty="0"/>
              <a:t> Ever Diagnosed With Diabetes Or Related Illness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solidFill>
              <a:schemeClr val="accent1"/>
            </a:solidFill>
            <a:ln>
              <a:noFill/>
            </a:ln>
            <a:effectLst/>
          </c:spPr>
          <c:invertIfNegative val="0"/>
          <c:cat>
            <c:strRef>
              <c:f>Sheet1!$A$2:$A$3</c:f>
              <c:strCache>
                <c:ptCount val="2"/>
                <c:pt idx="0">
                  <c:v>Yes</c:v>
                </c:pt>
                <c:pt idx="1">
                  <c:v>No</c:v>
                </c:pt>
              </c:strCache>
            </c:strRef>
          </c:cat>
          <c:val>
            <c:numRef>
              <c:f>Sheet1!$B$2:$B$3</c:f>
              <c:numCache>
                <c:formatCode>General</c:formatCode>
                <c:ptCount val="2"/>
                <c:pt idx="0">
                  <c:v>40</c:v>
                </c:pt>
                <c:pt idx="1">
                  <c:v>60</c:v>
                </c:pt>
              </c:numCache>
            </c:numRef>
          </c:val>
          <c:extLst>
            <c:ext xmlns:c16="http://schemas.microsoft.com/office/drawing/2014/chart" uri="{C3380CC4-5D6E-409C-BE32-E72D297353CC}">
              <c16:uniqueId val="{00000000-CBD0-4BCF-A0A3-34B040F9C903}"/>
            </c:ext>
          </c:extLst>
        </c:ser>
        <c:ser>
          <c:idx val="1"/>
          <c:order val="1"/>
          <c:tx>
            <c:strRef>
              <c:f>Sheet1!$C$1</c:f>
              <c:strCache>
                <c:ptCount val="1"/>
                <c:pt idx="0">
                  <c:v>female</c:v>
                </c:pt>
              </c:strCache>
            </c:strRef>
          </c:tx>
          <c:spPr>
            <a:solidFill>
              <a:schemeClr val="accent2"/>
            </a:solidFill>
            <a:ln>
              <a:noFill/>
            </a:ln>
            <a:effectLst/>
          </c:spPr>
          <c:invertIfNegative val="0"/>
          <c:cat>
            <c:strRef>
              <c:f>Sheet1!$A$2:$A$3</c:f>
              <c:strCache>
                <c:ptCount val="2"/>
                <c:pt idx="0">
                  <c:v>Yes</c:v>
                </c:pt>
                <c:pt idx="1">
                  <c:v>No</c:v>
                </c:pt>
              </c:strCache>
            </c:strRef>
          </c:cat>
          <c:val>
            <c:numRef>
              <c:f>Sheet1!$C$2:$C$3</c:f>
              <c:numCache>
                <c:formatCode>General</c:formatCode>
                <c:ptCount val="2"/>
                <c:pt idx="0">
                  <c:v>48</c:v>
                </c:pt>
                <c:pt idx="1">
                  <c:v>52</c:v>
                </c:pt>
              </c:numCache>
            </c:numRef>
          </c:val>
          <c:extLst>
            <c:ext xmlns:c16="http://schemas.microsoft.com/office/drawing/2014/chart" uri="{C3380CC4-5D6E-409C-BE32-E72D297353CC}">
              <c16:uniqueId val="{00000001-CBD0-4BCF-A0A3-34B040F9C903}"/>
            </c:ext>
          </c:extLst>
        </c:ser>
        <c:dLbls>
          <c:showLegendKey val="0"/>
          <c:showVal val="0"/>
          <c:showCatName val="0"/>
          <c:showSerName val="0"/>
          <c:showPercent val="0"/>
          <c:showBubbleSize val="0"/>
        </c:dLbls>
        <c:gapWidth val="219"/>
        <c:overlap val="-27"/>
        <c:axId val="508331008"/>
        <c:axId val="508331728"/>
      </c:barChart>
      <c:catAx>
        <c:axId val="50833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331728"/>
        <c:crosses val="autoZero"/>
        <c:auto val="1"/>
        <c:lblAlgn val="ctr"/>
        <c:lblOffset val="100"/>
        <c:noMultiLvlLbl val="0"/>
      </c:catAx>
      <c:valAx>
        <c:axId val="508331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331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Rate</a:t>
            </a:r>
            <a:r>
              <a:rPr lang="en-US" baseline="0" dirty="0"/>
              <a:t> of seeking healthcare services and diabetes screening</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cat>
            <c:strRef>
              <c:f>Sheet1!$A$2:$A$4</c:f>
              <c:strCache>
                <c:ptCount val="3"/>
                <c:pt idx="0">
                  <c:v>Regularly</c:v>
                </c:pt>
                <c:pt idx="1">
                  <c:v>Occasinally</c:v>
                </c:pt>
                <c:pt idx="2">
                  <c:v>Rarely</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E708-4E10-87A4-5E7C7937FD57}"/>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Rate</a:t>
            </a:r>
            <a:r>
              <a:rPr lang="en-US" baseline="0" dirty="0"/>
              <a:t> of knowledge of diabetes prevention and management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Poor</c:v>
                </c:pt>
              </c:strCache>
            </c:strRef>
          </c:tx>
          <c:spPr>
            <a:solidFill>
              <a:schemeClr val="accent1"/>
            </a:solidFill>
            <a:ln>
              <a:noFill/>
            </a:ln>
            <a:effectLst/>
          </c:spPr>
          <c:invertIfNegative val="0"/>
          <c:cat>
            <c:strRef>
              <c:f>Sheet1!$A$2:$A$3</c:f>
              <c:strCache>
                <c:ptCount val="2"/>
                <c:pt idx="0">
                  <c:v>male</c:v>
                </c:pt>
                <c:pt idx="1">
                  <c:v>female</c:v>
                </c:pt>
              </c:strCache>
            </c:strRef>
          </c:cat>
          <c:val>
            <c:numRef>
              <c:f>Sheet1!$B$2:$B$3</c:f>
              <c:numCache>
                <c:formatCode>General</c:formatCode>
                <c:ptCount val="2"/>
                <c:pt idx="0">
                  <c:v>8</c:v>
                </c:pt>
                <c:pt idx="1">
                  <c:v>10</c:v>
                </c:pt>
              </c:numCache>
            </c:numRef>
          </c:val>
          <c:extLst>
            <c:ext xmlns:c16="http://schemas.microsoft.com/office/drawing/2014/chart" uri="{C3380CC4-5D6E-409C-BE32-E72D297353CC}">
              <c16:uniqueId val="{00000000-7CFC-4920-A0DF-9305BB32633F}"/>
            </c:ext>
          </c:extLst>
        </c:ser>
        <c:ser>
          <c:idx val="1"/>
          <c:order val="1"/>
          <c:tx>
            <c:strRef>
              <c:f>Sheet1!$C$1</c:f>
              <c:strCache>
                <c:ptCount val="1"/>
                <c:pt idx="0">
                  <c:v>Fair</c:v>
                </c:pt>
              </c:strCache>
            </c:strRef>
          </c:tx>
          <c:spPr>
            <a:solidFill>
              <a:schemeClr val="accent2"/>
            </a:solidFill>
            <a:ln>
              <a:noFill/>
            </a:ln>
            <a:effectLst/>
          </c:spPr>
          <c:invertIfNegative val="0"/>
          <c:cat>
            <c:strRef>
              <c:f>Sheet1!$A$2:$A$3</c:f>
              <c:strCache>
                <c:ptCount val="2"/>
                <c:pt idx="0">
                  <c:v>male</c:v>
                </c:pt>
                <c:pt idx="1">
                  <c:v>female</c:v>
                </c:pt>
              </c:strCache>
            </c:strRef>
          </c:cat>
          <c:val>
            <c:numRef>
              <c:f>Sheet1!$C$2:$C$3</c:f>
              <c:numCache>
                <c:formatCode>General</c:formatCode>
                <c:ptCount val="2"/>
                <c:pt idx="0">
                  <c:v>32</c:v>
                </c:pt>
                <c:pt idx="1">
                  <c:v>30</c:v>
                </c:pt>
              </c:numCache>
            </c:numRef>
          </c:val>
          <c:extLst>
            <c:ext xmlns:c16="http://schemas.microsoft.com/office/drawing/2014/chart" uri="{C3380CC4-5D6E-409C-BE32-E72D297353CC}">
              <c16:uniqueId val="{00000001-7CFC-4920-A0DF-9305BB32633F}"/>
            </c:ext>
          </c:extLst>
        </c:ser>
        <c:ser>
          <c:idx val="2"/>
          <c:order val="2"/>
          <c:tx>
            <c:strRef>
              <c:f>Sheet1!$D$1</c:f>
              <c:strCache>
                <c:ptCount val="1"/>
                <c:pt idx="0">
                  <c:v>Good</c:v>
                </c:pt>
              </c:strCache>
            </c:strRef>
          </c:tx>
          <c:spPr>
            <a:solidFill>
              <a:schemeClr val="accent3"/>
            </a:solidFill>
            <a:ln>
              <a:noFill/>
            </a:ln>
            <a:effectLst/>
          </c:spPr>
          <c:invertIfNegative val="0"/>
          <c:cat>
            <c:strRef>
              <c:f>Sheet1!$A$2:$A$3</c:f>
              <c:strCache>
                <c:ptCount val="2"/>
                <c:pt idx="0">
                  <c:v>male</c:v>
                </c:pt>
                <c:pt idx="1">
                  <c:v>female</c:v>
                </c:pt>
              </c:strCache>
            </c:strRef>
          </c:cat>
          <c:val>
            <c:numRef>
              <c:f>Sheet1!$D$2:$D$3</c:f>
              <c:numCache>
                <c:formatCode>General</c:formatCode>
                <c:ptCount val="2"/>
                <c:pt idx="0">
                  <c:v>30</c:v>
                </c:pt>
                <c:pt idx="1">
                  <c:v>22</c:v>
                </c:pt>
              </c:numCache>
            </c:numRef>
          </c:val>
          <c:extLst>
            <c:ext xmlns:c16="http://schemas.microsoft.com/office/drawing/2014/chart" uri="{C3380CC4-5D6E-409C-BE32-E72D297353CC}">
              <c16:uniqueId val="{00000002-7CFC-4920-A0DF-9305BB32633F}"/>
            </c:ext>
          </c:extLst>
        </c:ser>
        <c:ser>
          <c:idx val="3"/>
          <c:order val="3"/>
          <c:tx>
            <c:strRef>
              <c:f>Sheet1!$E$1</c:f>
              <c:strCache>
                <c:ptCount val="1"/>
                <c:pt idx="0">
                  <c:v>Excellent</c:v>
                </c:pt>
              </c:strCache>
            </c:strRef>
          </c:tx>
          <c:spPr>
            <a:solidFill>
              <a:schemeClr val="accent4"/>
            </a:solidFill>
            <a:ln>
              <a:noFill/>
            </a:ln>
            <a:effectLst/>
          </c:spPr>
          <c:invertIfNegative val="0"/>
          <c:cat>
            <c:strRef>
              <c:f>Sheet1!$A$2:$A$3</c:f>
              <c:strCache>
                <c:ptCount val="2"/>
                <c:pt idx="0">
                  <c:v>male</c:v>
                </c:pt>
                <c:pt idx="1">
                  <c:v>female</c:v>
                </c:pt>
              </c:strCache>
            </c:strRef>
          </c:cat>
          <c:val>
            <c:numRef>
              <c:f>Sheet1!$E$2:$E$3</c:f>
              <c:numCache>
                <c:formatCode>General</c:formatCode>
                <c:ptCount val="2"/>
                <c:pt idx="0">
                  <c:v>30</c:v>
                </c:pt>
              </c:numCache>
            </c:numRef>
          </c:val>
          <c:extLst>
            <c:ext xmlns:c16="http://schemas.microsoft.com/office/drawing/2014/chart" uri="{C3380CC4-5D6E-409C-BE32-E72D297353CC}">
              <c16:uniqueId val="{00000003-7CFC-4920-A0DF-9305BB32633F}"/>
            </c:ext>
          </c:extLst>
        </c:ser>
        <c:dLbls>
          <c:showLegendKey val="0"/>
          <c:showVal val="0"/>
          <c:showCatName val="0"/>
          <c:showSerName val="0"/>
          <c:showPercent val="0"/>
          <c:showBubbleSize val="0"/>
        </c:dLbls>
        <c:gapWidth val="150"/>
        <c:overlap val="100"/>
        <c:axId val="580114592"/>
        <c:axId val="580116032"/>
      </c:barChart>
      <c:catAx>
        <c:axId val="580114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116032"/>
        <c:crosses val="autoZero"/>
        <c:auto val="1"/>
        <c:lblAlgn val="ctr"/>
        <c:lblOffset val="100"/>
        <c:noMultiLvlLbl val="0"/>
      </c:catAx>
      <c:valAx>
        <c:axId val="580116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0114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CD8C0-7F94-4E62-929A-C625552FF069}"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1B117-CEBE-487D-B65C-62AF605E90F1}" type="slidenum">
              <a:rPr lang="en-US" smtClean="0"/>
              <a:t>‹#›</a:t>
            </a:fld>
            <a:endParaRPr lang="en-US"/>
          </a:p>
        </p:txBody>
      </p:sp>
    </p:spTree>
    <p:extLst>
      <p:ext uri="{BB962C8B-B14F-4D97-AF65-F5344CB8AC3E}">
        <p14:creationId xmlns:p14="http://schemas.microsoft.com/office/powerpoint/2010/main" val="236843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1B117-CEBE-487D-B65C-62AF605E90F1}" type="slidenum">
              <a:rPr lang="en-US" smtClean="0"/>
              <a:t>1</a:t>
            </a:fld>
            <a:endParaRPr lang="en-US"/>
          </a:p>
        </p:txBody>
      </p:sp>
    </p:spTree>
    <p:extLst>
      <p:ext uri="{BB962C8B-B14F-4D97-AF65-F5344CB8AC3E}">
        <p14:creationId xmlns:p14="http://schemas.microsoft.com/office/powerpoint/2010/main" val="31146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1B117-CEBE-487D-B65C-62AF605E90F1}" type="slidenum">
              <a:rPr lang="en-US" smtClean="0"/>
              <a:t>17</a:t>
            </a:fld>
            <a:endParaRPr lang="en-US"/>
          </a:p>
        </p:txBody>
      </p:sp>
    </p:spTree>
    <p:extLst>
      <p:ext uri="{BB962C8B-B14F-4D97-AF65-F5344CB8AC3E}">
        <p14:creationId xmlns:p14="http://schemas.microsoft.com/office/powerpoint/2010/main" val="1473393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1B117-CEBE-487D-B65C-62AF605E90F1}" type="slidenum">
              <a:rPr lang="en-US" smtClean="0"/>
              <a:t>19</a:t>
            </a:fld>
            <a:endParaRPr lang="en-US"/>
          </a:p>
        </p:txBody>
      </p:sp>
    </p:spTree>
    <p:extLst>
      <p:ext uri="{BB962C8B-B14F-4D97-AF65-F5344CB8AC3E}">
        <p14:creationId xmlns:p14="http://schemas.microsoft.com/office/powerpoint/2010/main" val="52395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F1B117-CEBE-487D-B65C-62AF605E90F1}" type="slidenum">
              <a:rPr lang="en-US" smtClean="0"/>
              <a:t>22</a:t>
            </a:fld>
            <a:endParaRPr lang="en-US"/>
          </a:p>
        </p:txBody>
      </p:sp>
    </p:spTree>
    <p:extLst>
      <p:ext uri="{BB962C8B-B14F-4D97-AF65-F5344CB8AC3E}">
        <p14:creationId xmlns:p14="http://schemas.microsoft.com/office/powerpoint/2010/main" val="223573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316E-68A8-0678-D8CB-4FB5C93291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A267CA-C50B-C41B-7C2D-74537CB4E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FA83D6-2F7F-4E9A-EE1D-0DCF72CA2673}"/>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28256842-D451-0723-3059-00ED26557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BD619-4E5E-FDD4-B077-4CF68B820425}"/>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426008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92BF-A897-E4A5-2CEE-64EA392C2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6D3718-3541-762F-A41B-75EA8581A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08321-6722-5CE4-188E-C4931551A98F}"/>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29448080-34B3-BC54-AF04-3FC31D45A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3E9ED-DF56-A5D4-A996-5BF7F084D067}"/>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46567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840FCF-AD5A-D66C-7922-5C6ED0D80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1C92D1-2C65-158C-459E-07B6F5567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FB046-A72E-EA31-8AAB-A30C19E3C36A}"/>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1AC1B359-9673-8460-77BC-9D0F3F839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E3334-835F-9611-E425-385588ED1752}"/>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383736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F6E9-FB83-E11F-11F0-F08CF027D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B05CF-1736-4CD2-5FEC-897FFCD79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2927A-8A22-ADB5-B913-C7815BAF6940}"/>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55C6D596-EFEB-3E0A-972C-E04C561DA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8E884-4755-2944-DA55-0065EE3C405E}"/>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270189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4360-4B0A-CCB3-EDFC-E503F1DD12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94AF98-304D-C8CC-FC8A-F73D029B1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8199D-2D47-F73F-D0D2-089A140ED12C}"/>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DBC9FA5C-7BC5-B1C6-D063-CB4A4C53F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A5D5E-8388-FE01-AE94-3B3F3C7E3D3F}"/>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313539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0C6D-CC4B-A267-2880-08B1AC9F4C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825DA-5CFE-82A5-4DC1-B39312E39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4E7FB8-0D5A-EE72-487F-B8CD60003E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E8AA1-BBEA-F445-FBC6-5FC6F21669AF}"/>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6" name="Footer Placeholder 5">
            <a:extLst>
              <a:ext uri="{FF2B5EF4-FFF2-40B4-BE49-F238E27FC236}">
                <a16:creationId xmlns:a16="http://schemas.microsoft.com/office/drawing/2014/main" id="{05F10497-8594-1421-D7A1-B7033BC38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C459C2-A961-F89B-782D-630AACF36522}"/>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396983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B95D-0D99-3798-4AC5-82B497FC9E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57C0C1-DDDD-6568-609E-493A32CCB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D81FA-6ADB-7C69-63E5-5223329278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BBD3EB-BB0D-5FB5-56F2-25322353F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514B5-6A4F-357E-2B2F-AB50693DF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29295-F1E3-3F78-E63F-6F3486F51CAB}"/>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8" name="Footer Placeholder 7">
            <a:extLst>
              <a:ext uri="{FF2B5EF4-FFF2-40B4-BE49-F238E27FC236}">
                <a16:creationId xmlns:a16="http://schemas.microsoft.com/office/drawing/2014/main" id="{1C1CA291-0944-E337-A73F-68044104D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2BE066-672C-5CD9-AB91-DF4B9C276551}"/>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297160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0181-59B6-8165-874C-C65E2667B8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398BD-0276-CC6D-C6AC-1436E8DB0437}"/>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4" name="Footer Placeholder 3">
            <a:extLst>
              <a:ext uri="{FF2B5EF4-FFF2-40B4-BE49-F238E27FC236}">
                <a16:creationId xmlns:a16="http://schemas.microsoft.com/office/drawing/2014/main" id="{C6CE933E-1C7C-5477-DFA6-977964AD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D9CB3B-29E0-17BE-F8F6-1ADBB875C1AA}"/>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3123993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B5986-4F67-6AFB-94AA-3A195CC090A4}"/>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3" name="Footer Placeholder 2">
            <a:extLst>
              <a:ext uri="{FF2B5EF4-FFF2-40B4-BE49-F238E27FC236}">
                <a16:creationId xmlns:a16="http://schemas.microsoft.com/office/drawing/2014/main" id="{E57B8E2B-93AA-F7EB-776F-A11D4B5172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5383C2-D6A3-9E8E-083C-7F2C0CE28ABB}"/>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57246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8838-3EE4-918C-48FA-F108337FF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A0FEC4-9711-E3C3-E29A-178D1BB8E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589AB-6C80-6E6D-8EE0-0865984A6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0BA04-98E4-7F5D-F55D-5F0BDE06F00E}"/>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6" name="Footer Placeholder 5">
            <a:extLst>
              <a:ext uri="{FF2B5EF4-FFF2-40B4-BE49-F238E27FC236}">
                <a16:creationId xmlns:a16="http://schemas.microsoft.com/office/drawing/2014/main" id="{50651891-1856-585B-132A-6CE5CF0039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A566-7FC3-FD47-3431-B9CA5A15A237}"/>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414855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C927-BBFB-98E6-EF94-CA0F9805D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476C47-4C05-1E59-BFC4-E08AEFA270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DC5212-C457-39B4-D297-B28576877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4E335-305E-7430-1261-A4A92112F3B6}"/>
              </a:ext>
            </a:extLst>
          </p:cNvPr>
          <p:cNvSpPr>
            <a:spLocks noGrp="1"/>
          </p:cNvSpPr>
          <p:nvPr>
            <p:ph type="dt" sz="half" idx="10"/>
          </p:nvPr>
        </p:nvSpPr>
        <p:spPr/>
        <p:txBody>
          <a:bodyPr/>
          <a:lstStyle/>
          <a:p>
            <a:fld id="{F9AC898A-353D-42F6-BB20-6921F5B4E50D}" type="datetimeFigureOut">
              <a:rPr lang="en-US" smtClean="0"/>
              <a:t>5/20/2024</a:t>
            </a:fld>
            <a:endParaRPr lang="en-US"/>
          </a:p>
        </p:txBody>
      </p:sp>
      <p:sp>
        <p:nvSpPr>
          <p:cNvPr id="6" name="Footer Placeholder 5">
            <a:extLst>
              <a:ext uri="{FF2B5EF4-FFF2-40B4-BE49-F238E27FC236}">
                <a16:creationId xmlns:a16="http://schemas.microsoft.com/office/drawing/2014/main" id="{BF01B63C-0349-6AD0-6EA4-09ACA80013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C7083-4955-D64C-B8A4-1E44A3F6E019}"/>
              </a:ext>
            </a:extLst>
          </p:cNvPr>
          <p:cNvSpPr>
            <a:spLocks noGrp="1"/>
          </p:cNvSpPr>
          <p:nvPr>
            <p:ph type="sldNum" sz="quarter" idx="12"/>
          </p:nvPr>
        </p:nvSpPr>
        <p:spPr/>
        <p:txBody>
          <a:bodyPr/>
          <a:lstStyle/>
          <a:p>
            <a:fld id="{D4443F77-EE91-496E-A2E6-3AE0CFA278DF}" type="slidenum">
              <a:rPr lang="en-US" smtClean="0"/>
              <a:t>‹#›</a:t>
            </a:fld>
            <a:endParaRPr lang="en-US"/>
          </a:p>
        </p:txBody>
      </p:sp>
    </p:spTree>
    <p:extLst>
      <p:ext uri="{BB962C8B-B14F-4D97-AF65-F5344CB8AC3E}">
        <p14:creationId xmlns:p14="http://schemas.microsoft.com/office/powerpoint/2010/main" val="164247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92661-3DF7-FDBB-7D1F-652EDAE14C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C899F9-1757-370A-619A-599FAAFF7B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E93BD-9A20-8F90-D239-1AF6D770D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C898A-353D-42F6-BB20-6921F5B4E50D}" type="datetimeFigureOut">
              <a:rPr lang="en-US" smtClean="0"/>
              <a:t>5/20/2024</a:t>
            </a:fld>
            <a:endParaRPr lang="en-US"/>
          </a:p>
        </p:txBody>
      </p:sp>
      <p:sp>
        <p:nvSpPr>
          <p:cNvPr id="5" name="Footer Placeholder 4">
            <a:extLst>
              <a:ext uri="{FF2B5EF4-FFF2-40B4-BE49-F238E27FC236}">
                <a16:creationId xmlns:a16="http://schemas.microsoft.com/office/drawing/2014/main" id="{442347C6-1803-4DCA-C4F9-3D4A2FC180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A8AB8B-E82B-0A4A-47E6-861946658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43F77-EE91-496E-A2E6-3AE0CFA278DF}" type="slidenum">
              <a:rPr lang="en-US" smtClean="0"/>
              <a:t>‹#›</a:t>
            </a:fld>
            <a:endParaRPr lang="en-US"/>
          </a:p>
        </p:txBody>
      </p:sp>
    </p:spTree>
    <p:extLst>
      <p:ext uri="{BB962C8B-B14F-4D97-AF65-F5344CB8AC3E}">
        <p14:creationId xmlns:p14="http://schemas.microsoft.com/office/powerpoint/2010/main" val="762542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pmc/articles/PMC10529624/" TargetMode="External"/><Relationship Id="rId2" Type="http://schemas.openxmlformats.org/officeDocument/2006/relationships/hyperlink" Target="https://www.webmd.com/diabetes/news/20231114/people-diabetes-increased-risk-colon-cancer-stud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cbi.nlm.nih.gov/pmc/articles/PMC10529624/#:~:text=In%20Kenya%2C%20NCDs%20are%20estimated,years%20%5B11%2C%2012%5D." TargetMode="External"/><Relationship Id="rId2" Type="http://schemas.openxmlformats.org/officeDocument/2006/relationships/hyperlink" Target="https://bmcpublichealth.biomedcentral.com/articles/10.1186/s12889-018-6053-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ihw.gov.au/reports/diabetes/diabetes/contents/how-common-is-diabetes/type-2-diabetes" TargetMode="External"/><Relationship Id="rId2" Type="http://schemas.openxmlformats.org/officeDocument/2006/relationships/hyperlink" Target="https://www.ncbi.nlm.nih.gov/pmc/articles/PMC10127498/"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10529624/"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afyacode.com/diabetes-statistics-in-keny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hopkinsmedicine.org/health/conditions-and-diseases/diabet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23B8-3657-A4AE-8D3B-7E05745156FD}"/>
              </a:ext>
            </a:extLst>
          </p:cNvPr>
          <p:cNvSpPr>
            <a:spLocks noGrp="1"/>
          </p:cNvSpPr>
          <p:nvPr>
            <p:ph type="ctrTitle"/>
          </p:nvPr>
        </p:nvSpPr>
        <p:spPr/>
        <p:txBody>
          <a:bodyPr>
            <a:normAutofit/>
          </a:bodyPr>
          <a:lstStyle/>
          <a:p>
            <a:r>
              <a:rPr lang="en-US" dirty="0"/>
              <a:t>PREVALENCE OF TYPE 2 DIABETES IN UPPER KABETE</a:t>
            </a:r>
          </a:p>
        </p:txBody>
      </p:sp>
      <p:sp>
        <p:nvSpPr>
          <p:cNvPr id="3" name="Content Placeholder 2">
            <a:extLst>
              <a:ext uri="{FF2B5EF4-FFF2-40B4-BE49-F238E27FC236}">
                <a16:creationId xmlns:a16="http://schemas.microsoft.com/office/drawing/2014/main" id="{9025D9ED-4FA9-1FCF-8855-374518845B03}"/>
              </a:ext>
            </a:extLst>
          </p:cNvPr>
          <p:cNvSpPr txBox="1">
            <a:spLocks/>
          </p:cNvSpPr>
          <p:nvPr/>
        </p:nvSpPr>
        <p:spPr>
          <a:xfrm>
            <a:off x="838200" y="3789363"/>
            <a:ext cx="10515600" cy="2387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BSC. FOOD SCIENCE NUTRITION AND DIETETICS.</a:t>
            </a:r>
          </a:p>
          <a:p>
            <a:r>
              <a:rPr lang="en-US" dirty="0"/>
              <a:t>PROJECT PROPOSAL PRESENTATION</a:t>
            </a:r>
          </a:p>
          <a:p>
            <a:r>
              <a:rPr lang="en-US" dirty="0"/>
              <a:t>KIBET KORIR</a:t>
            </a:r>
          </a:p>
          <a:p>
            <a:r>
              <a:rPr lang="en-US" dirty="0"/>
              <a:t>A90/5128/2020</a:t>
            </a:r>
          </a:p>
          <a:p>
            <a:r>
              <a:rPr lang="en-US" dirty="0"/>
              <a:t>Supervisor: Dr. </a:t>
            </a:r>
            <a:r>
              <a:rPr lang="en-US" dirty="0" err="1"/>
              <a:t>Aliwa</a:t>
            </a:r>
            <a:endParaRPr lang="en-US" dirty="0"/>
          </a:p>
        </p:txBody>
      </p:sp>
    </p:spTree>
    <p:extLst>
      <p:ext uri="{BB962C8B-B14F-4D97-AF65-F5344CB8AC3E}">
        <p14:creationId xmlns:p14="http://schemas.microsoft.com/office/powerpoint/2010/main" val="91989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8BC1-034B-159A-D26E-F23A9DAA9F6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BF113BF-3AC6-871B-93D6-57820B63D1DE}"/>
              </a:ext>
            </a:extLst>
          </p:cNvPr>
          <p:cNvSpPr>
            <a:spLocks noGrp="1"/>
          </p:cNvSpPr>
          <p:nvPr>
            <p:ph idx="1"/>
          </p:nvPr>
        </p:nvSpPr>
        <p:spPr/>
        <p:txBody>
          <a:bodyPr>
            <a:normAutofit/>
          </a:bodyPr>
          <a:lstStyle/>
          <a:p>
            <a:pPr>
              <a:lnSpc>
                <a:spcPct val="150000"/>
              </a:lnSpc>
            </a:pPr>
            <a:r>
              <a:rPr lang="en-US" sz="2000" dirty="0">
                <a:effectLst/>
                <a:ea typeface="Calibri" panose="020F0502020204030204" pitchFamily="34" charset="0"/>
              </a:rPr>
              <a:t>Diabetes mellitus (DM) is a strong predictor of cardiovascular morbidity and mortality and is associated with both micro- and macrovascular complications.</a:t>
            </a:r>
            <a:endParaRPr lang="en-US" sz="2000" u="sng" dirty="0">
              <a:solidFill>
                <a:srgbClr val="0000FF"/>
              </a:solidFill>
              <a:effectLst/>
              <a:ea typeface="Calibri" panose="020F0502020204030204" pitchFamily="34" charset="0"/>
            </a:endParaRPr>
          </a:p>
          <a:p>
            <a:pPr>
              <a:lnSpc>
                <a:spcPct val="150000"/>
              </a:lnSpc>
            </a:pPr>
            <a:r>
              <a:rPr lang="en-US" sz="2000" kern="0" dirty="0">
                <a:effectLst/>
                <a:ea typeface="Times New Roman" panose="02020603050405020304" pitchFamily="18" charset="0"/>
                <a:cs typeface="Times New Roman" panose="02020603050405020304" pitchFamily="18" charset="0"/>
              </a:rPr>
              <a:t>People with diabetes had a 47% increased risk of getting colorectal cancer, compared to people without diabetes, according to results of a large new study. Getting a colonoscopy dramatically reduced the risk, the results showed (</a:t>
            </a:r>
            <a:r>
              <a:rPr lang="en-US" sz="2000" u="sng" kern="0" dirty="0">
                <a:solidFill>
                  <a:srgbClr val="0000FF"/>
                </a:solidFill>
                <a:effectLst/>
                <a:ea typeface="Times New Roman" panose="02020603050405020304" pitchFamily="18" charset="0"/>
                <a:cs typeface="Times New Roman" panose="02020603050405020304" pitchFamily="18" charset="0"/>
                <a:hlinkClick r:id="rId2"/>
              </a:rPr>
              <a:t>36</a:t>
            </a:r>
            <a:r>
              <a:rPr lang="en-US" sz="2000" kern="0" dirty="0">
                <a:effectLst/>
                <a:ea typeface="Times New Roman" panose="02020603050405020304" pitchFamily="18" charset="0"/>
                <a:cs typeface="Times New Roman" panose="02020603050405020304" pitchFamily="18" charset="0"/>
              </a:rPr>
              <a:t>).</a:t>
            </a:r>
            <a:endParaRPr lang="en-US" sz="2000" kern="100" dirty="0">
              <a:effectLst/>
              <a:ea typeface="Calibri" panose="020F0502020204030204" pitchFamily="34" charset="0"/>
              <a:cs typeface="Times New Roman" panose="02020603050405020304" pitchFamily="18" charset="0"/>
            </a:endParaRPr>
          </a:p>
          <a:p>
            <a:pPr>
              <a:lnSpc>
                <a:spcPct val="150000"/>
              </a:lnSpc>
            </a:pPr>
            <a:r>
              <a:rPr lang="en-US" sz="2000" dirty="0">
                <a:effectLst/>
                <a:ea typeface="Calibri" panose="020F0502020204030204" pitchFamily="34" charset="0"/>
              </a:rPr>
              <a:t>Diabetes, like most NCDs, </a:t>
            </a:r>
            <a:r>
              <a:rPr lang="en-US" sz="2000" kern="0" dirty="0">
                <a:effectLst/>
                <a:ea typeface="Times New Roman" panose="02020603050405020304" pitchFamily="18" charset="0"/>
              </a:rPr>
              <a:t>is a multifactorial disease that</a:t>
            </a:r>
            <a:r>
              <a:rPr lang="en-US" sz="2000" dirty="0">
                <a:effectLst/>
                <a:ea typeface="Calibri" panose="020F0502020204030204" pitchFamily="34" charset="0"/>
              </a:rPr>
              <a:t> results from a combination of genetic, physiological, behavioral and environmental factors (</a:t>
            </a:r>
            <a:r>
              <a:rPr lang="en-US" sz="2000" u="sng" dirty="0">
                <a:solidFill>
                  <a:srgbClr val="0000FF"/>
                </a:solidFill>
                <a:effectLst/>
                <a:ea typeface="Calibri" panose="020F0502020204030204" pitchFamily="34" charset="0"/>
                <a:cs typeface="Times New Roman" panose="02020603050405020304" pitchFamily="18" charset="0"/>
                <a:hlinkClick r:id="rId3"/>
              </a:rPr>
              <a:t>41</a:t>
            </a:r>
            <a:r>
              <a:rPr lang="en-US" sz="2000" dirty="0">
                <a:effectLst/>
                <a:ea typeface="Calibri" panose="020F0502020204030204" pitchFamily="34" charset="0"/>
              </a:rPr>
              <a:t>). </a:t>
            </a:r>
            <a:endParaRPr lang="en-US" sz="2000" dirty="0"/>
          </a:p>
          <a:p>
            <a:pPr marL="0" indent="0">
              <a:lnSpc>
                <a:spcPct val="150000"/>
              </a:lnSpc>
              <a:buNone/>
            </a:pPr>
            <a:endParaRPr lang="en-US" sz="2000" dirty="0"/>
          </a:p>
        </p:txBody>
      </p:sp>
    </p:spTree>
    <p:extLst>
      <p:ext uri="{BB962C8B-B14F-4D97-AF65-F5344CB8AC3E}">
        <p14:creationId xmlns:p14="http://schemas.microsoft.com/office/powerpoint/2010/main" val="3386687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73C1-4913-EA5F-7942-4C428DFBF915}"/>
              </a:ext>
            </a:extLst>
          </p:cNvPr>
          <p:cNvSpPr>
            <a:spLocks noGrp="1"/>
          </p:cNvSpPr>
          <p:nvPr>
            <p:ph type="title"/>
          </p:nvPr>
        </p:nvSpPr>
        <p:spPr/>
        <p:txBody>
          <a:bodyPr/>
          <a:lstStyle/>
          <a:p>
            <a:r>
              <a:rPr lang="en-US" dirty="0"/>
              <a:t>CHAPTER 3: METHODOLOGY</a:t>
            </a:r>
          </a:p>
        </p:txBody>
      </p:sp>
      <p:sp>
        <p:nvSpPr>
          <p:cNvPr id="3" name="Content Placeholder 2">
            <a:extLst>
              <a:ext uri="{FF2B5EF4-FFF2-40B4-BE49-F238E27FC236}">
                <a16:creationId xmlns:a16="http://schemas.microsoft.com/office/drawing/2014/main" id="{508378FB-59C3-016A-9D34-34930EEC92DA}"/>
              </a:ext>
            </a:extLst>
          </p:cNvPr>
          <p:cNvSpPr>
            <a:spLocks noGrp="1"/>
          </p:cNvSpPr>
          <p:nvPr>
            <p:ph idx="1"/>
          </p:nvPr>
        </p:nvSpPr>
        <p:spPr>
          <a:xfrm>
            <a:off x="838200" y="1273629"/>
            <a:ext cx="10515600" cy="575254"/>
          </a:xfrm>
        </p:spPr>
        <p:txBody>
          <a:bodyPr>
            <a:normAutofit/>
          </a:bodyPr>
          <a:lstStyle/>
          <a:p>
            <a:pPr marL="0" indent="0">
              <a:buNone/>
            </a:pPr>
            <a:r>
              <a:rPr lang="en-US" dirty="0"/>
              <a:t> STUDY SETTING</a:t>
            </a:r>
          </a:p>
        </p:txBody>
      </p:sp>
      <p:pic>
        <p:nvPicPr>
          <p:cNvPr id="5" name="Picture 4">
            <a:extLst>
              <a:ext uri="{FF2B5EF4-FFF2-40B4-BE49-F238E27FC236}">
                <a16:creationId xmlns:a16="http://schemas.microsoft.com/office/drawing/2014/main" id="{12A875A7-D501-5051-B540-0EB31337B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586" y="1848883"/>
            <a:ext cx="7021285" cy="4331684"/>
          </a:xfrm>
          <a:prstGeom prst="rect">
            <a:avLst/>
          </a:prstGeom>
        </p:spPr>
      </p:pic>
      <p:sp>
        <p:nvSpPr>
          <p:cNvPr id="7" name="TextBox 6">
            <a:extLst>
              <a:ext uri="{FF2B5EF4-FFF2-40B4-BE49-F238E27FC236}">
                <a16:creationId xmlns:a16="http://schemas.microsoft.com/office/drawing/2014/main" id="{641D7220-EC62-0D31-5307-071A7287056A}"/>
              </a:ext>
            </a:extLst>
          </p:cNvPr>
          <p:cNvSpPr txBox="1"/>
          <p:nvPr/>
        </p:nvSpPr>
        <p:spPr>
          <a:xfrm>
            <a:off x="3046640" y="6176963"/>
            <a:ext cx="6098720" cy="646331"/>
          </a:xfrm>
          <a:prstGeom prst="rect">
            <a:avLst/>
          </a:prstGeom>
          <a:noFill/>
        </p:spPr>
        <p:txBody>
          <a:bodyPr wrap="square">
            <a:spAutoFit/>
          </a:bodyPr>
          <a:lstStyle/>
          <a:p>
            <a:pPr marL="0" indent="0">
              <a:buNone/>
            </a:pPr>
            <a:r>
              <a:rPr lang="en-US" dirty="0">
                <a:solidFill>
                  <a:schemeClr val="tx1"/>
                </a:solidFill>
              </a:rPr>
              <a:t>Map of Kibera showing the villages in the slum (Map Kibera Project, 2008)</a:t>
            </a:r>
          </a:p>
        </p:txBody>
      </p:sp>
    </p:spTree>
    <p:extLst>
      <p:ext uri="{BB962C8B-B14F-4D97-AF65-F5344CB8AC3E}">
        <p14:creationId xmlns:p14="http://schemas.microsoft.com/office/powerpoint/2010/main" val="414467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A20B-9E8E-1083-EE92-27A118359D82}"/>
              </a:ext>
            </a:extLst>
          </p:cNvPr>
          <p:cNvSpPr>
            <a:spLocks noGrp="1"/>
          </p:cNvSpPr>
          <p:nvPr>
            <p:ph type="title"/>
          </p:nvPr>
        </p:nvSpPr>
        <p:spPr>
          <a:xfrm>
            <a:off x="838200" y="365125"/>
            <a:ext cx="10515600" cy="122555"/>
          </a:xfrm>
        </p:spPr>
        <p:txBody>
          <a:bodyPr>
            <a:normAutofit fontScale="90000"/>
          </a:bodyPr>
          <a:lstStyle/>
          <a:p>
            <a:r>
              <a:rPr lang="en-US" dirty="0"/>
              <a:t>STUDY DESIGN</a:t>
            </a:r>
          </a:p>
        </p:txBody>
      </p:sp>
      <p:sp>
        <p:nvSpPr>
          <p:cNvPr id="5" name="TextBox 4">
            <a:extLst>
              <a:ext uri="{FF2B5EF4-FFF2-40B4-BE49-F238E27FC236}">
                <a16:creationId xmlns:a16="http://schemas.microsoft.com/office/drawing/2014/main" id="{B59A3662-8046-C826-D707-EDB5F6C32134}"/>
              </a:ext>
            </a:extLst>
          </p:cNvPr>
          <p:cNvSpPr txBox="1"/>
          <p:nvPr/>
        </p:nvSpPr>
        <p:spPr>
          <a:xfrm>
            <a:off x="838200" y="633872"/>
            <a:ext cx="8309881" cy="369332"/>
          </a:xfrm>
          <a:prstGeom prst="rect">
            <a:avLst/>
          </a:prstGeom>
          <a:noFill/>
        </p:spPr>
        <p:txBody>
          <a:bodyPr wrap="square">
            <a:spAutoFit/>
          </a:bodyPr>
          <a:lstStyle/>
          <a:p>
            <a:r>
              <a:rPr lang="en-US" dirty="0"/>
              <a:t>SAMPLE SIZE CALCULATION</a:t>
            </a:r>
          </a:p>
        </p:txBody>
      </p:sp>
      <p:sp>
        <p:nvSpPr>
          <p:cNvPr id="8" name="Content Placeholder 2">
            <a:extLst>
              <a:ext uri="{FF2B5EF4-FFF2-40B4-BE49-F238E27FC236}">
                <a16:creationId xmlns:a16="http://schemas.microsoft.com/office/drawing/2014/main" id="{B91E147A-14B0-AA66-25CD-97E7CA6A616F}"/>
              </a:ext>
            </a:extLst>
          </p:cNvPr>
          <p:cNvSpPr txBox="1">
            <a:spLocks/>
          </p:cNvSpPr>
          <p:nvPr/>
        </p:nvSpPr>
        <p:spPr>
          <a:xfrm>
            <a:off x="838200" y="1003204"/>
            <a:ext cx="10515600" cy="5489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effectLst/>
                <a:latin typeface="Times New Roman" panose="02020603050405020304" pitchFamily="18" charset="0"/>
                <a:ea typeface="Calibri" panose="020F0502020204030204" pitchFamily="34" charset="0"/>
              </a:rPr>
              <a:t>This study will utilize a cross-sectional research design to assess the impact of dietary habits and lifestyle behaviors on the prevalence of diabetes.</a:t>
            </a:r>
            <a:endParaRPr lang="en-US" sz="2000" dirty="0">
              <a:ea typeface="Calibri" panose="020F0502020204030204" pitchFamily="34" charset="0"/>
              <a:cs typeface="Times New Roman" panose="02020603050405020304" pitchFamily="18" charset="0"/>
            </a:endParaRPr>
          </a:p>
          <a:p>
            <a:pPr>
              <a:lnSpc>
                <a:spcPct val="100000"/>
              </a:lnSpc>
            </a:pPr>
            <a:r>
              <a:rPr lang="en-US" sz="2000" dirty="0">
                <a:ea typeface="Calibri" panose="020F0502020204030204" pitchFamily="34" charset="0"/>
                <a:cs typeface="Times New Roman" panose="02020603050405020304" pitchFamily="18" charset="0"/>
              </a:rPr>
              <a:t>Using Fischer’s formula</a:t>
            </a:r>
            <a:endParaRPr lang="en-US" sz="2000" dirty="0">
              <a:cs typeface="Times New Roman" panose="02020603050405020304" pitchFamily="18" charset="0"/>
            </a:endParaRPr>
          </a:p>
          <a:p>
            <a:pPr marR="0" indent="0">
              <a:lnSpc>
                <a:spcPct val="100000"/>
              </a:lnSpc>
              <a:spcBef>
                <a:spcPts val="0"/>
              </a:spcBef>
              <a:spcAft>
                <a:spcPts val="1200"/>
              </a:spcAft>
              <a:buNone/>
            </a:pPr>
            <a:r>
              <a:rPr lang="en-US" sz="2000" kern="0" dirty="0">
                <a:effectLst/>
                <a:ea typeface="Times New Roman" panose="02020603050405020304" pitchFamily="18" charset="0"/>
                <a:cs typeface="Times New Roman" panose="02020603050405020304" pitchFamily="18" charset="0"/>
              </a:rPr>
              <a:t>Confidence level (Z) = 1.96</a:t>
            </a:r>
            <a:endParaRPr lang="en-US" sz="2000" kern="100" dirty="0">
              <a:ea typeface="Times New Roman" panose="02020603050405020304" pitchFamily="18" charset="0"/>
              <a:cs typeface="Times New Roman" panose="02020603050405020304" pitchFamily="18" charset="0"/>
            </a:endParaRPr>
          </a:p>
          <a:p>
            <a:pPr marR="0" indent="0">
              <a:lnSpc>
                <a:spcPct val="100000"/>
              </a:lnSpc>
              <a:spcBef>
                <a:spcPts val="0"/>
              </a:spcBef>
              <a:spcAft>
                <a:spcPts val="1200"/>
              </a:spcAft>
              <a:buNone/>
            </a:pPr>
            <a:r>
              <a:rPr lang="en-US" sz="2000" kern="0" dirty="0">
                <a:effectLst/>
                <a:ea typeface="Times New Roman" panose="02020603050405020304" pitchFamily="18" charset="0"/>
                <a:cs typeface="Times New Roman" panose="02020603050405020304" pitchFamily="18" charset="0"/>
              </a:rPr>
              <a:t>Estimated proportion of the population with the characteristic of interest (P) = 0.5 (for maximum variability)</a:t>
            </a:r>
            <a:endParaRPr lang="en-US" sz="2000" kern="100" dirty="0">
              <a:effectLst/>
              <a:ea typeface="Calibri" panose="020F0502020204030204" pitchFamily="34" charset="0"/>
              <a:cs typeface="Times New Roman" panose="02020603050405020304" pitchFamily="18" charset="0"/>
            </a:endParaRPr>
          </a:p>
          <a:p>
            <a:pPr marR="0" indent="0">
              <a:lnSpc>
                <a:spcPct val="100000"/>
              </a:lnSpc>
              <a:spcBef>
                <a:spcPts val="0"/>
              </a:spcBef>
              <a:spcAft>
                <a:spcPts val="1200"/>
              </a:spcAft>
              <a:buNone/>
            </a:pPr>
            <a:r>
              <a:rPr lang="en-US" sz="2000" kern="0" dirty="0">
                <a:effectLst/>
                <a:ea typeface="Times New Roman" panose="02020603050405020304" pitchFamily="18" charset="0"/>
                <a:cs typeface="Times New Roman" panose="02020603050405020304" pitchFamily="18" charset="0"/>
              </a:rPr>
              <a:t>Margin of error (E) = 0.05 (5%)</a:t>
            </a:r>
            <a:endParaRPr lang="en-US" sz="2000" kern="100" dirty="0">
              <a:effectLst/>
              <a:ea typeface="Calibri" panose="020F0502020204030204" pitchFamily="34" charset="0"/>
              <a:cs typeface="Times New Roman" panose="02020603050405020304" pitchFamily="18" charset="0"/>
            </a:endParaRPr>
          </a:p>
          <a:p>
            <a:pPr marR="0" indent="0">
              <a:lnSpc>
                <a:spcPct val="100000"/>
              </a:lnSpc>
              <a:spcBef>
                <a:spcPts val="0"/>
              </a:spcBef>
              <a:spcAft>
                <a:spcPts val="1200"/>
              </a:spcAft>
              <a:buNone/>
            </a:pPr>
            <a:r>
              <a:rPr lang="en-US" sz="2000" kern="0" dirty="0">
                <a:effectLst/>
                <a:ea typeface="Times New Roman" panose="02020603050405020304" pitchFamily="18" charset="0"/>
                <a:cs typeface="Times New Roman" panose="02020603050405020304" pitchFamily="18" charset="0"/>
              </a:rPr>
              <a:t>Let Design effect (DE) = 1 (assuming simple random sampling)</a:t>
            </a:r>
            <a:endParaRPr lang="en-US" sz="2000" kern="100" dirty="0">
              <a:effectLst/>
              <a:ea typeface="Calibri" panose="020F0502020204030204" pitchFamily="34" charset="0"/>
              <a:cs typeface="Times New Roman" panose="02020603050405020304" pitchFamily="18" charset="0"/>
            </a:endParaRP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n=(E2Z×P×(1−P)​) × DE</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 </a:t>
            </a:r>
            <a:r>
              <a:rPr lang="en-US" sz="2000" kern="100" dirty="0">
                <a:effectLst/>
                <a:ea typeface="Times New Roman" panose="02020603050405020304" pitchFamily="18"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0.0521.96×0.5× (1−0.5)​</a:t>
            </a:r>
            <a:r>
              <a:rPr lang="en-US" sz="2000" kern="100" dirty="0">
                <a:effectLst/>
                <a:ea typeface="Times New Roman" panose="02020603050405020304" pitchFamily="18" charset="0"/>
                <a:cs typeface="Times New Roman" panose="02020603050405020304" pitchFamily="18" charset="0"/>
              </a:rPr>
              <a:t>) </a:t>
            </a:r>
            <a:r>
              <a:rPr lang="en-US" sz="2000" kern="100" dirty="0">
                <a:effectLst/>
                <a:ea typeface="Calibri" panose="020F0502020204030204" pitchFamily="34" charset="0"/>
                <a:cs typeface="Times New Roman" panose="02020603050405020304" pitchFamily="18" charset="0"/>
              </a:rPr>
              <a:t>×1</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 (1.96×0.5×0.50.0025) ×1</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 </a:t>
            </a:r>
            <a:r>
              <a:rPr lang="en-US" sz="2000" kern="100" dirty="0">
                <a:effectLst/>
                <a:ea typeface="Times New Roman" panose="02020603050405020304" pitchFamily="18"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0.00251.96×0.5×0.5​</a:t>
            </a:r>
            <a:r>
              <a:rPr lang="en-US" sz="2000" kern="100" dirty="0">
                <a:effectLst/>
                <a:ea typeface="Times New Roman" panose="02020603050405020304" pitchFamily="18" charset="0"/>
                <a:cs typeface="Times New Roman" panose="02020603050405020304" pitchFamily="18" charset="0"/>
              </a:rPr>
              <a:t>) </a:t>
            </a:r>
            <a:r>
              <a:rPr lang="en-US" sz="2000" kern="100" dirty="0">
                <a:effectLst/>
                <a:ea typeface="Calibri" panose="020F0502020204030204" pitchFamily="34" charset="0"/>
                <a:cs typeface="Times New Roman" panose="02020603050405020304" pitchFamily="18" charset="0"/>
              </a:rPr>
              <a:t>×1</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 (1.96×0.250.0025) ×1n = </a:t>
            </a:r>
            <a:r>
              <a:rPr lang="en-US" sz="2000" kern="100" dirty="0">
                <a:effectLst/>
                <a:ea typeface="Times New Roman" panose="02020603050405020304" pitchFamily="18"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0.00251.96×0.25​</a:t>
            </a:r>
            <a:r>
              <a:rPr lang="en-US" sz="2000" kern="100" dirty="0">
                <a:effectLst/>
                <a:ea typeface="Times New Roman" panose="02020603050405020304" pitchFamily="18" charset="0"/>
                <a:cs typeface="Times New Roman" panose="02020603050405020304" pitchFamily="18" charset="0"/>
              </a:rPr>
              <a:t>) </a:t>
            </a:r>
            <a:r>
              <a:rPr lang="en-US" sz="2000" kern="100" dirty="0">
                <a:effectLst/>
                <a:ea typeface="Calibri" panose="020F0502020204030204" pitchFamily="34" charset="0"/>
                <a:cs typeface="Times New Roman" panose="02020603050405020304" pitchFamily="18" charset="0"/>
              </a:rPr>
              <a:t>×1</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 (0.490.0025) × 1n = </a:t>
            </a:r>
            <a:r>
              <a:rPr lang="en-US" sz="2000" kern="100" dirty="0">
                <a:effectLst/>
                <a:ea typeface="Times New Roman" panose="02020603050405020304" pitchFamily="18" charset="0"/>
                <a:cs typeface="Times New Roman" panose="02020603050405020304" pitchFamily="18" charset="0"/>
              </a:rPr>
              <a:t>(</a:t>
            </a:r>
            <a:r>
              <a:rPr lang="en-US" sz="2000" kern="100" dirty="0">
                <a:effectLst/>
                <a:ea typeface="Calibri" panose="020F0502020204030204" pitchFamily="34" charset="0"/>
                <a:cs typeface="Times New Roman" panose="02020603050405020304" pitchFamily="18" charset="0"/>
              </a:rPr>
              <a:t>0.00250.49​</a:t>
            </a:r>
            <a:r>
              <a:rPr lang="en-US" sz="2000" kern="100" dirty="0">
                <a:effectLst/>
                <a:ea typeface="Times New Roman" panose="02020603050405020304" pitchFamily="18" charset="0"/>
                <a:cs typeface="Times New Roman" panose="02020603050405020304" pitchFamily="18" charset="0"/>
              </a:rPr>
              <a:t>) </a:t>
            </a:r>
            <a:r>
              <a:rPr lang="en-US" sz="2000" kern="100" dirty="0">
                <a:effectLst/>
                <a:ea typeface="Calibri" panose="020F0502020204030204" pitchFamily="34" charset="0"/>
                <a:cs typeface="Times New Roman" panose="02020603050405020304" pitchFamily="18" charset="0"/>
              </a:rPr>
              <a:t>×1</a:t>
            </a:r>
          </a:p>
          <a:p>
            <a:pPr marR="0" indent="0">
              <a:lnSpc>
                <a:spcPct val="100000"/>
              </a:lnSpc>
              <a:spcBef>
                <a:spcPts val="0"/>
              </a:spcBef>
              <a:spcAft>
                <a:spcPts val="1200"/>
              </a:spcAft>
              <a:buNone/>
            </a:pPr>
            <a:r>
              <a:rPr lang="en-US" sz="2000" kern="100" dirty="0">
                <a:effectLst/>
                <a:ea typeface="Calibri" panose="020F0502020204030204" pitchFamily="34" charset="0"/>
                <a:cs typeface="Times New Roman" panose="02020603050405020304" pitchFamily="18" charset="0"/>
              </a:rPr>
              <a:t>n =196</a:t>
            </a:r>
          </a:p>
          <a:p>
            <a:pPr marL="0" indent="0">
              <a:lnSpc>
                <a:spcPct val="100000"/>
              </a:lnSpc>
              <a:buNone/>
            </a:pPr>
            <a:endParaRPr lang="en-US" sz="2000" dirty="0"/>
          </a:p>
        </p:txBody>
      </p:sp>
    </p:spTree>
    <p:extLst>
      <p:ext uri="{BB962C8B-B14F-4D97-AF65-F5344CB8AC3E}">
        <p14:creationId xmlns:p14="http://schemas.microsoft.com/office/powerpoint/2010/main" val="107297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DEE1-74CB-500C-BFBB-DF55026E9D1D}"/>
              </a:ext>
            </a:extLst>
          </p:cNvPr>
          <p:cNvSpPr>
            <a:spLocks noGrp="1"/>
          </p:cNvSpPr>
          <p:nvPr>
            <p:ph type="title"/>
          </p:nvPr>
        </p:nvSpPr>
        <p:spPr>
          <a:xfrm>
            <a:off x="839788" y="987424"/>
            <a:ext cx="3932237" cy="1069975"/>
          </a:xfrm>
        </p:spPr>
        <p:txBody>
          <a:bodyPr/>
          <a:lstStyle/>
          <a:p>
            <a:pPr algn="l"/>
            <a:r>
              <a:rPr lang="en-US" b="0" i="0" dirty="0">
                <a:solidFill>
                  <a:srgbClr val="212529"/>
                </a:solidFill>
                <a:effectLst/>
                <a:highlight>
                  <a:srgbClr val="FFFFFF"/>
                </a:highlight>
                <a:latin typeface="Roboto" panose="02000000000000000000" pitchFamily="2" charset="0"/>
              </a:rPr>
              <a:t>Purposive Sampling  </a:t>
            </a:r>
          </a:p>
        </p:txBody>
      </p:sp>
      <p:sp>
        <p:nvSpPr>
          <p:cNvPr id="5" name="Text Placeholder 4">
            <a:extLst>
              <a:ext uri="{FF2B5EF4-FFF2-40B4-BE49-F238E27FC236}">
                <a16:creationId xmlns:a16="http://schemas.microsoft.com/office/drawing/2014/main" id="{C1D6B2CE-28BA-9C06-FD6A-09BCCA59B55A}"/>
              </a:ext>
            </a:extLst>
          </p:cNvPr>
          <p:cNvSpPr>
            <a:spLocks noGrp="1"/>
          </p:cNvSpPr>
          <p:nvPr>
            <p:ph type="body" sz="half" idx="2"/>
          </p:nvPr>
        </p:nvSpPr>
        <p:spPr>
          <a:xfrm>
            <a:off x="6454105" y="1571704"/>
            <a:ext cx="3932237" cy="532265"/>
          </a:xfrm>
        </p:spPr>
        <p:txBody>
          <a:bodyPr/>
          <a:lstStyle/>
          <a:p>
            <a:pPr algn="ctr"/>
            <a:r>
              <a:rPr lang="en-US" dirty="0"/>
              <a:t>KITISURU (WARD)</a:t>
            </a:r>
          </a:p>
        </p:txBody>
      </p:sp>
      <p:sp>
        <p:nvSpPr>
          <p:cNvPr id="6" name="Title 1">
            <a:extLst>
              <a:ext uri="{FF2B5EF4-FFF2-40B4-BE49-F238E27FC236}">
                <a16:creationId xmlns:a16="http://schemas.microsoft.com/office/drawing/2014/main" id="{A6703DE6-D5EC-D3CB-4F8B-7876934C50E6}"/>
              </a:ext>
            </a:extLst>
          </p:cNvPr>
          <p:cNvSpPr txBox="1">
            <a:spLocks/>
          </p:cNvSpPr>
          <p:nvPr/>
        </p:nvSpPr>
        <p:spPr>
          <a:xfrm>
            <a:off x="839787" y="2057399"/>
            <a:ext cx="3932237" cy="1069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l"/>
            <a:r>
              <a:rPr lang="en-US" b="0" i="0" dirty="0">
                <a:solidFill>
                  <a:srgbClr val="212529"/>
                </a:solidFill>
                <a:effectLst/>
                <a:highlight>
                  <a:srgbClr val="FFFFFF"/>
                </a:highlight>
                <a:latin typeface="Roboto" panose="02000000000000000000" pitchFamily="2" charset="0"/>
              </a:rPr>
              <a:t>Purposive Sampling</a:t>
            </a:r>
          </a:p>
        </p:txBody>
      </p:sp>
      <p:sp>
        <p:nvSpPr>
          <p:cNvPr id="7" name="Title 1">
            <a:extLst>
              <a:ext uri="{FF2B5EF4-FFF2-40B4-BE49-F238E27FC236}">
                <a16:creationId xmlns:a16="http://schemas.microsoft.com/office/drawing/2014/main" id="{661316DA-CF11-2959-40B9-22820CAB4C28}"/>
              </a:ext>
            </a:extLst>
          </p:cNvPr>
          <p:cNvSpPr txBox="1">
            <a:spLocks/>
          </p:cNvSpPr>
          <p:nvPr/>
        </p:nvSpPr>
        <p:spPr>
          <a:xfrm>
            <a:off x="839786" y="3127373"/>
            <a:ext cx="3932237" cy="1069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i="0" dirty="0">
                <a:solidFill>
                  <a:srgbClr val="212529"/>
                </a:solidFill>
                <a:effectLst/>
                <a:highlight>
                  <a:srgbClr val="FAFAFA"/>
                </a:highlight>
                <a:latin typeface="Roboto-Black"/>
              </a:rPr>
              <a:t>Simple Random</a:t>
            </a:r>
            <a:endParaRPr lang="en-US" dirty="0">
              <a:solidFill>
                <a:srgbClr val="212529"/>
              </a:solidFill>
              <a:highlight>
                <a:srgbClr val="FFFFFF"/>
              </a:highlight>
              <a:latin typeface="Roboto" panose="02000000000000000000" pitchFamily="2" charset="0"/>
            </a:endParaRPr>
          </a:p>
        </p:txBody>
      </p:sp>
      <p:sp>
        <p:nvSpPr>
          <p:cNvPr id="8" name="Title 1">
            <a:extLst>
              <a:ext uri="{FF2B5EF4-FFF2-40B4-BE49-F238E27FC236}">
                <a16:creationId xmlns:a16="http://schemas.microsoft.com/office/drawing/2014/main" id="{78CC80DE-CE06-AE03-818F-383FB27EB564}"/>
              </a:ext>
            </a:extLst>
          </p:cNvPr>
          <p:cNvSpPr txBox="1">
            <a:spLocks/>
          </p:cNvSpPr>
          <p:nvPr/>
        </p:nvSpPr>
        <p:spPr>
          <a:xfrm>
            <a:off x="839784" y="4200070"/>
            <a:ext cx="3932237" cy="1069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i="0" dirty="0">
                <a:solidFill>
                  <a:srgbClr val="212529"/>
                </a:solidFill>
                <a:effectLst/>
                <a:highlight>
                  <a:srgbClr val="FAFAFA"/>
                </a:highlight>
                <a:latin typeface="Roboto-Black"/>
              </a:rPr>
              <a:t>Quantitative sampling (Age)</a:t>
            </a:r>
            <a:endParaRPr lang="en-US" dirty="0">
              <a:solidFill>
                <a:srgbClr val="212529"/>
              </a:solidFill>
              <a:highlight>
                <a:srgbClr val="FFFFFF"/>
              </a:highlight>
              <a:latin typeface="Roboto" panose="02000000000000000000" pitchFamily="2" charset="0"/>
            </a:endParaRPr>
          </a:p>
        </p:txBody>
      </p:sp>
      <p:sp>
        <p:nvSpPr>
          <p:cNvPr id="9" name="Text Placeholder 4">
            <a:extLst>
              <a:ext uri="{FF2B5EF4-FFF2-40B4-BE49-F238E27FC236}">
                <a16:creationId xmlns:a16="http://schemas.microsoft.com/office/drawing/2014/main" id="{CB4303E7-97C0-A8D3-0D9D-3BC6E1CC424F}"/>
              </a:ext>
            </a:extLst>
          </p:cNvPr>
          <p:cNvSpPr txBox="1">
            <a:spLocks/>
          </p:cNvSpPr>
          <p:nvPr/>
        </p:nvSpPr>
        <p:spPr>
          <a:xfrm>
            <a:off x="6454105" y="2647790"/>
            <a:ext cx="3932237" cy="532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UPPER KABETE </a:t>
            </a:r>
          </a:p>
        </p:txBody>
      </p:sp>
      <p:sp>
        <p:nvSpPr>
          <p:cNvPr id="10" name="Text Placeholder 4">
            <a:extLst>
              <a:ext uri="{FF2B5EF4-FFF2-40B4-BE49-F238E27FC236}">
                <a16:creationId xmlns:a16="http://schemas.microsoft.com/office/drawing/2014/main" id="{1541B0C0-A57C-180A-7144-F40358C0BF7B}"/>
              </a:ext>
            </a:extLst>
          </p:cNvPr>
          <p:cNvSpPr txBox="1">
            <a:spLocks/>
          </p:cNvSpPr>
          <p:nvPr/>
        </p:nvSpPr>
        <p:spPr>
          <a:xfrm>
            <a:off x="6454105" y="3663830"/>
            <a:ext cx="3932237" cy="532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HOUSEHOLDS</a:t>
            </a:r>
          </a:p>
        </p:txBody>
      </p:sp>
      <p:sp>
        <p:nvSpPr>
          <p:cNvPr id="11" name="Text Placeholder 4">
            <a:extLst>
              <a:ext uri="{FF2B5EF4-FFF2-40B4-BE49-F238E27FC236}">
                <a16:creationId xmlns:a16="http://schemas.microsoft.com/office/drawing/2014/main" id="{8A2DA446-B431-15E6-29D9-9268AD1E3194}"/>
              </a:ext>
            </a:extLst>
          </p:cNvPr>
          <p:cNvSpPr txBox="1">
            <a:spLocks/>
          </p:cNvSpPr>
          <p:nvPr/>
        </p:nvSpPr>
        <p:spPr>
          <a:xfrm>
            <a:off x="6454107" y="4743543"/>
            <a:ext cx="3932237" cy="532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dirty="0"/>
              <a:t>INDIVIDUALS</a:t>
            </a:r>
          </a:p>
        </p:txBody>
      </p:sp>
      <p:sp>
        <p:nvSpPr>
          <p:cNvPr id="12" name="Right Arrow 16">
            <a:extLst>
              <a:ext uri="{FF2B5EF4-FFF2-40B4-BE49-F238E27FC236}">
                <a16:creationId xmlns:a16="http://schemas.microsoft.com/office/drawing/2014/main" id="{137F2B59-8EEF-17AA-E1AC-07C64F08D2D7}"/>
              </a:ext>
            </a:extLst>
          </p:cNvPr>
          <p:cNvSpPr/>
          <p:nvPr/>
        </p:nvSpPr>
        <p:spPr>
          <a:xfrm>
            <a:off x="4772019" y="2643825"/>
            <a:ext cx="1682090" cy="55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ight Arrow 16">
            <a:extLst>
              <a:ext uri="{FF2B5EF4-FFF2-40B4-BE49-F238E27FC236}">
                <a16:creationId xmlns:a16="http://schemas.microsoft.com/office/drawing/2014/main" id="{FF4B24B5-AAC7-C43A-A428-BAD3F63B97E7}"/>
              </a:ext>
            </a:extLst>
          </p:cNvPr>
          <p:cNvSpPr/>
          <p:nvPr/>
        </p:nvSpPr>
        <p:spPr>
          <a:xfrm>
            <a:off x="4772019" y="1544864"/>
            <a:ext cx="1682090" cy="55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ight Arrow 16">
            <a:extLst>
              <a:ext uri="{FF2B5EF4-FFF2-40B4-BE49-F238E27FC236}">
                <a16:creationId xmlns:a16="http://schemas.microsoft.com/office/drawing/2014/main" id="{5AFD3406-14B4-55DB-F845-D52150689A53}"/>
              </a:ext>
            </a:extLst>
          </p:cNvPr>
          <p:cNvSpPr/>
          <p:nvPr/>
        </p:nvSpPr>
        <p:spPr>
          <a:xfrm>
            <a:off x="4772019" y="3624088"/>
            <a:ext cx="1682090" cy="55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ight Arrow 16">
            <a:extLst>
              <a:ext uri="{FF2B5EF4-FFF2-40B4-BE49-F238E27FC236}">
                <a16:creationId xmlns:a16="http://schemas.microsoft.com/office/drawing/2014/main" id="{FEED5A7D-A5B7-B7FE-DD10-CC295FF84395}"/>
              </a:ext>
            </a:extLst>
          </p:cNvPr>
          <p:cNvSpPr/>
          <p:nvPr/>
        </p:nvSpPr>
        <p:spPr>
          <a:xfrm>
            <a:off x="4772019" y="4671644"/>
            <a:ext cx="1682090" cy="557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Down Arrow 5">
            <a:extLst>
              <a:ext uri="{FF2B5EF4-FFF2-40B4-BE49-F238E27FC236}">
                <a16:creationId xmlns:a16="http://schemas.microsoft.com/office/drawing/2014/main" id="{DDF227B6-3C66-41B9-82BF-6D22BFF627F0}"/>
              </a:ext>
            </a:extLst>
          </p:cNvPr>
          <p:cNvSpPr/>
          <p:nvPr/>
        </p:nvSpPr>
        <p:spPr>
          <a:xfrm>
            <a:off x="8344023" y="1980675"/>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Down Arrow 5">
            <a:extLst>
              <a:ext uri="{FF2B5EF4-FFF2-40B4-BE49-F238E27FC236}">
                <a16:creationId xmlns:a16="http://schemas.microsoft.com/office/drawing/2014/main" id="{215107CF-8A7A-B4EB-F6CC-2D18271BD7A1}"/>
              </a:ext>
            </a:extLst>
          </p:cNvPr>
          <p:cNvSpPr/>
          <p:nvPr/>
        </p:nvSpPr>
        <p:spPr>
          <a:xfrm>
            <a:off x="8344023" y="4097994"/>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Down Arrow 5">
            <a:extLst>
              <a:ext uri="{FF2B5EF4-FFF2-40B4-BE49-F238E27FC236}">
                <a16:creationId xmlns:a16="http://schemas.microsoft.com/office/drawing/2014/main" id="{3EAD6D83-D84F-984E-E20A-CCE26361FB04}"/>
              </a:ext>
            </a:extLst>
          </p:cNvPr>
          <p:cNvSpPr/>
          <p:nvPr/>
        </p:nvSpPr>
        <p:spPr>
          <a:xfrm>
            <a:off x="8344023" y="3006822"/>
            <a:ext cx="152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itle 1">
            <a:extLst>
              <a:ext uri="{FF2B5EF4-FFF2-40B4-BE49-F238E27FC236}">
                <a16:creationId xmlns:a16="http://schemas.microsoft.com/office/drawing/2014/main" id="{04C9E76D-0664-F37E-DB49-4DE66634945B}"/>
              </a:ext>
            </a:extLst>
          </p:cNvPr>
          <p:cNvSpPr txBox="1">
            <a:spLocks/>
          </p:cNvSpPr>
          <p:nvPr/>
        </p:nvSpPr>
        <p:spPr>
          <a:xfrm>
            <a:off x="838200" y="365126"/>
            <a:ext cx="10515600" cy="731029"/>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SAMPLING PROCEDURE</a:t>
            </a:r>
          </a:p>
          <a:p>
            <a:pPr algn="ctr"/>
            <a:r>
              <a:rPr lang="en-US" dirty="0"/>
              <a:t>(sampling schema)</a:t>
            </a:r>
          </a:p>
        </p:txBody>
      </p:sp>
    </p:spTree>
    <p:extLst>
      <p:ext uri="{BB962C8B-B14F-4D97-AF65-F5344CB8AC3E}">
        <p14:creationId xmlns:p14="http://schemas.microsoft.com/office/powerpoint/2010/main" val="80479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2FE2-8064-CF6B-83DC-26EF7FC188C1}"/>
              </a:ext>
            </a:extLst>
          </p:cNvPr>
          <p:cNvSpPr>
            <a:spLocks noGrp="1"/>
          </p:cNvSpPr>
          <p:nvPr>
            <p:ph type="title"/>
          </p:nvPr>
        </p:nvSpPr>
        <p:spPr/>
        <p:txBody>
          <a:bodyPr/>
          <a:lstStyle/>
          <a:p>
            <a:r>
              <a:rPr lang="en-US" dirty="0"/>
              <a:t>DATA COLLECTION TOOLS AND STATISTICAL ANALYSIS PROCEDURES</a:t>
            </a:r>
          </a:p>
        </p:txBody>
      </p:sp>
      <p:graphicFrame>
        <p:nvGraphicFramePr>
          <p:cNvPr id="4" name="Table 3">
            <a:extLst>
              <a:ext uri="{FF2B5EF4-FFF2-40B4-BE49-F238E27FC236}">
                <a16:creationId xmlns:a16="http://schemas.microsoft.com/office/drawing/2014/main" id="{6FC4545D-5063-3A14-16AD-D4D5F8BA06CF}"/>
              </a:ext>
            </a:extLst>
          </p:cNvPr>
          <p:cNvGraphicFramePr>
            <a:graphicFrameLocks noGrp="1"/>
          </p:cNvGraphicFramePr>
          <p:nvPr>
            <p:extLst>
              <p:ext uri="{D42A27DB-BD31-4B8C-83A1-F6EECF244321}">
                <p14:modId xmlns:p14="http://schemas.microsoft.com/office/powerpoint/2010/main" val="4276970541"/>
              </p:ext>
            </p:extLst>
          </p:nvPr>
        </p:nvGraphicFramePr>
        <p:xfrm>
          <a:off x="963386" y="1690688"/>
          <a:ext cx="10515600" cy="410123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044570599"/>
                    </a:ext>
                  </a:extLst>
                </a:gridCol>
                <a:gridCol w="2628900">
                  <a:extLst>
                    <a:ext uri="{9D8B030D-6E8A-4147-A177-3AD203B41FA5}">
                      <a16:colId xmlns:a16="http://schemas.microsoft.com/office/drawing/2014/main" val="460887353"/>
                    </a:ext>
                  </a:extLst>
                </a:gridCol>
                <a:gridCol w="2628900">
                  <a:extLst>
                    <a:ext uri="{9D8B030D-6E8A-4147-A177-3AD203B41FA5}">
                      <a16:colId xmlns:a16="http://schemas.microsoft.com/office/drawing/2014/main" val="2759371402"/>
                    </a:ext>
                  </a:extLst>
                </a:gridCol>
                <a:gridCol w="2628900">
                  <a:extLst>
                    <a:ext uri="{9D8B030D-6E8A-4147-A177-3AD203B41FA5}">
                      <a16:colId xmlns:a16="http://schemas.microsoft.com/office/drawing/2014/main" val="1652154514"/>
                    </a:ext>
                  </a:extLst>
                </a:gridCol>
              </a:tblGrid>
              <a:tr h="1100910">
                <a:tc>
                  <a:txBody>
                    <a:bodyPr/>
                    <a:lstStyle/>
                    <a:p>
                      <a:r>
                        <a:rPr lang="en-US" dirty="0"/>
                        <a:t>Variables</a:t>
                      </a:r>
                    </a:p>
                  </a:txBody>
                  <a:tcPr/>
                </a:tc>
                <a:tc>
                  <a:txBody>
                    <a:bodyPr/>
                    <a:lstStyle/>
                    <a:p>
                      <a:r>
                        <a:rPr lang="en-US" dirty="0"/>
                        <a:t>Methods</a:t>
                      </a:r>
                    </a:p>
                  </a:txBody>
                  <a:tcPr/>
                </a:tc>
                <a:tc>
                  <a:txBody>
                    <a:bodyPr/>
                    <a:lstStyle/>
                    <a:p>
                      <a:r>
                        <a:rPr lang="en-US" dirty="0"/>
                        <a:t>Tools</a:t>
                      </a:r>
                    </a:p>
                  </a:txBody>
                  <a:tcPr/>
                </a:tc>
                <a:tc>
                  <a:txBody>
                    <a:bodyPr/>
                    <a:lstStyle/>
                    <a:p>
                      <a:r>
                        <a:rPr lang="en-US" dirty="0"/>
                        <a:t>Analysis</a:t>
                      </a:r>
                    </a:p>
                  </a:txBody>
                  <a:tcPr/>
                </a:tc>
                <a:extLst>
                  <a:ext uri="{0D108BD9-81ED-4DB2-BD59-A6C34878D82A}">
                    <a16:rowId xmlns:a16="http://schemas.microsoft.com/office/drawing/2014/main" val="3701939194"/>
                  </a:ext>
                </a:extLst>
              </a:tr>
              <a:tr h="805233">
                <a:tc>
                  <a:txBody>
                    <a:bodyPr/>
                    <a:lstStyle/>
                    <a:p>
                      <a:r>
                        <a:rPr lang="en-US" dirty="0"/>
                        <a:t>Gender</a:t>
                      </a:r>
                    </a:p>
                  </a:txBody>
                  <a:tcPr/>
                </a:tc>
                <a:tc>
                  <a:txBody>
                    <a:bodyPr/>
                    <a:lstStyle/>
                    <a:p>
                      <a:r>
                        <a:rPr lang="en-US" dirty="0"/>
                        <a:t>Surveys</a:t>
                      </a:r>
                    </a:p>
                  </a:txBody>
                  <a:tcPr/>
                </a:tc>
                <a:tc>
                  <a:txBody>
                    <a:bodyPr/>
                    <a:lstStyle/>
                    <a:p>
                      <a:r>
                        <a:rPr lang="en-US" dirty="0"/>
                        <a:t>Observational Survey </a:t>
                      </a:r>
                    </a:p>
                  </a:txBody>
                  <a:tcPr/>
                </a:tc>
                <a:tc>
                  <a:txBody>
                    <a:bodyPr/>
                    <a:lstStyle/>
                    <a:p>
                      <a:r>
                        <a:rPr lang="en-US" dirty="0"/>
                        <a:t>SPSS</a:t>
                      </a:r>
                    </a:p>
                  </a:txBody>
                  <a:tcPr/>
                </a:tc>
                <a:extLst>
                  <a:ext uri="{0D108BD9-81ED-4DB2-BD59-A6C34878D82A}">
                    <a16:rowId xmlns:a16="http://schemas.microsoft.com/office/drawing/2014/main" val="1744951915"/>
                  </a:ext>
                </a:extLst>
              </a:tr>
              <a:tr h="1389855">
                <a:tc>
                  <a:txBody>
                    <a:bodyPr/>
                    <a:lstStyle/>
                    <a:p>
                      <a:r>
                        <a:rPr lang="en-US" dirty="0"/>
                        <a:t>Dietary Preferences &amp; Habits</a:t>
                      </a:r>
                    </a:p>
                  </a:txBody>
                  <a:tcPr/>
                </a:tc>
                <a:tc>
                  <a:txBody>
                    <a:bodyPr/>
                    <a:lstStyle/>
                    <a:p>
                      <a:r>
                        <a:rPr lang="en-US" dirty="0"/>
                        <a:t>Household interviews</a:t>
                      </a:r>
                    </a:p>
                  </a:txBody>
                  <a:tcPr/>
                </a:tc>
                <a:tc>
                  <a:txBody>
                    <a:bodyPr/>
                    <a:lstStyle/>
                    <a:p>
                      <a:r>
                        <a:rPr lang="en-US" dirty="0"/>
                        <a:t>Face to Face Survey</a:t>
                      </a:r>
                    </a:p>
                  </a:txBody>
                  <a:tcPr/>
                </a:tc>
                <a:tc>
                  <a:txBody>
                    <a:bodyPr/>
                    <a:lstStyle/>
                    <a:p>
                      <a:r>
                        <a:rPr lang="en-US" dirty="0"/>
                        <a:t>Excel</a:t>
                      </a:r>
                    </a:p>
                  </a:txBody>
                  <a:tcPr/>
                </a:tc>
                <a:extLst>
                  <a:ext uri="{0D108BD9-81ED-4DB2-BD59-A6C34878D82A}">
                    <a16:rowId xmlns:a16="http://schemas.microsoft.com/office/drawing/2014/main" val="1990417578"/>
                  </a:ext>
                </a:extLst>
              </a:tr>
              <a:tr h="805233">
                <a:tc>
                  <a:txBody>
                    <a:bodyPr/>
                    <a:lstStyle/>
                    <a:p>
                      <a:r>
                        <a:rPr lang="en-US" dirty="0"/>
                        <a:t>Diabetes knowledge and Awareness</a:t>
                      </a:r>
                    </a:p>
                  </a:txBody>
                  <a:tcPr/>
                </a:tc>
                <a:tc>
                  <a:txBody>
                    <a:bodyPr/>
                    <a:lstStyle/>
                    <a:p>
                      <a:r>
                        <a:rPr lang="en-US" dirty="0"/>
                        <a:t>Household surveys</a:t>
                      </a:r>
                    </a:p>
                  </a:txBody>
                  <a:tcPr/>
                </a:tc>
                <a:tc>
                  <a:txBody>
                    <a:bodyPr/>
                    <a:lstStyle/>
                    <a:p>
                      <a:r>
                        <a:rPr lang="en-US" dirty="0"/>
                        <a:t>Structured Questionnaires</a:t>
                      </a:r>
                    </a:p>
                  </a:txBody>
                  <a:tcPr/>
                </a:tc>
                <a:tc>
                  <a:txBody>
                    <a:bodyPr/>
                    <a:lstStyle/>
                    <a:p>
                      <a:r>
                        <a:rPr lang="en-US" dirty="0"/>
                        <a:t>SPSS</a:t>
                      </a:r>
                    </a:p>
                  </a:txBody>
                  <a:tcPr/>
                </a:tc>
                <a:extLst>
                  <a:ext uri="{0D108BD9-81ED-4DB2-BD59-A6C34878D82A}">
                    <a16:rowId xmlns:a16="http://schemas.microsoft.com/office/drawing/2014/main" val="225242254"/>
                  </a:ext>
                </a:extLst>
              </a:tr>
            </a:tbl>
          </a:graphicData>
        </a:graphic>
      </p:graphicFrame>
    </p:spTree>
    <p:extLst>
      <p:ext uri="{BB962C8B-B14F-4D97-AF65-F5344CB8AC3E}">
        <p14:creationId xmlns:p14="http://schemas.microsoft.com/office/powerpoint/2010/main" val="405253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B962-632B-E554-48C7-F4EFA9783292}"/>
              </a:ext>
            </a:extLst>
          </p:cNvPr>
          <p:cNvSpPr>
            <a:spLocks noGrp="1"/>
          </p:cNvSpPr>
          <p:nvPr>
            <p:ph type="title"/>
          </p:nvPr>
        </p:nvSpPr>
        <p:spPr/>
        <p:txBody>
          <a:bodyPr/>
          <a:lstStyle/>
          <a:p>
            <a:r>
              <a:rPr lang="en-US" dirty="0"/>
              <a:t>INCLUSION AND EXCLUSION CRITERIA</a:t>
            </a:r>
          </a:p>
        </p:txBody>
      </p:sp>
      <p:sp>
        <p:nvSpPr>
          <p:cNvPr id="3" name="Content Placeholder 2">
            <a:extLst>
              <a:ext uri="{FF2B5EF4-FFF2-40B4-BE49-F238E27FC236}">
                <a16:creationId xmlns:a16="http://schemas.microsoft.com/office/drawing/2014/main" id="{B6E723F9-9183-C269-BAD6-86B6CDB0C489}"/>
              </a:ext>
            </a:extLst>
          </p:cNvPr>
          <p:cNvSpPr>
            <a:spLocks noGrp="1"/>
          </p:cNvSpPr>
          <p:nvPr>
            <p:ph idx="1"/>
          </p:nvPr>
        </p:nvSpPr>
        <p:spPr/>
        <p:txBody>
          <a:bodyPr>
            <a:normAutofit fontScale="92500" lnSpcReduction="10000"/>
          </a:bodyPr>
          <a:lstStyle/>
          <a:p>
            <a:r>
              <a:rPr lang="en-US" b="1" dirty="0"/>
              <a:t>Inclusion Criteria</a:t>
            </a:r>
          </a:p>
          <a:p>
            <a:pPr marL="514350" indent="-514350">
              <a:buAutoNum type="arabicPeriod"/>
            </a:pPr>
            <a:r>
              <a:rPr lang="en-US" dirty="0"/>
              <a:t>Adults aged 18 years or older</a:t>
            </a:r>
          </a:p>
          <a:p>
            <a:pPr marL="514350" indent="-514350">
              <a:buAutoNum type="arabicPeriod"/>
            </a:pPr>
            <a:r>
              <a:rPr lang="en-US" dirty="0"/>
              <a:t>Residents of selected area of study for at least 1 year</a:t>
            </a:r>
          </a:p>
          <a:p>
            <a:pPr marL="514350" indent="-514350">
              <a:buAutoNum type="arabicPeriod"/>
            </a:pPr>
            <a:r>
              <a:rPr lang="en-US" dirty="0"/>
              <a:t>Willing to provide informed consent.</a:t>
            </a:r>
          </a:p>
          <a:p>
            <a:pPr marL="514350" indent="-514350">
              <a:buAutoNum type="arabicPeriod"/>
            </a:pPr>
            <a:r>
              <a:rPr lang="en-US" dirty="0"/>
              <a:t>People previously diagnosed with type 2 diabetes.</a:t>
            </a:r>
          </a:p>
          <a:p>
            <a:r>
              <a:rPr lang="en-US" b="1" dirty="0"/>
              <a:t>Exclusion Criteria</a:t>
            </a:r>
          </a:p>
          <a:p>
            <a:pPr marL="514350" indent="-514350">
              <a:buAutoNum type="arabicPeriod"/>
            </a:pPr>
            <a:r>
              <a:rPr lang="en-US" dirty="0"/>
              <a:t>People previously diagnosed with type 1 diabetes.</a:t>
            </a:r>
          </a:p>
          <a:p>
            <a:pPr marL="514350" indent="-514350">
              <a:buAutoNum type="arabicPeriod"/>
            </a:pPr>
            <a:r>
              <a:rPr lang="en-US" dirty="0"/>
              <a:t>Individuals currently pregnant or breastfeeding.</a:t>
            </a:r>
          </a:p>
          <a:p>
            <a:pPr marL="514350" indent="-514350">
              <a:buAutoNum type="arabicPeriod"/>
            </a:pPr>
            <a:r>
              <a:rPr lang="en-US" dirty="0"/>
              <a:t>Individuals with conditions that could significantly interfere with dietary assessment or glucose measurement.</a:t>
            </a:r>
          </a:p>
        </p:txBody>
      </p:sp>
    </p:spTree>
    <p:extLst>
      <p:ext uri="{BB962C8B-B14F-4D97-AF65-F5344CB8AC3E}">
        <p14:creationId xmlns:p14="http://schemas.microsoft.com/office/powerpoint/2010/main" val="32082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50B1-A01E-3CF4-A122-3FFD7E4469C9}"/>
              </a:ext>
            </a:extLst>
          </p:cNvPr>
          <p:cNvSpPr>
            <a:spLocks noGrp="1"/>
          </p:cNvSpPr>
          <p:nvPr>
            <p:ph type="title"/>
          </p:nvPr>
        </p:nvSpPr>
        <p:spPr>
          <a:xfrm>
            <a:off x="838200" y="365126"/>
            <a:ext cx="10515600" cy="859518"/>
          </a:xfrm>
        </p:spPr>
        <p:txBody>
          <a:bodyPr/>
          <a:lstStyle/>
          <a:p>
            <a:r>
              <a:rPr lang="en-US" dirty="0"/>
              <a:t>DATA QUALITY CONTROL</a:t>
            </a:r>
          </a:p>
        </p:txBody>
      </p:sp>
      <p:sp>
        <p:nvSpPr>
          <p:cNvPr id="3" name="Content Placeholder 2">
            <a:extLst>
              <a:ext uri="{FF2B5EF4-FFF2-40B4-BE49-F238E27FC236}">
                <a16:creationId xmlns:a16="http://schemas.microsoft.com/office/drawing/2014/main" id="{FE6970A1-6652-0F37-161E-76D4E991AF3C}"/>
              </a:ext>
            </a:extLst>
          </p:cNvPr>
          <p:cNvSpPr>
            <a:spLocks noGrp="1"/>
          </p:cNvSpPr>
          <p:nvPr>
            <p:ph idx="1"/>
          </p:nvPr>
        </p:nvSpPr>
        <p:spPr>
          <a:xfrm>
            <a:off x="838200" y="4588329"/>
            <a:ext cx="10515600" cy="2269670"/>
          </a:xfrm>
        </p:spPr>
        <p:txBody>
          <a:bodyPr>
            <a:norm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Regular data monitoring was conducted to ensure data quality and accuracy. This will involved checking for missing data, outliers, and inconsistency.</a:t>
            </a:r>
            <a:r>
              <a:rPr lang="en-US" sz="1800" kern="100" dirty="0">
                <a:latin typeface="Calibri" panose="020F0502020204030204" pitchFamily="34" charset="0"/>
                <a:ea typeface="Times New Roman" panose="02020603050405020304" pitchFamily="18" charset="0"/>
                <a:cs typeface="Times New Roman" panose="02020603050405020304" pitchFamily="18" charset="0"/>
              </a:rPr>
              <a:t> </a:t>
            </a:r>
            <a:r>
              <a:rPr lang="en-US" dirty="0"/>
              <a:t>Data is stored and managed using secure excel software.</a:t>
            </a:r>
          </a:p>
          <a:p>
            <a:r>
              <a:rPr lang="en-US" sz="1800" dirty="0">
                <a:effectLst/>
                <a:latin typeface="Times New Roman" panose="02020603050405020304" pitchFamily="18" charset="0"/>
                <a:ea typeface="Calibri" panose="020F0502020204030204" pitchFamily="34" charset="0"/>
              </a:rPr>
              <a:t>Informed consent </a:t>
            </a:r>
            <a:r>
              <a:rPr lang="en-US" sz="1800" dirty="0" err="1">
                <a:effectLst/>
                <a:latin typeface="Times New Roman" panose="02020603050405020304" pitchFamily="18" charset="0"/>
                <a:ea typeface="Calibri" panose="020F0502020204030204" pitchFamily="34" charset="0"/>
              </a:rPr>
              <a:t>wa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sobtained</a:t>
            </a:r>
            <a:r>
              <a:rPr lang="en-US" sz="1800" dirty="0">
                <a:effectLst/>
                <a:latin typeface="Times New Roman" panose="02020603050405020304" pitchFamily="18" charset="0"/>
                <a:ea typeface="Calibri" panose="020F0502020204030204" pitchFamily="34" charset="0"/>
              </a:rPr>
              <a:t> from all participants before data collection, and confidentiality of participants' information was ensured throughout the study.</a:t>
            </a:r>
            <a:endParaRPr lang="en-US" dirty="0"/>
          </a:p>
        </p:txBody>
      </p:sp>
      <p:pic>
        <p:nvPicPr>
          <p:cNvPr id="7" name="table">
            <a:extLst>
              <a:ext uri="{FF2B5EF4-FFF2-40B4-BE49-F238E27FC236}">
                <a16:creationId xmlns:a16="http://schemas.microsoft.com/office/drawing/2014/main" id="{949D667B-F483-D8A3-D7A2-9865D646DD53}"/>
              </a:ext>
            </a:extLst>
          </p:cNvPr>
          <p:cNvPicPr>
            <a:picLocks noChangeAspect="1"/>
          </p:cNvPicPr>
          <p:nvPr/>
        </p:nvPicPr>
        <p:blipFill>
          <a:blip r:embed="rId2"/>
          <a:stretch>
            <a:fillRect/>
          </a:stretch>
        </p:blipFill>
        <p:spPr>
          <a:xfrm>
            <a:off x="838199" y="1224644"/>
            <a:ext cx="10515599" cy="3363685"/>
          </a:xfrm>
          <a:prstGeom prst="rect">
            <a:avLst/>
          </a:prstGeom>
        </p:spPr>
      </p:pic>
    </p:spTree>
    <p:extLst>
      <p:ext uri="{BB962C8B-B14F-4D97-AF65-F5344CB8AC3E}">
        <p14:creationId xmlns:p14="http://schemas.microsoft.com/office/powerpoint/2010/main" val="21437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E12F5-E0F6-115A-2D6D-9FADD82856A0}"/>
              </a:ext>
            </a:extLst>
          </p:cNvPr>
          <p:cNvSpPr>
            <a:spLocks noGrp="1"/>
          </p:cNvSpPr>
          <p:nvPr>
            <p:ph type="title"/>
          </p:nvPr>
        </p:nvSpPr>
        <p:spPr/>
        <p:txBody>
          <a:bodyPr/>
          <a:lstStyle/>
          <a:p>
            <a:r>
              <a:rPr lang="en-US" dirty="0"/>
              <a:t>CHAPTER 4: ANALYSIS</a:t>
            </a:r>
            <a:br>
              <a:rPr lang="en-US" dirty="0"/>
            </a:br>
            <a:r>
              <a:rPr lang="en-US" dirty="0"/>
              <a:t>Dietary Habits(in A Typical Week)</a:t>
            </a:r>
          </a:p>
        </p:txBody>
      </p:sp>
      <p:sp>
        <p:nvSpPr>
          <p:cNvPr id="9" name="Text Placeholder 8">
            <a:extLst>
              <a:ext uri="{FF2B5EF4-FFF2-40B4-BE49-F238E27FC236}">
                <a16:creationId xmlns:a16="http://schemas.microsoft.com/office/drawing/2014/main" id="{A88E1D45-FACD-942C-7B9B-317AC413B24F}"/>
              </a:ext>
            </a:extLst>
          </p:cNvPr>
          <p:cNvSpPr>
            <a:spLocks noGrp="1"/>
          </p:cNvSpPr>
          <p:nvPr>
            <p:ph type="body" idx="1"/>
          </p:nvPr>
        </p:nvSpPr>
        <p:spPr>
          <a:xfrm>
            <a:off x="839788" y="1681163"/>
            <a:ext cx="3568927" cy="823912"/>
          </a:xfrm>
        </p:spPr>
        <p:txBody>
          <a:bodyPr/>
          <a:lstStyle/>
          <a:p>
            <a:r>
              <a:rPr lang="en-US" dirty="0"/>
              <a:t>Weekly Consumption</a:t>
            </a:r>
          </a:p>
        </p:txBody>
      </p:sp>
      <p:sp>
        <p:nvSpPr>
          <p:cNvPr id="7" name="Content Placeholder 6">
            <a:extLst>
              <a:ext uri="{FF2B5EF4-FFF2-40B4-BE49-F238E27FC236}">
                <a16:creationId xmlns:a16="http://schemas.microsoft.com/office/drawing/2014/main" id="{807D82F2-E2F2-83AC-C8DB-51FEB4717B49}"/>
              </a:ext>
            </a:extLst>
          </p:cNvPr>
          <p:cNvSpPr>
            <a:spLocks noGrp="1"/>
          </p:cNvSpPr>
          <p:nvPr>
            <p:ph sz="half" idx="2"/>
          </p:nvPr>
        </p:nvSpPr>
        <p:spPr>
          <a:xfrm>
            <a:off x="839789" y="2505075"/>
            <a:ext cx="3568926" cy="3684588"/>
          </a:xfrm>
        </p:spPr>
        <p:txBody>
          <a:bodyPr>
            <a:normAutofit/>
          </a:bodyPr>
          <a:lstStyle/>
          <a:p>
            <a:r>
              <a:rPr lang="en-US" dirty="0"/>
              <a:t>Consumption Of Fruits And Vegetables</a:t>
            </a:r>
          </a:p>
          <a:p>
            <a:r>
              <a:rPr lang="en-US" dirty="0"/>
              <a:t>Consumption Of Beverages On</a:t>
            </a:r>
          </a:p>
          <a:p>
            <a:r>
              <a:rPr lang="en-US" dirty="0"/>
              <a:t>Consumption Of High Fat Foods</a:t>
            </a:r>
          </a:p>
        </p:txBody>
      </p:sp>
      <p:sp>
        <p:nvSpPr>
          <p:cNvPr id="13" name="Text Placeholder 8">
            <a:extLst>
              <a:ext uri="{FF2B5EF4-FFF2-40B4-BE49-F238E27FC236}">
                <a16:creationId xmlns:a16="http://schemas.microsoft.com/office/drawing/2014/main" id="{06FF6934-67E5-C693-5FC0-F51B70EE9468}"/>
              </a:ext>
            </a:extLst>
          </p:cNvPr>
          <p:cNvSpPr txBox="1">
            <a:spLocks/>
          </p:cNvSpPr>
          <p:nvPr/>
        </p:nvSpPr>
        <p:spPr>
          <a:xfrm>
            <a:off x="4310744" y="1675777"/>
            <a:ext cx="356892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Average Consumption Index</a:t>
            </a:r>
          </a:p>
        </p:txBody>
      </p:sp>
      <p:sp>
        <p:nvSpPr>
          <p:cNvPr id="14" name="Content Placeholder 6">
            <a:extLst>
              <a:ext uri="{FF2B5EF4-FFF2-40B4-BE49-F238E27FC236}">
                <a16:creationId xmlns:a16="http://schemas.microsoft.com/office/drawing/2014/main" id="{6BC80FF4-7004-B3CB-1D58-02697E891174}"/>
              </a:ext>
            </a:extLst>
          </p:cNvPr>
          <p:cNvSpPr txBox="1">
            <a:spLocks/>
          </p:cNvSpPr>
          <p:nvPr/>
        </p:nvSpPr>
        <p:spPr>
          <a:xfrm>
            <a:off x="4408715" y="2499689"/>
            <a:ext cx="356892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159</a:t>
            </a:r>
          </a:p>
          <a:p>
            <a:endParaRPr lang="en-US" dirty="0"/>
          </a:p>
          <a:p>
            <a:r>
              <a:rPr lang="en-US" dirty="0"/>
              <a:t>94</a:t>
            </a:r>
          </a:p>
          <a:p>
            <a:endParaRPr lang="en-US" dirty="0"/>
          </a:p>
          <a:p>
            <a:r>
              <a:rPr lang="en-US" dirty="0"/>
              <a:t>89</a:t>
            </a:r>
          </a:p>
        </p:txBody>
      </p:sp>
      <p:sp>
        <p:nvSpPr>
          <p:cNvPr id="17" name="Text Placeholder 8">
            <a:extLst>
              <a:ext uri="{FF2B5EF4-FFF2-40B4-BE49-F238E27FC236}">
                <a16:creationId xmlns:a16="http://schemas.microsoft.com/office/drawing/2014/main" id="{B08EAB8F-A812-0D7D-145F-CB39F9CD1458}"/>
              </a:ext>
            </a:extLst>
          </p:cNvPr>
          <p:cNvSpPr txBox="1">
            <a:spLocks/>
          </p:cNvSpPr>
          <p:nvPr/>
        </p:nvSpPr>
        <p:spPr>
          <a:xfrm>
            <a:off x="7977641" y="1681163"/>
            <a:ext cx="356892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 Consumption Index</a:t>
            </a:r>
          </a:p>
        </p:txBody>
      </p:sp>
      <p:sp>
        <p:nvSpPr>
          <p:cNvPr id="18" name="Content Placeholder 6">
            <a:extLst>
              <a:ext uri="{FF2B5EF4-FFF2-40B4-BE49-F238E27FC236}">
                <a16:creationId xmlns:a16="http://schemas.microsoft.com/office/drawing/2014/main" id="{D8E62B09-0213-FA57-F6DF-2D44BDD2530B}"/>
              </a:ext>
            </a:extLst>
          </p:cNvPr>
          <p:cNvSpPr txBox="1">
            <a:spLocks/>
          </p:cNvSpPr>
          <p:nvPr/>
        </p:nvSpPr>
        <p:spPr>
          <a:xfrm>
            <a:off x="7872639" y="2494303"/>
            <a:ext cx="356892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81</a:t>
            </a:r>
          </a:p>
          <a:p>
            <a:endParaRPr lang="en-US" dirty="0"/>
          </a:p>
          <a:p>
            <a:r>
              <a:rPr lang="en-US" dirty="0"/>
              <a:t>47.6</a:t>
            </a:r>
          </a:p>
          <a:p>
            <a:endParaRPr lang="en-US" dirty="0"/>
          </a:p>
          <a:p>
            <a:r>
              <a:rPr lang="en-US" dirty="0"/>
              <a:t>45.2 </a:t>
            </a:r>
          </a:p>
        </p:txBody>
      </p:sp>
    </p:spTree>
    <p:extLst>
      <p:ext uri="{BB962C8B-B14F-4D97-AF65-F5344CB8AC3E}">
        <p14:creationId xmlns:p14="http://schemas.microsoft.com/office/powerpoint/2010/main" val="108600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0B081E-A6B1-263C-6067-DDE2A1798E55}"/>
              </a:ext>
            </a:extLst>
          </p:cNvPr>
          <p:cNvSpPr>
            <a:spLocks noGrp="1"/>
          </p:cNvSpPr>
          <p:nvPr>
            <p:ph type="title"/>
          </p:nvPr>
        </p:nvSpPr>
        <p:spPr/>
        <p:txBody>
          <a:bodyPr/>
          <a:lstStyle/>
          <a:p>
            <a:r>
              <a:rPr lang="en-US" dirty="0"/>
              <a:t>Lifestyle Behaviors</a:t>
            </a:r>
          </a:p>
        </p:txBody>
      </p:sp>
      <p:graphicFrame>
        <p:nvGraphicFramePr>
          <p:cNvPr id="9" name="Table 8">
            <a:extLst>
              <a:ext uri="{FF2B5EF4-FFF2-40B4-BE49-F238E27FC236}">
                <a16:creationId xmlns:a16="http://schemas.microsoft.com/office/drawing/2014/main" id="{139D0880-5AB0-54FD-88C2-B5787D8B4559}"/>
              </a:ext>
            </a:extLst>
          </p:cNvPr>
          <p:cNvGraphicFramePr>
            <a:graphicFrameLocks noGrp="1"/>
          </p:cNvGraphicFramePr>
          <p:nvPr>
            <p:extLst>
              <p:ext uri="{D42A27DB-BD31-4B8C-83A1-F6EECF244321}">
                <p14:modId xmlns:p14="http://schemas.microsoft.com/office/powerpoint/2010/main" val="2804259062"/>
              </p:ext>
            </p:extLst>
          </p:nvPr>
        </p:nvGraphicFramePr>
        <p:xfrm>
          <a:off x="838200" y="1690688"/>
          <a:ext cx="10515600" cy="480218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033734205"/>
                    </a:ext>
                  </a:extLst>
                </a:gridCol>
                <a:gridCol w="3505200">
                  <a:extLst>
                    <a:ext uri="{9D8B030D-6E8A-4147-A177-3AD203B41FA5}">
                      <a16:colId xmlns:a16="http://schemas.microsoft.com/office/drawing/2014/main" val="3951056631"/>
                    </a:ext>
                  </a:extLst>
                </a:gridCol>
                <a:gridCol w="3505200">
                  <a:extLst>
                    <a:ext uri="{9D8B030D-6E8A-4147-A177-3AD203B41FA5}">
                      <a16:colId xmlns:a16="http://schemas.microsoft.com/office/drawing/2014/main" val="1239191054"/>
                    </a:ext>
                  </a:extLst>
                </a:gridCol>
              </a:tblGrid>
              <a:tr h="1245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Behavioral Factor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Hours (per week)</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Average Hours (per week)</a:t>
                      </a:r>
                    </a:p>
                    <a:p>
                      <a:endParaRPr lang="en-US" dirty="0"/>
                    </a:p>
                  </a:txBody>
                  <a:tcPr/>
                </a:tc>
                <a:extLst>
                  <a:ext uri="{0D108BD9-81ED-4DB2-BD59-A6C34878D82A}">
                    <a16:rowId xmlns:a16="http://schemas.microsoft.com/office/drawing/2014/main" val="2837369843"/>
                  </a:ext>
                </a:extLst>
              </a:tr>
              <a:tr h="1778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Physical activity(exercise &amp; sports)</a:t>
                      </a:r>
                    </a:p>
                    <a:p>
                      <a:endParaRPr lang="en-US" dirty="0"/>
                    </a:p>
                  </a:txBody>
                  <a:tcPr/>
                </a:tc>
                <a:tc>
                  <a:txBody>
                    <a:bodyPr/>
                    <a:lstStyle/>
                    <a:p>
                      <a:r>
                        <a:rPr lang="en-US" dirty="0"/>
                        <a:t>27 hours</a:t>
                      </a:r>
                    </a:p>
                  </a:txBody>
                  <a:tcPr/>
                </a:tc>
                <a:tc>
                  <a:txBody>
                    <a:bodyPr/>
                    <a:lstStyle/>
                    <a:p>
                      <a:r>
                        <a:rPr lang="en-US" dirty="0"/>
                        <a:t>16 %</a:t>
                      </a:r>
                    </a:p>
                  </a:txBody>
                  <a:tcPr/>
                </a:tc>
                <a:extLst>
                  <a:ext uri="{0D108BD9-81ED-4DB2-BD59-A6C34878D82A}">
                    <a16:rowId xmlns:a16="http://schemas.microsoft.com/office/drawing/2014/main" val="1687825246"/>
                  </a:ext>
                </a:extLst>
              </a:tr>
              <a:tr h="17785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Being Sedentary( Watching TV &amp; using the computer).</a:t>
                      </a:r>
                    </a:p>
                    <a:p>
                      <a:endParaRPr lang="en-US" dirty="0"/>
                    </a:p>
                  </a:txBody>
                  <a:tcPr/>
                </a:tc>
                <a:tc>
                  <a:txBody>
                    <a:bodyPr/>
                    <a:lstStyle/>
                    <a:p>
                      <a:r>
                        <a:rPr lang="en-US" dirty="0"/>
                        <a:t>21</a:t>
                      </a:r>
                    </a:p>
                  </a:txBody>
                  <a:tcPr/>
                </a:tc>
                <a:tc>
                  <a:txBody>
                    <a:bodyPr/>
                    <a:lstStyle/>
                    <a:p>
                      <a:r>
                        <a:rPr lang="en-US" dirty="0"/>
                        <a:t>12.5 %</a:t>
                      </a:r>
                    </a:p>
                  </a:txBody>
                  <a:tcPr/>
                </a:tc>
                <a:extLst>
                  <a:ext uri="{0D108BD9-81ED-4DB2-BD59-A6C34878D82A}">
                    <a16:rowId xmlns:a16="http://schemas.microsoft.com/office/drawing/2014/main" val="3619229282"/>
                  </a:ext>
                </a:extLst>
              </a:tr>
            </a:tbl>
          </a:graphicData>
        </a:graphic>
      </p:graphicFrame>
    </p:spTree>
    <p:extLst>
      <p:ext uri="{BB962C8B-B14F-4D97-AF65-F5344CB8AC3E}">
        <p14:creationId xmlns:p14="http://schemas.microsoft.com/office/powerpoint/2010/main" val="985149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7E94-479D-F241-7085-64FACFF4BEDE}"/>
              </a:ext>
            </a:extLst>
          </p:cNvPr>
          <p:cNvSpPr>
            <a:spLocks noGrp="1"/>
          </p:cNvSpPr>
          <p:nvPr>
            <p:ph type="title"/>
          </p:nvPr>
        </p:nvSpPr>
        <p:spPr/>
        <p:txBody>
          <a:bodyPr/>
          <a:lstStyle/>
          <a:p>
            <a:r>
              <a:rPr lang="en-US" dirty="0"/>
              <a:t>Socio Cultural Characteristics</a:t>
            </a:r>
          </a:p>
        </p:txBody>
      </p:sp>
      <p:graphicFrame>
        <p:nvGraphicFramePr>
          <p:cNvPr id="9" name="Chart 8">
            <a:extLst>
              <a:ext uri="{FF2B5EF4-FFF2-40B4-BE49-F238E27FC236}">
                <a16:creationId xmlns:a16="http://schemas.microsoft.com/office/drawing/2014/main" id="{29EFA8F4-8534-D96B-1874-8AC889E544A1}"/>
              </a:ext>
            </a:extLst>
          </p:cNvPr>
          <p:cNvGraphicFramePr/>
          <p:nvPr>
            <p:extLst>
              <p:ext uri="{D42A27DB-BD31-4B8C-83A1-F6EECF244321}">
                <p14:modId xmlns:p14="http://schemas.microsoft.com/office/powerpoint/2010/main" val="2651980052"/>
              </p:ext>
            </p:extLst>
          </p:nvPr>
        </p:nvGraphicFramePr>
        <p:xfrm>
          <a:off x="836612" y="1681163"/>
          <a:ext cx="4140200" cy="34865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C89E1EF2-88D3-8394-450F-56571CA60969}"/>
              </a:ext>
            </a:extLst>
          </p:cNvPr>
          <p:cNvGraphicFramePr/>
          <p:nvPr>
            <p:extLst>
              <p:ext uri="{D42A27DB-BD31-4B8C-83A1-F6EECF244321}">
                <p14:modId xmlns:p14="http://schemas.microsoft.com/office/powerpoint/2010/main" val="2569644786"/>
              </p:ext>
            </p:extLst>
          </p:nvPr>
        </p:nvGraphicFramePr>
        <p:xfrm>
          <a:off x="7218364" y="1681162"/>
          <a:ext cx="4140200" cy="34865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8045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8E6B-618B-C9A0-A8E4-C69B5B93BF60}"/>
              </a:ext>
            </a:extLst>
          </p:cNvPr>
          <p:cNvSpPr>
            <a:spLocks noGrp="1"/>
          </p:cNvSpPr>
          <p:nvPr>
            <p:ph type="title"/>
          </p:nvPr>
        </p:nvSpPr>
        <p:spPr/>
        <p:txBody>
          <a:bodyPr/>
          <a:lstStyle/>
          <a:p>
            <a:r>
              <a:rPr lang="en-US" dirty="0"/>
              <a:t>CHAPTER 1: INTRODUCTION</a:t>
            </a:r>
            <a:br>
              <a:rPr lang="en-US" dirty="0"/>
            </a:br>
            <a:r>
              <a:rPr lang="en-US" dirty="0"/>
              <a:t>BACKGROUND INFORMATION</a:t>
            </a:r>
          </a:p>
        </p:txBody>
      </p:sp>
      <p:sp>
        <p:nvSpPr>
          <p:cNvPr id="3" name="Content Placeholder 2">
            <a:extLst>
              <a:ext uri="{FF2B5EF4-FFF2-40B4-BE49-F238E27FC236}">
                <a16:creationId xmlns:a16="http://schemas.microsoft.com/office/drawing/2014/main" id="{B8D8C123-222D-29A0-B9F9-901DF4AD685C}"/>
              </a:ext>
            </a:extLst>
          </p:cNvPr>
          <p:cNvSpPr>
            <a:spLocks noGrp="1"/>
          </p:cNvSpPr>
          <p:nvPr>
            <p:ph idx="1"/>
          </p:nvPr>
        </p:nvSpPr>
        <p:spPr/>
        <p:txBody>
          <a:bodyPr>
            <a:normAutofit/>
          </a:bodyPr>
          <a:lstStyle/>
          <a:p>
            <a:pPr marL="0" indent="0">
              <a:buNone/>
            </a:pPr>
            <a:r>
              <a:rPr lang="en-US" sz="2400" kern="0" dirty="0">
                <a:effectLst/>
                <a:ea typeface="Times New Roman" panose="02020603050405020304" pitchFamily="18" charset="0"/>
              </a:rPr>
              <a:t>Diabetes is a chronic, metabolic disease characterized by elevated levels of blood glucose over a long period of time, which leads over time to serious damage to the heart, blood vessels, eyes, kidneys and nerves.</a:t>
            </a:r>
          </a:p>
          <a:p>
            <a:pPr marL="0" indent="0">
              <a:buNone/>
            </a:pPr>
            <a:r>
              <a:rPr lang="en-US" sz="2400" dirty="0">
                <a:solidFill>
                  <a:srgbClr val="000000"/>
                </a:solidFill>
                <a:effectLst/>
                <a:highlight>
                  <a:srgbClr val="FFFFFF"/>
                </a:highlight>
                <a:ea typeface="Calibri" panose="020F0502020204030204" pitchFamily="34" charset="0"/>
              </a:rPr>
              <a:t>Diabetes mellitus is the most challenging public health threat of the twenty-first century and is an epidemic in many economically developing countries [</a:t>
            </a:r>
            <a:r>
              <a:rPr lang="en-US" sz="2400" u="sng" dirty="0">
                <a:solidFill>
                  <a:srgbClr val="000000"/>
                </a:solidFill>
                <a:effectLst/>
                <a:highlight>
                  <a:srgbClr val="FFFFFF"/>
                </a:highlight>
                <a:ea typeface="Calibri" panose="020F0502020204030204" pitchFamily="34" charset="0"/>
              </a:rPr>
              <a:t>3</a:t>
            </a:r>
            <a:r>
              <a:rPr lang="en-US" sz="2400" dirty="0">
                <a:solidFill>
                  <a:srgbClr val="000000"/>
                </a:solidFill>
                <a:effectLst/>
                <a:highlight>
                  <a:srgbClr val="FFFFFF"/>
                </a:highlight>
                <a:ea typeface="Calibri" panose="020F0502020204030204" pitchFamily="34" charset="0"/>
              </a:rPr>
              <a:t>]. </a:t>
            </a:r>
            <a:r>
              <a:rPr lang="en-US" sz="2400" dirty="0">
                <a:effectLst/>
                <a:ea typeface="Calibri" panose="020F0502020204030204" pitchFamily="34" charset="0"/>
              </a:rPr>
              <a:t>Diabetes is a major cause of morbidity and mortality worldwide yet preventable.</a:t>
            </a:r>
            <a:r>
              <a:rPr lang="en-US" sz="2400" dirty="0">
                <a:solidFill>
                  <a:srgbClr val="000000"/>
                </a:solidFill>
                <a:effectLst/>
                <a:highlight>
                  <a:srgbClr val="FFFFFF"/>
                </a:highlight>
                <a:ea typeface="Calibri" panose="020F0502020204030204" pitchFamily="34" charset="0"/>
              </a:rPr>
              <a:t> Diabetes is one of the most common noncommunicable diseases globally and it is the fourth-leading cause of death. </a:t>
            </a:r>
            <a:endParaRPr lang="en-US" sz="2400" dirty="0"/>
          </a:p>
        </p:txBody>
      </p:sp>
    </p:spTree>
    <p:extLst>
      <p:ext uri="{BB962C8B-B14F-4D97-AF65-F5344CB8AC3E}">
        <p14:creationId xmlns:p14="http://schemas.microsoft.com/office/powerpoint/2010/main" val="152352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3CAF6CA4-5B99-5D8E-26D0-512593AD0D72}"/>
              </a:ext>
            </a:extLst>
          </p:cNvPr>
          <p:cNvGraphicFramePr/>
          <p:nvPr>
            <p:extLst>
              <p:ext uri="{D42A27DB-BD31-4B8C-83A1-F6EECF244321}">
                <p14:modId xmlns:p14="http://schemas.microsoft.com/office/powerpoint/2010/main" val="3206585184"/>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767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5D1375C-B77F-B6E8-6B37-0285C0E9992E}"/>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Diabetes Knowledge And Awareness</a:t>
            </a:r>
          </a:p>
        </p:txBody>
      </p:sp>
      <p:graphicFrame>
        <p:nvGraphicFramePr>
          <p:cNvPr id="11" name="Chart 10">
            <a:extLst>
              <a:ext uri="{FF2B5EF4-FFF2-40B4-BE49-F238E27FC236}">
                <a16:creationId xmlns:a16="http://schemas.microsoft.com/office/drawing/2014/main" id="{D2A5CBA6-6759-59BE-3CF3-9824922B6899}"/>
              </a:ext>
            </a:extLst>
          </p:cNvPr>
          <p:cNvGraphicFramePr/>
          <p:nvPr>
            <p:extLst>
              <p:ext uri="{D42A27DB-BD31-4B8C-83A1-F6EECF244321}">
                <p14:modId xmlns:p14="http://schemas.microsoft.com/office/powerpoint/2010/main" val="3454851689"/>
              </p:ext>
            </p:extLst>
          </p:nvPr>
        </p:nvGraphicFramePr>
        <p:xfrm>
          <a:off x="836612" y="1264920"/>
          <a:ext cx="5259388" cy="48734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2802DBC1-F9AC-ABE7-8515-6743A229B6F2}"/>
              </a:ext>
            </a:extLst>
          </p:cNvPr>
          <p:cNvGraphicFramePr/>
          <p:nvPr>
            <p:extLst>
              <p:ext uri="{D42A27DB-BD31-4B8C-83A1-F6EECF244321}">
                <p14:modId xmlns:p14="http://schemas.microsoft.com/office/powerpoint/2010/main" val="523001732"/>
              </p:ext>
            </p:extLst>
          </p:nvPr>
        </p:nvGraphicFramePr>
        <p:xfrm>
          <a:off x="6096000" y="1264920"/>
          <a:ext cx="5259388" cy="48734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6375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BD7DFDB-D4A1-88A8-2A65-B8AA91745FB8}"/>
              </a:ext>
            </a:extLst>
          </p:cNvPr>
          <p:cNvGraphicFramePr/>
          <p:nvPr>
            <p:extLst>
              <p:ext uri="{D42A27DB-BD31-4B8C-83A1-F6EECF244321}">
                <p14:modId xmlns:p14="http://schemas.microsoft.com/office/powerpoint/2010/main" val="165383329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90795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44998-D555-CB15-330D-FF4DA648997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19CDC7F-F2DD-60E2-0B6D-E01A6CFB3346}"/>
              </a:ext>
            </a:extLst>
          </p:cNvPr>
          <p:cNvSpPr>
            <a:spLocks noGrp="1"/>
          </p:cNvSpPr>
          <p:nvPr>
            <p:ph idx="1"/>
          </p:nvPr>
        </p:nvSpPr>
        <p:spPr/>
        <p:txBody>
          <a:bodyPr/>
          <a:lstStyle/>
          <a:p>
            <a:r>
              <a:rPr lang="en-US" dirty="0"/>
              <a:t>High prevalence of type 2 diabetes was directly attributed to cultural practices and beliefs including cultural norm, beliefs and practices.</a:t>
            </a:r>
          </a:p>
          <a:p>
            <a:r>
              <a:rPr lang="en-US" dirty="0"/>
              <a:t> Demographic factors including the level of income were shown to contribute to the prevalence of type 2 diabetes in upper Kabete.</a:t>
            </a:r>
          </a:p>
          <a:p>
            <a:r>
              <a:rPr lang="en-US" dirty="0"/>
              <a:t>The high rate of unemployment in upper Kabete is an attribute that directly influence the high prevalence rate of type 2 diabetes.</a:t>
            </a:r>
          </a:p>
        </p:txBody>
      </p:sp>
    </p:spTree>
    <p:extLst>
      <p:ext uri="{BB962C8B-B14F-4D97-AF65-F5344CB8AC3E}">
        <p14:creationId xmlns:p14="http://schemas.microsoft.com/office/powerpoint/2010/main" val="284850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E929-C7BA-DE3F-2A8F-D4176739A126}"/>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FD9B3D1-E9B9-83EA-EAC8-B49AEA28B853}"/>
              </a:ext>
            </a:extLst>
          </p:cNvPr>
          <p:cNvSpPr>
            <a:spLocks noGrp="1"/>
          </p:cNvSpPr>
          <p:nvPr>
            <p:ph idx="1"/>
          </p:nvPr>
        </p:nvSpPr>
        <p:spPr/>
        <p:txBody>
          <a:bodyPr>
            <a:normAutofit fontScale="92500" lnSpcReduction="10000"/>
          </a:bodyPr>
          <a:lstStyle/>
          <a:p>
            <a:r>
              <a:rPr lang="en-US" b="0" i="0" dirty="0">
                <a:solidFill>
                  <a:srgbClr val="0D0D0D"/>
                </a:solidFill>
                <a:effectLst/>
                <a:highlight>
                  <a:srgbClr val="FFFFFF"/>
                </a:highlight>
                <a:latin typeface="Söhne"/>
              </a:rPr>
              <a:t>Implement targeted nutrition education programs that promote healthy eating habits and raise awareness about the link between diet and diabetes.</a:t>
            </a:r>
          </a:p>
          <a:p>
            <a:r>
              <a:rPr lang="en-US" b="0" i="0" dirty="0">
                <a:solidFill>
                  <a:srgbClr val="0D0D0D"/>
                </a:solidFill>
                <a:effectLst/>
                <a:highlight>
                  <a:srgbClr val="FFFFFF"/>
                </a:highlight>
                <a:latin typeface="Söhne"/>
              </a:rPr>
              <a:t>Advocate for policies that increase the availability and affordability of healthy food options in upper Kabete, such as subsidizing fresh produce and establishing farmers' markets.</a:t>
            </a:r>
          </a:p>
          <a:p>
            <a:r>
              <a:rPr lang="en-US" b="1" i="0" dirty="0">
                <a:solidFill>
                  <a:srgbClr val="0D0D0D"/>
                </a:solidFill>
                <a:effectLst/>
                <a:highlight>
                  <a:srgbClr val="FFFFFF"/>
                </a:highlight>
                <a:latin typeface="Söhne"/>
              </a:rPr>
              <a:t>Promote Regular Physical Activity by </a:t>
            </a:r>
            <a:r>
              <a:rPr lang="en-US" b="0" i="0" dirty="0">
                <a:solidFill>
                  <a:srgbClr val="0D0D0D"/>
                </a:solidFill>
                <a:effectLst/>
                <a:highlight>
                  <a:srgbClr val="FFFFFF"/>
                </a:highlight>
                <a:latin typeface="Söhne"/>
              </a:rPr>
              <a:t>Organizing community-based physical activity programs, such as group fitness classes, sports leagues, and walking clubs.</a:t>
            </a:r>
          </a:p>
          <a:p>
            <a:r>
              <a:rPr lang="en-US" b="1" i="0" dirty="0">
                <a:solidFill>
                  <a:srgbClr val="0D0D0D"/>
                </a:solidFill>
                <a:effectLst/>
                <a:highlight>
                  <a:srgbClr val="FFFFFF"/>
                </a:highlight>
                <a:latin typeface="Söhne"/>
              </a:rPr>
              <a:t>Strengthen Healthcare Services for Diabetes Management by </a:t>
            </a:r>
            <a:r>
              <a:rPr lang="en-US" b="0" i="0" dirty="0">
                <a:solidFill>
                  <a:srgbClr val="0D0D0D"/>
                </a:solidFill>
                <a:effectLst/>
                <a:highlight>
                  <a:srgbClr val="FFFFFF"/>
                </a:highlight>
                <a:latin typeface="Söhne"/>
              </a:rPr>
              <a:t>Increasing the availability and accessibility of diabetes screening and diagnostic services in local health facilities.</a:t>
            </a: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698345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ECBA-B7D1-448E-644C-7513A963FC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5DEADC2-1EEE-B756-A8FA-C021FE547A23}"/>
              </a:ext>
            </a:extLst>
          </p:cNvPr>
          <p:cNvSpPr>
            <a:spLocks noGrp="1"/>
          </p:cNvSpPr>
          <p:nvPr>
            <p:ph idx="1"/>
          </p:nvPr>
        </p:nvSpPr>
        <p:spPr/>
        <p:txBody>
          <a:bodyPr/>
          <a:lstStyle/>
          <a:p>
            <a:r>
              <a:rPr lang="en-US" b="0" i="0" dirty="0">
                <a:solidFill>
                  <a:srgbClr val="0D0D0D"/>
                </a:solidFill>
                <a:effectLst/>
                <a:highlight>
                  <a:srgbClr val="FFFFFF"/>
                </a:highlight>
                <a:latin typeface="Söhne"/>
              </a:rPr>
              <a:t>Through comprehensive data collection and analysis, we have identified significant associations between specific dietary patterns, socio-cultural factors, and the risk of type 2 diabetes. </a:t>
            </a:r>
          </a:p>
          <a:p>
            <a:r>
              <a:rPr lang="en-US" b="0" i="0" dirty="0">
                <a:solidFill>
                  <a:srgbClr val="0D0D0D"/>
                </a:solidFill>
                <a:effectLst/>
                <a:highlight>
                  <a:srgbClr val="FFFFFF"/>
                </a:highlight>
                <a:latin typeface="Söhne"/>
              </a:rPr>
              <a:t>The findings emphasize the importance of tailored nutrition interventions and the need for increased awareness and education about diabetes prevention and management.</a:t>
            </a:r>
          </a:p>
          <a:p>
            <a:r>
              <a:rPr lang="en-US" b="0" i="0" dirty="0">
                <a:solidFill>
                  <a:srgbClr val="0D0D0D"/>
                </a:solidFill>
                <a:effectLst/>
                <a:highlight>
                  <a:srgbClr val="FFFFFF"/>
                </a:highlight>
                <a:latin typeface="Söhne"/>
              </a:rPr>
              <a:t>Through collaborative efforts and evidence-based interventions, we can make significant strides in addressing the diabetes epidemic and promoting healthier lifestyles.</a:t>
            </a:r>
            <a:endParaRPr lang="en-US" dirty="0"/>
          </a:p>
        </p:txBody>
      </p:sp>
    </p:spTree>
    <p:extLst>
      <p:ext uri="{BB962C8B-B14F-4D97-AF65-F5344CB8AC3E}">
        <p14:creationId xmlns:p14="http://schemas.microsoft.com/office/powerpoint/2010/main" val="427237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F54F5-EC8C-9BD6-F307-6AB9161D7FF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64F151E-2B2B-47BF-901F-F045710696A3}"/>
              </a:ext>
            </a:extLst>
          </p:cNvPr>
          <p:cNvSpPr>
            <a:spLocks noGrp="1"/>
          </p:cNvSpPr>
          <p:nvPr>
            <p:ph idx="1"/>
          </p:nvPr>
        </p:nvSpPr>
        <p:spPr/>
        <p:txBody>
          <a:bodyPr>
            <a:noAutofit/>
          </a:bodyPr>
          <a:lstStyle/>
          <a:p>
            <a:r>
              <a:rPr lang="en-US" sz="2400" kern="0" dirty="0">
                <a:effectLst/>
                <a:ea typeface="Times New Roman" panose="02020603050405020304" pitchFamily="18" charset="0"/>
                <a:cs typeface="Times New Roman" panose="02020603050405020304" pitchFamily="18" charset="0"/>
              </a:rPr>
              <a:t>In the past three decades the prevalence of type 2 diabetes has risen dramatically in countries of all income levels</a:t>
            </a:r>
            <a:r>
              <a:rPr lang="en-US" sz="2400" kern="100" dirty="0">
                <a:effectLst/>
                <a:ea typeface="Calibri" panose="020F0502020204030204" pitchFamily="34" charset="0"/>
                <a:cs typeface="Times New Roman" panose="02020603050405020304" pitchFamily="18" charset="0"/>
              </a:rPr>
              <a:t> and</a:t>
            </a:r>
            <a:r>
              <a:rPr lang="en-US" sz="2400" kern="100" dirty="0">
                <a:solidFill>
                  <a:srgbClr val="000000"/>
                </a:solidFill>
                <a:effectLst/>
                <a:highlight>
                  <a:srgbClr val="FFFFFF"/>
                </a:highlight>
                <a:ea typeface="Calibri" panose="020F0502020204030204" pitchFamily="34" charset="0"/>
                <a:cs typeface="Times New Roman" panose="02020603050405020304" pitchFamily="18" charset="0"/>
              </a:rPr>
              <a:t> has a more scope of development in developing countries like Kenya.</a:t>
            </a:r>
            <a:endParaRPr lang="en-US" sz="2400" kern="100" dirty="0">
              <a:solidFill>
                <a:srgbClr val="000000"/>
              </a:solidFill>
              <a:highlight>
                <a:srgbClr val="FFFFFF"/>
              </a:highlight>
              <a:ea typeface="Calibri" panose="020F0502020204030204" pitchFamily="34" charset="0"/>
              <a:cs typeface="Times New Roman" panose="02020603050405020304" pitchFamily="18" charset="0"/>
            </a:endParaRPr>
          </a:p>
          <a:p>
            <a:r>
              <a:rPr lang="en-US" sz="2400" kern="0" dirty="0">
                <a:effectLst/>
                <a:ea typeface="Times New Roman" panose="02020603050405020304" pitchFamily="18" charset="0"/>
              </a:rPr>
              <a:t>About 422 million people worldwide have diabetes, the majority living in low-and middle-income countries, and 1.5 million deaths globally are directly attributed to diabetes each year. </a:t>
            </a:r>
            <a:endParaRPr lang="en-US" sz="2400" kern="100" dirty="0">
              <a:solidFill>
                <a:srgbClr val="000000"/>
              </a:solidFill>
              <a:highlight>
                <a:srgbClr val="FFFFFF"/>
              </a:highlight>
              <a:ea typeface="Calibri" panose="020F0502020204030204" pitchFamily="34" charset="0"/>
              <a:cs typeface="Times New Roman" panose="02020603050405020304" pitchFamily="18" charset="0"/>
            </a:endParaRPr>
          </a:p>
          <a:p>
            <a:r>
              <a:rPr lang="en-US" sz="2400" kern="100" dirty="0">
                <a:effectLst/>
                <a:ea typeface="Calibri" panose="020F0502020204030204" pitchFamily="34" charset="0"/>
                <a:cs typeface="Times New Roman" panose="02020603050405020304" pitchFamily="18" charset="0"/>
              </a:rPr>
              <a:t>Undiagnosed diabetes poses a public health concern with costly public health implications especially in Africa </a:t>
            </a:r>
            <a:r>
              <a:rPr lang="en-US" sz="2400" u="sng" kern="100" dirty="0">
                <a:solidFill>
                  <a:srgbClr val="0000FF"/>
                </a:solidFill>
                <a:effectLst/>
                <a:ea typeface="Calibri" panose="020F0502020204030204" pitchFamily="34" charset="0"/>
                <a:cs typeface="Times New Roman" panose="02020603050405020304" pitchFamily="18" charset="0"/>
                <a:hlinkClick r:id="rId2"/>
              </a:rPr>
              <a:t>(15</a:t>
            </a:r>
            <a:r>
              <a:rPr lang="en-US" sz="2400" u="sng" kern="100" dirty="0">
                <a:solidFill>
                  <a:srgbClr val="0000FF"/>
                </a:solidFill>
                <a:effectLst/>
                <a:ea typeface="Calibri" panose="020F0502020204030204" pitchFamily="34" charset="0"/>
                <a:cs typeface="Times New Roman" panose="02020603050405020304" pitchFamily="18" charset="0"/>
              </a:rPr>
              <a:t>). </a:t>
            </a:r>
            <a:r>
              <a:rPr lang="en-US" sz="2400" dirty="0">
                <a:effectLst/>
                <a:ea typeface="Calibri" panose="020F0502020204030204" pitchFamily="34" charset="0"/>
              </a:rPr>
              <a:t>In Kenya, NCDs are estimated to account for 27% (284,000) of all deaths, with diabetes being responsible of about 10,000 deaths (</a:t>
            </a:r>
            <a:r>
              <a:rPr lang="en-US" sz="2400" u="sng" dirty="0">
                <a:solidFill>
                  <a:srgbClr val="0000FF"/>
                </a:solidFill>
                <a:effectLst/>
                <a:ea typeface="Calibri" panose="020F0502020204030204" pitchFamily="34" charset="0"/>
                <a:cs typeface="Times New Roman" panose="02020603050405020304" pitchFamily="18" charset="0"/>
                <a:hlinkClick r:id="rId3"/>
              </a:rPr>
              <a:t>NIH</a:t>
            </a:r>
            <a:r>
              <a:rPr lang="en-US" sz="2400" dirty="0">
                <a:effectLst/>
                <a:ea typeface="Calibri" panose="020F0502020204030204" pitchFamily="34" charset="0"/>
              </a:rPr>
              <a:t>). In 2021, International Diabetes Federation reported Kenyan diabetes related mortality at approximately 15, 284 persons among individuals aged between 20–79 years. </a:t>
            </a:r>
            <a:endParaRPr lang="en-US"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931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B989-3E77-1A47-85A7-0EF6F641B58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D68EC3DE-510A-7CE2-32B6-5E6AD1953C39}"/>
              </a:ext>
            </a:extLst>
          </p:cNvPr>
          <p:cNvSpPr>
            <a:spLocks noGrp="1"/>
          </p:cNvSpPr>
          <p:nvPr>
            <p:ph idx="1"/>
          </p:nvPr>
        </p:nvSpPr>
        <p:spPr/>
        <p:txBody>
          <a:bodyPr>
            <a:normAutofit fontScale="85000" lnSpcReduction="20000"/>
          </a:bodyPr>
          <a:lstStyle/>
          <a:p>
            <a:r>
              <a:rPr lang="en-US" sz="2800" kern="100" dirty="0">
                <a:solidFill>
                  <a:srgbClr val="000000"/>
                </a:solidFill>
                <a:effectLst/>
                <a:highlight>
                  <a:srgbClr val="FFFFFF"/>
                </a:highlight>
                <a:ea typeface="Calibri" panose="020F0502020204030204" pitchFamily="34" charset="0"/>
                <a:cs typeface="Times New Roman" panose="02020603050405020304" pitchFamily="18" charset="0"/>
              </a:rPr>
              <a:t>Health services struggle to cope with the demand to manage this chronic disease, particularly in Kenya. Evidence indicates that, if patients can keep their blood glucose levels low, the incidence of complications can be reduced, resulting in reduced hospital interventions and reduced health care system costs (</a:t>
            </a:r>
            <a:r>
              <a:rPr lang="en-US" sz="2800" u="sng" kern="100" dirty="0">
                <a:solidFill>
                  <a:srgbClr val="000000"/>
                </a:solidFill>
                <a:effectLst/>
                <a:highlight>
                  <a:srgbClr val="FFFFFF"/>
                </a:highlight>
                <a:ea typeface="Calibri" panose="020F0502020204030204" pitchFamily="34" charset="0"/>
                <a:cs typeface="Times New Roman" panose="02020603050405020304" pitchFamily="18" charset="0"/>
                <a:hlinkClick r:id="rId2"/>
              </a:rPr>
              <a:t>17</a:t>
            </a:r>
            <a:r>
              <a:rPr lang="en-US" sz="2800" kern="100" dirty="0">
                <a:solidFill>
                  <a:srgbClr val="000000"/>
                </a:solidFill>
                <a:effectLst/>
                <a:highlight>
                  <a:srgbClr val="FFFFFF"/>
                </a:highlight>
                <a:ea typeface="Calibri" panose="020F0502020204030204" pitchFamily="34" charset="0"/>
                <a:cs typeface="Times New Roman" panose="02020603050405020304" pitchFamily="18" charset="0"/>
              </a:rPr>
              <a:t>).</a:t>
            </a:r>
            <a:endParaRPr lang="en-US" sz="2800" kern="100" dirty="0">
              <a:effectLst/>
              <a:ea typeface="Calibri" panose="020F0502020204030204" pitchFamily="34" charset="0"/>
              <a:cs typeface="Times New Roman" panose="02020603050405020304" pitchFamily="18" charset="0"/>
            </a:endParaRPr>
          </a:p>
          <a:p>
            <a:endParaRPr lang="en-US" sz="2800" kern="100" dirty="0">
              <a:ea typeface="Calibri" panose="020F0502020204030204" pitchFamily="34" charset="0"/>
              <a:cs typeface="Times New Roman" panose="02020603050405020304" pitchFamily="18" charset="0"/>
            </a:endParaRPr>
          </a:p>
          <a:p>
            <a:r>
              <a:rPr lang="en-US" sz="2800" kern="100" dirty="0">
                <a:effectLst/>
                <a:ea typeface="Calibri" panose="020F0502020204030204" pitchFamily="34" charset="0"/>
                <a:cs typeface="Times New Roman" panose="02020603050405020304" pitchFamily="18" charset="0"/>
              </a:rPr>
              <a:t>In 2021, the prevalence of type 2 diabetes (based on linked NDSS and APEG data) generally increased with increasing remoteness area. Age-standardized rates among people living in </a:t>
            </a:r>
            <a:r>
              <a:rPr lang="en-US" sz="2800" i="1" kern="100" dirty="0">
                <a:effectLst/>
                <a:ea typeface="Calibri" panose="020F0502020204030204" pitchFamily="34" charset="0"/>
                <a:cs typeface="Times New Roman" panose="02020603050405020304" pitchFamily="18" charset="0"/>
              </a:rPr>
              <a:t>Remote and very remote</a:t>
            </a:r>
            <a:r>
              <a:rPr lang="en-US" sz="2800" kern="100" dirty="0">
                <a:effectLst/>
                <a:ea typeface="Calibri" panose="020F0502020204030204" pitchFamily="34" charset="0"/>
                <a:cs typeface="Times New Roman" panose="02020603050405020304" pitchFamily="18" charset="0"/>
              </a:rPr>
              <a:t> areas were 1.4 and 1.5 times as high as those living in </a:t>
            </a:r>
            <a:r>
              <a:rPr lang="en-US" sz="2800" i="1" kern="100" dirty="0">
                <a:effectLst/>
                <a:ea typeface="Calibri" panose="020F0502020204030204" pitchFamily="34" charset="0"/>
                <a:cs typeface="Times New Roman" panose="02020603050405020304" pitchFamily="18" charset="0"/>
              </a:rPr>
              <a:t>Major Cities</a:t>
            </a:r>
            <a:r>
              <a:rPr lang="en-US" sz="2800" kern="100" dirty="0">
                <a:effectLst/>
                <a:ea typeface="Calibri" panose="020F0502020204030204" pitchFamily="34" charset="0"/>
                <a:cs typeface="Times New Roman" panose="02020603050405020304" pitchFamily="18" charset="0"/>
              </a:rPr>
              <a:t> and </a:t>
            </a:r>
            <a:r>
              <a:rPr lang="en-US" sz="2800" i="1" kern="100" dirty="0">
                <a:effectLst/>
                <a:ea typeface="Calibri" panose="020F0502020204030204" pitchFamily="34" charset="0"/>
                <a:cs typeface="Times New Roman" panose="02020603050405020304" pitchFamily="18" charset="0"/>
              </a:rPr>
              <a:t>Inner regional</a:t>
            </a:r>
            <a:r>
              <a:rPr lang="en-US" sz="2800" kern="100" dirty="0">
                <a:effectLst/>
                <a:ea typeface="Calibri" panose="020F0502020204030204" pitchFamily="34" charset="0"/>
                <a:cs typeface="Times New Roman" panose="02020603050405020304" pitchFamily="18" charset="0"/>
              </a:rPr>
              <a:t> areas, respectively. This disparity was more pronounced among females than males  </a:t>
            </a:r>
            <a:r>
              <a:rPr lang="en-US" sz="2800" u="sng" kern="100" dirty="0">
                <a:solidFill>
                  <a:srgbClr val="0000FF"/>
                </a:solidFill>
                <a:effectLst/>
                <a:ea typeface="Calibri" panose="020F0502020204030204" pitchFamily="34" charset="0"/>
                <a:cs typeface="Times New Roman" panose="02020603050405020304" pitchFamily="18" charset="0"/>
                <a:hlinkClick r:id="rId3"/>
              </a:rPr>
              <a:t>(18</a:t>
            </a:r>
            <a:r>
              <a:rPr lang="en-US" sz="2800" u="sng" kern="100" dirty="0">
                <a:solidFill>
                  <a:srgbClr val="0000FF"/>
                </a:solidFill>
                <a:effectLst/>
                <a:ea typeface="Calibri" panose="020F0502020204030204" pitchFamily="34" charset="0"/>
                <a:cs typeface="Times New Roman" panose="02020603050405020304" pitchFamily="18" charset="0"/>
              </a:rPr>
              <a:t>)</a:t>
            </a:r>
            <a:r>
              <a:rPr lang="en-US" sz="2800" kern="100" dirty="0">
                <a:effectLst/>
                <a:ea typeface="Calibri" panose="020F0502020204030204" pitchFamily="34" charset="0"/>
                <a:cs typeface="Times New Roman" panose="02020603050405020304" pitchFamily="18" charset="0"/>
              </a:rPr>
              <a:t>.</a:t>
            </a:r>
          </a:p>
          <a:p>
            <a:endParaRPr lang="en-US" sz="2800" kern="100" dirty="0">
              <a:effectLst/>
              <a:ea typeface="Calibri" panose="020F0502020204030204" pitchFamily="34" charset="0"/>
              <a:cs typeface="Times New Roman" panose="02020603050405020304" pitchFamily="18" charset="0"/>
            </a:endParaRPr>
          </a:p>
          <a:p>
            <a:r>
              <a:rPr lang="en-US" sz="2800" dirty="0">
                <a:effectLst/>
                <a:ea typeface="Calibri" panose="020F0502020204030204" pitchFamily="34" charset="0"/>
              </a:rPr>
              <a:t>In Kenya, limited studies have been conducted to assess the prevalence of diabetes in the local communities and the availability of healthcare facilities in terms of diabetes management capacity (</a:t>
            </a:r>
            <a:r>
              <a:rPr lang="en-US" sz="2800" u="sng" dirty="0">
                <a:solidFill>
                  <a:srgbClr val="0000FF"/>
                </a:solidFill>
                <a:effectLst/>
                <a:ea typeface="Calibri" panose="020F0502020204030204" pitchFamily="34" charset="0"/>
                <a:cs typeface="Times New Roman" panose="02020603050405020304" pitchFamily="18" charset="0"/>
                <a:hlinkClick r:id="rId4"/>
              </a:rPr>
              <a:t>20</a:t>
            </a:r>
            <a:r>
              <a:rPr lang="en-US" sz="2800" dirty="0">
                <a:effectLst/>
                <a:ea typeface="Calibri" panose="020F0502020204030204" pitchFamily="34" charset="0"/>
              </a:rPr>
              <a:t>).</a:t>
            </a:r>
            <a:endParaRPr lang="en-US" sz="2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0954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84A0-BF61-24CE-8963-81F0285A81E9}"/>
              </a:ext>
            </a:extLst>
          </p:cNvPr>
          <p:cNvSpPr>
            <a:spLocks noGrp="1"/>
          </p:cNvSpPr>
          <p:nvPr>
            <p:ph type="title"/>
          </p:nvPr>
        </p:nvSpPr>
        <p:spPr/>
        <p:txBody>
          <a:bodyPr/>
          <a:lstStyle/>
          <a:p>
            <a:r>
              <a:rPr lang="en-US" dirty="0"/>
              <a:t>Justifications And BENEFICIATIES</a:t>
            </a:r>
          </a:p>
        </p:txBody>
      </p:sp>
      <p:sp>
        <p:nvSpPr>
          <p:cNvPr id="3" name="Content Placeholder 2">
            <a:extLst>
              <a:ext uri="{FF2B5EF4-FFF2-40B4-BE49-F238E27FC236}">
                <a16:creationId xmlns:a16="http://schemas.microsoft.com/office/drawing/2014/main" id="{37FF9FF4-A29F-56CE-43FB-6D121B62C418}"/>
              </a:ext>
            </a:extLst>
          </p:cNvPr>
          <p:cNvSpPr>
            <a:spLocks noGrp="1"/>
          </p:cNvSpPr>
          <p:nvPr>
            <p:ph idx="1"/>
          </p:nvPr>
        </p:nvSpPr>
        <p:spPr/>
        <p:txBody>
          <a:bodyPr>
            <a:noAutofit/>
          </a:bodyPr>
          <a:lstStyle/>
          <a:p>
            <a:pPr>
              <a:lnSpc>
                <a:spcPct val="150000"/>
              </a:lnSpc>
            </a:pPr>
            <a:r>
              <a:rPr lang="en-US" sz="2400" kern="100" dirty="0">
                <a:effectLst/>
                <a:ea typeface="Calibri" panose="020F0502020204030204" pitchFamily="34" charset="0"/>
                <a:cs typeface="Times New Roman" panose="02020603050405020304" pitchFamily="18" charset="0"/>
              </a:rPr>
              <a:t>Due to unawareness among Kenyans, two-thirds of diabetic patients are undiagnosed and this is quite a big challenge to the health sector. With so many undiagnosed diabetics the country’s progress towards fighting and possibly eradicating diabetes becomes a more difficult task (</a:t>
            </a:r>
            <a:r>
              <a:rPr lang="en-US" sz="2400" u="sng" kern="100" dirty="0">
                <a:solidFill>
                  <a:srgbClr val="0000FF"/>
                </a:solidFill>
                <a:effectLst/>
                <a:ea typeface="Calibri" panose="020F0502020204030204" pitchFamily="34" charset="0"/>
                <a:cs typeface="Times New Roman" panose="02020603050405020304" pitchFamily="18" charset="0"/>
                <a:hlinkClick r:id="rId2"/>
              </a:rPr>
              <a:t>23</a:t>
            </a:r>
            <a:r>
              <a:rPr lang="en-US" sz="2400" kern="100" dirty="0">
                <a:effectLst/>
                <a:ea typeface="Calibri" panose="020F0502020204030204" pitchFamily="34" charset="0"/>
                <a:cs typeface="Times New Roman" panose="02020603050405020304" pitchFamily="18" charset="0"/>
              </a:rPr>
              <a:t>).</a:t>
            </a:r>
          </a:p>
          <a:p>
            <a:pPr marL="0" marR="0">
              <a:lnSpc>
                <a:spcPct val="150000"/>
              </a:lnSpc>
              <a:spcBef>
                <a:spcPts val="0"/>
              </a:spcBef>
              <a:spcAft>
                <a:spcPts val="1200"/>
              </a:spcAft>
            </a:pPr>
            <a:r>
              <a:rPr lang="en-US" sz="2400" kern="100" dirty="0">
                <a:effectLst/>
                <a:ea typeface="Calibri" panose="020F0502020204030204" pitchFamily="34" charset="0"/>
                <a:cs typeface="Times New Roman" panose="02020603050405020304" pitchFamily="18" charset="0"/>
              </a:rPr>
              <a:t>It is therefore crucial to examine the burden and risk factors for diabetes and in the same way investigation into the specific availability and readiness of diabetes services.</a:t>
            </a:r>
          </a:p>
        </p:txBody>
      </p:sp>
    </p:spTree>
    <p:extLst>
      <p:ext uri="{BB962C8B-B14F-4D97-AF65-F5344CB8AC3E}">
        <p14:creationId xmlns:p14="http://schemas.microsoft.com/office/powerpoint/2010/main" val="29062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7CCA-9321-7E51-9B66-B27E59F2DC8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3219464-51BF-16D3-60A0-607CF1E96401}"/>
              </a:ext>
            </a:extLst>
          </p:cNvPr>
          <p:cNvSpPr>
            <a:spLocks noGrp="1"/>
          </p:cNvSpPr>
          <p:nvPr>
            <p:ph idx="1"/>
          </p:nvPr>
        </p:nvSpPr>
        <p:spPr/>
        <p:txBody>
          <a:bodyPr>
            <a:noAutofit/>
          </a:bodyPr>
          <a:lstStyle/>
          <a:p>
            <a:pPr marL="0" marR="0" indent="0">
              <a:lnSpc>
                <a:spcPct val="150000"/>
              </a:lnSpc>
              <a:spcBef>
                <a:spcPts val="0"/>
              </a:spcBef>
              <a:spcAft>
                <a:spcPts val="1200"/>
              </a:spcAft>
              <a:buNone/>
            </a:pPr>
            <a:r>
              <a:rPr lang="en-US" sz="1800" kern="100" dirty="0">
                <a:ea typeface="Times New Roman" panose="02020603050405020304" pitchFamily="18" charset="0"/>
                <a:cs typeface="Times New Roman" panose="02020603050405020304" pitchFamily="18" charset="0"/>
              </a:rPr>
              <a:t>. </a:t>
            </a:r>
            <a:r>
              <a:rPr lang="en-US" sz="1800" kern="0" dirty="0">
                <a:effectLst/>
                <a:ea typeface="Times New Roman" panose="02020603050405020304" pitchFamily="18" charset="0"/>
                <a:cs typeface="Times New Roman" panose="02020603050405020304" pitchFamily="18" charset="0"/>
              </a:rPr>
              <a:t>The goal of this study is to develop a comprehensive analysis of the nutritional habits and dietary choices, factors influencing these choices and how it contributes to the prevalence of diabetes </a:t>
            </a:r>
            <a:r>
              <a:rPr lang="en-US" sz="1800" kern="100" dirty="0">
                <a:solidFill>
                  <a:srgbClr val="000000"/>
                </a:solidFill>
                <a:effectLst/>
                <a:highlight>
                  <a:srgbClr val="FFFFFF"/>
                </a:highlight>
                <a:ea typeface="Calibri" panose="020F0502020204030204" pitchFamily="34" charset="0"/>
                <a:cs typeface="Times New Roman" panose="02020603050405020304" pitchFamily="18" charset="0"/>
              </a:rPr>
              <a:t>among different age groups within the local community of upper Kabete</a:t>
            </a:r>
            <a:r>
              <a:rPr lang="en-US" sz="1800" kern="0" dirty="0">
                <a:effectLst/>
                <a:ea typeface="Times New Roman" panose="02020603050405020304" pitchFamily="18" charset="0"/>
                <a:cs typeface="Times New Roman" panose="02020603050405020304" pitchFamily="18" charset="0"/>
              </a:rPr>
              <a:t>.</a:t>
            </a:r>
            <a:endParaRPr lang="en-US" sz="1800" kern="100" dirty="0">
              <a:effectLst/>
              <a:ea typeface="Calibri" panose="020F0502020204030204" pitchFamily="34" charset="0"/>
              <a:cs typeface="Times New Roman" panose="02020603050405020304" pitchFamily="18" charset="0"/>
            </a:endParaRPr>
          </a:p>
          <a:p>
            <a:pPr marL="0" marR="0">
              <a:lnSpc>
                <a:spcPct val="150000"/>
              </a:lnSpc>
              <a:spcBef>
                <a:spcPts val="0"/>
              </a:spcBef>
              <a:spcAft>
                <a:spcPts val="1200"/>
              </a:spcAft>
            </a:pPr>
            <a:r>
              <a:rPr lang="en-US" sz="1800" kern="100" dirty="0">
                <a:effectLst/>
                <a:ea typeface="Calibri" panose="020F0502020204030204" pitchFamily="34" charset="0"/>
                <a:cs typeface="Times New Roman" panose="02020603050405020304" pitchFamily="18" charset="0"/>
              </a:rPr>
              <a:t>The outcomes will not only contribute to the academic understanding of diabetes epidemiology but will also provide </a:t>
            </a:r>
            <a:r>
              <a:rPr lang="en-US" sz="1800" kern="0" dirty="0">
                <a:effectLst/>
                <a:ea typeface="Times New Roman" panose="02020603050405020304" pitchFamily="18" charset="0"/>
                <a:cs typeface="Times New Roman" panose="02020603050405020304" pitchFamily="18" charset="0"/>
              </a:rPr>
              <a:t>nuanced understanding of the local health landscape that is crucial for healthcare providers, policymakers, and public health agencies in devising evidence-based strategies to combat and prevent diabetes</a:t>
            </a:r>
            <a:r>
              <a:rPr lang="en-US" sz="1800" kern="100" dirty="0">
                <a:effectLst/>
                <a:ea typeface="Calibri" panose="020F0502020204030204" pitchFamily="34" charset="0"/>
                <a:cs typeface="Times New Roman" panose="02020603050405020304" pitchFamily="18" charset="0"/>
              </a:rPr>
              <a:t>.</a:t>
            </a:r>
          </a:p>
          <a:p>
            <a:pPr marL="0">
              <a:lnSpc>
                <a:spcPct val="150000"/>
              </a:lnSpc>
              <a:spcBef>
                <a:spcPts val="0"/>
              </a:spcBef>
              <a:spcAft>
                <a:spcPts val="1200"/>
              </a:spcAft>
            </a:pPr>
            <a:r>
              <a:rPr lang="en-US" sz="1800" kern="100" dirty="0">
                <a:effectLst/>
                <a:ea typeface="Calibri" panose="020F0502020204030204" pitchFamily="34" charset="0"/>
                <a:cs typeface="Times New Roman" panose="02020603050405020304" pitchFamily="18" charset="0"/>
              </a:rPr>
              <a:t>By fostering a more targeted and efficient allocation of resources, this project has the potential to improve diabetes management, enhance preventive measures, and ultimately enhance the overall health and well-being of the community.</a:t>
            </a:r>
          </a:p>
        </p:txBody>
      </p:sp>
    </p:spTree>
    <p:extLst>
      <p:ext uri="{BB962C8B-B14F-4D97-AF65-F5344CB8AC3E}">
        <p14:creationId xmlns:p14="http://schemas.microsoft.com/office/powerpoint/2010/main" val="128971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38F4-7617-7600-E885-C0B9C6E7E727}"/>
              </a:ext>
            </a:extLst>
          </p:cNvPr>
          <p:cNvSpPr>
            <a:spLocks noGrp="1"/>
          </p:cNvSpPr>
          <p:nvPr>
            <p:ph type="title"/>
          </p:nvPr>
        </p:nvSpPr>
        <p:spPr>
          <a:xfrm>
            <a:off x="838200" y="365126"/>
            <a:ext cx="10515600" cy="908504"/>
          </a:xfrm>
        </p:spPr>
        <p:txBody>
          <a:bodyPr/>
          <a:lstStyle/>
          <a:p>
            <a:r>
              <a:rPr lang="en-US" dirty="0"/>
              <a:t>AIM AND OBJECTIVES</a:t>
            </a:r>
          </a:p>
        </p:txBody>
      </p:sp>
      <p:sp>
        <p:nvSpPr>
          <p:cNvPr id="3" name="Content Placeholder 2">
            <a:extLst>
              <a:ext uri="{FF2B5EF4-FFF2-40B4-BE49-F238E27FC236}">
                <a16:creationId xmlns:a16="http://schemas.microsoft.com/office/drawing/2014/main" id="{72DCC60E-8F14-28B3-96CC-0FF5CD6E84F0}"/>
              </a:ext>
            </a:extLst>
          </p:cNvPr>
          <p:cNvSpPr>
            <a:spLocks noGrp="1"/>
          </p:cNvSpPr>
          <p:nvPr>
            <p:ph idx="1"/>
          </p:nvPr>
        </p:nvSpPr>
        <p:spPr>
          <a:xfrm>
            <a:off x="838200" y="1273630"/>
            <a:ext cx="10515600" cy="4903333"/>
          </a:xfrm>
        </p:spPr>
        <p:txBody>
          <a:bodyPr>
            <a:normAutofit fontScale="55000" lnSpcReduction="20000"/>
          </a:bodyPr>
          <a:lstStyle/>
          <a:p>
            <a:pPr>
              <a:lnSpc>
                <a:spcPct val="120000"/>
              </a:lnSpc>
            </a:pPr>
            <a:r>
              <a:rPr lang="en-US" sz="3300" b="0" i="0" dirty="0">
                <a:solidFill>
                  <a:srgbClr val="0D0D0D"/>
                </a:solidFill>
                <a:effectLst/>
                <a:highlight>
                  <a:srgbClr val="FFFFFF"/>
                </a:highlight>
              </a:rPr>
              <a:t>By providing a nuanced understanding of the local health landscape, this research offers valuable insights for healthcare providers, policymakers, and public health agencies. It underscores the necessity for community-based strategies and targeted resource allocation to effectively combat the rising incidence of diabetes. </a:t>
            </a:r>
          </a:p>
          <a:p>
            <a:pPr>
              <a:lnSpc>
                <a:spcPct val="120000"/>
              </a:lnSpc>
            </a:pPr>
            <a:r>
              <a:rPr lang="en-US" sz="3300" b="0" i="0" dirty="0">
                <a:solidFill>
                  <a:srgbClr val="0D0D0D"/>
                </a:solidFill>
                <a:effectLst/>
                <a:highlight>
                  <a:srgbClr val="FFFFFF"/>
                </a:highlight>
              </a:rPr>
              <a:t>Ultimately, the study aims to enhance diabetes management, reduce complications, and improve the overall health and well-being of the upper Kabete community. </a:t>
            </a:r>
            <a:endParaRPr lang="en-US" sz="3300" dirty="0">
              <a:solidFill>
                <a:srgbClr val="0D0D0D"/>
              </a:solidFill>
              <a:highlight>
                <a:srgbClr val="FFFFFF"/>
              </a:highlight>
            </a:endParaRPr>
          </a:p>
          <a:p>
            <a:pPr marL="0" indent="0">
              <a:lnSpc>
                <a:spcPct val="120000"/>
              </a:lnSpc>
              <a:buNone/>
            </a:pPr>
            <a:r>
              <a:rPr lang="en-US" sz="3300" dirty="0"/>
              <a:t>GENERAL OBJECTIVE</a:t>
            </a:r>
          </a:p>
          <a:p>
            <a:pPr>
              <a:lnSpc>
                <a:spcPct val="120000"/>
              </a:lnSpc>
            </a:pPr>
            <a:r>
              <a:rPr lang="en-US" sz="3300" kern="0" dirty="0">
                <a:effectLst/>
                <a:ea typeface="Times New Roman" panose="02020603050405020304" pitchFamily="18" charset="0"/>
                <a:cs typeface="Times New Roman" panose="02020603050405020304" pitchFamily="18" charset="0"/>
              </a:rPr>
              <a:t>To determine the impact of dietary habits and lifestyle behaviors on the prevalence of diabetes among different groups.</a:t>
            </a:r>
          </a:p>
          <a:p>
            <a:pPr marL="0" indent="0">
              <a:lnSpc>
                <a:spcPct val="120000"/>
              </a:lnSpc>
              <a:buNone/>
            </a:pPr>
            <a:r>
              <a:rPr lang="en-US" sz="3300" dirty="0"/>
              <a:t>SPECIFIC OBJECTIVES</a:t>
            </a:r>
            <a:endParaRPr lang="en-US" sz="3300" kern="0" dirty="0">
              <a:effectLst/>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1200"/>
              </a:spcAft>
              <a:buFont typeface="+mj-lt"/>
              <a:buAutoNum type="arabicParenR"/>
            </a:pPr>
            <a:r>
              <a:rPr lang="en-US" sz="3300" kern="0" dirty="0">
                <a:effectLst/>
                <a:ea typeface="Times New Roman" panose="02020603050405020304" pitchFamily="18" charset="0"/>
                <a:cs typeface="Times New Roman" panose="02020603050405020304" pitchFamily="18" charset="0"/>
              </a:rPr>
              <a:t>To assess the association between dietary patterns and the risk of Type 2 diabetes.</a:t>
            </a:r>
            <a:endParaRPr lang="en-US" sz="3300" kern="100" dirty="0">
              <a:effectLst/>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1200"/>
              </a:spcAft>
              <a:buFont typeface="+mj-lt"/>
              <a:buAutoNum type="arabicParenR"/>
            </a:pPr>
            <a:r>
              <a:rPr lang="en-US" sz="3300" kern="0" dirty="0">
                <a:effectLst/>
                <a:ea typeface="Times New Roman" panose="02020603050405020304" pitchFamily="18" charset="0"/>
                <a:cs typeface="Times New Roman" panose="02020603050405020304" pitchFamily="18" charset="0"/>
              </a:rPr>
              <a:t>To access how the socio-cultural environment affects dietary preferences.</a:t>
            </a:r>
            <a:r>
              <a:rPr lang="en-US" sz="3300" kern="100" dirty="0">
                <a:effectLst/>
                <a:ea typeface="Times New Roman" panose="02020603050405020304" pitchFamily="18" charset="0"/>
                <a:cs typeface="Times New Roman" panose="02020603050405020304" pitchFamily="18" charset="0"/>
              </a:rPr>
              <a:t> </a:t>
            </a:r>
          </a:p>
          <a:p>
            <a:pPr marL="342900" marR="0" lvl="0" indent="-342900">
              <a:lnSpc>
                <a:spcPct val="120000"/>
              </a:lnSpc>
              <a:spcBef>
                <a:spcPts val="0"/>
              </a:spcBef>
              <a:spcAft>
                <a:spcPts val="1200"/>
              </a:spcAft>
              <a:buFont typeface="+mj-lt"/>
              <a:buAutoNum type="arabicParenR"/>
            </a:pPr>
            <a:r>
              <a:rPr lang="en-US" sz="3300" kern="0" dirty="0">
                <a:effectLst/>
                <a:ea typeface="Times New Roman" panose="02020603050405020304" pitchFamily="18" charset="0"/>
                <a:cs typeface="Times New Roman" panose="02020603050405020304" pitchFamily="18" charset="0"/>
              </a:rPr>
              <a:t>To assess how different nutrition interventions can be applied in the management of type 2 diabetes.</a:t>
            </a:r>
            <a:endParaRPr lang="en-US" sz="3300" kern="100" dirty="0">
              <a:effectLst/>
              <a:ea typeface="Times New Roman" panose="02020603050405020304" pitchFamily="18" charset="0"/>
              <a:cs typeface="Times New Roman" panose="02020603050405020304" pitchFamily="18" charset="0"/>
            </a:endParaRPr>
          </a:p>
          <a:p>
            <a:pPr marL="342900" marR="0" lvl="0" indent="-342900">
              <a:lnSpc>
                <a:spcPct val="120000"/>
              </a:lnSpc>
              <a:spcBef>
                <a:spcPts val="0"/>
              </a:spcBef>
              <a:spcAft>
                <a:spcPts val="1200"/>
              </a:spcAft>
              <a:buFont typeface="+mj-lt"/>
              <a:buAutoNum type="arabicParenR"/>
            </a:pPr>
            <a:r>
              <a:rPr lang="en-US" sz="3300" kern="0" dirty="0">
                <a:effectLst/>
                <a:ea typeface="Times New Roman" panose="02020603050405020304" pitchFamily="18" charset="0"/>
                <a:cs typeface="Times New Roman" panose="02020603050405020304" pitchFamily="18" charset="0"/>
              </a:rPr>
              <a:t>To access the association between diabetes knowledge and awareness and prevalence of diabetes.</a:t>
            </a:r>
            <a:endParaRPr lang="en-US" sz="3300" kern="100" dirty="0">
              <a:effectLst/>
              <a:ea typeface="Times New Roman" panose="02020603050405020304" pitchFamily="18" charset="0"/>
              <a:cs typeface="Times New Roman" panose="02020603050405020304" pitchFamily="18" charset="0"/>
            </a:endParaRPr>
          </a:p>
          <a:p>
            <a:pPr marL="0" indent="0">
              <a:buNone/>
            </a:pPr>
            <a:endParaRPr lang="en-US" sz="2000" b="0" i="0" dirty="0">
              <a:solidFill>
                <a:srgbClr val="0D0D0D"/>
              </a:solidFill>
              <a:effectLst/>
              <a:highlight>
                <a:srgbClr val="FFFFFF"/>
              </a:highlight>
            </a:endParaRPr>
          </a:p>
        </p:txBody>
      </p:sp>
    </p:spTree>
    <p:extLst>
      <p:ext uri="{BB962C8B-B14F-4D97-AF65-F5344CB8AC3E}">
        <p14:creationId xmlns:p14="http://schemas.microsoft.com/office/powerpoint/2010/main" val="349374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085F-BDBF-6E19-B219-0BF7417FB062}"/>
              </a:ext>
            </a:extLst>
          </p:cNvPr>
          <p:cNvSpPr>
            <a:spLocks noGrp="1"/>
          </p:cNvSpPr>
          <p:nvPr>
            <p:ph type="title"/>
          </p:nvPr>
        </p:nvSpPr>
        <p:spPr/>
        <p:txBody>
          <a:bodyPr/>
          <a:lstStyle/>
          <a:p>
            <a:r>
              <a:rPr lang="en-US" sz="4400" b="0" dirty="0">
                <a:effectLst/>
                <a:latin typeface="Times New Roman" panose="02020603050405020304" pitchFamily="18" charset="0"/>
                <a:ea typeface="Times New Roman" panose="02020603050405020304" pitchFamily="18" charset="0"/>
              </a:rPr>
              <a:t>Research Questions</a:t>
            </a:r>
            <a:endParaRPr lang="en-US" dirty="0"/>
          </a:p>
        </p:txBody>
      </p:sp>
      <p:sp>
        <p:nvSpPr>
          <p:cNvPr id="3" name="Content Placeholder 2">
            <a:extLst>
              <a:ext uri="{FF2B5EF4-FFF2-40B4-BE49-F238E27FC236}">
                <a16:creationId xmlns:a16="http://schemas.microsoft.com/office/drawing/2014/main" id="{A3456E1C-1483-44F5-9143-4A734B1D97E0}"/>
              </a:ext>
            </a:extLst>
          </p:cNvPr>
          <p:cNvSpPr>
            <a:spLocks noGrp="1"/>
          </p:cNvSpPr>
          <p:nvPr>
            <p:ph idx="1"/>
          </p:nvPr>
        </p:nvSpPr>
        <p:spPr/>
        <p:txBody>
          <a:bodyPr/>
          <a:lstStyle/>
          <a:p>
            <a:pPr marL="342900" marR="0" lvl="0" indent="-342900">
              <a:lnSpc>
                <a:spcPct val="200000"/>
              </a:lnSpc>
              <a:spcBef>
                <a:spcPts val="0"/>
              </a:spcBef>
              <a:spcAft>
                <a:spcPts val="1200"/>
              </a:spcAft>
              <a:buFont typeface="+mj-lt"/>
              <a:buAutoNum type="arabicParen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What are the prevalent dietary habits and lifestyle behaviors among different age groups in the local community of upper Kabete?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1200"/>
              </a:spcAft>
              <a:buFont typeface="+mj-lt"/>
              <a:buAutoNum type="arabicParen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How do these dietary habits and lifestyle behaviors correlate with the prevalence of diabetes in the community?</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1200"/>
              </a:spcAft>
              <a:buFont typeface="+mj-lt"/>
              <a:buAutoNum type="arabicParen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What socio-cultural </a:t>
            </a:r>
            <a:r>
              <a:rPr lang="en-US" sz="2000" kern="100" dirty="0">
                <a:effectLst/>
                <a:ea typeface="Calibri" panose="020F0502020204030204" pitchFamily="34" charset="0"/>
                <a:cs typeface="Times New Roman" panose="02020603050405020304" pitchFamily="18" charset="0"/>
              </a:rPr>
              <a:t>factors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influence dietary preferences and lifestyle behaviors related to diabetes in upper Kabete?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1200"/>
              </a:spcAft>
              <a:buFont typeface="+mj-lt"/>
              <a:buAutoNum type="arabicParen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What are the main challenges faced by individuals in upper Kabete in maintaining healthy dietary habits and lifestyle behaviors to prevent diabetes?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897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4ECB46-FCCA-0B54-4407-5F284697B57C}"/>
              </a:ext>
            </a:extLst>
          </p:cNvPr>
          <p:cNvSpPr>
            <a:spLocks noGrp="1"/>
          </p:cNvSpPr>
          <p:nvPr>
            <p:ph idx="1"/>
          </p:nvPr>
        </p:nvSpPr>
        <p:spPr/>
        <p:txBody>
          <a:bodyPr>
            <a:normAutofit/>
          </a:bodyPr>
          <a:lstStyle/>
          <a:p>
            <a:pPr>
              <a:lnSpc>
                <a:spcPct val="150000"/>
              </a:lnSpc>
            </a:pPr>
            <a:r>
              <a:rPr lang="en-US" sz="2000" kern="0" dirty="0">
                <a:effectLst/>
                <a:ea typeface="Times New Roman" panose="02020603050405020304" pitchFamily="18" charset="0"/>
                <a:cs typeface="Times New Roman" panose="02020603050405020304" pitchFamily="18" charset="0"/>
              </a:rPr>
              <a:t>Type 2 Diabetes is typically characterized by insulin resistance, where the body's cells don't respond effectively to insulin, and a relative insulin deficiency. Management involves medications (including insulin), lifestyle modifications, and dietary changes to regulate blood sugar levels.</a:t>
            </a:r>
            <a:endParaRPr lang="en-US" sz="2000" kern="100" dirty="0">
              <a:effectLst/>
              <a:ea typeface="Calibri" panose="020F0502020204030204" pitchFamily="34" charset="0"/>
              <a:cs typeface="Times New Roman" panose="02020603050405020304" pitchFamily="18" charset="0"/>
            </a:endParaRPr>
          </a:p>
          <a:p>
            <a:pPr>
              <a:lnSpc>
                <a:spcPct val="150000"/>
              </a:lnSpc>
            </a:pPr>
            <a:r>
              <a:rPr lang="en-US" sz="2000" dirty="0">
                <a:effectLst/>
                <a:ea typeface="Calibri" panose="020F0502020204030204" pitchFamily="34" charset="0"/>
              </a:rPr>
              <a:t>There are large numbers of people with silent, undiagnosed type 2 diabetes which may be damaging their bodies. </a:t>
            </a:r>
          </a:p>
          <a:p>
            <a:pPr>
              <a:lnSpc>
                <a:spcPct val="150000"/>
              </a:lnSpc>
            </a:pPr>
            <a:r>
              <a:rPr lang="en-US" sz="2000" dirty="0">
                <a:effectLst/>
                <a:ea typeface="Calibri" panose="020F0502020204030204" pitchFamily="34" charset="0"/>
              </a:rPr>
              <a:t>Type 2 diabetes is one of the major consequences of the modern lifestyle. </a:t>
            </a:r>
          </a:p>
          <a:p>
            <a:pPr>
              <a:lnSpc>
                <a:spcPct val="150000"/>
              </a:lnSpc>
            </a:pPr>
            <a:r>
              <a:rPr lang="en-US" sz="2000" dirty="0">
                <a:effectLst/>
                <a:ea typeface="Calibri" panose="020F0502020204030204" pitchFamily="34" charset="0"/>
              </a:rPr>
              <a:t>Previously unheard of in children and teens, type 2 diabetes is now being diagnosed more often in children and teens, which some research links to increasing rates of childhood obesity (</a:t>
            </a:r>
            <a:r>
              <a:rPr lang="en-US" sz="2000" u="sng" dirty="0">
                <a:solidFill>
                  <a:srgbClr val="0000FF"/>
                </a:solidFill>
                <a:effectLst/>
                <a:ea typeface="Calibri" panose="020F0502020204030204" pitchFamily="34" charset="0"/>
                <a:cs typeface="Times New Roman" panose="02020603050405020304" pitchFamily="18" charset="0"/>
                <a:hlinkClick r:id="rId2"/>
              </a:rPr>
              <a:t>29</a:t>
            </a:r>
            <a:r>
              <a:rPr lang="en-US" sz="2000" u="sng" dirty="0">
                <a:solidFill>
                  <a:srgbClr val="0000FF"/>
                </a:solidFill>
                <a:effectLst/>
                <a:ea typeface="Calibri" panose="020F0502020204030204" pitchFamily="34" charset="0"/>
              </a:rPr>
              <a:t>).</a:t>
            </a:r>
            <a:endParaRPr lang="en-US" sz="2000" u="sng" dirty="0">
              <a:solidFill>
                <a:srgbClr val="0000FF"/>
              </a:solidFill>
              <a:ea typeface="Calibri" panose="020F0502020204030204" pitchFamily="34" charset="0"/>
            </a:endParaRPr>
          </a:p>
        </p:txBody>
      </p:sp>
      <p:sp>
        <p:nvSpPr>
          <p:cNvPr id="4" name="Title 1">
            <a:extLst>
              <a:ext uri="{FF2B5EF4-FFF2-40B4-BE49-F238E27FC236}">
                <a16:creationId xmlns:a16="http://schemas.microsoft.com/office/drawing/2014/main" id="{716CD5A5-DEBE-47ED-A954-D930CBC533C5}"/>
              </a:ext>
            </a:extLst>
          </p:cNvPr>
          <p:cNvSpPr>
            <a:spLocks noGrp="1"/>
          </p:cNvSpPr>
          <p:nvPr>
            <p:ph type="title"/>
          </p:nvPr>
        </p:nvSpPr>
        <p:spPr>
          <a:xfrm>
            <a:off x="838200" y="365125"/>
            <a:ext cx="10515600" cy="1325563"/>
          </a:xfrm>
        </p:spPr>
        <p:txBody>
          <a:bodyPr/>
          <a:lstStyle/>
          <a:p>
            <a:r>
              <a:rPr lang="en-US" dirty="0"/>
              <a:t>CHAPTER 2: LITERATURE REVIEW</a:t>
            </a:r>
          </a:p>
        </p:txBody>
      </p:sp>
    </p:spTree>
    <p:extLst>
      <p:ext uri="{BB962C8B-B14F-4D97-AF65-F5344CB8AC3E}">
        <p14:creationId xmlns:p14="http://schemas.microsoft.com/office/powerpoint/2010/main" val="3788266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1831</Words>
  <Application>Microsoft Office PowerPoint</Application>
  <PresentationFormat>Widescreen</PresentationFormat>
  <Paragraphs>160</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Roboto</vt:lpstr>
      <vt:lpstr>Roboto-Black</vt:lpstr>
      <vt:lpstr>Söhne</vt:lpstr>
      <vt:lpstr>Times New Roman</vt:lpstr>
      <vt:lpstr>Office Theme</vt:lpstr>
      <vt:lpstr>PREVALENCE OF TYPE 2 DIABETES IN UPPER KABETE</vt:lpstr>
      <vt:lpstr>CHAPTER 1: INTRODUCTION BACKGROUND INFORMATION</vt:lpstr>
      <vt:lpstr>Problem Statement</vt:lpstr>
      <vt:lpstr>Cont’</vt:lpstr>
      <vt:lpstr>Justifications And BENEFICIATIES</vt:lpstr>
      <vt:lpstr>Cont’</vt:lpstr>
      <vt:lpstr>AIM AND OBJECTIVES</vt:lpstr>
      <vt:lpstr>Research Questions</vt:lpstr>
      <vt:lpstr>CHAPTER 2: LITERATURE REVIEW</vt:lpstr>
      <vt:lpstr>Cont’</vt:lpstr>
      <vt:lpstr>CHAPTER 3: METHODOLOGY</vt:lpstr>
      <vt:lpstr>STUDY DESIGN</vt:lpstr>
      <vt:lpstr>Purposive Sampling  </vt:lpstr>
      <vt:lpstr>DATA COLLECTION TOOLS AND STATISTICAL ANALYSIS PROCEDURES</vt:lpstr>
      <vt:lpstr>INCLUSION AND EXCLUSION CRITERIA</vt:lpstr>
      <vt:lpstr>DATA QUALITY CONTROL</vt:lpstr>
      <vt:lpstr>CHAPTER 4: ANALYSIS Dietary Habits(in A Typical Week)</vt:lpstr>
      <vt:lpstr>Lifestyle Behaviors</vt:lpstr>
      <vt:lpstr>Socio Cultural Characteristics</vt:lpstr>
      <vt:lpstr>PowerPoint Presentation</vt:lpstr>
      <vt:lpstr>PowerPoint Presentation</vt:lpstr>
      <vt:lpstr>PowerPoint Presentation</vt:lpstr>
      <vt:lpstr>Discussion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PREVALENCE OF DIABETES IN UPPER KABETE</dc:title>
  <dc:creator>korir aron</dc:creator>
  <cp:lastModifiedBy>korir aron</cp:lastModifiedBy>
  <cp:revision>11</cp:revision>
  <dcterms:created xsi:type="dcterms:W3CDTF">2024-05-17T13:47:08Z</dcterms:created>
  <dcterms:modified xsi:type="dcterms:W3CDTF">2024-05-20T07:07:06Z</dcterms:modified>
</cp:coreProperties>
</file>