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2" r:id="rId7"/>
    <p:sldId id="263" r:id="rId8"/>
    <p:sldId id="264" r:id="rId9"/>
    <p:sldId id="266" r:id="rId10"/>
    <p:sldId id="267" r:id="rId11"/>
    <p:sldId id="272" r:id="rId12"/>
    <p:sldId id="273" r:id="rId13"/>
    <p:sldId id="274" r:id="rId14"/>
    <p:sldId id="271" r:id="rId15"/>
    <p:sldId id="269" r:id="rId16"/>
    <p:sldId id="270"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66" d="100"/>
          <a:sy n="66" d="100"/>
        </p:scale>
        <p:origin x="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28042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57852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843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3119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593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146218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92948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7960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02422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938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01A36-9751-4C81-A320-3234B92C4F73}"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29108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01A36-9751-4C81-A320-3234B92C4F73}"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17058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01A36-9751-4C81-A320-3234B92C4F73}" type="datetimeFigureOut">
              <a:rPr lang="en-IN" smtClean="0"/>
              <a:t>20-03-2024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70415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01A36-9751-4C81-A320-3234B92C4F73}" type="datetimeFigureOut">
              <a:rPr lang="en-IN" smtClean="0"/>
              <a:t>20-03-2024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52420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001A36-9751-4C81-A320-3234B92C4F73}"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04021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
        <p:nvSpPr>
          <p:cNvPr id="5" name="Date Placeholder 4"/>
          <p:cNvSpPr>
            <a:spLocks noGrp="1"/>
          </p:cNvSpPr>
          <p:nvPr>
            <p:ph type="dt" sz="half" idx="10"/>
          </p:nvPr>
        </p:nvSpPr>
        <p:spPr/>
        <p:txBody>
          <a:bodyPr/>
          <a:lstStyle/>
          <a:p>
            <a:fld id="{04001A36-9751-4C81-A320-3234B92C4F73}" type="datetimeFigureOut">
              <a:rPr lang="en-IN" smtClean="0"/>
              <a:t>20-03-2024</a:t>
            </a:fld>
            <a:endParaRPr lang="en-IN"/>
          </a:p>
        </p:txBody>
      </p:sp>
    </p:spTree>
    <p:extLst>
      <p:ext uri="{BB962C8B-B14F-4D97-AF65-F5344CB8AC3E}">
        <p14:creationId xmlns:p14="http://schemas.microsoft.com/office/powerpoint/2010/main" val="7565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001A36-9751-4C81-A320-3234B92C4F73}" type="datetimeFigureOut">
              <a:rPr lang="en-IN" smtClean="0"/>
              <a:t>20-03-2024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81324B-678C-4807-B05D-7FF41A609583}" type="slidenum">
              <a:rPr lang="en-IN" smtClean="0"/>
              <a:t>‹#›</a:t>
            </a:fld>
            <a:endParaRPr lang="en-IN"/>
          </a:p>
        </p:txBody>
      </p:sp>
    </p:spTree>
    <p:extLst>
      <p:ext uri="{BB962C8B-B14F-4D97-AF65-F5344CB8AC3E}">
        <p14:creationId xmlns:p14="http://schemas.microsoft.com/office/powerpoint/2010/main" val="20888983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07972B-4695-A4C2-27E1-1FBB77A1037F}"/>
              </a:ext>
            </a:extLst>
          </p:cNvPr>
          <p:cNvSpPr txBox="1"/>
          <p:nvPr/>
        </p:nvSpPr>
        <p:spPr>
          <a:xfrm>
            <a:off x="0" y="1001027"/>
            <a:ext cx="10549289" cy="5401479"/>
          </a:xfrm>
          <a:prstGeom prst="rect">
            <a:avLst/>
          </a:prstGeom>
          <a:noFill/>
        </p:spPr>
        <p:txBody>
          <a:bodyPr wrap="square" rtlCol="0">
            <a:spAutoFit/>
          </a:bodyPr>
          <a:lstStyle/>
          <a:p>
            <a:pPr algn="ctr"/>
            <a:r>
              <a:rPr lang="en-IN" sz="2300" dirty="0">
                <a:solidFill>
                  <a:schemeClr val="tx2">
                    <a:lumMod val="60000"/>
                    <a:lumOff val="40000"/>
                  </a:schemeClr>
                </a:solidFill>
                <a:latin typeface="Broadway" panose="04040905080B02020502" pitchFamily="82" charset="0"/>
              </a:rPr>
              <a:t>ARTIFICIAL INTELLIGENCE-MACHINE LEARNING PROJECT</a:t>
            </a: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sz="1600" dirty="0">
              <a:solidFill>
                <a:schemeClr val="tx2">
                  <a:lumMod val="60000"/>
                  <a:lumOff val="40000"/>
                </a:schemeClr>
              </a:solidFill>
              <a:latin typeface="Broadway" panose="04040905080B02020502" pitchFamily="82" charset="0"/>
            </a:endParaRPr>
          </a:p>
          <a:p>
            <a:pPr algn="ctr"/>
            <a:r>
              <a:rPr lang="en-IN" dirty="0">
                <a:solidFill>
                  <a:schemeClr val="tx2">
                    <a:lumMod val="60000"/>
                    <a:lumOff val="40000"/>
                  </a:schemeClr>
                </a:solidFill>
                <a:latin typeface="Broadway" panose="04040905080B02020502" pitchFamily="82" charset="0"/>
              </a:rPr>
              <a:t>Chitkara University Institute of Engineering and Technology</a:t>
            </a:r>
            <a:r>
              <a:rPr lang="en-IN" sz="1600" dirty="0">
                <a:solidFill>
                  <a:schemeClr val="tx2">
                    <a:lumMod val="60000"/>
                    <a:lumOff val="40000"/>
                  </a:schemeClr>
                </a:solidFill>
                <a:latin typeface="Broadway" panose="04040905080B02020502" pitchFamily="82" charset="0"/>
              </a:rPr>
              <a:t>,</a:t>
            </a:r>
          </a:p>
          <a:p>
            <a:pPr algn="ctr"/>
            <a:r>
              <a:rPr lang="en-IN" dirty="0">
                <a:solidFill>
                  <a:schemeClr val="tx2">
                    <a:lumMod val="60000"/>
                    <a:lumOff val="40000"/>
                  </a:schemeClr>
                </a:solidFill>
                <a:latin typeface="Broadway" panose="04040905080B02020502" pitchFamily="82" charset="0"/>
              </a:rPr>
              <a:t>Chitkara University, Punjab</a:t>
            </a:r>
          </a:p>
          <a:p>
            <a:endParaRPr lang="en-IN" dirty="0">
              <a:solidFill>
                <a:schemeClr val="tx2">
                  <a:lumMod val="60000"/>
                  <a:lumOff val="40000"/>
                </a:schemeClr>
              </a:solidFill>
            </a:endParaRPr>
          </a:p>
        </p:txBody>
      </p:sp>
      <p:sp>
        <p:nvSpPr>
          <p:cNvPr id="6" name="TextBox 5">
            <a:extLst>
              <a:ext uri="{FF2B5EF4-FFF2-40B4-BE49-F238E27FC236}">
                <a16:creationId xmlns:a16="http://schemas.microsoft.com/office/drawing/2014/main" id="{EACF7BDF-08DA-9850-14CC-E88183CF34B1}"/>
              </a:ext>
            </a:extLst>
          </p:cNvPr>
          <p:cNvSpPr txBox="1"/>
          <p:nvPr/>
        </p:nvSpPr>
        <p:spPr>
          <a:xfrm>
            <a:off x="1249432" y="1815513"/>
            <a:ext cx="8192951" cy="32269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i="0" dirty="0">
                <a:solidFill>
                  <a:schemeClr val="tx2">
                    <a:lumMod val="60000"/>
                    <a:lumOff val="40000"/>
                  </a:schemeClr>
                </a:solidFill>
                <a:effectLst/>
                <a:latin typeface="Söhne"/>
              </a:rPr>
              <a:t>Expense Tracker: A Tool for Financial Management</a:t>
            </a:r>
          </a:p>
          <a:p>
            <a:pPr algn="ctr"/>
            <a:r>
              <a:rPr lang="en-US" sz="1500" b="0" i="0" dirty="0">
                <a:solidFill>
                  <a:schemeClr val="tx2">
                    <a:lumMod val="60000"/>
                    <a:lumOff val="40000"/>
                  </a:schemeClr>
                </a:solidFill>
                <a:effectLst/>
                <a:latin typeface="Söhne"/>
              </a:rPr>
              <a:t>Empowering Users to Take Control of Their Finances</a:t>
            </a:r>
          </a:p>
          <a:p>
            <a:pPr algn="ctr"/>
            <a:endParaRPr lang="en-US" sz="1500" b="0" i="0" dirty="0">
              <a:solidFill>
                <a:schemeClr val="tx2">
                  <a:lumMod val="60000"/>
                  <a:lumOff val="40000"/>
                </a:schemeClr>
              </a:solidFill>
              <a:effectLst/>
              <a:latin typeface="Söhne"/>
            </a:endParaRPr>
          </a:p>
          <a:p>
            <a:pPr algn="ctr"/>
            <a:endParaRPr lang="en-US" sz="1500" b="0" i="0" dirty="0">
              <a:solidFill>
                <a:schemeClr val="tx2">
                  <a:lumMod val="60000"/>
                  <a:lumOff val="40000"/>
                </a:schemeClr>
              </a:solidFill>
              <a:effectLst/>
              <a:latin typeface="Söhne"/>
            </a:endParaRPr>
          </a:p>
          <a:p>
            <a:pPr lvl="1">
              <a:lnSpc>
                <a:spcPct val="150000"/>
              </a:lnSpc>
            </a:pPr>
            <a:r>
              <a:rPr lang="en-US" dirty="0">
                <a:solidFill>
                  <a:schemeClr val="tx2">
                    <a:lumMod val="60000"/>
                    <a:lumOff val="40000"/>
                  </a:schemeClr>
                </a:solidFill>
                <a:latin typeface="Broadway" panose="04040905080B02020502" pitchFamily="82" charset="0"/>
              </a:rPr>
              <a:t>SUBMITTED BY:                                                     SUBMITTED TO:</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Presented by:  </a:t>
            </a:r>
            <a:r>
              <a:rPr lang="en-US" dirty="0">
                <a:solidFill>
                  <a:schemeClr val="tx2">
                    <a:lumMod val="60000"/>
                    <a:lumOff val="40000"/>
                  </a:schemeClr>
                </a:solidFill>
                <a:latin typeface="Söhne"/>
              </a:rPr>
              <a:t>Jiya                                                             </a:t>
            </a:r>
            <a:r>
              <a:rPr lang="en-US" dirty="0" err="1">
                <a:solidFill>
                  <a:schemeClr val="tx2">
                    <a:lumMod val="60000"/>
                    <a:lumOff val="40000"/>
                  </a:schemeClr>
                </a:solidFill>
                <a:latin typeface="Söhne"/>
              </a:rPr>
              <a:t>Dr.Shagun</a:t>
            </a:r>
            <a:r>
              <a:rPr lang="en-US" dirty="0">
                <a:solidFill>
                  <a:schemeClr val="tx2">
                    <a:lumMod val="60000"/>
                    <a:lumOff val="40000"/>
                  </a:schemeClr>
                </a:solidFill>
                <a:latin typeface="Söhne"/>
              </a:rPr>
              <a:t> Sharma</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Roll Number:   </a:t>
            </a:r>
            <a:r>
              <a:rPr lang="en-US" dirty="0">
                <a:solidFill>
                  <a:schemeClr val="tx2">
                    <a:lumMod val="60000"/>
                    <a:lumOff val="40000"/>
                  </a:schemeClr>
                </a:solidFill>
                <a:latin typeface="Söhne"/>
              </a:rPr>
              <a:t>2210990463                                             </a:t>
            </a:r>
            <a:r>
              <a:rPr lang="en-US" dirty="0" err="1">
                <a:solidFill>
                  <a:schemeClr val="tx2">
                    <a:lumMod val="60000"/>
                    <a:lumOff val="40000"/>
                  </a:schemeClr>
                </a:solidFill>
                <a:latin typeface="Söhne"/>
              </a:rPr>
              <a:t>Mr.Tushar</a:t>
            </a:r>
            <a:r>
              <a:rPr lang="en-US" dirty="0">
                <a:solidFill>
                  <a:schemeClr val="tx2">
                    <a:lumMod val="60000"/>
                    <a:lumOff val="40000"/>
                  </a:schemeClr>
                </a:solidFill>
                <a:latin typeface="Söhne"/>
              </a:rPr>
              <a:t> Khitoliya</a:t>
            </a:r>
          </a:p>
          <a:p>
            <a:pPr lvl="1">
              <a:lnSpc>
                <a:spcPct val="150000"/>
              </a:lnSpc>
              <a:buFont typeface="Arial" panose="020B0604020202020204" pitchFamily="34" charset="0"/>
              <a:buChar char="•"/>
            </a:pPr>
            <a:r>
              <a:rPr lang="en-US" b="1" i="0" dirty="0">
                <a:solidFill>
                  <a:schemeClr val="tx2">
                    <a:lumMod val="60000"/>
                    <a:lumOff val="40000"/>
                  </a:schemeClr>
                </a:solidFill>
                <a:effectLst/>
                <a:latin typeface="Söhne"/>
              </a:rPr>
              <a:t>Date: </a:t>
            </a:r>
            <a:r>
              <a:rPr lang="en-US" i="0" dirty="0">
                <a:solidFill>
                  <a:schemeClr val="tx2">
                    <a:lumMod val="60000"/>
                    <a:lumOff val="40000"/>
                  </a:schemeClr>
                </a:solidFill>
                <a:effectLst/>
                <a:latin typeface="Söhne"/>
              </a:rPr>
              <a:t>19.03.2024</a:t>
            </a:r>
          </a:p>
          <a:p>
            <a:pPr>
              <a:lnSpc>
                <a:spcPct val="150000"/>
              </a:lnSpc>
            </a:pPr>
            <a:endParaRPr lang="en-IN" dirty="0">
              <a:solidFill>
                <a:schemeClr val="tx2">
                  <a:lumMod val="60000"/>
                  <a:lumOff val="40000"/>
                </a:schemeClr>
              </a:solidFill>
            </a:endParaRPr>
          </a:p>
        </p:txBody>
      </p:sp>
      <p:pic>
        <p:nvPicPr>
          <p:cNvPr id="2" name="Picture 1">
            <a:extLst>
              <a:ext uri="{FF2B5EF4-FFF2-40B4-BE49-F238E27FC236}">
                <a16:creationId xmlns:a16="http://schemas.microsoft.com/office/drawing/2014/main" id="{7F0D42C1-7AB4-8894-FD1C-DFEF8B7CA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91586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12105681" y="4913407"/>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grpSp>
        <p:nvGrpSpPr>
          <p:cNvPr id="28" name="Group 27">
            <a:extLst>
              <a:ext uri="{FF2B5EF4-FFF2-40B4-BE49-F238E27FC236}">
                <a16:creationId xmlns:a16="http://schemas.microsoft.com/office/drawing/2014/main" id="{0A034350-221E-C3C9-EA5F-F32C91BE59AB}"/>
              </a:ext>
            </a:extLst>
          </p:cNvPr>
          <p:cNvGrpSpPr/>
          <p:nvPr/>
        </p:nvGrpSpPr>
        <p:grpSpPr>
          <a:xfrm>
            <a:off x="8260866" y="2515747"/>
            <a:ext cx="20070919" cy="4823862"/>
            <a:chOff x="10091712" y="427498"/>
            <a:chExt cx="7459316" cy="1698935"/>
          </a:xfrm>
        </p:grpSpPr>
        <p:sp>
          <p:nvSpPr>
            <p:cNvPr id="20" name="Oval 19">
              <a:extLst>
                <a:ext uri="{FF2B5EF4-FFF2-40B4-BE49-F238E27FC236}">
                  <a16:creationId xmlns:a16="http://schemas.microsoft.com/office/drawing/2014/main" id="{2C595492-908F-88D7-69AA-6567F40CB833}"/>
                </a:ext>
              </a:extLst>
            </p:cNvPr>
            <p:cNvSpPr/>
            <p:nvPr/>
          </p:nvSpPr>
          <p:spPr>
            <a:xfrm>
              <a:off x="10431468" y="42749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A51FC40-6A4E-B60E-7EC5-54FD99637594}"/>
                </a:ext>
              </a:extLst>
            </p:cNvPr>
            <p:cNvSpPr txBox="1"/>
            <p:nvPr/>
          </p:nvSpPr>
          <p:spPr>
            <a:xfrm>
              <a:off x="10091712" y="1108087"/>
              <a:ext cx="7459316" cy="249313"/>
            </a:xfrm>
            <a:prstGeom prst="rect">
              <a:avLst/>
            </a:prstGeom>
            <a:noFill/>
          </p:spPr>
          <p:txBody>
            <a:bodyPr wrap="square">
              <a:spAutoFit/>
            </a:bodyPr>
            <a:lstStyle/>
            <a:p>
              <a:r>
                <a:rPr lang="en-IN" sz="4000" dirty="0">
                  <a:solidFill>
                    <a:srgbClr val="0070C0"/>
                  </a:solidFill>
                  <a:latin typeface="Broadway" panose="04040905080B02020502" pitchFamily="82" charset="0"/>
                </a:rPr>
                <a:t>CONCLUSION </a:t>
              </a:r>
            </a:p>
          </p:txBody>
        </p:sp>
      </p:gr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445776" y="7033769"/>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sp>
        <p:nvSpPr>
          <p:cNvPr id="29" name="TextBox 28">
            <a:extLst>
              <a:ext uri="{FF2B5EF4-FFF2-40B4-BE49-F238E27FC236}">
                <a16:creationId xmlns:a16="http://schemas.microsoft.com/office/drawing/2014/main" id="{06534BBA-7435-D9D1-1E68-6274E481BFD6}"/>
              </a:ext>
            </a:extLst>
          </p:cNvPr>
          <p:cNvSpPr txBox="1"/>
          <p:nvPr/>
        </p:nvSpPr>
        <p:spPr>
          <a:xfrm>
            <a:off x="445776" y="146635"/>
            <a:ext cx="7860663" cy="6625788"/>
          </a:xfrm>
          <a:prstGeom prst="rect">
            <a:avLst/>
          </a:prstGeom>
          <a:solidFill>
            <a:schemeClr val="bg1">
              <a:lumMod val="95000"/>
            </a:schemeClr>
          </a:solidFill>
        </p:spPr>
        <p:txBody>
          <a:bodyPr wrap="square" rtlCol="0">
            <a:spAutoFit/>
          </a:bodyPr>
          <a:lstStyle/>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In conclusion, the Expense Tracker project provides a user-friendly interface for tracking and visualizing expenses. Through this project, users can efficiently manage their expenses by adding new expenses to various categories and visualizing their spending patterns. </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1. Expense Tracking: Users can easily add new expenses to different categories, allowing them to maintain a detailed record of their spending habits.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2.Visualization: The project offers visualization capabilities through various types of graphs, including bar charts and heatmaps. These visualizations enable users to gain insights into their spending patterns, identify areas of high expenditure, and make informed financial decisions.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3.User Interaction: The use of Plotly Express for creating interactive bar charts enhances user experience by providing features like hover information and zoom capabilities, making it easier for users to analyze their expenses.</a:t>
            </a:r>
          </a:p>
        </p:txBody>
      </p:sp>
      <p:pic>
        <p:nvPicPr>
          <p:cNvPr id="30" name="Picture 29">
            <a:extLst>
              <a:ext uri="{FF2B5EF4-FFF2-40B4-BE49-F238E27FC236}">
                <a16:creationId xmlns:a16="http://schemas.microsoft.com/office/drawing/2014/main" id="{96BE26FF-CF90-7601-BC06-B3806D554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29277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9DCAB1-380F-8EC5-57CD-CE44BB11BFAB}"/>
              </a:ext>
            </a:extLst>
          </p:cNvPr>
          <p:cNvPicPr>
            <a:picLocks noChangeAspect="1"/>
          </p:cNvPicPr>
          <p:nvPr/>
        </p:nvPicPr>
        <p:blipFill rotWithShape="1">
          <a:blip r:embed="rId2"/>
          <a:srcRect l="3631" t="12071" r="3527" b="7508"/>
          <a:stretch/>
        </p:blipFill>
        <p:spPr>
          <a:xfrm>
            <a:off x="436345" y="969745"/>
            <a:ext cx="11319310" cy="5515276"/>
          </a:xfrm>
          <a:prstGeom prst="rect">
            <a:avLst/>
          </a:prstGeom>
          <a:ln w="28575">
            <a:solidFill>
              <a:schemeClr val="accent1"/>
            </a:solidFill>
          </a:ln>
        </p:spPr>
      </p:pic>
      <p:sp>
        <p:nvSpPr>
          <p:cNvPr id="4" name="TextBox 3">
            <a:extLst>
              <a:ext uri="{FF2B5EF4-FFF2-40B4-BE49-F238E27FC236}">
                <a16:creationId xmlns:a16="http://schemas.microsoft.com/office/drawing/2014/main" id="{A6CACF9B-9F8D-A1E4-ACE8-A719276AE16A}"/>
              </a:ext>
            </a:extLst>
          </p:cNvPr>
          <p:cNvSpPr txBox="1"/>
          <p:nvPr/>
        </p:nvSpPr>
        <p:spPr>
          <a:xfrm>
            <a:off x="4321743" y="372979"/>
            <a:ext cx="4119612" cy="553998"/>
          </a:xfrm>
          <a:prstGeom prst="rect">
            <a:avLst/>
          </a:prstGeom>
          <a:noFill/>
        </p:spPr>
        <p:txBody>
          <a:bodyPr wrap="square" rtlCol="0">
            <a:spAutoFit/>
          </a:bodyPr>
          <a:lstStyle/>
          <a:p>
            <a:r>
              <a:rPr lang="en-US" sz="3000" dirty="0">
                <a:solidFill>
                  <a:schemeClr val="tx2">
                    <a:lumMod val="60000"/>
                    <a:lumOff val="40000"/>
                  </a:schemeClr>
                </a:solidFill>
                <a:latin typeface="Broadway" panose="04040905080B02020502" pitchFamily="82" charset="0"/>
              </a:rPr>
              <a:t>CODE SNIPPETS</a:t>
            </a:r>
            <a:endParaRPr lang="en-IN" sz="3000" dirty="0">
              <a:solidFill>
                <a:schemeClr val="tx2">
                  <a:lumMod val="60000"/>
                  <a:lumOff val="40000"/>
                </a:schemeClr>
              </a:solidFill>
              <a:latin typeface="Broadway" panose="04040905080B02020502" pitchFamily="82" charset="0"/>
            </a:endParaRPr>
          </a:p>
        </p:txBody>
      </p:sp>
    </p:spTree>
    <p:extLst>
      <p:ext uri="{BB962C8B-B14F-4D97-AF65-F5344CB8AC3E}">
        <p14:creationId xmlns:p14="http://schemas.microsoft.com/office/powerpoint/2010/main" val="78510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260B36-5F93-3BEB-1F7F-C72EF294B2C7}"/>
              </a:ext>
            </a:extLst>
          </p:cNvPr>
          <p:cNvPicPr>
            <a:picLocks noChangeAspect="1"/>
          </p:cNvPicPr>
          <p:nvPr/>
        </p:nvPicPr>
        <p:blipFill rotWithShape="1">
          <a:blip r:embed="rId2"/>
          <a:srcRect l="4895" t="12632" b="6948"/>
          <a:stretch/>
        </p:blipFill>
        <p:spPr>
          <a:xfrm>
            <a:off x="298383" y="1027497"/>
            <a:ext cx="11595234" cy="5515275"/>
          </a:xfrm>
          <a:prstGeom prst="rect">
            <a:avLst/>
          </a:prstGeom>
          <a:ln w="38100">
            <a:solidFill>
              <a:schemeClr val="accent1"/>
            </a:solidFill>
          </a:ln>
        </p:spPr>
      </p:pic>
    </p:spTree>
    <p:extLst>
      <p:ext uri="{BB962C8B-B14F-4D97-AF65-F5344CB8AC3E}">
        <p14:creationId xmlns:p14="http://schemas.microsoft.com/office/powerpoint/2010/main" val="37315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7A129A-E7FD-49DC-8E27-4D8BDD40F736}"/>
              </a:ext>
            </a:extLst>
          </p:cNvPr>
          <p:cNvPicPr>
            <a:picLocks noChangeAspect="1"/>
          </p:cNvPicPr>
          <p:nvPr/>
        </p:nvPicPr>
        <p:blipFill rotWithShape="1">
          <a:blip r:embed="rId2"/>
          <a:srcRect l="1421" t="12772" b="7509"/>
          <a:stretch/>
        </p:blipFill>
        <p:spPr>
          <a:xfrm>
            <a:off x="258551" y="1167063"/>
            <a:ext cx="11674898" cy="5310739"/>
          </a:xfrm>
          <a:prstGeom prst="rect">
            <a:avLst/>
          </a:prstGeom>
          <a:ln w="38100">
            <a:solidFill>
              <a:schemeClr val="accent1"/>
            </a:solidFill>
          </a:ln>
        </p:spPr>
      </p:pic>
    </p:spTree>
    <p:extLst>
      <p:ext uri="{BB962C8B-B14F-4D97-AF65-F5344CB8AC3E}">
        <p14:creationId xmlns:p14="http://schemas.microsoft.com/office/powerpoint/2010/main" val="247645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B18DC-A03F-EF7A-A916-EC53435E0E7E}"/>
              </a:ext>
            </a:extLst>
          </p:cNvPr>
          <p:cNvPicPr>
            <a:picLocks noChangeAspect="1"/>
          </p:cNvPicPr>
          <p:nvPr/>
        </p:nvPicPr>
        <p:blipFill rotWithShape="1">
          <a:blip r:embed="rId2"/>
          <a:srcRect l="9934" t="32901" r="62308" b="44069"/>
          <a:stretch/>
        </p:blipFill>
        <p:spPr>
          <a:xfrm>
            <a:off x="273132" y="1460665"/>
            <a:ext cx="6329549" cy="2953986"/>
          </a:xfrm>
          <a:prstGeom prst="rect">
            <a:avLst/>
          </a:prstGeom>
          <a:ln>
            <a:solidFill>
              <a:schemeClr val="accent1"/>
            </a:solidFill>
          </a:ln>
        </p:spPr>
      </p:pic>
      <p:pic>
        <p:nvPicPr>
          <p:cNvPr id="5" name="Picture 4">
            <a:extLst>
              <a:ext uri="{FF2B5EF4-FFF2-40B4-BE49-F238E27FC236}">
                <a16:creationId xmlns:a16="http://schemas.microsoft.com/office/drawing/2014/main" id="{4DDF84B7-F970-51C7-705E-D431BF685BAC}"/>
              </a:ext>
            </a:extLst>
          </p:cNvPr>
          <p:cNvPicPr>
            <a:picLocks noChangeAspect="1"/>
          </p:cNvPicPr>
          <p:nvPr/>
        </p:nvPicPr>
        <p:blipFill rotWithShape="1">
          <a:blip r:embed="rId3"/>
          <a:srcRect l="9353" t="39654" r="58507" b="38067"/>
          <a:stretch/>
        </p:blipFill>
        <p:spPr>
          <a:xfrm>
            <a:off x="5486399" y="3702132"/>
            <a:ext cx="6329549" cy="2734294"/>
          </a:xfrm>
          <a:prstGeom prst="rect">
            <a:avLst/>
          </a:prstGeom>
          <a:ln>
            <a:solidFill>
              <a:schemeClr val="accent1"/>
            </a:solidFill>
          </a:ln>
        </p:spPr>
      </p:pic>
      <p:sp>
        <p:nvSpPr>
          <p:cNvPr id="6" name="TextBox 5">
            <a:extLst>
              <a:ext uri="{FF2B5EF4-FFF2-40B4-BE49-F238E27FC236}">
                <a16:creationId xmlns:a16="http://schemas.microsoft.com/office/drawing/2014/main" id="{2C6B5AD8-1240-0F42-3C52-840E3AD409C9}"/>
              </a:ext>
            </a:extLst>
          </p:cNvPr>
          <p:cNvSpPr txBox="1"/>
          <p:nvPr/>
        </p:nvSpPr>
        <p:spPr>
          <a:xfrm>
            <a:off x="2173184" y="504701"/>
            <a:ext cx="7576457" cy="523220"/>
          </a:xfrm>
          <a:prstGeom prst="rect">
            <a:avLst/>
          </a:prstGeom>
          <a:noFill/>
        </p:spPr>
        <p:txBody>
          <a:bodyPr wrap="square" rtlCol="0">
            <a:spAutoFit/>
          </a:bodyPr>
          <a:lstStyle/>
          <a:p>
            <a:pPr algn="ctr"/>
            <a:r>
              <a:rPr lang="en-IN" sz="2800" dirty="0">
                <a:solidFill>
                  <a:schemeClr val="tx2">
                    <a:lumMod val="60000"/>
                    <a:lumOff val="40000"/>
                  </a:schemeClr>
                </a:solidFill>
                <a:latin typeface="Broadway" panose="04040905080B02020502" pitchFamily="82" charset="0"/>
              </a:rPr>
              <a:t>ADDING EXPENSES</a:t>
            </a:r>
          </a:p>
        </p:txBody>
      </p:sp>
      <p:pic>
        <p:nvPicPr>
          <p:cNvPr id="2" name="Picture 1">
            <a:extLst>
              <a:ext uri="{FF2B5EF4-FFF2-40B4-BE49-F238E27FC236}">
                <a16:creationId xmlns:a16="http://schemas.microsoft.com/office/drawing/2014/main" id="{6A7642F1-B62D-46C2-E641-606FE574E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27406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83810C-CA7C-40D9-4240-0ED3DBE5A537}"/>
              </a:ext>
            </a:extLst>
          </p:cNvPr>
          <p:cNvPicPr>
            <a:picLocks noChangeAspect="1"/>
          </p:cNvPicPr>
          <p:nvPr/>
        </p:nvPicPr>
        <p:blipFill rotWithShape="1">
          <a:blip r:embed="rId2"/>
          <a:srcRect l="10130" t="59221" r="56752" b="23290"/>
          <a:stretch/>
        </p:blipFill>
        <p:spPr>
          <a:xfrm>
            <a:off x="558140" y="1294409"/>
            <a:ext cx="6198919" cy="2565071"/>
          </a:xfrm>
          <a:prstGeom prst="rect">
            <a:avLst/>
          </a:prstGeom>
          <a:ln>
            <a:solidFill>
              <a:schemeClr val="accent1"/>
            </a:solidFill>
          </a:ln>
        </p:spPr>
      </p:pic>
      <p:pic>
        <p:nvPicPr>
          <p:cNvPr id="4" name="Picture 3">
            <a:extLst>
              <a:ext uri="{FF2B5EF4-FFF2-40B4-BE49-F238E27FC236}">
                <a16:creationId xmlns:a16="http://schemas.microsoft.com/office/drawing/2014/main" id="{F9CAD84D-39A3-2743-D538-45D9C03E79A2}"/>
              </a:ext>
            </a:extLst>
          </p:cNvPr>
          <p:cNvPicPr>
            <a:picLocks noChangeAspect="1"/>
          </p:cNvPicPr>
          <p:nvPr/>
        </p:nvPicPr>
        <p:blipFill rotWithShape="1">
          <a:blip r:embed="rId2"/>
          <a:srcRect l="10130" t="42251" r="56752" b="39048"/>
          <a:stretch/>
        </p:blipFill>
        <p:spPr>
          <a:xfrm>
            <a:off x="5520047" y="3277587"/>
            <a:ext cx="6198919" cy="3039969"/>
          </a:xfrm>
          <a:prstGeom prst="rect">
            <a:avLst/>
          </a:prstGeom>
          <a:ln>
            <a:solidFill>
              <a:schemeClr val="accent1"/>
            </a:solidFill>
          </a:ln>
        </p:spPr>
      </p:pic>
      <p:sp>
        <p:nvSpPr>
          <p:cNvPr id="5" name="TextBox 4">
            <a:extLst>
              <a:ext uri="{FF2B5EF4-FFF2-40B4-BE49-F238E27FC236}">
                <a16:creationId xmlns:a16="http://schemas.microsoft.com/office/drawing/2014/main" id="{DC0BDADA-FBE8-E51E-7A9A-A79E0D14BCCA}"/>
              </a:ext>
            </a:extLst>
          </p:cNvPr>
          <p:cNvSpPr txBox="1"/>
          <p:nvPr/>
        </p:nvSpPr>
        <p:spPr>
          <a:xfrm>
            <a:off x="3901043" y="540444"/>
            <a:ext cx="5712031" cy="523220"/>
          </a:xfrm>
          <a:prstGeom prst="rect">
            <a:avLst/>
          </a:prstGeom>
          <a:noFill/>
        </p:spPr>
        <p:txBody>
          <a:bodyPr wrap="square" rtlCol="0">
            <a:spAutoFit/>
          </a:bodyPr>
          <a:lstStyle/>
          <a:p>
            <a:r>
              <a:rPr lang="en-IN" sz="2800" dirty="0">
                <a:solidFill>
                  <a:schemeClr val="tx2">
                    <a:lumMod val="60000"/>
                    <a:lumOff val="40000"/>
                  </a:schemeClr>
                </a:solidFill>
                <a:latin typeface="Broadway" panose="04040905080B02020502" pitchFamily="82" charset="0"/>
              </a:rPr>
              <a:t>ERROR HANDLING</a:t>
            </a:r>
          </a:p>
        </p:txBody>
      </p:sp>
      <p:pic>
        <p:nvPicPr>
          <p:cNvPr id="2" name="Picture 1">
            <a:extLst>
              <a:ext uri="{FF2B5EF4-FFF2-40B4-BE49-F238E27FC236}">
                <a16:creationId xmlns:a16="http://schemas.microsoft.com/office/drawing/2014/main" id="{14200BC0-3AA3-43DB-13B4-53817032E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04929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618F018-59CE-62D9-200E-3BDEE1DA9CE1}"/>
              </a:ext>
            </a:extLst>
          </p:cNvPr>
          <p:cNvGrpSpPr/>
          <p:nvPr/>
        </p:nvGrpSpPr>
        <p:grpSpPr>
          <a:xfrm>
            <a:off x="202518" y="500513"/>
            <a:ext cx="3897844" cy="3081984"/>
            <a:chOff x="617516" y="629392"/>
            <a:chExt cx="6348060" cy="4985911"/>
          </a:xfrm>
        </p:grpSpPr>
        <p:pic>
          <p:nvPicPr>
            <p:cNvPr id="3" name="Picture 2">
              <a:extLst>
                <a:ext uri="{FF2B5EF4-FFF2-40B4-BE49-F238E27FC236}">
                  <a16:creationId xmlns:a16="http://schemas.microsoft.com/office/drawing/2014/main" id="{010A1A6B-854F-C84F-1682-EAD757B29BC8}"/>
                </a:ext>
              </a:extLst>
            </p:cNvPr>
            <p:cNvPicPr>
              <a:picLocks noChangeAspect="1"/>
            </p:cNvPicPr>
            <p:nvPr/>
          </p:nvPicPr>
          <p:blipFill rotWithShape="1">
            <a:blip r:embed="rId2"/>
            <a:srcRect l="14611" t="32035" r="36785" b="21905"/>
            <a:stretch/>
          </p:blipFill>
          <p:spPr>
            <a:xfrm>
              <a:off x="617516" y="629392"/>
              <a:ext cx="5925788" cy="3158837"/>
            </a:xfrm>
            <a:prstGeom prst="rect">
              <a:avLst/>
            </a:prstGeom>
          </p:spPr>
        </p:pic>
        <p:pic>
          <p:nvPicPr>
            <p:cNvPr id="5" name="Picture 4">
              <a:extLst>
                <a:ext uri="{FF2B5EF4-FFF2-40B4-BE49-F238E27FC236}">
                  <a16:creationId xmlns:a16="http://schemas.microsoft.com/office/drawing/2014/main" id="{20E622C9-BB0B-7434-30D1-1DE239D9C924}"/>
                </a:ext>
              </a:extLst>
            </p:cNvPr>
            <p:cNvPicPr>
              <a:picLocks noChangeAspect="1"/>
            </p:cNvPicPr>
            <p:nvPr/>
          </p:nvPicPr>
          <p:blipFill rotWithShape="1">
            <a:blip r:embed="rId3"/>
            <a:srcRect l="14805" t="46234" r="33348" b="25368"/>
            <a:stretch/>
          </p:blipFill>
          <p:spPr>
            <a:xfrm>
              <a:off x="617516" y="3429000"/>
              <a:ext cx="6348060" cy="2186303"/>
            </a:xfrm>
            <a:prstGeom prst="rect">
              <a:avLst/>
            </a:prstGeom>
          </p:spPr>
        </p:pic>
      </p:grpSp>
      <p:grpSp>
        <p:nvGrpSpPr>
          <p:cNvPr id="11" name="Group 10">
            <a:extLst>
              <a:ext uri="{FF2B5EF4-FFF2-40B4-BE49-F238E27FC236}">
                <a16:creationId xmlns:a16="http://schemas.microsoft.com/office/drawing/2014/main" id="{1873F21A-0031-DA87-3D54-BB83E43B9AE2}"/>
              </a:ext>
            </a:extLst>
          </p:cNvPr>
          <p:cNvGrpSpPr/>
          <p:nvPr/>
        </p:nvGrpSpPr>
        <p:grpSpPr>
          <a:xfrm>
            <a:off x="3092183" y="3610144"/>
            <a:ext cx="4596528" cy="3241307"/>
            <a:chOff x="5801860" y="959223"/>
            <a:chExt cx="6041565" cy="3303734"/>
          </a:xfrm>
        </p:grpSpPr>
        <p:pic>
          <p:nvPicPr>
            <p:cNvPr id="8" name="Picture 7">
              <a:extLst>
                <a:ext uri="{FF2B5EF4-FFF2-40B4-BE49-F238E27FC236}">
                  <a16:creationId xmlns:a16="http://schemas.microsoft.com/office/drawing/2014/main" id="{25A6E5CA-EA82-41A9-C2C7-26FFADCE1E44}"/>
                </a:ext>
              </a:extLst>
            </p:cNvPr>
            <p:cNvPicPr>
              <a:picLocks noChangeAspect="1"/>
            </p:cNvPicPr>
            <p:nvPr/>
          </p:nvPicPr>
          <p:blipFill rotWithShape="1">
            <a:blip r:embed="rId4"/>
            <a:srcRect l="15441" t="32288" r="13456" b="21652"/>
            <a:stretch/>
          </p:blipFill>
          <p:spPr>
            <a:xfrm>
              <a:off x="5801860" y="959223"/>
              <a:ext cx="6041565" cy="2201477"/>
            </a:xfrm>
            <a:prstGeom prst="rect">
              <a:avLst/>
            </a:prstGeom>
          </p:spPr>
        </p:pic>
        <p:pic>
          <p:nvPicPr>
            <p:cNvPr id="10" name="Picture 9">
              <a:extLst>
                <a:ext uri="{FF2B5EF4-FFF2-40B4-BE49-F238E27FC236}">
                  <a16:creationId xmlns:a16="http://schemas.microsoft.com/office/drawing/2014/main" id="{6E4767E9-EFE6-2A99-CA20-ED1E08B87672}"/>
                </a:ext>
              </a:extLst>
            </p:cNvPr>
            <p:cNvPicPr>
              <a:picLocks noChangeAspect="1"/>
            </p:cNvPicPr>
            <p:nvPr/>
          </p:nvPicPr>
          <p:blipFill rotWithShape="1">
            <a:blip r:embed="rId5"/>
            <a:srcRect l="16618" t="31765" r="13529" b="29804"/>
            <a:stretch/>
          </p:blipFill>
          <p:spPr>
            <a:xfrm>
              <a:off x="5917638" y="2058443"/>
              <a:ext cx="5925787" cy="2204514"/>
            </a:xfrm>
            <a:prstGeom prst="rect">
              <a:avLst/>
            </a:prstGeom>
          </p:spPr>
        </p:pic>
      </p:grpSp>
      <p:grpSp>
        <p:nvGrpSpPr>
          <p:cNvPr id="16" name="Group 15">
            <a:extLst>
              <a:ext uri="{FF2B5EF4-FFF2-40B4-BE49-F238E27FC236}">
                <a16:creationId xmlns:a16="http://schemas.microsoft.com/office/drawing/2014/main" id="{039A4BE8-EE02-626C-3955-FF3DEF33D494}"/>
              </a:ext>
            </a:extLst>
          </p:cNvPr>
          <p:cNvGrpSpPr/>
          <p:nvPr/>
        </p:nvGrpSpPr>
        <p:grpSpPr>
          <a:xfrm>
            <a:off x="7328847" y="490886"/>
            <a:ext cx="4289695" cy="2928487"/>
            <a:chOff x="299719" y="364785"/>
            <a:chExt cx="5477303" cy="4434840"/>
          </a:xfrm>
        </p:grpSpPr>
        <p:pic>
          <p:nvPicPr>
            <p:cNvPr id="13" name="Picture 12">
              <a:extLst>
                <a:ext uri="{FF2B5EF4-FFF2-40B4-BE49-F238E27FC236}">
                  <a16:creationId xmlns:a16="http://schemas.microsoft.com/office/drawing/2014/main" id="{0B9B3088-39A6-6216-1A55-4F640A23C158}"/>
                </a:ext>
              </a:extLst>
            </p:cNvPr>
            <p:cNvPicPr>
              <a:picLocks noChangeAspect="1"/>
            </p:cNvPicPr>
            <p:nvPr/>
          </p:nvPicPr>
          <p:blipFill rotWithShape="1">
            <a:blip r:embed="rId6"/>
            <a:srcRect l="14250" t="32740" r="41583" b="21482"/>
            <a:stretch/>
          </p:blipFill>
          <p:spPr>
            <a:xfrm>
              <a:off x="335280" y="364785"/>
              <a:ext cx="5384800" cy="3139440"/>
            </a:xfrm>
            <a:prstGeom prst="rect">
              <a:avLst/>
            </a:prstGeom>
          </p:spPr>
        </p:pic>
        <p:pic>
          <p:nvPicPr>
            <p:cNvPr id="15" name="Picture 14">
              <a:extLst>
                <a:ext uri="{FF2B5EF4-FFF2-40B4-BE49-F238E27FC236}">
                  <a16:creationId xmlns:a16="http://schemas.microsoft.com/office/drawing/2014/main" id="{6A42E892-FF20-069E-2915-B63C9BDFBAFA}"/>
                </a:ext>
              </a:extLst>
            </p:cNvPr>
            <p:cNvPicPr>
              <a:picLocks noChangeAspect="1"/>
            </p:cNvPicPr>
            <p:nvPr/>
          </p:nvPicPr>
          <p:blipFill rotWithShape="1">
            <a:blip r:embed="rId7"/>
            <a:srcRect l="14083" t="31556" r="41167" b="26667"/>
            <a:stretch/>
          </p:blipFill>
          <p:spPr>
            <a:xfrm>
              <a:off x="299719" y="1934505"/>
              <a:ext cx="5477303" cy="2865120"/>
            </a:xfrm>
            <a:prstGeom prst="rect">
              <a:avLst/>
            </a:prstGeom>
          </p:spPr>
        </p:pic>
      </p:grpSp>
      <p:cxnSp>
        <p:nvCxnSpPr>
          <p:cNvPr id="20" name="Straight Connector 19">
            <a:extLst>
              <a:ext uri="{FF2B5EF4-FFF2-40B4-BE49-F238E27FC236}">
                <a16:creationId xmlns:a16="http://schemas.microsoft.com/office/drawing/2014/main" id="{332D0AD4-E085-13F7-3EB8-21726E0A4A8E}"/>
              </a:ext>
            </a:extLst>
          </p:cNvPr>
          <p:cNvCxnSpPr>
            <a:cxnSpLocks/>
          </p:cNvCxnSpPr>
          <p:nvPr/>
        </p:nvCxnSpPr>
        <p:spPr>
          <a:xfrm>
            <a:off x="157226" y="497305"/>
            <a:ext cx="3646787" cy="1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1D12A3-1B21-6B02-1149-114B5F90B18F}"/>
              </a:ext>
            </a:extLst>
          </p:cNvPr>
          <p:cNvCxnSpPr>
            <a:cxnSpLocks/>
          </p:cNvCxnSpPr>
          <p:nvPr/>
        </p:nvCxnSpPr>
        <p:spPr>
          <a:xfrm>
            <a:off x="165454" y="3330635"/>
            <a:ext cx="36756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1A56DE-7370-3EAC-0902-2F1DDC3A053C}"/>
              </a:ext>
            </a:extLst>
          </p:cNvPr>
          <p:cNvCxnSpPr>
            <a:cxnSpLocks/>
          </p:cNvCxnSpPr>
          <p:nvPr/>
        </p:nvCxnSpPr>
        <p:spPr>
          <a:xfrm>
            <a:off x="3804013" y="498909"/>
            <a:ext cx="0"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34D274-022E-8817-50E3-B01123FED680}"/>
              </a:ext>
            </a:extLst>
          </p:cNvPr>
          <p:cNvCxnSpPr>
            <a:cxnSpLocks/>
          </p:cNvCxnSpPr>
          <p:nvPr/>
        </p:nvCxnSpPr>
        <p:spPr>
          <a:xfrm>
            <a:off x="157226" y="498909"/>
            <a:ext cx="8228"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07FE4-7FF4-DE9A-D553-188A4FA93B48}"/>
              </a:ext>
            </a:extLst>
          </p:cNvPr>
          <p:cNvCxnSpPr>
            <a:cxnSpLocks/>
          </p:cNvCxnSpPr>
          <p:nvPr/>
        </p:nvCxnSpPr>
        <p:spPr>
          <a:xfrm>
            <a:off x="7487865" y="497305"/>
            <a:ext cx="43283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426374-9A46-7933-E7DE-CD9DDCA13BB0}"/>
              </a:ext>
            </a:extLst>
          </p:cNvPr>
          <p:cNvCxnSpPr>
            <a:cxnSpLocks/>
          </p:cNvCxnSpPr>
          <p:nvPr/>
        </p:nvCxnSpPr>
        <p:spPr>
          <a:xfrm flipV="1">
            <a:off x="7487865" y="3427395"/>
            <a:ext cx="4328363" cy="25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298D4D-AB32-F3FB-1806-679E04DA125D}"/>
              </a:ext>
            </a:extLst>
          </p:cNvPr>
          <p:cNvCxnSpPr>
            <a:cxnSpLocks/>
          </p:cNvCxnSpPr>
          <p:nvPr/>
        </p:nvCxnSpPr>
        <p:spPr>
          <a:xfrm flipV="1">
            <a:off x="7495083" y="497305"/>
            <a:ext cx="0" cy="29381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FA943B6-0B02-E939-6326-FFE6A1C4448E}"/>
              </a:ext>
            </a:extLst>
          </p:cNvPr>
          <p:cNvCxnSpPr>
            <a:cxnSpLocks/>
          </p:cNvCxnSpPr>
          <p:nvPr/>
        </p:nvCxnSpPr>
        <p:spPr>
          <a:xfrm flipV="1">
            <a:off x="11782751" y="514617"/>
            <a:ext cx="0" cy="29381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A128C6B-53BA-1635-7BAB-D85B92120229}"/>
              </a:ext>
            </a:extLst>
          </p:cNvPr>
          <p:cNvCxnSpPr>
            <a:cxnSpLocks/>
          </p:cNvCxnSpPr>
          <p:nvPr/>
        </p:nvCxnSpPr>
        <p:spPr>
          <a:xfrm flipV="1">
            <a:off x="2863727" y="3582497"/>
            <a:ext cx="0" cy="32689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723EAE-73CC-FD0F-A480-0D84CA45D6C8}"/>
              </a:ext>
            </a:extLst>
          </p:cNvPr>
          <p:cNvCxnSpPr>
            <a:cxnSpLocks/>
          </p:cNvCxnSpPr>
          <p:nvPr/>
        </p:nvCxnSpPr>
        <p:spPr>
          <a:xfrm flipV="1">
            <a:off x="7791862" y="3567250"/>
            <a:ext cx="0" cy="3284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8D6A09-487B-B018-59F7-FAC13178C73C}"/>
              </a:ext>
            </a:extLst>
          </p:cNvPr>
          <p:cNvCxnSpPr>
            <a:cxnSpLocks/>
          </p:cNvCxnSpPr>
          <p:nvPr/>
        </p:nvCxnSpPr>
        <p:spPr>
          <a:xfrm flipV="1">
            <a:off x="2863726" y="3567250"/>
            <a:ext cx="4928136" cy="7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B5CF3E-9DE8-5E04-3F68-0ED170B12303}"/>
              </a:ext>
            </a:extLst>
          </p:cNvPr>
          <p:cNvCxnSpPr>
            <a:cxnSpLocks/>
          </p:cNvCxnSpPr>
          <p:nvPr/>
        </p:nvCxnSpPr>
        <p:spPr>
          <a:xfrm>
            <a:off x="2863726" y="6829417"/>
            <a:ext cx="4928135" cy="190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0F3D17B-B8CA-1565-9FA1-DF2D3C8FBEB5}"/>
              </a:ext>
            </a:extLst>
          </p:cNvPr>
          <p:cNvSpPr txBox="1"/>
          <p:nvPr/>
        </p:nvSpPr>
        <p:spPr>
          <a:xfrm>
            <a:off x="4704136" y="448054"/>
            <a:ext cx="3099335" cy="461665"/>
          </a:xfrm>
          <a:prstGeom prst="rect">
            <a:avLst/>
          </a:prstGeom>
          <a:noFill/>
        </p:spPr>
        <p:txBody>
          <a:bodyPr wrap="square" rtlCol="0">
            <a:spAutoFit/>
          </a:bodyPr>
          <a:lstStyle/>
          <a:p>
            <a:r>
              <a:rPr lang="en-IN" sz="2400" dirty="0">
                <a:solidFill>
                  <a:schemeClr val="tx2">
                    <a:lumMod val="60000"/>
                    <a:lumOff val="40000"/>
                  </a:schemeClr>
                </a:solidFill>
                <a:latin typeface="Broadway" panose="04040905080B02020502" pitchFamily="82" charset="0"/>
              </a:rPr>
              <a:t>GRAPHS</a:t>
            </a:r>
          </a:p>
        </p:txBody>
      </p:sp>
      <p:pic>
        <p:nvPicPr>
          <p:cNvPr id="2" name="Picture 1">
            <a:extLst>
              <a:ext uri="{FF2B5EF4-FFF2-40B4-BE49-F238E27FC236}">
                <a16:creationId xmlns:a16="http://schemas.microsoft.com/office/drawing/2014/main" id="{9D774CCC-7B80-763A-39C7-0127E56900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8511" y="5902320"/>
            <a:ext cx="1409700" cy="960972"/>
          </a:xfrm>
          <a:prstGeom prst="rect">
            <a:avLst/>
          </a:prstGeom>
        </p:spPr>
      </p:pic>
    </p:spTree>
    <p:extLst>
      <p:ext uri="{BB962C8B-B14F-4D97-AF65-F5344CB8AC3E}">
        <p14:creationId xmlns:p14="http://schemas.microsoft.com/office/powerpoint/2010/main" val="1823074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39D2B-3F1B-D459-1EDB-04D35B04CE35}"/>
              </a:ext>
            </a:extLst>
          </p:cNvPr>
          <p:cNvSpPr txBox="1"/>
          <p:nvPr/>
        </p:nvSpPr>
        <p:spPr>
          <a:xfrm>
            <a:off x="878774" y="1397674"/>
            <a:ext cx="9096499" cy="4062651"/>
          </a:xfrm>
          <a:prstGeom prst="rect">
            <a:avLst/>
          </a:prstGeom>
          <a:noFill/>
        </p:spPr>
        <p:txBody>
          <a:bodyPr wrap="square" rtlCol="0">
            <a:spAutoFit/>
          </a:bodyPr>
          <a:lstStyle/>
          <a:p>
            <a:pPr algn="ctr"/>
            <a:r>
              <a:rPr lang="en-IN" sz="12900" dirty="0">
                <a:solidFill>
                  <a:schemeClr val="tx2">
                    <a:lumMod val="60000"/>
                    <a:lumOff val="40000"/>
                  </a:schemeClr>
                </a:solidFill>
                <a:latin typeface="Broadway" panose="04040905080B02020502" pitchFamily="82" charset="0"/>
              </a:rPr>
              <a:t>THANK</a:t>
            </a:r>
          </a:p>
          <a:p>
            <a:pPr algn="ctr"/>
            <a:r>
              <a:rPr lang="en-IN" sz="12900" dirty="0">
                <a:solidFill>
                  <a:schemeClr val="tx2">
                    <a:lumMod val="60000"/>
                    <a:lumOff val="40000"/>
                  </a:schemeClr>
                </a:solidFill>
                <a:latin typeface="Broadway" panose="04040905080B02020502" pitchFamily="82" charset="0"/>
              </a:rPr>
              <a:t> YOU!</a:t>
            </a:r>
          </a:p>
        </p:txBody>
      </p:sp>
      <p:pic>
        <p:nvPicPr>
          <p:cNvPr id="3" name="Picture 2">
            <a:extLst>
              <a:ext uri="{FF2B5EF4-FFF2-40B4-BE49-F238E27FC236}">
                <a16:creationId xmlns:a16="http://schemas.microsoft.com/office/drawing/2014/main" id="{61462566-1792-D927-AAA8-2E706576F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55527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C6CEC-A049-EF57-8FB7-84B51EE745D4}"/>
              </a:ext>
            </a:extLst>
          </p:cNvPr>
          <p:cNvSpPr txBox="1"/>
          <p:nvPr/>
        </p:nvSpPr>
        <p:spPr>
          <a:xfrm>
            <a:off x="180116" y="1430594"/>
            <a:ext cx="322748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INTRODUCTION</a:t>
            </a:r>
          </a:p>
        </p:txBody>
      </p:sp>
      <p:sp>
        <p:nvSpPr>
          <p:cNvPr id="3" name="TextBox 2">
            <a:extLst>
              <a:ext uri="{FF2B5EF4-FFF2-40B4-BE49-F238E27FC236}">
                <a16:creationId xmlns:a16="http://schemas.microsoft.com/office/drawing/2014/main" id="{2E947B03-BB54-2EC8-CC10-2D6D67907368}"/>
              </a:ext>
            </a:extLst>
          </p:cNvPr>
          <p:cNvSpPr txBox="1"/>
          <p:nvPr/>
        </p:nvSpPr>
        <p:spPr>
          <a:xfrm>
            <a:off x="180115" y="2715867"/>
            <a:ext cx="36872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PROGRAM FEATURES</a:t>
            </a:r>
          </a:p>
        </p:txBody>
      </p:sp>
      <p:sp>
        <p:nvSpPr>
          <p:cNvPr id="4" name="TextBox 3">
            <a:extLst>
              <a:ext uri="{FF2B5EF4-FFF2-40B4-BE49-F238E27FC236}">
                <a16:creationId xmlns:a16="http://schemas.microsoft.com/office/drawing/2014/main" id="{FCF332D9-57B9-2D45-A86F-C4A20F89673A}"/>
              </a:ext>
            </a:extLst>
          </p:cNvPr>
          <p:cNvSpPr txBox="1"/>
          <p:nvPr/>
        </p:nvSpPr>
        <p:spPr>
          <a:xfrm>
            <a:off x="180115" y="2088435"/>
            <a:ext cx="414021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PROBLEM STATEMENT</a:t>
            </a:r>
          </a:p>
        </p:txBody>
      </p:sp>
      <p:sp>
        <p:nvSpPr>
          <p:cNvPr id="5" name="TextBox 4">
            <a:extLst>
              <a:ext uri="{FF2B5EF4-FFF2-40B4-BE49-F238E27FC236}">
                <a16:creationId xmlns:a16="http://schemas.microsoft.com/office/drawing/2014/main" id="{35CDF082-4FF8-4E65-E0E9-AB64DE24E87D}"/>
              </a:ext>
            </a:extLst>
          </p:cNvPr>
          <p:cNvSpPr txBox="1"/>
          <p:nvPr/>
        </p:nvSpPr>
        <p:spPr>
          <a:xfrm>
            <a:off x="180115" y="3385906"/>
            <a:ext cx="489807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ADD EXPENSE FUNCTIONALITY</a:t>
            </a:r>
          </a:p>
        </p:txBody>
      </p:sp>
      <p:sp>
        <p:nvSpPr>
          <p:cNvPr id="6" name="TextBox 5">
            <a:extLst>
              <a:ext uri="{FF2B5EF4-FFF2-40B4-BE49-F238E27FC236}">
                <a16:creationId xmlns:a16="http://schemas.microsoft.com/office/drawing/2014/main" id="{90671943-E854-CBBD-157C-C01054190E5D}"/>
              </a:ext>
            </a:extLst>
          </p:cNvPr>
          <p:cNvSpPr txBox="1"/>
          <p:nvPr/>
        </p:nvSpPr>
        <p:spPr>
          <a:xfrm>
            <a:off x="180114" y="3975970"/>
            <a:ext cx="752697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DISPLAY EXPENSES FUNCTIONALITY</a:t>
            </a:r>
          </a:p>
        </p:txBody>
      </p:sp>
      <p:sp>
        <p:nvSpPr>
          <p:cNvPr id="7" name="TextBox 6">
            <a:extLst>
              <a:ext uri="{FF2B5EF4-FFF2-40B4-BE49-F238E27FC236}">
                <a16:creationId xmlns:a16="http://schemas.microsoft.com/office/drawing/2014/main" id="{E0BB1E86-A4D0-3927-9557-1095F87020B7}"/>
              </a:ext>
            </a:extLst>
          </p:cNvPr>
          <p:cNvSpPr txBox="1"/>
          <p:nvPr/>
        </p:nvSpPr>
        <p:spPr>
          <a:xfrm>
            <a:off x="180114" y="4566034"/>
            <a:ext cx="34285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VISUALISATION</a:t>
            </a:r>
          </a:p>
        </p:txBody>
      </p:sp>
      <p:sp>
        <p:nvSpPr>
          <p:cNvPr id="8" name="TextBox 7">
            <a:extLst>
              <a:ext uri="{FF2B5EF4-FFF2-40B4-BE49-F238E27FC236}">
                <a16:creationId xmlns:a16="http://schemas.microsoft.com/office/drawing/2014/main" id="{95707B47-B83B-9FFD-04E8-A506C7BA6B96}"/>
              </a:ext>
            </a:extLst>
          </p:cNvPr>
          <p:cNvSpPr txBox="1"/>
          <p:nvPr/>
        </p:nvSpPr>
        <p:spPr>
          <a:xfrm>
            <a:off x="180113" y="5156098"/>
            <a:ext cx="241594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CONCLUSION </a:t>
            </a:r>
          </a:p>
        </p:txBody>
      </p:sp>
      <p:sp>
        <p:nvSpPr>
          <p:cNvPr id="9" name="TextBox 8">
            <a:extLst>
              <a:ext uri="{FF2B5EF4-FFF2-40B4-BE49-F238E27FC236}">
                <a16:creationId xmlns:a16="http://schemas.microsoft.com/office/drawing/2014/main" id="{55CF31B8-D5A3-9A85-9BC7-D08E7F416FD4}"/>
              </a:ext>
            </a:extLst>
          </p:cNvPr>
          <p:cNvSpPr txBox="1"/>
          <p:nvPr/>
        </p:nvSpPr>
        <p:spPr>
          <a:xfrm>
            <a:off x="278324" y="688921"/>
            <a:ext cx="6258560" cy="584775"/>
          </a:xfrm>
          <a:prstGeom prst="rect">
            <a:avLst/>
          </a:prstGeom>
          <a:noFill/>
        </p:spPr>
        <p:txBody>
          <a:bodyPr wrap="square" rtlCol="0">
            <a:spAutoFit/>
          </a:bodyPr>
          <a:lstStyle/>
          <a:p>
            <a:r>
              <a:rPr lang="en-IN" sz="3200" dirty="0">
                <a:solidFill>
                  <a:srgbClr val="0070C0"/>
                </a:solidFill>
                <a:latin typeface="Broadway" panose="04040905080B02020502" pitchFamily="82" charset="0"/>
              </a:rPr>
              <a:t>TABLE OF CONTENT</a:t>
            </a:r>
          </a:p>
        </p:txBody>
      </p:sp>
      <p:pic>
        <p:nvPicPr>
          <p:cNvPr id="10" name="Picture 9">
            <a:extLst>
              <a:ext uri="{FF2B5EF4-FFF2-40B4-BE49-F238E27FC236}">
                <a16:creationId xmlns:a16="http://schemas.microsoft.com/office/drawing/2014/main" id="{458464F5-5EAF-C6B5-E3C7-82A751E79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88261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7" y="4671391"/>
            <a:ext cx="5105430" cy="76944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nvGrpSpPr>
          <p:cNvPr id="22" name="Group 21">
            <a:extLst>
              <a:ext uri="{FF2B5EF4-FFF2-40B4-BE49-F238E27FC236}">
                <a16:creationId xmlns:a16="http://schemas.microsoft.com/office/drawing/2014/main" id="{275C8FB0-9792-18FB-CBB5-6F0CB935FBA7}"/>
              </a:ext>
            </a:extLst>
          </p:cNvPr>
          <p:cNvGrpSpPr/>
          <p:nvPr/>
        </p:nvGrpSpPr>
        <p:grpSpPr>
          <a:xfrm>
            <a:off x="-56551" y="981309"/>
            <a:ext cx="6097604" cy="1470990"/>
            <a:chOff x="0"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0" y="65598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PROBLEM </a:t>
              </a:r>
              <a:r>
                <a:rPr lang="en-IN" dirty="0">
                  <a:solidFill>
                    <a:srgbClr val="0070C0"/>
                  </a:solidFill>
                  <a:latin typeface="Broadway" panose="04040905080B02020502" pitchFamily="82" charset="0"/>
                </a:rPr>
                <a:t> </a:t>
              </a:r>
            </a:p>
            <a:p>
              <a:r>
                <a:rPr lang="en-IN" sz="18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606449" y="794986"/>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10035829" y="1606289"/>
            <a:ext cx="7459316" cy="369332"/>
          </a:xfrm>
          <a:prstGeom prst="rect">
            <a:avLst/>
          </a:prstGeom>
          <a:noFill/>
        </p:spPr>
        <p:txBody>
          <a:bodyPr wrap="square">
            <a:spAutoFit/>
          </a:bodyPr>
          <a:lstStyle/>
          <a:p>
            <a:r>
              <a:rPr lang="en-IN" dirty="0">
                <a:solidFill>
                  <a:srgbClr val="0070C0"/>
                </a:solidFill>
                <a:latin typeface="Broadway" panose="04040905080B02020502" pitchFamily="82" charset="0"/>
              </a:rPr>
              <a:t>CONCLUSION</a:t>
            </a:r>
            <a:endParaRPr lang="en-IN" sz="1800" dirty="0">
              <a:solidFill>
                <a:srgbClr val="0070C0"/>
              </a:solidFill>
              <a:latin typeface="Broadway" panose="04040905080B02020502" pitchFamily="82" charset="0"/>
            </a:endParaRPr>
          </a:p>
        </p:txBody>
      </p:sp>
      <p:sp>
        <p:nvSpPr>
          <p:cNvPr id="24" name="TextBox 23">
            <a:extLst>
              <a:ext uri="{FF2B5EF4-FFF2-40B4-BE49-F238E27FC236}">
                <a16:creationId xmlns:a16="http://schemas.microsoft.com/office/drawing/2014/main" id="{AA1D13FF-B48E-6D45-8542-E7F96F537D33}"/>
              </a:ext>
            </a:extLst>
          </p:cNvPr>
          <p:cNvSpPr txBox="1"/>
          <p:nvPr/>
        </p:nvSpPr>
        <p:spPr>
          <a:xfrm>
            <a:off x="324242" y="297345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9109888-7632-0F0E-5BAC-A4669A3A3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146306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7823322" y="2704903"/>
            <a:ext cx="18860588" cy="4545838"/>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569401" y="785649"/>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998781" y="1639541"/>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91049" y="2872227"/>
            <a:ext cx="7135825" cy="378885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567D1D5-3E1C-F79D-90C6-F63C9340B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813924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5486" y="5804454"/>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20752" y="5758887"/>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30318" y="1064143"/>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81484" y="1054834"/>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8494" y="815010"/>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7404" y="924341"/>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7939220" y="2912185"/>
            <a:ext cx="19115666" cy="4605990"/>
            <a:chOff x="1768812" y="360534"/>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164" y="360534"/>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47010"/>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3121" y="1451945"/>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9353" y="151584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9289" y="1668902"/>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7737" y="1664953"/>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5836" y="7698482"/>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60570" y="7647415"/>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88027" y="2763078"/>
            <a:ext cx="7860663" cy="3975960"/>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11" name="Picture 10">
            <a:extLst>
              <a:ext uri="{FF2B5EF4-FFF2-40B4-BE49-F238E27FC236}">
                <a16:creationId xmlns:a16="http://schemas.microsoft.com/office/drawing/2014/main" id="{C14CF490-CB43-3C96-8CD6-8798460F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28" y="-51480"/>
            <a:ext cx="1409700" cy="960972"/>
          </a:xfrm>
          <a:prstGeom prst="rect">
            <a:avLst/>
          </a:prstGeom>
        </p:spPr>
      </p:pic>
    </p:spTree>
    <p:extLst>
      <p:ext uri="{BB962C8B-B14F-4D97-AF65-F5344CB8AC3E}">
        <p14:creationId xmlns:p14="http://schemas.microsoft.com/office/powerpoint/2010/main" val="3496463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3578" y="5734879"/>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18844" y="5689312"/>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28410" y="99456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9576" y="985259"/>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6586" y="745435"/>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5496" y="854766"/>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8046782" y="2875627"/>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1213" y="138237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7445" y="1446272"/>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7381" y="1599327"/>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5829" y="1595378"/>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3928" y="762890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58662" y="7577840"/>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06718" y="2846559"/>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a:t>
            </a:r>
            <a:r>
              <a:rPr lang="en-US" b="1" dirty="0">
                <a:solidFill>
                  <a:schemeClr val="tx2">
                    <a:lumMod val="60000"/>
                    <a:lumOff val="40000"/>
                  </a:schemeClr>
                </a:solidFill>
                <a:latin typeface="Calibri" panose="020F0502020204030204" pitchFamily="34" charset="0"/>
                <a:cs typeface="Calibri" panose="020F0502020204030204" pitchFamily="34" charset="0"/>
              </a:rPr>
              <a: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FE3BC2E2-D4A2-5B73-EC33-5332AA540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230" y="-7664"/>
            <a:ext cx="1409700" cy="960972"/>
          </a:xfrm>
          <a:prstGeom prst="rect">
            <a:avLst/>
          </a:prstGeom>
        </p:spPr>
      </p:pic>
    </p:spTree>
    <p:extLst>
      <p:ext uri="{BB962C8B-B14F-4D97-AF65-F5344CB8AC3E}">
        <p14:creationId xmlns:p14="http://schemas.microsoft.com/office/powerpoint/2010/main" val="176616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103456" y="5615610"/>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38722" y="5570043"/>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48288" y="875299"/>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99454" y="865990"/>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26464" y="626166"/>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044102" y="5552779"/>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7969034" y="2719050"/>
            <a:ext cx="14909699" cy="4743484"/>
            <a:chOff x="3380483" y="238540"/>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393706"/>
            </a:xfrm>
            <a:prstGeom prst="rect">
              <a:avLst/>
            </a:prstGeom>
            <a:noFill/>
          </p:spPr>
          <p:txBody>
            <a:bodyPr wrap="square">
              <a:spAutoFit/>
            </a:bodyPr>
            <a:lstStyle/>
            <a:p>
              <a:r>
                <a:rPr lang="en-IN" sz="3000" dirty="0">
                  <a:solidFill>
                    <a:srgbClr val="0070C0"/>
                  </a:solidFill>
                  <a:latin typeface="Broadway" panose="04040905080B02020502" pitchFamily="82" charset="0"/>
                </a:rPr>
                <a:t>ADD EXPENSE </a:t>
              </a:r>
            </a:p>
            <a:p>
              <a:r>
                <a:rPr lang="en-IN" sz="3000" dirty="0">
                  <a:solidFill>
                    <a:srgbClr val="0070C0"/>
                  </a:solidFill>
                  <a:latin typeface="Broadway" panose="04040905080B02020502" pitchFamily="82" charset="0"/>
                </a:rPr>
                <a:t>FUNCTIONALITY</a:t>
              </a:r>
            </a:p>
          </p:txBody>
        </p:sp>
      </p:grpSp>
      <p:sp>
        <p:nvSpPr>
          <p:cNvPr id="10" name="TextBox 9">
            <a:extLst>
              <a:ext uri="{FF2B5EF4-FFF2-40B4-BE49-F238E27FC236}">
                <a16:creationId xmlns:a16="http://schemas.microsoft.com/office/drawing/2014/main" id="{86F19299-349E-0CDD-65E1-FF858DAEC5BE}"/>
              </a:ext>
            </a:extLst>
          </p:cNvPr>
          <p:cNvSpPr txBox="1"/>
          <p:nvPr/>
        </p:nvSpPr>
        <p:spPr>
          <a:xfrm>
            <a:off x="5507323" y="1327003"/>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87259" y="1480058"/>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55707" y="1476109"/>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213806" y="7509638"/>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78540" y="7458571"/>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18789" y="2832091"/>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a:t>
            </a:r>
            <a:r>
              <a:rPr lang="en-US" b="1" dirty="0">
                <a:solidFill>
                  <a:schemeClr val="tx2">
                    <a:lumMod val="60000"/>
                    <a:lumOff val="40000"/>
                  </a:schemeClr>
                </a:solidFill>
                <a:latin typeface="Calibri" panose="020F0502020204030204" pitchFamily="34" charset="0"/>
                <a:cs typeface="Calibri" panose="020F0502020204030204" pitchFamily="34" charset="0"/>
              </a:rPr>
              <a: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233423" y="7458571"/>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22" name="Picture 21">
            <a:extLst>
              <a:ext uri="{FF2B5EF4-FFF2-40B4-BE49-F238E27FC236}">
                <a16:creationId xmlns:a16="http://schemas.microsoft.com/office/drawing/2014/main" id="{7080391B-9DB1-BBCF-06A0-D57C1E3C1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7148" y="-79428"/>
            <a:ext cx="1409700" cy="960972"/>
          </a:xfrm>
          <a:prstGeom prst="rect">
            <a:avLst/>
          </a:prstGeom>
        </p:spPr>
      </p:pic>
    </p:spTree>
    <p:extLst>
      <p:ext uri="{BB962C8B-B14F-4D97-AF65-F5344CB8AC3E}">
        <p14:creationId xmlns:p14="http://schemas.microsoft.com/office/powerpoint/2010/main" val="238192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278275" y="78150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5124" y="853786"/>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8238595" y="2577502"/>
            <a:ext cx="14850774"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sp>
        <p:nvSpPr>
          <p:cNvPr id="12" name="TextBox 11">
            <a:extLst>
              <a:ext uri="{FF2B5EF4-FFF2-40B4-BE49-F238E27FC236}">
                <a16:creationId xmlns:a16="http://schemas.microsoft.com/office/drawing/2014/main" id="{928DC77C-5054-7BFA-967A-5BCFCD1BE972}"/>
              </a:ext>
            </a:extLst>
          </p:cNvPr>
          <p:cNvSpPr txBox="1"/>
          <p:nvPr/>
        </p:nvSpPr>
        <p:spPr>
          <a:xfrm>
            <a:off x="7838173" y="1537883"/>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12293" y="148074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225988" y="2518407"/>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pic>
        <p:nvPicPr>
          <p:cNvPr id="27" name="Picture 26">
            <a:extLst>
              <a:ext uri="{FF2B5EF4-FFF2-40B4-BE49-F238E27FC236}">
                <a16:creationId xmlns:a16="http://schemas.microsoft.com/office/drawing/2014/main" id="{BED4126A-2A95-D57D-48E3-C6FD27016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600" y="-47581"/>
            <a:ext cx="1272270" cy="867288"/>
          </a:xfrm>
          <a:prstGeom prst="rect">
            <a:avLst/>
          </a:prstGeom>
        </p:spPr>
      </p:pic>
    </p:spTree>
    <p:extLst>
      <p:ext uri="{BB962C8B-B14F-4D97-AF65-F5344CB8AC3E}">
        <p14:creationId xmlns:p14="http://schemas.microsoft.com/office/powerpoint/2010/main" val="120737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9763899" y="106338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8383294" y="2862586"/>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300334" y="177805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365248" y="232791"/>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pic>
        <p:nvPicPr>
          <p:cNvPr id="28" name="Picture 27">
            <a:extLst>
              <a:ext uri="{FF2B5EF4-FFF2-40B4-BE49-F238E27FC236}">
                <a16:creationId xmlns:a16="http://schemas.microsoft.com/office/drawing/2014/main" id="{8638D5D1-E484-BC4A-E6AB-5A7448481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4036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109</TotalTime>
  <Words>3296</Words>
  <Application>Microsoft Office PowerPoint</Application>
  <PresentationFormat>Widescreen</PresentationFormat>
  <Paragraphs>200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Broadway</vt:lpstr>
      <vt:lpstr>Calibri</vt:lpstr>
      <vt:lpstr>Söhne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Geetika (Cognizant)</dc:creator>
  <cp:lastModifiedBy>Gupta, Geetika (Cognizant)</cp:lastModifiedBy>
  <cp:revision>5</cp:revision>
  <dcterms:created xsi:type="dcterms:W3CDTF">2024-03-18T04:55:58Z</dcterms:created>
  <dcterms:modified xsi:type="dcterms:W3CDTF">2024-03-20T04:44:03Z</dcterms:modified>
</cp:coreProperties>
</file>