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9CF2-A679-D115-8057-53A0654A6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81385-6B74-9BFE-562D-9D60A57A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1E8F-2D62-902E-4382-F783767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31/03/2024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B0A2-73C4-7F94-26AA-59E81DEF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920F-F325-4EC2-BC27-92D5C0AA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58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71A2-3519-9347-C4EF-99BA53E2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0EFCB-FAAE-9045-2812-2172E3A4C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7C86-A9DF-B24F-1593-7ABDDE6D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31/03/2024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8CDC-FA99-7A08-FEB5-CECE21F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928B0-D464-FF15-D2B8-E5E3EEC8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514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C1D7F-C866-083E-2732-108A0AD9A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19334-40A5-1D46-9804-D5A4700D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E7A9-B2D1-AB07-85B5-135E63B6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31/03/2024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EBAB-2048-11A2-B4D2-F6D43DE3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0F06-98DF-9669-E4B1-DF402D89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636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FB1A-B55C-CCA2-8C00-64CD7BC2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2B66-5DEC-A7A6-7808-7875DE32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2663-D5B7-E323-4C09-FCABDD34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31/03/2024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9FC6-E8A9-154D-1D1F-CA9C5D55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07AF-D8D4-E949-7C39-F50325A1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19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810-E9F7-36E0-2C81-5929D190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E37C5-BD52-C0AE-50D4-B7A1ED2D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0A6D-FFFE-4BF2-C26C-2B866F59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31/03/2024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7671-AE75-51FA-FD52-6A0AC59C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A4F6-764F-FF2C-FC86-3EB4E163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6269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C88B-C11B-A52F-F738-0CA941A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989B-DB3C-CE12-7365-DE91F56F3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01ACF-1F5D-66DB-13CD-4FDA5EF29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80BE5-3B04-11F0-6C40-EA9C7252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31/03/2024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6822-0AFB-F195-6322-109B7C07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D05EC-5BB0-8B45-324D-C7EE56F1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699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1D25-084F-4C77-023E-5285522F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4D45C-D0C9-9037-8C2A-3590B87D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D0F1E-8728-2F6D-E69B-344A188DA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678BC-FE4E-A764-BB8F-A9E21803A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B4332-7430-0C76-EF05-A15DD4E4E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51693-13EF-E1C7-DB21-8C516ED9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31/03/2024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872D3-AA6E-1CF0-AFC0-50FAB73F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D61A1-52D6-3812-A466-B1AD42AD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455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A4A5-17C0-055C-3A06-D6D94757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D1E1C-EEC7-B58F-E029-4BE138A5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31/03/2024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CB8DF-50BB-B7AB-BA73-91E38524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582FB-DA98-638C-D656-BC613326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203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AEBE2-539F-2BB9-2143-47D9964C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31/03/2024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72A6B-0FCF-CD31-BCFD-CE025634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4DA8-EC19-57A0-DD53-56B8BA7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367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A65E-DB73-5578-EDA9-11ECEAF6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1AD0-8869-0A80-BD15-CEAF7F8D4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0E9AC-2BFD-C76F-725B-CBCEF9CA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C0926-FA5A-EB6F-F4C9-EB74E66F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31/03/2024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B07D9-4F8E-E977-08C1-49761AD2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9800-9B72-C2BA-5006-20254314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500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2A11-7B18-1FF2-DB05-C569EC72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EA774-1161-4CEE-EBB2-812E4B8BB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A6850-C2AA-D9C5-392A-D06006CD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555B3-5CB3-A41D-8D6E-C42B037D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5BB4-05C5-8446-8CC6-775CA13749B6}" type="datetimeFigureOut">
              <a:rPr lang="en-PK" smtClean="0"/>
              <a:t>31/03/2024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F4267-73DA-2DB9-4028-91C59EF6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55C75-251A-11D4-CC9E-B7A485D6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600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9009C-1976-2E06-247C-EFB131C1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C5F32-B981-D07A-118F-772151D28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A9D4-D6FA-347A-AB47-2F248687F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E5BB4-05C5-8446-8CC6-775CA13749B6}" type="datetimeFigureOut">
              <a:rPr lang="en-PK" smtClean="0"/>
              <a:t>31/03/2024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AD4B9-A52C-B7CA-850C-7EB06E86B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846FB-DC8E-546B-B8FE-B1D83151A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9FBC-7B98-894A-BB4F-D638D22F2B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039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414D-EDCA-075A-7772-FCB10A91D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effectLst/>
                <a:latin typeface="Helvetica" pitchFamily="2" charset="0"/>
              </a:rPr>
              <a:t>A Proposed K-Means Initialization Algorithm</a:t>
            </a:r>
            <a:endParaRPr lang="en-PK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DBBD9-174E-EA9E-69CF-CE2BE368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Helvetica" pitchFamily="2" charset="0"/>
              </a:rPr>
              <a:t>Replication of Murat et al. (2011) study</a:t>
            </a:r>
            <a:endParaRPr lang="en-PK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6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DF52-3BB0-7FFE-8E34-0D55DEB9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Helvetica" pitchFamily="2" charset="0"/>
              </a:rPr>
              <a:t>The Iris dataset (</a:t>
            </a:r>
            <a:r>
              <a:rPr lang="en-GB" sz="4400" dirty="0">
                <a:solidFill>
                  <a:srgbClr val="000066"/>
                </a:solidFill>
                <a:effectLst/>
                <a:latin typeface="Helvetica" pitchFamily="2" charset="0"/>
              </a:rPr>
              <a:t>Fisher, 1936</a:t>
            </a:r>
            <a:r>
              <a:rPr lang="en-GB" sz="4400" dirty="0">
                <a:effectLst/>
                <a:latin typeface="Helvetica" pitchFamily="2" charset="0"/>
              </a:rPr>
              <a:t>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73FA-EE50-877D-02FA-0AE038CA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Helvetica" pitchFamily="2" charset="0"/>
              </a:rPr>
              <a:t>S</a:t>
            </a:r>
            <a:r>
              <a:rPr lang="en-GB" sz="2400" dirty="0">
                <a:effectLst/>
                <a:latin typeface="Helvetica" pitchFamily="2" charset="0"/>
              </a:rPr>
              <a:t>tandard for testing clustering algorithms. </a:t>
            </a:r>
          </a:p>
          <a:p>
            <a:endParaRPr lang="en-GB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Helvetica" pitchFamily="2" charset="0"/>
              </a:rPr>
              <a:t>T</a:t>
            </a:r>
            <a:r>
              <a:rPr lang="en-GB" sz="2400" dirty="0">
                <a:effectLst/>
                <a:latin typeface="Helvetica" pitchFamily="2" charset="0"/>
              </a:rPr>
              <a:t>hree classes that represents three different varieties of Iris flowers namely (I) Iris </a:t>
            </a:r>
            <a:r>
              <a:rPr lang="en-GB" sz="2400" dirty="0" err="1">
                <a:effectLst/>
                <a:latin typeface="Helvetica" pitchFamily="2" charset="0"/>
              </a:rPr>
              <a:t>setosa</a:t>
            </a:r>
            <a:r>
              <a:rPr lang="en-GB" sz="2400" dirty="0">
                <a:effectLst/>
                <a:latin typeface="Helvetica" pitchFamily="2" charset="0"/>
              </a:rPr>
              <a:t> (II) Iris versicolor and Iris virginica (III). </a:t>
            </a:r>
          </a:p>
          <a:p>
            <a:endParaRPr lang="en-GB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effectLst/>
                <a:latin typeface="Helvetica" pitchFamily="2" charset="0"/>
              </a:rPr>
              <a:t>150 samples (Fifty samples were obtained from each of the three classes) </a:t>
            </a:r>
          </a:p>
          <a:p>
            <a:endParaRPr lang="en-GB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effectLst/>
                <a:latin typeface="Helvetica" pitchFamily="2" charset="0"/>
              </a:rPr>
              <a:t>Four attributes viz sepal length, sepal width, petal length and petal width. </a:t>
            </a:r>
            <a:endParaRPr lang="en-GB" sz="2400" dirty="0">
              <a:latin typeface="Helvetica" pitchFamily="2" charset="0"/>
            </a:endParaRPr>
          </a:p>
          <a:p>
            <a:endParaRPr lang="en-PK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4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2443-6DB8-0BF3-4CAF-6EC0FDA1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GB" dirty="0">
                <a:effectLst/>
                <a:latin typeface="Helvetica" pitchFamily="2" charset="0"/>
              </a:rPr>
            </a:br>
            <a:r>
              <a:rPr lang="en-GB" dirty="0">
                <a:effectLst/>
                <a:latin typeface="Helvetica" pitchFamily="2" charset="0"/>
              </a:rPr>
              <a:t>Other datasets</a:t>
            </a:r>
            <a:br>
              <a:rPr lang="en-GB" dirty="0">
                <a:latin typeface="Helvetica" pitchFamily="2" charset="0"/>
              </a:rPr>
            </a:br>
            <a:endParaRPr lang="en-PK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1CA2-D6AF-680C-3FE1-65D4070A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effectLst/>
                <a:latin typeface="Helvetica" pitchFamily="2" charset="0"/>
              </a:rPr>
              <a:t>The Wine dataset: </a:t>
            </a:r>
          </a:p>
          <a:p>
            <a:pPr marL="457200" lvl="1" indent="0">
              <a:buNone/>
            </a:pPr>
            <a:r>
              <a:rPr lang="en-GB" sz="2000" dirty="0">
                <a:effectLst/>
                <a:latin typeface="Helvetica" pitchFamily="2" charset="0"/>
              </a:rPr>
              <a:t>Chemical analysis of wines </a:t>
            </a:r>
            <a:endParaRPr lang="en-GB" sz="2000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Helvetica" pitchFamily="2" charset="0"/>
              </a:rPr>
              <a:t>D</a:t>
            </a:r>
            <a:r>
              <a:rPr lang="en-GB" sz="2000" dirty="0">
                <a:effectLst/>
                <a:latin typeface="Helvetica" pitchFamily="2" charset="0"/>
              </a:rPr>
              <a:t>erived from three different cultivars. </a:t>
            </a:r>
            <a:endParaRPr lang="en-GB" sz="2000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GB" sz="2000" dirty="0">
                <a:effectLst/>
                <a:latin typeface="Helvetica" pitchFamily="2" charset="0"/>
              </a:rPr>
              <a:t>Total 178 instances (59, 71 and 48 in class I, class II and class III respectively). </a:t>
            </a:r>
          </a:p>
          <a:p>
            <a:endParaRPr lang="en-GB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Helvetica" pitchFamily="2" charset="0"/>
              </a:rPr>
              <a:t>T</a:t>
            </a:r>
            <a:r>
              <a:rPr lang="en-GB" sz="2400" dirty="0">
                <a:effectLst/>
                <a:latin typeface="Helvetica" pitchFamily="2" charset="0"/>
              </a:rPr>
              <a:t>he letter image recognition data:</a:t>
            </a:r>
          </a:p>
          <a:p>
            <a:pPr marL="457200" lvl="1" indent="0">
              <a:buNone/>
            </a:pPr>
            <a:r>
              <a:rPr lang="en-GB" sz="2000" dirty="0">
                <a:latin typeface="Helvetica" pitchFamily="2" charset="0"/>
              </a:rPr>
              <a:t>I</a:t>
            </a:r>
            <a:r>
              <a:rPr lang="en-GB" sz="2000" dirty="0">
                <a:effectLst/>
                <a:latin typeface="Helvetica" pitchFamily="2" charset="0"/>
              </a:rPr>
              <a:t>dentify black-and-white rectangular pixel displays as one of the 26 capital letters in the English alphabet. </a:t>
            </a:r>
          </a:p>
          <a:p>
            <a:pPr marL="457200" lvl="1" indent="0">
              <a:buNone/>
            </a:pPr>
            <a:r>
              <a:rPr lang="en-GB" sz="2000" dirty="0">
                <a:effectLst/>
                <a:latin typeface="Helvetica" pitchFamily="2" charset="0"/>
              </a:rPr>
              <a:t>789 patterns of letter A and 805 patterns of letter D from the dataset </a:t>
            </a:r>
            <a:endParaRPr lang="en-GB" sz="2000" dirty="0">
              <a:latin typeface="Helvetica" pitchFamily="2" charset="0"/>
            </a:endParaRPr>
          </a:p>
          <a:p>
            <a:pPr marL="0" indent="0">
              <a:buNone/>
            </a:pPr>
            <a:br>
              <a:rPr lang="en-GB" sz="2400" dirty="0">
                <a:latin typeface="Helvetica" pitchFamily="2" charset="0"/>
              </a:rPr>
            </a:br>
            <a:endParaRPr lang="en-GB" sz="2400" dirty="0">
              <a:latin typeface="Helvetica" pitchFamily="2" charset="0"/>
            </a:endParaRPr>
          </a:p>
          <a:p>
            <a:endParaRPr lang="en-PK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3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EF59-9417-1071-8EF8-5B524A84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GB" dirty="0">
                <a:effectLst/>
                <a:latin typeface="Helvetica" pitchFamily="2" charset="0"/>
              </a:rPr>
            </a:br>
            <a:r>
              <a:rPr lang="en-GB" dirty="0">
                <a:effectLst/>
                <a:latin typeface="Helvetica" pitchFamily="2" charset="0"/>
              </a:rPr>
              <a:t>Other datasets</a:t>
            </a:r>
            <a:br>
              <a:rPr lang="en-GB" dirty="0">
                <a:latin typeface="Helvetica" pitchFamily="2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C961-D47F-3E40-5D38-0D0E8635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effectLst/>
                <a:latin typeface="Helvetica" pitchFamily="2" charset="0"/>
              </a:rPr>
              <a:t>The </a:t>
            </a:r>
            <a:r>
              <a:rPr lang="en-GB" sz="2400" dirty="0" err="1">
                <a:effectLst/>
                <a:latin typeface="Helvetica" pitchFamily="2" charset="0"/>
              </a:rPr>
              <a:t>Ruspini</a:t>
            </a:r>
            <a:r>
              <a:rPr lang="en-GB" sz="2400" dirty="0">
                <a:effectLst/>
                <a:latin typeface="Helvetica" pitchFamily="2" charset="0"/>
              </a:rPr>
              <a:t> dataset (</a:t>
            </a:r>
            <a:r>
              <a:rPr lang="en-GB" sz="2400" dirty="0" err="1">
                <a:solidFill>
                  <a:srgbClr val="000066"/>
                </a:solidFill>
                <a:effectLst/>
                <a:latin typeface="Helvetica" pitchFamily="2" charset="0"/>
              </a:rPr>
              <a:t>Ruspine</a:t>
            </a:r>
            <a:r>
              <a:rPr lang="en-GB" sz="2400" dirty="0">
                <a:solidFill>
                  <a:srgbClr val="000066"/>
                </a:solidFill>
                <a:effectLst/>
                <a:latin typeface="Helvetica" pitchFamily="2" charset="0"/>
              </a:rPr>
              <a:t>, 1970</a:t>
            </a:r>
            <a:r>
              <a:rPr lang="en-GB" sz="2400" dirty="0">
                <a:effectLst/>
                <a:latin typeface="Helvetica" pitchFamily="2" charset="0"/>
              </a:rPr>
              <a:t>):</a:t>
            </a:r>
          </a:p>
          <a:p>
            <a:pPr marL="457200" lvl="1" indent="0">
              <a:buNone/>
            </a:pPr>
            <a:r>
              <a:rPr lang="en-GB" sz="2000" dirty="0">
                <a:effectLst/>
                <a:latin typeface="Helvetica" pitchFamily="2" charset="0"/>
              </a:rPr>
              <a:t>75 observations on two variables making up four natural groups including 23, 20, 17 and 15 entities in classes I, II, III and IV respectively. </a:t>
            </a:r>
            <a:endParaRPr lang="en-GB" sz="2000" dirty="0">
              <a:latin typeface="Helvetica" pitchFamily="2" charset="0"/>
            </a:endParaRPr>
          </a:p>
          <a:p>
            <a:endParaRPr lang="en-PK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effectLst/>
                <a:latin typeface="Helvetica" pitchFamily="2" charset="0"/>
              </a:rPr>
              <a:t>The </a:t>
            </a:r>
            <a:r>
              <a:rPr lang="en-GB" sz="2400" dirty="0" err="1">
                <a:effectLst/>
                <a:latin typeface="Helvetica" pitchFamily="2" charset="0"/>
              </a:rPr>
              <a:t>Spambase</a:t>
            </a:r>
            <a:r>
              <a:rPr lang="en-GB" sz="2400" dirty="0">
                <a:effectLst/>
                <a:latin typeface="Helvetica" pitchFamily="2" charset="0"/>
              </a:rPr>
              <a:t> dataset (</a:t>
            </a:r>
            <a:r>
              <a:rPr lang="en-GB" sz="2400" dirty="0">
                <a:solidFill>
                  <a:srgbClr val="000066"/>
                </a:solidFill>
                <a:effectLst/>
                <a:latin typeface="Helvetica" pitchFamily="2" charset="0"/>
              </a:rPr>
              <a:t>Arthur and </a:t>
            </a:r>
            <a:r>
              <a:rPr lang="en-GB" sz="2400" dirty="0" err="1">
                <a:solidFill>
                  <a:srgbClr val="000066"/>
                </a:solidFill>
                <a:effectLst/>
                <a:latin typeface="Helvetica" pitchFamily="2" charset="0"/>
              </a:rPr>
              <a:t>Vassilvitskii</a:t>
            </a:r>
            <a:r>
              <a:rPr lang="en-GB" sz="2400" dirty="0">
                <a:solidFill>
                  <a:srgbClr val="000066"/>
                </a:solidFill>
                <a:effectLst/>
                <a:latin typeface="Helvetica" pitchFamily="2" charset="0"/>
              </a:rPr>
              <a:t>, 2006</a:t>
            </a:r>
            <a:r>
              <a:rPr lang="en-GB" sz="2400" dirty="0">
                <a:effectLst/>
                <a:latin typeface="Helvetica" pitchFamily="2" charset="0"/>
              </a:rPr>
              <a:t>): </a:t>
            </a:r>
          </a:p>
          <a:p>
            <a:pPr lvl="1"/>
            <a:r>
              <a:rPr lang="en-GB" sz="2000" dirty="0">
                <a:latin typeface="Helvetica" pitchFamily="2" charset="0"/>
              </a:rPr>
              <a:t>R</a:t>
            </a:r>
            <a:r>
              <a:rPr lang="en-GB" sz="2000" dirty="0">
                <a:effectLst/>
                <a:latin typeface="Helvetica" pitchFamily="2" charset="0"/>
              </a:rPr>
              <a:t>epresent features available to an e-mail spam detection system</a:t>
            </a:r>
          </a:p>
          <a:p>
            <a:pPr lvl="1"/>
            <a:r>
              <a:rPr lang="en-GB" sz="2000" dirty="0">
                <a:effectLst/>
                <a:latin typeface="Helvetica" pitchFamily="2" charset="0"/>
              </a:rPr>
              <a:t>4601 data points (1813 and 2788 points in spam and non-spam classes respectively).</a:t>
            </a:r>
            <a:endParaRPr lang="en-GB" sz="2000" dirty="0">
              <a:latin typeface="Helvetica" pitchFamily="2" charset="0"/>
            </a:endParaRPr>
          </a:p>
          <a:p>
            <a:pPr marL="0" indent="0">
              <a:buNone/>
            </a:pPr>
            <a:br>
              <a:rPr lang="en-GB" sz="2400" dirty="0">
                <a:latin typeface="Helvetica" pitchFamily="2" charset="0"/>
              </a:rPr>
            </a:br>
            <a:br>
              <a:rPr lang="en-GB" sz="2400" dirty="0">
                <a:latin typeface="Helvetica" pitchFamily="2" charset="0"/>
              </a:rPr>
            </a:br>
            <a:endParaRPr lang="en-GB" sz="2400" dirty="0">
              <a:latin typeface="Helvetica" pitchFamily="2" charset="0"/>
            </a:endParaRPr>
          </a:p>
          <a:p>
            <a:endParaRPr lang="en-PK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4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AAB2-AAFF-60E4-7CDD-15CE5A23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Assessment Metrics</a:t>
            </a:r>
            <a:endParaRPr lang="en-PK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B4E4-9A41-3638-0158-52419CD7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Error Percentage:</a:t>
            </a:r>
            <a:r>
              <a:rPr lang="en-GB" b="0" i="0" dirty="0">
                <a:effectLst/>
                <a:latin typeface="Helvetica" pitchFamily="2" charset="0"/>
              </a:rPr>
              <a:t> Measures the proportion of misclassified data points. Lower is better.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Rand Index:</a:t>
            </a:r>
            <a:r>
              <a:rPr lang="en-GB" b="0" i="0" dirty="0">
                <a:effectLst/>
                <a:latin typeface="Helvetica" pitchFamily="2" charset="0"/>
              </a:rPr>
              <a:t> Compares the agreement between created clusters and known true clusters. </a:t>
            </a:r>
            <a:r>
              <a:rPr lang="en-GB" dirty="0">
                <a:latin typeface="Helvetica" pitchFamily="2" charset="0"/>
              </a:rPr>
              <a:t>Higher is</a:t>
            </a:r>
            <a:r>
              <a:rPr lang="en-GB" b="0" i="0" dirty="0">
                <a:effectLst/>
                <a:latin typeface="Helvetica" pitchFamily="2" charset="0"/>
              </a:rPr>
              <a:t> better.</a:t>
            </a:r>
          </a:p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Wilks' Lambda:</a:t>
            </a:r>
            <a:r>
              <a:rPr lang="en-GB" b="0" i="0" dirty="0">
                <a:effectLst/>
                <a:latin typeface="Helvetica" pitchFamily="2" charset="0"/>
              </a:rPr>
              <a:t> Demonstrates the statistical distinctness of the clusters. Lower values indicate well-separated clusters.</a:t>
            </a:r>
          </a:p>
          <a:p>
            <a:endParaRPr lang="en-PK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8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10429-EF77-17F0-67D4-704C74EA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Replication Results</a:t>
            </a:r>
            <a:endParaRPr lang="en-PK" dirty="0">
              <a:latin typeface="Helvetica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99E71-346C-64BA-88F9-6325294C4B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Helvetica" pitchFamily="2" charset="0"/>
            </a:endParaRPr>
          </a:p>
          <a:p>
            <a:pPr marL="0" indent="0">
              <a:buNone/>
            </a:pPr>
            <a:endParaRPr lang="en-GB" dirty="0">
              <a:latin typeface="Helvetica" pitchFamily="2" charset="0"/>
            </a:endParaRPr>
          </a:p>
          <a:p>
            <a:pPr marL="0" indent="0">
              <a:buNone/>
            </a:pPr>
            <a:endParaRPr lang="en-GB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latin typeface="Helvetica" pitchFamily="2" charset="0"/>
              </a:rPr>
              <a:t>Random Initialization method: </a:t>
            </a:r>
          </a:p>
          <a:p>
            <a:pPr marL="457200" lvl="1" indent="0">
              <a:buNone/>
            </a:pPr>
            <a:endParaRPr lang="en-GB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GB" dirty="0">
                <a:latin typeface="Helvetica" pitchFamily="2" charset="0"/>
              </a:rPr>
              <a:t>Error percentage of 10.67%  </a:t>
            </a:r>
          </a:p>
          <a:p>
            <a:pPr marL="457200" lvl="1" indent="0">
              <a:buNone/>
            </a:pPr>
            <a:r>
              <a:rPr lang="en-GB" dirty="0">
                <a:latin typeface="Helvetica" pitchFamily="2" charset="0"/>
              </a:rPr>
              <a:t>Rand index of 1.77 and </a:t>
            </a:r>
          </a:p>
          <a:p>
            <a:pPr marL="457200" lvl="1" indent="0">
              <a:buNone/>
            </a:pPr>
            <a:r>
              <a:rPr lang="en-GB" dirty="0">
                <a:latin typeface="Helvetica" pitchFamily="2" charset="0"/>
              </a:rPr>
              <a:t>Wilks </a:t>
            </a:r>
            <a:r>
              <a:rPr lang="en-GB" dirty="0" err="1">
                <a:latin typeface="Helvetica" pitchFamily="2" charset="0"/>
              </a:rPr>
              <a:t>lamda</a:t>
            </a:r>
            <a:r>
              <a:rPr lang="en-GB" dirty="0">
                <a:latin typeface="Helvetica" pitchFamily="2" charset="0"/>
              </a:rPr>
              <a:t> of 0.97</a:t>
            </a:r>
            <a:endParaRPr lang="en-PK" dirty="0">
              <a:latin typeface="Helvetica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018D7-AE3A-B6DD-8FCE-33379EE273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PK" dirty="0">
              <a:latin typeface="Helvetica" pitchFamily="2" charset="0"/>
            </a:endParaRPr>
          </a:p>
          <a:p>
            <a:endParaRPr lang="en-PK" dirty="0">
              <a:latin typeface="Helvetica" pitchFamily="2" charset="0"/>
            </a:endParaRPr>
          </a:p>
          <a:p>
            <a:pPr marL="0" indent="0">
              <a:buNone/>
            </a:pPr>
            <a:endParaRPr lang="en-GB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latin typeface="Helvetica" pitchFamily="2" charset="0"/>
              </a:rPr>
              <a:t>Proposed algorithm on the basis of variation </a:t>
            </a:r>
          </a:p>
          <a:p>
            <a:pPr marL="457200" lvl="1" indent="0">
              <a:buNone/>
            </a:pPr>
            <a:endParaRPr lang="en-GB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GB" dirty="0">
                <a:latin typeface="Helvetica" pitchFamily="2" charset="0"/>
              </a:rPr>
              <a:t>Error percentage of 55.33%</a:t>
            </a:r>
          </a:p>
          <a:p>
            <a:pPr marL="457200" lvl="1" indent="0">
              <a:buNone/>
            </a:pPr>
            <a:r>
              <a:rPr lang="en-GB" dirty="0">
                <a:latin typeface="Helvetica" pitchFamily="2" charset="0"/>
              </a:rPr>
              <a:t>Rand index of  1.45 </a:t>
            </a:r>
          </a:p>
          <a:p>
            <a:pPr marL="457200" lvl="1" indent="0">
              <a:buNone/>
            </a:pPr>
            <a:r>
              <a:rPr lang="en-GB" dirty="0">
                <a:latin typeface="Helvetica" pitchFamily="2" charset="0"/>
              </a:rPr>
              <a:t>Wilks' lambda of 0.95.</a:t>
            </a:r>
            <a:endParaRPr lang="en-PK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7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FF0D39-EEC0-EA69-1318-092A966F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Replication Results</a:t>
            </a:r>
            <a:endParaRPr lang="en-PK" dirty="0">
              <a:latin typeface="Helvetica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0C86FA-E21C-16A2-2BD8-6BF7DF3A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143857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D4A1-372D-9DD5-1F46-097DD960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Replication Results</a:t>
            </a:r>
            <a:endParaRPr lang="en-PK" dirty="0">
              <a:latin typeface="Helvetica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11D09-3965-9709-7665-2B8F5C23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232346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38F8-E5D2-4D8A-FDB3-F61EA601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Helvetica" pitchFamily="2" charset="0"/>
              </a:rPr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6079-F4D4-A1CD-5A97-966DE28B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Potential Explanations:</a:t>
            </a:r>
            <a:r>
              <a:rPr lang="en-GB" b="0" i="0" dirty="0">
                <a:effectLst/>
                <a:latin typeface="Helvetica" pitchFamily="2" charset="0"/>
              </a:rPr>
              <a:t> Code errors, dataset differences, random variations, or flaws in the proposed algorithm itself.</a:t>
            </a:r>
          </a:p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endParaRPr lang="en-GB" b="1" dirty="0"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Further Testing:</a:t>
            </a:r>
            <a:r>
              <a:rPr lang="en-GB" b="0" i="0" dirty="0">
                <a:effectLst/>
                <a:latin typeface="Helvetica" pitchFamily="2" charset="0"/>
              </a:rPr>
              <a:t> Incorporate other metrics like Silhouette score and Dunn index.</a:t>
            </a:r>
          </a:p>
          <a:p>
            <a:endParaRPr lang="en-PK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4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1351-B83D-821C-374E-74022782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GB" i="0" dirty="0">
                <a:effectLst/>
                <a:latin typeface="Helvetica" pitchFamily="2" charset="0"/>
              </a:rPr>
            </a:br>
            <a:br>
              <a:rPr lang="en-GB" i="0" dirty="0">
                <a:effectLst/>
                <a:latin typeface="Helvetica" pitchFamily="2" charset="0"/>
              </a:rPr>
            </a:br>
            <a:r>
              <a:rPr lang="en-GB" i="0" dirty="0">
                <a:effectLst/>
                <a:latin typeface="Helvetica" pitchFamily="2" charset="0"/>
              </a:rPr>
              <a:t>Clustering and the K-Means Challenge</a:t>
            </a:r>
            <a:br>
              <a:rPr lang="en-GB" i="0" dirty="0">
                <a:effectLst/>
                <a:latin typeface="Helvetica" pitchFamily="2" charset="0"/>
              </a:rPr>
            </a:br>
            <a:br>
              <a:rPr lang="en-GB" dirty="0">
                <a:latin typeface="Helvetica" pitchFamily="2" charset="0"/>
              </a:rPr>
            </a:br>
            <a:endParaRPr lang="en-PK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F244-50FB-73D3-2531-02212F26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Clustering:</a:t>
            </a:r>
            <a:r>
              <a:rPr lang="en-GB" b="0" i="0" dirty="0">
                <a:effectLst/>
                <a:latin typeface="Helvetica" pitchFamily="2" charset="0"/>
              </a:rPr>
              <a:t> Grouping data points based on similarity.</a:t>
            </a:r>
          </a:p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K-means:</a:t>
            </a:r>
            <a:r>
              <a:rPr lang="en-GB" b="0" i="0" dirty="0">
                <a:effectLst/>
                <a:latin typeface="Helvetica" pitchFamily="2" charset="0"/>
              </a:rPr>
              <a:t> Popular non-hierarchical clustering algorithm.</a:t>
            </a:r>
          </a:p>
          <a:p>
            <a:pPr marL="0" indent="0" algn="l">
              <a:buNone/>
            </a:pPr>
            <a:endParaRPr lang="en-GB" b="1" i="0" dirty="0">
              <a:effectLst/>
              <a:latin typeface="Helvetica" pitchFamily="2" charset="0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Helvetica" pitchFamily="2" charset="0"/>
              </a:rPr>
              <a:t>The Initialization Problem:</a:t>
            </a:r>
            <a:r>
              <a:rPr lang="en-GB" b="0" i="0" dirty="0">
                <a:effectLst/>
                <a:latin typeface="Helvetica" pitchFamily="2" charset="0"/>
              </a:rPr>
              <a:t> K-means results are highly sensitive to the initial placement of cluster </a:t>
            </a:r>
            <a:r>
              <a:rPr lang="en-GB" b="0" i="0" dirty="0" err="1">
                <a:effectLst/>
                <a:latin typeface="Helvetica" pitchFamily="2" charset="0"/>
              </a:rPr>
              <a:t>centers</a:t>
            </a:r>
            <a:r>
              <a:rPr lang="en-GB" b="0" i="0" dirty="0">
                <a:effectLst/>
                <a:latin typeface="Helvetica" pitchFamily="2" charset="0"/>
              </a:rPr>
              <a:t>. Poor starting points can lead to suboptimal clustering solutions.</a:t>
            </a:r>
          </a:p>
          <a:p>
            <a:endParaRPr lang="en-PK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6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85CC-223C-5F23-CAB1-E6EB1255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0" i="0" dirty="0">
                <a:effectLst/>
                <a:latin typeface="Helvetica" pitchFamily="2" charset="0"/>
              </a:rPr>
            </a:br>
            <a:br>
              <a:rPr lang="en-GB" b="0" i="0" dirty="0">
                <a:effectLst/>
                <a:latin typeface="Helvetica" pitchFamily="2" charset="0"/>
              </a:rPr>
            </a:br>
            <a:br>
              <a:rPr lang="en-GB" b="0" i="0" dirty="0">
                <a:effectLst/>
                <a:latin typeface="Helvetica" pitchFamily="2" charset="0"/>
              </a:rPr>
            </a:br>
            <a:br>
              <a:rPr lang="en-GB" b="0" i="0" dirty="0">
                <a:effectLst/>
                <a:latin typeface="Helvetica" pitchFamily="2" charset="0"/>
              </a:rPr>
            </a:br>
            <a:r>
              <a:rPr lang="en-GB" b="0" i="0" dirty="0">
                <a:effectLst/>
                <a:latin typeface="Helvetica" pitchFamily="2" charset="0"/>
              </a:rPr>
              <a:t>Clustered dataset using K-means</a:t>
            </a:r>
            <a:br>
              <a:rPr lang="en-GB" b="0" i="0" dirty="0">
                <a:effectLst/>
                <a:latin typeface="Helvetica" pitchFamily="2" charset="0"/>
              </a:rPr>
            </a:br>
            <a:br>
              <a:rPr lang="en-GB" b="0" dirty="0">
                <a:effectLst/>
                <a:latin typeface="Helvetica" pitchFamily="2" charset="0"/>
              </a:rPr>
            </a:br>
            <a:br>
              <a:rPr lang="en-GB" b="0" i="0" dirty="0">
                <a:effectLst/>
                <a:latin typeface="Helvetica" pitchFamily="2" charset="0"/>
              </a:rPr>
            </a:br>
            <a:br>
              <a:rPr lang="en-GB" b="0" i="0" dirty="0">
                <a:effectLst/>
                <a:latin typeface="Helvetica" pitchFamily="2" charset="0"/>
              </a:rPr>
            </a:br>
            <a:endParaRPr lang="en-PK" dirty="0">
              <a:latin typeface="Helvetica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FB5F4-9624-C547-C719-8B1227F6D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093" y="2420143"/>
            <a:ext cx="8835080" cy="3696451"/>
          </a:xfrm>
        </p:spPr>
      </p:pic>
    </p:spTree>
    <p:extLst>
      <p:ext uri="{BB962C8B-B14F-4D97-AF65-F5344CB8AC3E}">
        <p14:creationId xmlns:p14="http://schemas.microsoft.com/office/powerpoint/2010/main" val="13349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C794-7B08-E530-2057-7C1A81C2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Review of Initialization Techniques</a:t>
            </a:r>
            <a:endParaRPr lang="en-PK" dirty="0">
              <a:latin typeface="Helvetic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8B3BA2-C9D5-5654-454A-8604ADD7F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69013"/>
              </p:ext>
            </p:extLst>
          </p:nvPr>
        </p:nvGraphicFramePr>
        <p:xfrm>
          <a:off x="838199" y="1690689"/>
          <a:ext cx="10515600" cy="4802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946303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453401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7380386"/>
                    </a:ext>
                  </a:extLst>
                </a:gridCol>
              </a:tblGrid>
              <a:tr h="392396"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Method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Approach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Key Idea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103698238"/>
                  </a:ext>
                </a:extLst>
              </a:tr>
              <a:tr h="1270618"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Duda and Hart (1973)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Multiple Random Starts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Run k-means multiple times with random starting points, hope one run produces a good clustering result.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52527958"/>
                  </a:ext>
                </a:extLst>
              </a:tr>
              <a:tr h="1569586"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Jain and Dubes (1988)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Best of Multiple Runs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Run k-means many times with random starts. Then pick the clustering result with the lowest error and use that as your final clustering.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78410637"/>
                  </a:ext>
                </a:extLst>
              </a:tr>
              <a:tr h="1569586"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Bradley and Fayyad (1998)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Subsampling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Break the data into smaller samples, cluster those using k-means. Combine the results of these smaller clusters to seed the clustering of the entire dataset.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1407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63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EC62-3A4A-D32C-5E63-31930790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Review of Initialization Techniques</a:t>
            </a:r>
            <a:endParaRPr lang="en-PK" dirty="0">
              <a:latin typeface="Helvetic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8B315C-A154-2E9E-6EA8-3FA3296CF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652404"/>
              </p:ext>
            </p:extLst>
          </p:nvPr>
        </p:nvGraphicFramePr>
        <p:xfrm>
          <a:off x="838200" y="1825625"/>
          <a:ext cx="10515600" cy="4525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044961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88541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364746"/>
                    </a:ext>
                  </a:extLst>
                </a:gridCol>
              </a:tblGrid>
              <a:tr h="394359"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Method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Approach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Key Idea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extLst>
                  <a:ext uri="{0D108BD9-81ED-4DB2-BD59-A6C34878D82A}">
                    <a16:rowId xmlns:a16="http://schemas.microsoft.com/office/drawing/2014/main" val="1732653599"/>
                  </a:ext>
                </a:extLst>
              </a:tr>
              <a:tr h="1577438"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Likas et al. (2003)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Global K-means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Incremental approach. Start with one cluster center and gradually add more, carefully choosing the best position for each new center.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extLst>
                  <a:ext uri="{0D108BD9-81ED-4DB2-BD59-A6C34878D82A}">
                    <a16:rowId xmlns:a16="http://schemas.microsoft.com/office/drawing/2014/main" val="3385619707"/>
                  </a:ext>
                </a:extLst>
              </a:tr>
              <a:tr h="1276975"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Khan and Ahmad (2004)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CCIA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Analyze the overall shape of the data to find dense areas. These dense areas are likely to be good starting points for clusters.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extLst>
                  <a:ext uri="{0D108BD9-81ED-4DB2-BD59-A6C34878D82A}">
                    <a16:rowId xmlns:a16="http://schemas.microsoft.com/office/drawing/2014/main" val="792011371"/>
                  </a:ext>
                </a:extLst>
              </a:tr>
              <a:tr h="1276975"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Deelers and Auwatanamongkol (2007)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>
                          <a:effectLst/>
                          <a:latin typeface="Helvetica" pitchFamily="2" charset="0"/>
                        </a:rPr>
                        <a:t>Grid-Based</a:t>
                      </a:r>
                      <a:endParaRPr lang="en-PK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tc>
                  <a:txBody>
                    <a:bodyPr/>
                    <a:lstStyle/>
                    <a:p>
                      <a:r>
                        <a:rPr lang="en-PK" sz="1800" kern="100" dirty="0">
                          <a:effectLst/>
                          <a:latin typeface="Helvetica" pitchFamily="2" charset="0"/>
                        </a:rPr>
                        <a:t>Divide the data into grid-like cells. Use the center point of each cell as an initial cluster center.</a:t>
                      </a:r>
                      <a:endParaRPr lang="en-PK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6479" marR="26479" marT="17652" marB="17652" anchor="b"/>
                </a:tc>
                <a:extLst>
                  <a:ext uri="{0D108BD9-81ED-4DB2-BD59-A6C34878D82A}">
                    <a16:rowId xmlns:a16="http://schemas.microsoft.com/office/drawing/2014/main" val="289643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3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EDE3-6FDF-D12B-5E08-23A36BA8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Helvetica" pitchFamily="2" charset="0"/>
              </a:rPr>
              <a:t>The Murat et al. (2011) Algorithm</a:t>
            </a:r>
            <a:endParaRPr lang="en-PK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3990-BD4E-36A9-2E01-A0D33FC5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Helvetica" pitchFamily="2" charset="0"/>
              </a:rPr>
              <a:t>Main Axis &amp; Second Axis:</a:t>
            </a:r>
            <a:r>
              <a:rPr lang="en-GB" b="0" i="0" dirty="0">
                <a:effectLst/>
                <a:latin typeface="Helvetica" pitchFamily="2" charset="0"/>
              </a:rPr>
              <a:t> Algorithm identifies the variable with the highest coefficient of variation and a second axis with minimal correlation to the first.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Helvetica" pitchFamily="2" charset="0"/>
              </a:rPr>
              <a:t>Initial </a:t>
            </a:r>
            <a:r>
              <a:rPr lang="en-GB" b="1" i="0" dirty="0" err="1">
                <a:effectLst/>
                <a:latin typeface="Helvetica" pitchFamily="2" charset="0"/>
              </a:rPr>
              <a:t>Center</a:t>
            </a:r>
            <a:r>
              <a:rPr lang="en-GB" b="1" i="0" dirty="0">
                <a:effectLst/>
                <a:latin typeface="Helvetica" pitchFamily="2" charset="0"/>
              </a:rPr>
              <a:t>:</a:t>
            </a:r>
            <a:r>
              <a:rPr lang="en-GB" b="0" i="0" dirty="0">
                <a:effectLst/>
                <a:latin typeface="Helvetica" pitchFamily="2" charset="0"/>
              </a:rPr>
              <a:t> The data point furthest from the mean of these axes is the first </a:t>
            </a:r>
            <a:r>
              <a:rPr lang="en-GB" b="0" i="0" dirty="0" err="1">
                <a:effectLst/>
                <a:latin typeface="Helvetica" pitchFamily="2" charset="0"/>
              </a:rPr>
              <a:t>center</a:t>
            </a:r>
            <a:endParaRPr lang="en-GB" b="0" i="0" dirty="0"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Helvetica" pitchFamily="2" charset="0"/>
              </a:rPr>
              <a:t>Iterative Selection:</a:t>
            </a:r>
            <a:r>
              <a:rPr lang="en-GB" b="0" i="0" dirty="0">
                <a:effectLst/>
                <a:latin typeface="Helvetica" pitchFamily="2" charset="0"/>
              </a:rPr>
              <a:t> Subsequent </a:t>
            </a:r>
            <a:r>
              <a:rPr lang="en-GB" b="0" i="0" dirty="0" err="1">
                <a:effectLst/>
                <a:latin typeface="Helvetica" pitchFamily="2" charset="0"/>
              </a:rPr>
              <a:t>centers</a:t>
            </a:r>
            <a:r>
              <a:rPr lang="en-GB" b="0" i="0" dirty="0">
                <a:effectLst/>
                <a:latin typeface="Helvetica" pitchFamily="2" charset="0"/>
              </a:rPr>
              <a:t> are chosen based on the maximum cumulative distance from existing </a:t>
            </a:r>
            <a:r>
              <a:rPr lang="en-GB" b="0" i="0" dirty="0" err="1">
                <a:effectLst/>
                <a:latin typeface="Helvetica" pitchFamily="2" charset="0"/>
              </a:rPr>
              <a:t>centers</a:t>
            </a:r>
            <a:r>
              <a:rPr lang="en-GB" b="0" i="0" dirty="0">
                <a:effectLst/>
                <a:latin typeface="Helvetica" pitchFamily="2" charset="0"/>
              </a:rPr>
              <a:t>.</a:t>
            </a:r>
          </a:p>
          <a:p>
            <a:endParaRPr lang="en-PK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9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B318-3058-872A-8B8E-1EFAA0F5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Helvetica" pitchFamily="2" charset="0"/>
              </a:rPr>
              <a:t>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9BCD2-FDCC-F1E3-B2E0-436917343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30" y="1825625"/>
            <a:ext cx="7080421" cy="4351338"/>
          </a:xfrm>
        </p:spPr>
      </p:pic>
    </p:spTree>
    <p:extLst>
      <p:ext uri="{BB962C8B-B14F-4D97-AF65-F5344CB8AC3E}">
        <p14:creationId xmlns:p14="http://schemas.microsoft.com/office/powerpoint/2010/main" val="425625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568F-4E04-9EE8-17A3-ED3AC414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Helvetica" pitchFamily="2" charset="0"/>
              </a:rPr>
              <a:t>Main axis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6B4BB-9F7D-F26B-F26C-537F90239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568" y="1825625"/>
            <a:ext cx="6536724" cy="4351338"/>
          </a:xfrm>
        </p:spPr>
      </p:pic>
    </p:spTree>
    <p:extLst>
      <p:ext uri="{BB962C8B-B14F-4D97-AF65-F5344CB8AC3E}">
        <p14:creationId xmlns:p14="http://schemas.microsoft.com/office/powerpoint/2010/main" val="137077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E490-C47A-150B-F34A-B1F74EA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Helvetica" pitchFamily="2" charset="0"/>
              </a:rPr>
              <a:t>Second Axis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A8244-1889-A275-CB67-8AAD9764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427" y="1825625"/>
            <a:ext cx="6820930" cy="4351338"/>
          </a:xfrm>
        </p:spPr>
      </p:pic>
    </p:spTree>
    <p:extLst>
      <p:ext uri="{BB962C8B-B14F-4D97-AF65-F5344CB8AC3E}">
        <p14:creationId xmlns:p14="http://schemas.microsoft.com/office/powerpoint/2010/main" val="369700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716</Words>
  <Application>Microsoft Macintosh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Office Theme</vt:lpstr>
      <vt:lpstr>A Proposed K-Means Initialization Algorithm</vt:lpstr>
      <vt:lpstr>  Clustering and the K-Means Challenge  </vt:lpstr>
      <vt:lpstr>    Clustered dataset using K-means    </vt:lpstr>
      <vt:lpstr>Review of Initialization Techniques</vt:lpstr>
      <vt:lpstr>Review of Initialization Techniques</vt:lpstr>
      <vt:lpstr>The Murat et al. (2011) Algorithm</vt:lpstr>
      <vt:lpstr>Initialization</vt:lpstr>
      <vt:lpstr>Main axis</vt:lpstr>
      <vt:lpstr>Second Axis</vt:lpstr>
      <vt:lpstr>The Iris dataset (Fisher, 1936)</vt:lpstr>
      <vt:lpstr> Other datasets </vt:lpstr>
      <vt:lpstr> Other datasets </vt:lpstr>
      <vt:lpstr>Assessment Metrics</vt:lpstr>
      <vt:lpstr>Replication Results</vt:lpstr>
      <vt:lpstr>Replication Results</vt:lpstr>
      <vt:lpstr>Replication Results</vt:lpstr>
      <vt:lpstr>Way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Proposed K-Means Initialization Algorithm</dc:title>
  <dc:creator>Muhammad Kashif Khan</dc:creator>
  <cp:lastModifiedBy>Muhammad Kashif Khan</cp:lastModifiedBy>
  <cp:revision>2</cp:revision>
  <dcterms:created xsi:type="dcterms:W3CDTF">2024-03-31T21:32:45Z</dcterms:created>
  <dcterms:modified xsi:type="dcterms:W3CDTF">2024-03-31T22:57:43Z</dcterms:modified>
</cp:coreProperties>
</file>