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1" autoAdjust="0"/>
    <p:restoredTop sz="93465" autoAdjust="0"/>
  </p:normalViewPr>
  <p:slideViewPr>
    <p:cSldViewPr>
      <p:cViewPr varScale="1">
        <p:scale>
          <a:sx n="108" d="100"/>
          <a:sy n="108" d="100"/>
        </p:scale>
        <p:origin x="32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98F0F-7B37-42A6-A2A2-1767D9C03742}" type="datetimeFigureOut">
              <a:rPr lang="ru-RU" smtClean="0"/>
              <a:pPr/>
              <a:t>27.09.2018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A185E-8B2D-4080-B744-AA18E7E2A9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A185E-8B2D-4080-B744-AA18E7E2A97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07BD-BA77-4FA1-A847-682326F8FBB6}" type="datetimeFigureOut">
              <a:rPr lang="ru-RU" smtClean="0"/>
              <a:pPr/>
              <a:t>27.09.2018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369B-C746-4EE4-82B6-0C741143C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07BD-BA77-4FA1-A847-682326F8FBB6}" type="datetimeFigureOut">
              <a:rPr lang="ru-RU" smtClean="0"/>
              <a:pPr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369B-C746-4EE4-82B6-0C741143C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07BD-BA77-4FA1-A847-682326F8FBB6}" type="datetimeFigureOut">
              <a:rPr lang="ru-RU" smtClean="0"/>
              <a:pPr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369B-C746-4EE4-82B6-0C741143C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07BD-BA77-4FA1-A847-682326F8FBB6}" type="datetimeFigureOut">
              <a:rPr lang="ru-RU" smtClean="0"/>
              <a:pPr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369B-C746-4EE4-82B6-0C741143C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07BD-BA77-4FA1-A847-682326F8FBB6}" type="datetimeFigureOut">
              <a:rPr lang="ru-RU" smtClean="0"/>
              <a:pPr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369B-C746-4EE4-82B6-0C741143C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07BD-BA77-4FA1-A847-682326F8FBB6}" type="datetimeFigureOut">
              <a:rPr lang="ru-RU" smtClean="0"/>
              <a:pPr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369B-C746-4EE4-82B6-0C741143C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07BD-BA77-4FA1-A847-682326F8FBB6}" type="datetimeFigureOut">
              <a:rPr lang="ru-RU" smtClean="0"/>
              <a:pPr/>
              <a:t>27.09.2018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369B-C746-4EE4-82B6-0C741143C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07BD-BA77-4FA1-A847-682326F8FBB6}" type="datetimeFigureOut">
              <a:rPr lang="ru-RU" smtClean="0"/>
              <a:pPr/>
              <a:t>27.09.2018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369B-C746-4EE4-82B6-0C741143C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07BD-BA77-4FA1-A847-682326F8FBB6}" type="datetimeFigureOut">
              <a:rPr lang="ru-RU" smtClean="0"/>
              <a:pPr/>
              <a:t>27.09.2018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369B-C746-4EE4-82B6-0C741143C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07BD-BA77-4FA1-A847-682326F8FBB6}" type="datetimeFigureOut">
              <a:rPr lang="ru-RU" smtClean="0"/>
              <a:pPr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369B-C746-4EE4-82B6-0C741143C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07BD-BA77-4FA1-A847-682326F8FBB6}" type="datetimeFigureOut">
              <a:rPr lang="ru-RU" smtClean="0"/>
              <a:pPr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77F369B-C746-4EE4-82B6-0C741143CF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2407BD-BA77-4FA1-A847-682326F8FBB6}" type="datetimeFigureOut">
              <a:rPr lang="ru-RU" smtClean="0"/>
              <a:pPr/>
              <a:t>27.09.2018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7F369B-C746-4EE4-82B6-0C741143CF9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428603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Список публикаций 2005-2014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571480"/>
            <a:ext cx="8786874" cy="6143668"/>
          </a:xfrm>
        </p:spPr>
        <p:txBody>
          <a:bodyPr>
            <a:normAutofit fontScale="25000" lnSpcReduction="20000"/>
          </a:bodyPr>
          <a:lstStyle/>
          <a:p>
            <a:pPr algn="just" rtl="0" eaLnBrk="1" latinLnBrk="0" hangingPunct="1"/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С.Г.Лушников, А.В.Сванидзе, И.Л.Сашин. “Функция плотности колебательных состояний лизоцима”. Письма в ЖЭТФ, т.82, вып.1,(2005)с.31-35 </a:t>
            </a:r>
            <a:endParaRPr lang="ru-RU" sz="4800" b="1" dirty="0"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GB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Antonov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GB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Beskrovnyj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GB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Fedotov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GB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Khasanov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Sakharov M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GB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Sashin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I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GB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Tkacz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“ 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Neutron scattering studies of </a:t>
            </a:r>
            <a:r>
              <a:rPr lang="en-GB" sz="4800" b="1" i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fcc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CrH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4800" b="1" i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hcp</a:t>
            </a:r>
            <a:r>
              <a:rPr lang="en-GB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CrH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”.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9-ая Международная конференция «Водородное материаловедение и 	химия углеродных </a:t>
            </a:r>
            <a:r>
              <a:rPr lang="ru-RU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наноматериалов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» (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ICHMS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’2005), 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.194-195 (2005)</a:t>
            </a:r>
            <a:endParaRPr lang="ru-RU" sz="4800" b="1" dirty="0"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Sashin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I. L.,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Goremychkin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E.A., Osborn R. “Crystal Field in the Heavy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Fermion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Compound CeAl</a:t>
            </a:r>
            <a:r>
              <a:rPr lang="en-US" sz="4800" b="1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”. Preprint of the Joint Institute for Nuclear Research, P14-2006-60,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Dubna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2006 </a:t>
            </a:r>
            <a:endParaRPr lang="ru-RU" sz="4800" b="1" kern="12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И.Л. Сашин, E.А. </a:t>
            </a:r>
            <a:r>
              <a:rPr lang="ru-RU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Горемычкин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R. </a:t>
            </a:r>
            <a:r>
              <a:rPr lang="ru-RU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Osborn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 Кристаллическое поле в соединении с тяжелыми фермионами CeAl</a:t>
            </a:r>
            <a:r>
              <a:rPr lang="ru-RU" sz="4800" b="1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”. ФТТ, т.49, с.311-319 (2007)  </a:t>
            </a:r>
            <a:endParaRPr lang="ru-RU" sz="4800" b="1" dirty="0"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И.Л. Сашин, Е.А. </a:t>
            </a:r>
            <a:r>
              <a:rPr lang="ru-RU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Горемычкин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А. </a:t>
            </a:r>
            <a:r>
              <a:rPr lang="ru-RU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Шитула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Е.С.Клементьев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“Кристаллическое электрическое поле в интерметаллических соединениях RAgSb</a:t>
            </a:r>
            <a:r>
              <a:rPr lang="ru-RU" sz="4800" b="1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(R= </a:t>
            </a:r>
            <a:r>
              <a:rPr lang="ru-RU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Tm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)” КРИСТАЛЛОГРАФИЯ. 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2007, 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ТОМ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52, 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номер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3, 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446–453. </a:t>
            </a:r>
            <a:endParaRPr lang="ru-RU" sz="4800" b="1" kern="12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 A. V.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Svanidze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S. G.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Lushnikov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I. L.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Sashin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S. N.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Gvasaliya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“Study on the Influence of Isotope Exchange of Hydrogen with Deuterium on the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Spectrum of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Lysozyme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by Inelastic Neutron Scattering”. </a:t>
            </a:r>
            <a:r>
              <a:rPr lang="en-US" sz="4800" b="1" i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Crystallography Reports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2007, Vol. 52, No. 5, p. 838. </a:t>
            </a:r>
            <a:endParaRPr lang="ru-RU" sz="4800" b="1" kern="12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 V.E.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Antonov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A.I.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Beskrovnyy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V.K.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Fedotov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A.S.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Ivanov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S.S.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Khasanov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A.I.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Kolesnikov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M.K. Sakharov, I.L.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Sashin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Tkacz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“Crystal structure and lattice dynamics of chromium hydrides”. J. of Alloys and Compounds 430 (2007) 22–28. </a:t>
            </a:r>
            <a:endParaRPr lang="ru-RU" sz="4800" b="1" kern="12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S.Kh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Estemirova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S.G.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Titova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V.F. Balakirev, I.A.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Samatov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I.L.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Sashin</a:t>
            </a:r>
            <a:r>
              <a:rPr lang="en-US" sz="4800" b="1" u="sng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800" b="1" i="1" u="sng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u="sng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“Magnetic and Structural </a:t>
            </a:r>
            <a:r>
              <a:rPr lang="en-US" sz="4800" b="1" u="sng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Inhomogeneities</a:t>
            </a:r>
            <a:r>
              <a:rPr lang="en-US" sz="4800" b="1" u="sng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the La</a:t>
            </a:r>
            <a:r>
              <a:rPr lang="en-US" sz="4800" b="1" u="sng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4800" b="1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4800" b="1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MnO</a:t>
            </a:r>
            <a:r>
              <a:rPr lang="en-US" sz="4800" b="1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ru-RU" sz="4800" b="1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Manganites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”. J. Glass Physics and Chemistry, v. 33, No. 4, p.356, 2007. </a:t>
            </a:r>
            <a:endParaRPr lang="ru-RU" sz="4800" b="1" kern="12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9. A. V.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Svanidze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I. L.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Sashin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S. G.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Lushnikov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S. N.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Gvasaliya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K. K.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Turoverov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I. M.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Kuznetsova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S. Kojima. “Inelastic Incoherent Neutron Scattering in Some Proteins".  Ferroelectrics 348 (2007) 154-160</a:t>
            </a:r>
            <a:endParaRPr lang="ru-RU" sz="4800" b="1" kern="12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10. A.N.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Skomorokhov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D.M. Trots, I.L.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Sashin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Fuess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E.L.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Yadrowskii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S.G.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Ovchinnikov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“Phonon density of states in g- b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a -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AgCuS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ФТТ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.50, </a:t>
            </a:r>
            <a:r>
              <a:rPr lang="ru-RU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.2, 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.307-310 (2008)   </a:t>
            </a:r>
            <a:endParaRPr lang="ru-RU" sz="4800" b="1" kern="12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cs-CZ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S.G.Lushnikov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A.V.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Svanidze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S.N.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Gvasaliya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G.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Torok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L.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Rosta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I.L.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Sashin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“Fractal properties of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lysozyme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a neutron scattering study”. Physical Review E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79, p. 031913 (2009)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4800" b="1" dirty="0"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cs-CZ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E. A.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Goremychkin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R. Osborn, I. L.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Sashin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Riseborough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B. D.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Rainford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D. T.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Adroja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J. M. Lawrence. “Transition from Heavy-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Fermion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Mixed-Valence Behavior in  Ce</a:t>
            </a:r>
            <a:r>
              <a:rPr lang="en-US" sz="4800" b="1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1-x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4800" b="1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sz="4800" b="1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A Quantitative Comparison with the Anderson Impurity”. Physical Review Letters 104, 176402 (2010) </a:t>
            </a:r>
            <a:endParaRPr lang="ru-RU" sz="4800" b="1" kern="12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cs-CZ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A. N.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Pirogov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S. G.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Bogdanov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E. V. Rosenfeld, J._G. Park, Y. N.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Choi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Seongsu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Lee, K.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Prokeš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N. O.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Golosova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I. L.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Sashin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N. V.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Kudrevatykh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Yu. N.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Skryabin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A. P.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Vokhmyanin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 “Effects of Magnetic Anisotropy and Exchange in Tm</a:t>
            </a:r>
            <a:r>
              <a:rPr lang="en-US" sz="4800" b="1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en-US" sz="4800" b="1" kern="1200" baseline="-250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4800" b="1" kern="12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Journal of Experimental and Theoretical Physics, 2012, Vol. 115, No. 5, pp. 837–848. </a:t>
            </a:r>
            <a:endParaRPr lang="ru-RU" sz="4800" b="1" kern="12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14. A.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Furrer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 A.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Podlesnyak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 M.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Frontzek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 I.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Sashin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 J. P.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Embs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 E.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Mitberg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 and E.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Pomjakushina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“Crystal-field interaction and oxygen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stoichiometry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effects in strontium-doped rare-earth </a:t>
            </a:r>
            <a:r>
              <a:rPr lang="en-US" sz="4800" b="1" kern="1200" dirty="0" err="1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cobaltates</a:t>
            </a:r>
            <a:r>
              <a:rPr lang="en-US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.” Physical Review B 90, 064426 (2014)</a:t>
            </a:r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ru-RU" sz="4800" b="1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ru-RU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SASHIN, Igor </a:t>
            </a:r>
            <a:r>
              <a:rPr lang="en-US" sz="4800" b="1" baseline="30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,CHUDOBA, </a:t>
            </a:r>
            <a:r>
              <a:rPr lang="en-US" sz="48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Dorota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baseline="30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HETMAŃCZYK, </a:t>
            </a:r>
            <a:r>
              <a:rPr lang="en-US" sz="48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Lukash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baseline="30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NATKANIEC, </a:t>
            </a:r>
            <a:r>
              <a:rPr lang="en-US" sz="48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Ireniush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baseline="30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ZALEWSKI, </a:t>
            </a:r>
            <a:r>
              <a:rPr lang="en-US" sz="48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Slavek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baseline="30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4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«Spectrometer NERA: results of modernization and proposals for further development» </a:t>
            </a:r>
            <a:r>
              <a:rPr lang="ru-RU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International Conference "Condensed Matter Research at the IBR-2"</a:t>
            </a:r>
            <a:r>
              <a:rPr lang="ru-RU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24 - 27 June 2014, </a:t>
            </a:r>
            <a:r>
              <a:rPr lang="en-US" sz="48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Dubna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Moscow region, Russia, Book of abstracts, </a:t>
            </a:r>
            <a:r>
              <a:rPr lang="ru-RU" sz="48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.28</a:t>
            </a:r>
            <a:endParaRPr lang="ru-RU" sz="4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pl-PL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 Natkaniec, D Chudoba, L Hetmańczyk, V Yu Kazimirov, J Krawczyk, 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 L Sashin, S Zalewski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“Parameters of the NERA spectrometer for cold and thermal moderators of the IBR-2 pulsed reactor “ to be published</a:t>
            </a:r>
            <a:endParaRPr lang="ru-RU" sz="4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pl-PL" sz="4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endParaRPr lang="ru-RU" sz="4800" b="1" kern="12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latinLnBrk="0" hangingPunct="1"/>
            <a:r>
              <a:rPr lang="ru-RU" sz="4800" b="1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ru-RU" sz="4800" b="1" dirty="0">
              <a:latin typeface="Times New Roman" pitchFamily="18" charset="0"/>
              <a:cs typeface="Times New Roman" pitchFamily="18" charset="0"/>
            </a:endParaRPr>
          </a:p>
          <a:p>
            <a:pPr rtl="0" eaLnBrk="1" latinLnBrk="0" hangingPunct="1"/>
            <a:r>
              <a:rPr lang="ru-RU" sz="8000" kern="12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ru-RU" sz="8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28694"/>
          </a:xfrm>
        </p:spPr>
        <p:txBody>
          <a:bodyPr>
            <a:normAutofit/>
          </a:bodyPr>
          <a:lstStyle/>
          <a:p>
            <a:r>
              <a:rPr lang="ru-RU" dirty="0"/>
              <a:t>         Спектрометр НЕРА 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811715"/>
          </a:xfrm>
        </p:spPr>
        <p:txBody>
          <a:bodyPr/>
          <a:lstStyle/>
          <a:p>
            <a:r>
              <a:rPr lang="ru-RU" dirty="0"/>
              <a:t>            Вид на замедлители 7 канала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     Водяной                                     Криогенный</a:t>
            </a:r>
          </a:p>
          <a:p>
            <a:endParaRPr lang="ru-RU" b="1" dirty="0"/>
          </a:p>
        </p:txBody>
      </p:sp>
      <p:pic>
        <p:nvPicPr>
          <p:cNvPr id="4" name="Рисунок 3" descr="CIMG717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976" y="2357430"/>
            <a:ext cx="2210917" cy="2286000"/>
          </a:xfrm>
          <a:prstGeom prst="rect">
            <a:avLst/>
          </a:prstGeom>
        </p:spPr>
      </p:pic>
      <p:pic>
        <p:nvPicPr>
          <p:cNvPr id="5" name="Рисунок 4" descr="Moderator_7g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6446" y="2357430"/>
            <a:ext cx="2224216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643074"/>
          </a:xfrm>
        </p:spPr>
        <p:txBody>
          <a:bodyPr>
            <a:normAutofit/>
          </a:bodyPr>
          <a:lstStyle/>
          <a:p>
            <a:r>
              <a:rPr lang="en-GB" sz="2000" dirty="0"/>
              <a:t>The TOF spectra measured by </a:t>
            </a:r>
            <a:r>
              <a:rPr lang="en-US" sz="2000" dirty="0"/>
              <a:t>nitrogen monitor </a:t>
            </a:r>
            <a:r>
              <a:rPr lang="en-GB" sz="2000" dirty="0"/>
              <a:t>for water (WM) (red symbol) and cold moderator (CM) (blue symbol). 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531996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r>
              <a:rPr lang="en-GB" sz="1800" dirty="0"/>
              <a:t>Gain factor  versus incident neutron wavelength (CM/WM) for the </a:t>
            </a:r>
            <a:r>
              <a:rPr lang="en-US" sz="1800" dirty="0"/>
              <a:t>new </a:t>
            </a:r>
            <a:r>
              <a:rPr lang="en-GB" sz="1800" dirty="0"/>
              <a:t>Ni-mirror neutron guides of the NERA spectrometer measured by nitrogen monitor. </a:t>
            </a:r>
            <a:endParaRPr lang="ru-RU" sz="1800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57224" y="2643182"/>
          <a:ext cx="3143272" cy="271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SPW 7.0 Graph" r:id="rId3" imgW="5549400" imgH="4142160" progId="">
                  <p:embed/>
                </p:oleObj>
              </mc:Choice>
              <mc:Fallback>
                <p:oleObj name="SPW 7.0 Graph" r:id="rId3" imgW="5549400" imgH="41421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643182"/>
                        <a:ext cx="3143272" cy="2714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429124" y="2571744"/>
          <a:ext cx="3643338" cy="271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SPW 7.0 Graph" r:id="rId5" imgW="5715000" imgH="4370832" progId="">
                  <p:embed/>
                </p:oleObj>
              </mc:Choice>
              <mc:Fallback>
                <p:oleObj name="SPW 7.0 Graph" r:id="rId5" imgW="5715000" imgH="437083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2571744"/>
                        <a:ext cx="3643338" cy="2714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Transmission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Be-filters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reflections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PG (002)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analyzers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Bragg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angles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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4" name="Picture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9" r="6126" b="-291"/>
          <a:stretch>
            <a:fillRect/>
          </a:stretch>
        </p:blipFill>
        <p:spPr bwMode="auto">
          <a:xfrm>
            <a:off x="2214546" y="2357430"/>
            <a:ext cx="4684923" cy="2840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 the transmission of the new bent Ni-mirror guide limits the wavelength of thermal neutrons to about </a:t>
            </a:r>
            <a:r>
              <a:rPr lang="ru-RU" dirty="0" err="1"/>
              <a:t>λ</a:t>
            </a:r>
            <a:r>
              <a:rPr lang="en-US" dirty="0"/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0.8</a:t>
            </a:r>
            <a:r>
              <a:rPr lang="en-US" dirty="0"/>
              <a:t> Å; as a result the neutron energy transfer for INS spectra is practicably limited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130</a:t>
            </a:r>
            <a:r>
              <a:rPr lang="en-US" dirty="0"/>
              <a:t> </a:t>
            </a:r>
            <a:r>
              <a:rPr lang="en-US" dirty="0" err="1"/>
              <a:t>meV</a:t>
            </a:r>
            <a:r>
              <a:rPr lang="en-US" dirty="0"/>
              <a:t> .</a:t>
            </a:r>
            <a:endParaRPr lang="ru-RU" dirty="0"/>
          </a:p>
          <a:p>
            <a:r>
              <a:rPr lang="en-US" b="1" dirty="0"/>
              <a:t> </a:t>
            </a:r>
            <a:r>
              <a:rPr lang="en-US" dirty="0">
                <a:latin typeface="GreekC" pitchFamily="2" charset="0"/>
                <a:cs typeface="GreekC" pitchFamily="2" charset="0"/>
              </a:rPr>
              <a:t>f </a:t>
            </a:r>
            <a:r>
              <a:rPr lang="en-US" dirty="0"/>
              <a:t>~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n*cm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/>
              <a:t>;        </a:t>
            </a:r>
          </a:p>
          <a:p>
            <a:r>
              <a:rPr lang="en-US" dirty="0"/>
              <a:t> energy transfer range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0- 130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мэВ</a:t>
            </a:r>
            <a:r>
              <a:rPr lang="en-US" dirty="0"/>
              <a:t>;</a:t>
            </a:r>
          </a:p>
          <a:p>
            <a:r>
              <a:rPr lang="en-US" dirty="0"/>
              <a:t>- solid angle for  </a:t>
            </a:r>
            <a:r>
              <a:rPr lang="en-US" i="1" dirty="0"/>
              <a:t>INS </a:t>
            </a:r>
            <a:r>
              <a:rPr lang="en-US" dirty="0"/>
              <a:t>             ~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0.2 </a:t>
            </a:r>
            <a:r>
              <a:rPr lang="en-US" dirty="0"/>
              <a:t> </a:t>
            </a:r>
            <a:r>
              <a:rPr lang="en-US" dirty="0" err="1"/>
              <a:t>sr</a:t>
            </a:r>
            <a:r>
              <a:rPr lang="en-US" dirty="0"/>
              <a:t>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/>
              <a:t>- solid angle for  </a:t>
            </a:r>
            <a:r>
              <a:rPr lang="en-GB" i="1" dirty="0"/>
              <a:t>QNS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~ 0.05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42862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В настоящий момент расстояние от конца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нейтроновода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спектрометра НЕРА до позиции образца 1.85 м. Это приводит к потере интенсивности от 15% для нейтронов с  </a:t>
            </a:r>
            <a:r>
              <a:rPr lang="en-GB" sz="1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2 Å,  и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30%  для нейтронов с  </a:t>
            </a:r>
            <a:r>
              <a:rPr lang="en-GB" sz="1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4 Å.  Соответственно, потери для более длинноволновых нейтронов будут еще больше ( например, для энергии анализатора Е=2.7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мэВ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4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5.5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Для существенного увеличения светосилы спектрометра необходимо: 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-  установить фокусирующий  прямоугольный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суперконцентратор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=?) до позиции образца.  Это позволит уменьшить сечение падающего пучка и увеличить плотность потока нейтронов  на позиции образца..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- увеличить телесный угол спектрометра, т.е. площадь кристаллов монохроматоров и детекторов в 4-5 раз. 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При выполнении этих условий, т.е. увеличения светосилы спектрометра на порядок, можно рассмотреть вариант  улучшения энергетического разрешения спектрометра НЕРА.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Для выбора  новой конфигурации спектрометра, т.е.  геометрии кристаллов-анализаторов,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Ве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фильтра  и детекторов, реализации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riple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focusing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X, Y,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 необходимо предварительное моделирование спектрометра, как это сейчас делается при создании современных установок. Например, с помощью пакета программ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NISP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Neutron Instrument Simulation Package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249</TotalTime>
  <Words>304</Words>
  <Application>Microsoft Office PowerPoint</Application>
  <PresentationFormat>On-screen Show (4:3)</PresentationFormat>
  <Paragraphs>56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Constantia</vt:lpstr>
      <vt:lpstr>GreekC</vt:lpstr>
      <vt:lpstr>Symbol</vt:lpstr>
      <vt:lpstr>Times New Roman</vt:lpstr>
      <vt:lpstr>Wingdings 2</vt:lpstr>
      <vt:lpstr>Поток</vt:lpstr>
      <vt:lpstr>SPW 7.0 Graph</vt:lpstr>
      <vt:lpstr>Список публикаций 2005-2014</vt:lpstr>
      <vt:lpstr>         Спектрометр НЕРА  </vt:lpstr>
      <vt:lpstr>The TOF spectra measured by nitrogen monitor for water (WM) (red symbol) and cold moderator (CM) (blue symbol).  </vt:lpstr>
      <vt:lpstr>Transmission of the Be-filters and reflections of the PG (002) analyzers at different Bragg angles - .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Dorota Chudoba</cp:lastModifiedBy>
  <cp:revision>31</cp:revision>
  <dcterms:created xsi:type="dcterms:W3CDTF">2014-09-22T17:02:31Z</dcterms:created>
  <dcterms:modified xsi:type="dcterms:W3CDTF">2018-09-27T09:30:00Z</dcterms:modified>
</cp:coreProperties>
</file>