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Montserrat Classic Bold" charset="1" panose="00000800000000000000"/>
      <p:regular r:id="rId19"/>
    </p:embeddedFont>
    <p:embeddedFont>
      <p:font typeface="Montserrat Classic"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675462" cy="824630"/>
          </a:xfrm>
          <a:custGeom>
            <a:avLst/>
            <a:gdLst/>
            <a:ahLst/>
            <a:cxnLst/>
            <a:rect r="r" b="b" t="t" l="l"/>
            <a:pathLst>
              <a:path h="824630" w="675462">
                <a:moveTo>
                  <a:pt x="0" y="0"/>
                </a:moveTo>
                <a:lnTo>
                  <a:pt x="675462" y="0"/>
                </a:lnTo>
                <a:lnTo>
                  <a:pt x="675462" y="824630"/>
                </a:lnTo>
                <a:lnTo>
                  <a:pt x="0" y="8246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111642">
            <a:off x="11120480" y="1331782"/>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04700" y="3384254"/>
            <a:ext cx="11343339" cy="922928"/>
          </a:xfrm>
          <a:prstGeom prst="rect">
            <a:avLst/>
          </a:prstGeom>
        </p:spPr>
        <p:txBody>
          <a:bodyPr anchor="t" rtlCol="false" tIns="0" lIns="0" bIns="0" rIns="0">
            <a:spAutoFit/>
          </a:bodyPr>
          <a:lstStyle/>
          <a:p>
            <a:pPr algn="l">
              <a:lnSpc>
                <a:spcPts val="6862"/>
              </a:lnSpc>
            </a:pPr>
            <a:r>
              <a:rPr lang="en-US" sz="6931">
                <a:solidFill>
                  <a:srgbClr val="004AAD"/>
                </a:solidFill>
                <a:latin typeface="Montserrat Classic Bold"/>
                <a:ea typeface="Montserrat Classic Bold"/>
                <a:cs typeface="Montserrat Classic Bold"/>
                <a:sym typeface="Montserrat Classic Bold"/>
              </a:rPr>
              <a:t>INTEL UNNATI TRAINING</a:t>
            </a:r>
          </a:p>
        </p:txBody>
      </p:sp>
      <p:sp>
        <p:nvSpPr>
          <p:cNvPr name="TextBox 6" id="6"/>
          <p:cNvSpPr txBox="true"/>
          <p:nvPr/>
        </p:nvSpPr>
        <p:spPr>
          <a:xfrm rot="0">
            <a:off x="742800" y="4505407"/>
            <a:ext cx="6941625" cy="401758"/>
          </a:xfrm>
          <a:prstGeom prst="rect">
            <a:avLst/>
          </a:prstGeom>
        </p:spPr>
        <p:txBody>
          <a:bodyPr anchor="t" rtlCol="false" tIns="0" lIns="0" bIns="0" rIns="0">
            <a:spAutoFit/>
          </a:bodyPr>
          <a:lstStyle/>
          <a:p>
            <a:pPr algn="l">
              <a:lnSpc>
                <a:spcPts val="2981"/>
              </a:lnSpc>
            </a:pPr>
            <a:r>
              <a:rPr lang="en-US" sz="3011">
                <a:solidFill>
                  <a:srgbClr val="2BB4D4"/>
                </a:solidFill>
                <a:latin typeface="Montserrat Classic Bold"/>
                <a:ea typeface="Montserrat Classic Bold"/>
                <a:cs typeface="Montserrat Classic Bold"/>
                <a:sym typeface="Montserrat Classic Bold"/>
              </a:rPr>
              <a:t>SUMMER INTERNSHIP - 2024</a:t>
            </a:r>
          </a:p>
        </p:txBody>
      </p:sp>
      <p:sp>
        <p:nvSpPr>
          <p:cNvPr name="TextBox 7" id="7"/>
          <p:cNvSpPr txBox="true"/>
          <p:nvPr/>
        </p:nvSpPr>
        <p:spPr>
          <a:xfrm rot="0">
            <a:off x="1704162" y="1078950"/>
            <a:ext cx="2614278" cy="504825"/>
          </a:xfrm>
          <a:prstGeom prst="rect">
            <a:avLst/>
          </a:prstGeom>
        </p:spPr>
        <p:txBody>
          <a:bodyPr anchor="t" rtlCol="false" tIns="0" lIns="0" bIns="0" rIns="0">
            <a:spAutoFit/>
          </a:bodyPr>
          <a:lstStyle/>
          <a:p>
            <a:pPr algn="l">
              <a:lnSpc>
                <a:spcPts val="4199"/>
              </a:lnSpc>
            </a:pPr>
            <a:r>
              <a:rPr lang="en-US" sz="2999">
                <a:solidFill>
                  <a:srgbClr val="004AAD"/>
                </a:solidFill>
                <a:latin typeface="Montserrat Classic Bold"/>
                <a:ea typeface="Montserrat Classic Bold"/>
                <a:cs typeface="Montserrat Classic Bold"/>
                <a:sym typeface="Montserrat Classic Bold"/>
              </a:rPr>
              <a:t>GITAM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408728">
            <a:off x="6461224" y="-4582532"/>
            <a:ext cx="15887340" cy="15887340"/>
          </a:xfrm>
          <a:custGeom>
            <a:avLst/>
            <a:gdLst/>
            <a:ahLst/>
            <a:cxnLst/>
            <a:rect r="r" b="b" t="t" l="l"/>
            <a:pathLst>
              <a:path h="15887340" w="15887340">
                <a:moveTo>
                  <a:pt x="0" y="0"/>
                </a:moveTo>
                <a:lnTo>
                  <a:pt x="15887341" y="0"/>
                </a:lnTo>
                <a:lnTo>
                  <a:pt x="15887341" y="15887340"/>
                </a:lnTo>
                <a:lnTo>
                  <a:pt x="0" y="15887340"/>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148401">
            <a:off x="15297701" y="384797"/>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81075" y="1019175"/>
            <a:ext cx="12468182" cy="1130060"/>
          </a:xfrm>
          <a:prstGeom prst="rect">
            <a:avLst/>
          </a:prstGeom>
        </p:spPr>
        <p:txBody>
          <a:bodyPr anchor="t" rtlCol="false" tIns="0" lIns="0" bIns="0" rIns="0">
            <a:spAutoFit/>
          </a:bodyPr>
          <a:lstStyle/>
          <a:p>
            <a:pPr algn="l">
              <a:lnSpc>
                <a:spcPts val="8477"/>
              </a:lnSpc>
            </a:pPr>
            <a:r>
              <a:rPr lang="en-US" sz="8477">
                <a:solidFill>
                  <a:srgbClr val="004AAD"/>
                </a:solidFill>
                <a:latin typeface="Montserrat Classic Bold"/>
                <a:ea typeface="Montserrat Classic Bold"/>
                <a:cs typeface="Montserrat Classic Bold"/>
                <a:sym typeface="Montserrat Classic Bold"/>
              </a:rPr>
              <a:t>TECHNOLOGIES USED</a:t>
            </a:r>
          </a:p>
        </p:txBody>
      </p:sp>
      <p:sp>
        <p:nvSpPr>
          <p:cNvPr name="TextBox 5" id="5"/>
          <p:cNvSpPr txBox="true"/>
          <p:nvPr/>
        </p:nvSpPr>
        <p:spPr>
          <a:xfrm rot="0">
            <a:off x="1028700" y="2534051"/>
            <a:ext cx="7521894" cy="6818675"/>
          </a:xfrm>
          <a:prstGeom prst="rect">
            <a:avLst/>
          </a:prstGeom>
        </p:spPr>
        <p:txBody>
          <a:bodyPr anchor="t" rtlCol="false" tIns="0" lIns="0" bIns="0" rIns="0">
            <a:spAutoFit/>
          </a:bodyPr>
          <a:lstStyle/>
          <a:p>
            <a:pPr algn="l">
              <a:lnSpc>
                <a:spcPts val="5438"/>
              </a:lnSpc>
            </a:pPr>
            <a:r>
              <a:rPr lang="en-US" sz="3399">
                <a:solidFill>
                  <a:srgbClr val="2E2E2E"/>
                </a:solidFill>
                <a:latin typeface="Montserrat Classic Bold"/>
                <a:ea typeface="Montserrat Classic Bold"/>
                <a:cs typeface="Montserrat Classic Bold"/>
                <a:sym typeface="Montserrat Classic Bold"/>
              </a:rPr>
              <a:t>Cryptographic Libraries:</a:t>
            </a:r>
          </a:p>
          <a:p>
            <a:pPr algn="l" marL="733870" indent="-366935" lvl="1">
              <a:lnSpc>
                <a:spcPts val="5438"/>
              </a:lnSpc>
              <a:buFont typeface="Arial"/>
              <a:buChar char="•"/>
            </a:pPr>
            <a:r>
              <a:rPr lang="en-US" sz="3399">
                <a:solidFill>
                  <a:srgbClr val="2E2E2E"/>
                </a:solidFill>
                <a:latin typeface="Montserrat Classic"/>
                <a:ea typeface="Montserrat Classic"/>
                <a:cs typeface="Montserrat Classic"/>
                <a:sym typeface="Montserrat Classic"/>
              </a:rPr>
              <a:t>OpenSSL </a:t>
            </a:r>
          </a:p>
          <a:p>
            <a:pPr algn="l">
              <a:lnSpc>
                <a:spcPts val="5438"/>
              </a:lnSpc>
            </a:pPr>
            <a:r>
              <a:rPr lang="en-US" sz="3399">
                <a:solidFill>
                  <a:srgbClr val="2E2E2E"/>
                </a:solidFill>
                <a:latin typeface="Montserrat Classic Bold"/>
                <a:ea typeface="Montserrat Classic Bold"/>
                <a:cs typeface="Montserrat Classic Bold"/>
                <a:sym typeface="Montserrat Classic Bold"/>
              </a:rPr>
              <a:t>Programming Languages</a:t>
            </a:r>
            <a:r>
              <a:rPr lang="en-US" sz="3399">
                <a:solidFill>
                  <a:srgbClr val="2E2E2E"/>
                </a:solidFill>
                <a:latin typeface="Montserrat Classic"/>
                <a:ea typeface="Montserrat Classic"/>
                <a:cs typeface="Montserrat Classic"/>
                <a:sym typeface="Montserrat Classic"/>
              </a:rPr>
              <a:t>:</a:t>
            </a:r>
          </a:p>
          <a:p>
            <a:pPr algn="l" marL="733870" indent="-366935" lvl="1">
              <a:lnSpc>
                <a:spcPts val="5438"/>
              </a:lnSpc>
              <a:buFont typeface="Arial"/>
              <a:buChar char="•"/>
            </a:pPr>
            <a:r>
              <a:rPr lang="en-US" sz="3399">
                <a:solidFill>
                  <a:srgbClr val="2E2E2E"/>
                </a:solidFill>
                <a:latin typeface="Montserrat Classic"/>
                <a:ea typeface="Montserrat Classic"/>
                <a:cs typeface="Montserrat Classic"/>
                <a:sym typeface="Montserrat Classic"/>
              </a:rPr>
              <a:t>C++</a:t>
            </a:r>
          </a:p>
          <a:p>
            <a:pPr algn="l">
              <a:lnSpc>
                <a:spcPts val="5438"/>
              </a:lnSpc>
            </a:pPr>
            <a:r>
              <a:rPr lang="en-US" sz="3399">
                <a:solidFill>
                  <a:srgbClr val="2E2E2E"/>
                </a:solidFill>
                <a:latin typeface="Montserrat Classic Bold"/>
                <a:ea typeface="Montserrat Classic Bold"/>
                <a:cs typeface="Montserrat Classic Bold"/>
                <a:sym typeface="Montserrat Classic Bold"/>
              </a:rPr>
              <a:t>Softwares:</a:t>
            </a:r>
          </a:p>
          <a:p>
            <a:pPr algn="l" marL="733870" indent="-366935" lvl="1">
              <a:lnSpc>
                <a:spcPts val="5438"/>
              </a:lnSpc>
              <a:buFont typeface="Arial"/>
              <a:buChar char="•"/>
            </a:pPr>
            <a:r>
              <a:rPr lang="en-US" sz="3399">
                <a:solidFill>
                  <a:srgbClr val="2E2E2E"/>
                </a:solidFill>
                <a:latin typeface="Montserrat Classic"/>
                <a:ea typeface="Montserrat Classic"/>
                <a:cs typeface="Montserrat Classic"/>
                <a:sym typeface="Montserrat Classic"/>
              </a:rPr>
              <a:t>Wireshark</a:t>
            </a:r>
          </a:p>
          <a:p>
            <a:pPr algn="l" marL="733870" indent="-366935" lvl="1">
              <a:lnSpc>
                <a:spcPts val="5438"/>
              </a:lnSpc>
              <a:buFont typeface="Arial"/>
              <a:buChar char="•"/>
            </a:pPr>
            <a:r>
              <a:rPr lang="en-US" sz="3399">
                <a:solidFill>
                  <a:srgbClr val="2E2E2E"/>
                </a:solidFill>
                <a:latin typeface="Montserrat Classic"/>
                <a:ea typeface="Montserrat Classic"/>
                <a:cs typeface="Montserrat Classic"/>
                <a:sym typeface="Montserrat Classic"/>
              </a:rPr>
              <a:t>Visual Studio 2019</a:t>
            </a:r>
          </a:p>
          <a:p>
            <a:pPr algn="l">
              <a:lnSpc>
                <a:spcPts val="5438"/>
              </a:lnSpc>
            </a:pPr>
            <a:r>
              <a:rPr lang="en-US" sz="3399">
                <a:solidFill>
                  <a:srgbClr val="2E2E2E"/>
                </a:solidFill>
                <a:latin typeface="Montserrat Classic Bold"/>
                <a:ea typeface="Montserrat Classic Bold"/>
                <a:cs typeface="Montserrat Classic Bold"/>
                <a:sym typeface="Montserrat Classic Bold"/>
              </a:rPr>
              <a:t>System Resources</a:t>
            </a:r>
            <a:r>
              <a:rPr lang="en-US" sz="3399">
                <a:solidFill>
                  <a:srgbClr val="2E2E2E"/>
                </a:solidFill>
                <a:latin typeface="Montserrat Classic"/>
                <a:ea typeface="Montserrat Classic"/>
                <a:cs typeface="Montserrat Classic"/>
                <a:sym typeface="Montserrat Classic"/>
              </a:rPr>
              <a:t>:</a:t>
            </a:r>
          </a:p>
          <a:p>
            <a:pPr algn="l" marL="733870" indent="-366935" lvl="1">
              <a:lnSpc>
                <a:spcPts val="5438"/>
              </a:lnSpc>
              <a:buFont typeface="Arial"/>
              <a:buChar char="•"/>
            </a:pPr>
            <a:r>
              <a:rPr lang="en-US" sz="3399">
                <a:solidFill>
                  <a:srgbClr val="2E2E2E"/>
                </a:solidFill>
                <a:latin typeface="Montserrat Classic"/>
                <a:ea typeface="Montserrat Classic"/>
                <a:cs typeface="Montserrat Classic"/>
                <a:sym typeface="Montserrat Classic"/>
              </a:rPr>
              <a:t>Command Prompt</a:t>
            </a:r>
          </a:p>
          <a:p>
            <a:pPr algn="l">
              <a:lnSpc>
                <a:spcPts val="5438"/>
              </a:lnSpc>
            </a:pPr>
          </a:p>
        </p:txBody>
      </p:sp>
      <p:sp>
        <p:nvSpPr>
          <p:cNvPr name="Freeform 6" id="6"/>
          <p:cNvSpPr/>
          <p:nvPr/>
        </p:nvSpPr>
        <p:spPr>
          <a:xfrm flipH="false" flipV="false" rot="1082301">
            <a:off x="-5072607" y="6650746"/>
            <a:ext cx="11928886" cy="8231043"/>
          </a:xfrm>
          <a:custGeom>
            <a:avLst/>
            <a:gdLst/>
            <a:ahLst/>
            <a:cxnLst/>
            <a:rect r="r" b="b" t="t" l="l"/>
            <a:pathLst>
              <a:path h="8231043" w="11928886">
                <a:moveTo>
                  <a:pt x="0" y="0"/>
                </a:moveTo>
                <a:lnTo>
                  <a:pt x="11928886" y="0"/>
                </a:lnTo>
                <a:lnTo>
                  <a:pt x="11928886" y="8231043"/>
                </a:lnTo>
                <a:lnTo>
                  <a:pt x="0" y="8231043"/>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073461">
            <a:off x="-9281995" y="-5557655"/>
            <a:ext cx="17617704" cy="17617704"/>
          </a:xfrm>
          <a:custGeom>
            <a:avLst/>
            <a:gdLst/>
            <a:ahLst/>
            <a:cxnLst/>
            <a:rect r="r" b="b" t="t" l="l"/>
            <a:pathLst>
              <a:path h="17617704" w="17617704">
                <a:moveTo>
                  <a:pt x="0" y="0"/>
                </a:moveTo>
                <a:lnTo>
                  <a:pt x="17617703" y="0"/>
                </a:lnTo>
                <a:lnTo>
                  <a:pt x="17617703" y="17617704"/>
                </a:lnTo>
                <a:lnTo>
                  <a:pt x="0" y="1761770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706021"/>
            <a:ext cx="14750853" cy="1953886"/>
          </a:xfrm>
          <a:prstGeom prst="rect">
            <a:avLst/>
          </a:prstGeom>
        </p:spPr>
        <p:txBody>
          <a:bodyPr anchor="t" rtlCol="false" tIns="0" lIns="0" bIns="0" rIns="0">
            <a:spAutoFit/>
          </a:bodyPr>
          <a:lstStyle/>
          <a:p>
            <a:pPr algn="l">
              <a:lnSpc>
                <a:spcPts val="7513"/>
              </a:lnSpc>
            </a:pPr>
            <a:r>
              <a:rPr lang="en-US" sz="7513">
                <a:solidFill>
                  <a:srgbClr val="004AAD"/>
                </a:solidFill>
                <a:latin typeface="Montserrat Classic Bold"/>
                <a:ea typeface="Montserrat Classic Bold"/>
                <a:cs typeface="Montserrat Classic Bold"/>
                <a:sym typeface="Montserrat Classic Bold"/>
              </a:rPr>
              <a:t>TEAM MEMBERS AND CONTRIBUTION</a:t>
            </a:r>
          </a:p>
        </p:txBody>
      </p:sp>
      <p:sp>
        <p:nvSpPr>
          <p:cNvPr name="Freeform 4" id="4"/>
          <p:cNvSpPr/>
          <p:nvPr/>
        </p:nvSpPr>
        <p:spPr>
          <a:xfrm flipH="true" flipV="false" rot="-5400000">
            <a:off x="8778703" y="-4549008"/>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942975" y="3377364"/>
            <a:ext cx="12495741" cy="1518305"/>
          </a:xfrm>
          <a:prstGeom prst="rect">
            <a:avLst/>
          </a:prstGeom>
        </p:spPr>
        <p:txBody>
          <a:bodyPr anchor="t" rtlCol="false" tIns="0" lIns="0" bIns="0" rIns="0">
            <a:spAutoFit/>
          </a:bodyPr>
          <a:lstStyle/>
          <a:p>
            <a:pPr algn="l" marL="938995" indent="-469497" lvl="1">
              <a:lnSpc>
                <a:spcPts val="6088"/>
              </a:lnSpc>
              <a:buFont typeface="Arial"/>
              <a:buChar char="•"/>
            </a:pPr>
            <a:r>
              <a:rPr lang="en-US" sz="4349">
                <a:solidFill>
                  <a:srgbClr val="2E2E2E"/>
                </a:solidFill>
                <a:latin typeface="Montserrat Classic Bold"/>
                <a:ea typeface="Montserrat Classic Bold"/>
                <a:cs typeface="Montserrat Classic Bold"/>
                <a:sym typeface="Montserrat Classic Bold"/>
              </a:rPr>
              <a:t>B. Thanuja  - </a:t>
            </a:r>
            <a:r>
              <a:rPr lang="en-US" sz="4349">
                <a:solidFill>
                  <a:srgbClr val="2E2E2E"/>
                </a:solidFill>
                <a:latin typeface="Montserrat Classic"/>
                <a:ea typeface="Montserrat Classic"/>
                <a:cs typeface="Montserrat Classic"/>
                <a:sym typeface="Montserrat Classic"/>
              </a:rPr>
              <a:t>Certificate Generation, Resources searcher</a:t>
            </a:r>
          </a:p>
        </p:txBody>
      </p:sp>
      <p:sp>
        <p:nvSpPr>
          <p:cNvPr name="TextBox 6" id="6"/>
          <p:cNvSpPr txBox="true"/>
          <p:nvPr/>
        </p:nvSpPr>
        <p:spPr>
          <a:xfrm rot="0">
            <a:off x="942975" y="6909701"/>
            <a:ext cx="11810124" cy="1518305"/>
          </a:xfrm>
          <a:prstGeom prst="rect">
            <a:avLst/>
          </a:prstGeom>
        </p:spPr>
        <p:txBody>
          <a:bodyPr anchor="t" rtlCol="false" tIns="0" lIns="0" bIns="0" rIns="0">
            <a:spAutoFit/>
          </a:bodyPr>
          <a:lstStyle/>
          <a:p>
            <a:pPr algn="l" marL="938995" indent="-469497" lvl="1">
              <a:lnSpc>
                <a:spcPts val="6088"/>
              </a:lnSpc>
              <a:buFont typeface="Arial"/>
              <a:buChar char="•"/>
            </a:pPr>
            <a:r>
              <a:rPr lang="en-US" sz="4349">
                <a:solidFill>
                  <a:srgbClr val="2E2E2E"/>
                </a:solidFill>
                <a:latin typeface="Montserrat Classic Bold"/>
                <a:ea typeface="Montserrat Classic Bold"/>
                <a:cs typeface="Montserrat Classic Bold"/>
                <a:sym typeface="Montserrat Classic Bold"/>
              </a:rPr>
              <a:t>K. Koushik -</a:t>
            </a:r>
            <a:r>
              <a:rPr lang="en-US" sz="4349">
                <a:solidFill>
                  <a:srgbClr val="2E2E2E"/>
                </a:solidFill>
                <a:latin typeface="Montserrat Classic"/>
                <a:ea typeface="Montserrat Classic"/>
                <a:cs typeface="Montserrat Classic"/>
                <a:sym typeface="Montserrat Classic"/>
              </a:rPr>
              <a:t> Library Installation, Coding &amp; Presentation, Documentation</a:t>
            </a:r>
          </a:p>
        </p:txBody>
      </p:sp>
      <p:sp>
        <p:nvSpPr>
          <p:cNvPr name="TextBox 7" id="7"/>
          <p:cNvSpPr txBox="true"/>
          <p:nvPr/>
        </p:nvSpPr>
        <p:spPr>
          <a:xfrm rot="0">
            <a:off x="912414" y="5105400"/>
            <a:ext cx="12633063" cy="1518305"/>
          </a:xfrm>
          <a:prstGeom prst="rect">
            <a:avLst/>
          </a:prstGeom>
        </p:spPr>
        <p:txBody>
          <a:bodyPr anchor="t" rtlCol="false" tIns="0" lIns="0" bIns="0" rIns="0">
            <a:spAutoFit/>
          </a:bodyPr>
          <a:lstStyle/>
          <a:p>
            <a:pPr algn="l" marL="938995" indent="-469497" lvl="1">
              <a:lnSpc>
                <a:spcPts val="6088"/>
              </a:lnSpc>
              <a:buFont typeface="Arial"/>
              <a:buChar char="•"/>
            </a:pPr>
            <a:r>
              <a:rPr lang="en-US" sz="4349">
                <a:solidFill>
                  <a:srgbClr val="2E2E2E"/>
                </a:solidFill>
                <a:latin typeface="Montserrat Classic Bold"/>
                <a:ea typeface="Montserrat Classic Bold"/>
                <a:cs typeface="Montserrat Classic Bold"/>
                <a:sym typeface="Montserrat Classic Bold"/>
              </a:rPr>
              <a:t>J. Dheeraj Lakshman - </a:t>
            </a:r>
            <a:r>
              <a:rPr lang="en-US" sz="4349">
                <a:solidFill>
                  <a:srgbClr val="2E2E2E"/>
                </a:solidFill>
                <a:latin typeface="Montserrat Classic"/>
                <a:ea typeface="Montserrat Classic"/>
                <a:cs typeface="Montserrat Classic"/>
                <a:sym typeface="Montserrat Classic"/>
              </a:rPr>
              <a:t>Library Installation &amp; Coding, Presentation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144593">
            <a:off x="8023448" y="-2009860"/>
            <a:ext cx="17617704" cy="17617704"/>
          </a:xfrm>
          <a:custGeom>
            <a:avLst/>
            <a:gdLst/>
            <a:ahLst/>
            <a:cxnLst/>
            <a:rect r="r" b="b" t="t" l="l"/>
            <a:pathLst>
              <a:path h="17617704" w="17617704">
                <a:moveTo>
                  <a:pt x="0" y="0"/>
                </a:moveTo>
                <a:lnTo>
                  <a:pt x="17617704" y="0"/>
                </a:lnTo>
                <a:lnTo>
                  <a:pt x="17617704" y="17617704"/>
                </a:lnTo>
                <a:lnTo>
                  <a:pt x="0" y="1761770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662819">
            <a:off x="8489744" y="-2841143"/>
            <a:ext cx="12794948" cy="8828634"/>
          </a:xfrm>
          <a:custGeom>
            <a:avLst/>
            <a:gdLst/>
            <a:ahLst/>
            <a:cxnLst/>
            <a:rect r="r" b="b" t="t" l="l"/>
            <a:pathLst>
              <a:path h="8828634" w="12794948">
                <a:moveTo>
                  <a:pt x="0" y="0"/>
                </a:moveTo>
                <a:lnTo>
                  <a:pt x="12794949" y="0"/>
                </a:lnTo>
                <a:lnTo>
                  <a:pt x="12794949" y="8828633"/>
                </a:lnTo>
                <a:lnTo>
                  <a:pt x="0" y="8828633"/>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95375" y="1104900"/>
            <a:ext cx="8048625" cy="1162240"/>
          </a:xfrm>
          <a:prstGeom prst="rect">
            <a:avLst/>
          </a:prstGeom>
        </p:spPr>
        <p:txBody>
          <a:bodyPr anchor="t" rtlCol="false" tIns="0" lIns="0" bIns="0" rIns="0">
            <a:spAutoFit/>
          </a:bodyPr>
          <a:lstStyle/>
          <a:p>
            <a:pPr algn="l">
              <a:lnSpc>
                <a:spcPts val="8688"/>
              </a:lnSpc>
            </a:pPr>
            <a:r>
              <a:rPr lang="en-US" sz="8688">
                <a:solidFill>
                  <a:srgbClr val="004AAD"/>
                </a:solidFill>
                <a:latin typeface="Montserrat Classic Bold"/>
                <a:ea typeface="Montserrat Classic Bold"/>
                <a:cs typeface="Montserrat Classic Bold"/>
                <a:sym typeface="Montserrat Classic Bold"/>
              </a:rPr>
              <a:t>CONCLUSION</a:t>
            </a:r>
          </a:p>
        </p:txBody>
      </p:sp>
      <p:sp>
        <p:nvSpPr>
          <p:cNvPr name="TextBox 5" id="5"/>
          <p:cNvSpPr txBox="true"/>
          <p:nvPr/>
        </p:nvSpPr>
        <p:spPr>
          <a:xfrm rot="0">
            <a:off x="1152525" y="2623672"/>
            <a:ext cx="11410848" cy="6291728"/>
          </a:xfrm>
          <a:prstGeom prst="rect">
            <a:avLst/>
          </a:prstGeom>
        </p:spPr>
        <p:txBody>
          <a:bodyPr anchor="t" rtlCol="false" tIns="0" lIns="0" bIns="0" rIns="0">
            <a:spAutoFit/>
          </a:bodyPr>
          <a:lstStyle/>
          <a:p>
            <a:pPr algn="l">
              <a:lnSpc>
                <a:spcPts val="4553"/>
              </a:lnSpc>
            </a:pPr>
            <a:r>
              <a:rPr lang="en-US" sz="2846">
                <a:solidFill>
                  <a:srgbClr val="2E2E2E"/>
                </a:solidFill>
                <a:latin typeface="Montserrat Classic"/>
                <a:ea typeface="Montserrat Classic"/>
                <a:cs typeface="Montserrat Classic"/>
                <a:sym typeface="Montserrat Classic"/>
              </a:rPr>
              <a:t>Using OpenSSL or mbedTLS libraries, the interactive cryptography simulation platform provides a reliable and workable way to create secure connections between a client and a server. This guarantees that all interactions are encrypted, shielded from prying eyes, and can only be decrypted with the appropriate keys. This platform offers users priceless practical experience and profound insights into the critical role that cryptography plays in protecting digital communications, based on our extensive knowledge in cryptographic implementations and secure communication protocols. </a:t>
            </a:r>
          </a:p>
        </p:txBody>
      </p:sp>
      <p:sp>
        <p:nvSpPr>
          <p:cNvPr name="Freeform 6" id="6"/>
          <p:cNvSpPr/>
          <p:nvPr/>
        </p:nvSpPr>
        <p:spPr>
          <a:xfrm flipH="true" flipV="false" rot="8905814">
            <a:off x="-4266374" y="6074235"/>
            <a:ext cx="11300655" cy="9184351"/>
          </a:xfrm>
          <a:custGeom>
            <a:avLst/>
            <a:gdLst/>
            <a:ahLst/>
            <a:cxnLst/>
            <a:rect r="r" b="b" t="t" l="l"/>
            <a:pathLst>
              <a:path h="9184351" w="11300655">
                <a:moveTo>
                  <a:pt x="11300655" y="0"/>
                </a:moveTo>
                <a:lnTo>
                  <a:pt x="0" y="0"/>
                </a:lnTo>
                <a:lnTo>
                  <a:pt x="0" y="9184351"/>
                </a:lnTo>
                <a:lnTo>
                  <a:pt x="11300655" y="9184351"/>
                </a:lnTo>
                <a:lnTo>
                  <a:pt x="11300655"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417059" y="4136276"/>
            <a:ext cx="11786258" cy="1731150"/>
          </a:xfrm>
          <a:prstGeom prst="rect">
            <a:avLst/>
          </a:prstGeom>
        </p:spPr>
        <p:txBody>
          <a:bodyPr anchor="t" rtlCol="false" tIns="0" lIns="0" bIns="0" rIns="0">
            <a:spAutoFit/>
          </a:bodyPr>
          <a:lstStyle/>
          <a:p>
            <a:pPr algn="l">
              <a:lnSpc>
                <a:spcPts val="13030"/>
              </a:lnSpc>
            </a:pPr>
            <a:r>
              <a:rPr lang="en-US" sz="13030" spc="-443">
                <a:solidFill>
                  <a:srgbClr val="004AAD"/>
                </a:solidFill>
                <a:latin typeface="Montserrat Classic Bold"/>
                <a:ea typeface="Montserrat Classic Bold"/>
                <a:cs typeface="Montserrat Classic Bold"/>
                <a:sym typeface="Montserrat Classic Bold"/>
              </a:rPr>
              <a:t>THANK YOU</a:t>
            </a:r>
          </a:p>
        </p:txBody>
      </p:sp>
      <p:sp>
        <p:nvSpPr>
          <p:cNvPr name="Freeform 3" id="3"/>
          <p:cNvSpPr/>
          <p:nvPr/>
        </p:nvSpPr>
        <p:spPr>
          <a:xfrm flipH="false" flipV="false" rot="-1766807">
            <a:off x="2257686" y="855389"/>
            <a:ext cx="13772627" cy="11193390"/>
          </a:xfrm>
          <a:custGeom>
            <a:avLst/>
            <a:gdLst/>
            <a:ahLst/>
            <a:cxnLst/>
            <a:rect r="r" b="b" t="t" l="l"/>
            <a:pathLst>
              <a:path h="11193390" w="13772627">
                <a:moveTo>
                  <a:pt x="0" y="0"/>
                </a:moveTo>
                <a:lnTo>
                  <a:pt x="13772628" y="0"/>
                </a:lnTo>
                <a:lnTo>
                  <a:pt x="13772628" y="11193389"/>
                </a:lnTo>
                <a:lnTo>
                  <a:pt x="0" y="11193389"/>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90625"/>
            <a:ext cx="12230230" cy="1209675"/>
          </a:xfrm>
          <a:prstGeom prst="rect">
            <a:avLst/>
          </a:prstGeom>
        </p:spPr>
        <p:txBody>
          <a:bodyPr anchor="t" rtlCol="false" tIns="0" lIns="0" bIns="0" rIns="0">
            <a:spAutoFit/>
          </a:bodyPr>
          <a:lstStyle/>
          <a:p>
            <a:pPr algn="l">
              <a:lnSpc>
                <a:spcPts val="9000"/>
              </a:lnSpc>
            </a:pPr>
            <a:r>
              <a:rPr lang="en-US" sz="9000">
                <a:solidFill>
                  <a:srgbClr val="004AAD"/>
                </a:solidFill>
                <a:latin typeface="Montserrat Classic Bold"/>
                <a:ea typeface="Montserrat Classic Bold"/>
                <a:cs typeface="Montserrat Classic Bold"/>
                <a:sym typeface="Montserrat Classic Bold"/>
              </a:rPr>
              <a:t>TABLE OF CONTENT</a:t>
            </a:r>
          </a:p>
        </p:txBody>
      </p:sp>
      <p:sp>
        <p:nvSpPr>
          <p:cNvPr name="TextBox 3" id="3"/>
          <p:cNvSpPr txBox="true"/>
          <p:nvPr/>
        </p:nvSpPr>
        <p:spPr>
          <a:xfrm rot="0">
            <a:off x="1028700" y="2779457"/>
            <a:ext cx="9031208" cy="6202382"/>
          </a:xfrm>
          <a:prstGeom prst="rect">
            <a:avLst/>
          </a:prstGeom>
        </p:spPr>
        <p:txBody>
          <a:bodyPr anchor="t" rtlCol="false" tIns="0" lIns="0" bIns="0" rIns="0">
            <a:spAutoFit/>
          </a:bodyPr>
          <a:lstStyle/>
          <a:p>
            <a:pPr algn="l" marL="777841" indent="-388920" lvl="1">
              <a:lnSpc>
                <a:spcPts val="6196"/>
              </a:lnSpc>
              <a:buFont typeface="Arial"/>
              <a:buChar char="•"/>
            </a:pPr>
            <a:r>
              <a:rPr lang="en-US" sz="3602">
                <a:solidFill>
                  <a:srgbClr val="2E2E2E"/>
                </a:solidFill>
                <a:latin typeface="Montserrat Classic"/>
                <a:ea typeface="Montserrat Classic"/>
                <a:cs typeface="Montserrat Classic"/>
                <a:sym typeface="Montserrat Classic"/>
              </a:rPr>
              <a:t>Problem Statement</a:t>
            </a:r>
          </a:p>
          <a:p>
            <a:pPr algn="l" marL="777841" indent="-388920" lvl="1">
              <a:lnSpc>
                <a:spcPts val="6196"/>
              </a:lnSpc>
              <a:buFont typeface="Arial"/>
              <a:buChar char="•"/>
            </a:pPr>
            <a:r>
              <a:rPr lang="en-US" sz="3602">
                <a:solidFill>
                  <a:srgbClr val="2E2E2E"/>
                </a:solidFill>
                <a:latin typeface="Montserrat Classic"/>
                <a:ea typeface="Montserrat Classic"/>
                <a:cs typeface="Montserrat Classic"/>
                <a:sym typeface="Montserrat Classic"/>
              </a:rPr>
              <a:t>Unique Idea</a:t>
            </a:r>
          </a:p>
          <a:p>
            <a:pPr algn="l" marL="777841" indent="-388920" lvl="1">
              <a:lnSpc>
                <a:spcPts val="6196"/>
              </a:lnSpc>
              <a:buFont typeface="Arial"/>
              <a:buChar char="•"/>
            </a:pPr>
            <a:r>
              <a:rPr lang="en-US" sz="3602">
                <a:solidFill>
                  <a:srgbClr val="2E2E2E"/>
                </a:solidFill>
                <a:latin typeface="Montserrat Classic"/>
                <a:ea typeface="Montserrat Classic"/>
                <a:cs typeface="Montserrat Classic"/>
                <a:sym typeface="Montserrat Classic"/>
              </a:rPr>
              <a:t>Features Offered</a:t>
            </a:r>
          </a:p>
          <a:p>
            <a:pPr algn="l" marL="777841" indent="-388920" lvl="1">
              <a:lnSpc>
                <a:spcPts val="6196"/>
              </a:lnSpc>
              <a:buFont typeface="Arial"/>
              <a:buChar char="•"/>
            </a:pPr>
            <a:r>
              <a:rPr lang="en-US" sz="3602">
                <a:solidFill>
                  <a:srgbClr val="2E2E2E"/>
                </a:solidFill>
                <a:latin typeface="Montserrat Classic"/>
                <a:ea typeface="Montserrat Classic"/>
                <a:cs typeface="Montserrat Classic"/>
                <a:sym typeface="Montserrat Classic"/>
              </a:rPr>
              <a:t>Process Flow</a:t>
            </a:r>
          </a:p>
          <a:p>
            <a:pPr algn="l" marL="777841" indent="-388920" lvl="1">
              <a:lnSpc>
                <a:spcPts val="6196"/>
              </a:lnSpc>
              <a:buFont typeface="Arial"/>
              <a:buChar char="•"/>
            </a:pPr>
            <a:r>
              <a:rPr lang="en-US" sz="3602">
                <a:solidFill>
                  <a:srgbClr val="2E2E2E"/>
                </a:solidFill>
                <a:latin typeface="Montserrat Classic"/>
                <a:ea typeface="Montserrat Classic"/>
                <a:cs typeface="Montserrat Classic"/>
                <a:sym typeface="Montserrat Classic"/>
              </a:rPr>
              <a:t>Architecture Diagram</a:t>
            </a:r>
          </a:p>
          <a:p>
            <a:pPr algn="l" marL="777841" indent="-388920" lvl="1">
              <a:lnSpc>
                <a:spcPts val="6196"/>
              </a:lnSpc>
              <a:buFont typeface="Arial"/>
              <a:buChar char="•"/>
            </a:pPr>
            <a:r>
              <a:rPr lang="en-US" sz="3602">
                <a:solidFill>
                  <a:srgbClr val="2E2E2E"/>
                </a:solidFill>
                <a:latin typeface="Montserrat Classic"/>
                <a:ea typeface="Montserrat Classic"/>
                <a:cs typeface="Montserrat Classic"/>
                <a:sym typeface="Montserrat Classic"/>
              </a:rPr>
              <a:t>Technologies Used</a:t>
            </a:r>
          </a:p>
          <a:p>
            <a:pPr algn="l" marL="777841" indent="-388920" lvl="1">
              <a:lnSpc>
                <a:spcPts val="6196"/>
              </a:lnSpc>
              <a:buFont typeface="Arial"/>
              <a:buChar char="•"/>
            </a:pPr>
            <a:r>
              <a:rPr lang="en-US" sz="3602">
                <a:solidFill>
                  <a:srgbClr val="2E2E2E"/>
                </a:solidFill>
                <a:latin typeface="Montserrat Classic"/>
                <a:ea typeface="Montserrat Classic"/>
                <a:cs typeface="Montserrat Classic"/>
                <a:sym typeface="Montserrat Classic"/>
              </a:rPr>
              <a:t>Team members and Contribution</a:t>
            </a:r>
          </a:p>
          <a:p>
            <a:pPr algn="l" marL="777841" indent="-388920" lvl="1">
              <a:lnSpc>
                <a:spcPts val="6196"/>
              </a:lnSpc>
              <a:buFont typeface="Arial"/>
              <a:buChar char="•"/>
            </a:pPr>
            <a:r>
              <a:rPr lang="en-US" sz="3602">
                <a:solidFill>
                  <a:srgbClr val="2E2E2E"/>
                </a:solidFill>
                <a:latin typeface="Montserrat Classic"/>
                <a:ea typeface="Montserrat Classic"/>
                <a:cs typeface="Montserrat Classic"/>
                <a:sym typeface="Montserrat Classic"/>
              </a:rPr>
              <a:t>Conclusion</a:t>
            </a:r>
          </a:p>
        </p:txBody>
      </p:sp>
      <p:sp>
        <p:nvSpPr>
          <p:cNvPr name="Freeform 4" id="4"/>
          <p:cNvSpPr/>
          <p:nvPr/>
        </p:nvSpPr>
        <p:spPr>
          <a:xfrm flipH="false" flipV="false" rot="-1625759">
            <a:off x="10567013" y="-640635"/>
            <a:ext cx="9495369" cy="7717145"/>
          </a:xfrm>
          <a:custGeom>
            <a:avLst/>
            <a:gdLst/>
            <a:ahLst/>
            <a:cxnLst/>
            <a:rect r="r" b="b" t="t" l="l"/>
            <a:pathLst>
              <a:path h="7717145" w="9495369">
                <a:moveTo>
                  <a:pt x="0" y="0"/>
                </a:moveTo>
                <a:lnTo>
                  <a:pt x="9495369" y="0"/>
                </a:lnTo>
                <a:lnTo>
                  <a:pt x="9495369" y="7717146"/>
                </a:lnTo>
                <a:lnTo>
                  <a:pt x="0" y="771714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829100"/>
            <a:ext cx="12624469" cy="1081733"/>
          </a:xfrm>
          <a:prstGeom prst="rect">
            <a:avLst/>
          </a:prstGeom>
        </p:spPr>
        <p:txBody>
          <a:bodyPr anchor="t" rtlCol="false" tIns="0" lIns="0" bIns="0" rIns="0">
            <a:spAutoFit/>
          </a:bodyPr>
          <a:lstStyle/>
          <a:p>
            <a:pPr algn="l">
              <a:lnSpc>
                <a:spcPts val="8097"/>
              </a:lnSpc>
            </a:pPr>
            <a:r>
              <a:rPr lang="en-US" sz="8097">
                <a:solidFill>
                  <a:srgbClr val="004AAD"/>
                </a:solidFill>
                <a:latin typeface="Montserrat Classic Bold"/>
                <a:ea typeface="Montserrat Classic Bold"/>
                <a:cs typeface="Montserrat Classic Bold"/>
                <a:sym typeface="Montserrat Classic Bold"/>
              </a:rPr>
              <a:t>PROBLEM STATEMENT</a:t>
            </a:r>
          </a:p>
        </p:txBody>
      </p:sp>
      <p:sp>
        <p:nvSpPr>
          <p:cNvPr name="TextBox 3" id="3"/>
          <p:cNvSpPr txBox="true"/>
          <p:nvPr/>
        </p:nvSpPr>
        <p:spPr>
          <a:xfrm rot="0">
            <a:off x="990600" y="3883345"/>
            <a:ext cx="11207998" cy="2974975"/>
          </a:xfrm>
          <a:prstGeom prst="rect">
            <a:avLst/>
          </a:prstGeom>
        </p:spPr>
        <p:txBody>
          <a:bodyPr anchor="t" rtlCol="false" tIns="0" lIns="0" bIns="0" rIns="0">
            <a:spAutoFit/>
          </a:bodyPr>
          <a:lstStyle/>
          <a:p>
            <a:pPr algn="l">
              <a:lnSpc>
                <a:spcPts val="8000"/>
              </a:lnSpc>
            </a:pPr>
            <a:r>
              <a:rPr lang="en-US" sz="5000">
                <a:solidFill>
                  <a:srgbClr val="2E2E2E"/>
                </a:solidFill>
                <a:latin typeface="Montserrat Classic"/>
                <a:ea typeface="Montserrat Classic"/>
                <a:cs typeface="Montserrat Classic"/>
                <a:sym typeface="Montserrat Classic"/>
              </a:rPr>
              <a:t>Cryptography Simulation with mbedTLS/OpenSSL Library Usage and User Interaction”.</a:t>
            </a:r>
          </a:p>
        </p:txBody>
      </p:sp>
      <p:sp>
        <p:nvSpPr>
          <p:cNvPr name="Freeform 4" id="4"/>
          <p:cNvSpPr/>
          <p:nvPr/>
        </p:nvSpPr>
        <p:spPr>
          <a:xfrm flipH="false" flipV="false" rot="-1625759">
            <a:off x="10380429" y="-737834"/>
            <a:ext cx="9495369" cy="7717145"/>
          </a:xfrm>
          <a:custGeom>
            <a:avLst/>
            <a:gdLst/>
            <a:ahLst/>
            <a:cxnLst/>
            <a:rect r="r" b="b" t="t" l="l"/>
            <a:pathLst>
              <a:path h="7717145" w="9495369">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0789912" y="1993394"/>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143000"/>
            <a:ext cx="14284238" cy="866656"/>
          </a:xfrm>
          <a:prstGeom prst="rect">
            <a:avLst/>
          </a:prstGeom>
        </p:spPr>
        <p:txBody>
          <a:bodyPr anchor="t" rtlCol="false" tIns="0" lIns="0" bIns="0" rIns="0">
            <a:spAutoFit/>
          </a:bodyPr>
          <a:lstStyle/>
          <a:p>
            <a:pPr algn="l">
              <a:lnSpc>
                <a:spcPts val="6436"/>
              </a:lnSpc>
            </a:pPr>
            <a:r>
              <a:rPr lang="en-US" sz="6436">
                <a:solidFill>
                  <a:srgbClr val="004AAD"/>
                </a:solidFill>
                <a:latin typeface="Montserrat Classic Bold"/>
                <a:ea typeface="Montserrat Classic Bold"/>
                <a:cs typeface="Montserrat Classic Bold"/>
                <a:sym typeface="Montserrat Classic Bold"/>
              </a:rPr>
              <a:t>UNIQUE IDEA BRIEF (SOLUTION)</a:t>
            </a:r>
          </a:p>
        </p:txBody>
      </p:sp>
      <p:sp>
        <p:nvSpPr>
          <p:cNvPr name="TextBox 4" id="4"/>
          <p:cNvSpPr txBox="true"/>
          <p:nvPr/>
        </p:nvSpPr>
        <p:spPr>
          <a:xfrm rot="0">
            <a:off x="1028700" y="2397636"/>
            <a:ext cx="8652442" cy="6746364"/>
          </a:xfrm>
          <a:prstGeom prst="rect">
            <a:avLst/>
          </a:prstGeom>
        </p:spPr>
        <p:txBody>
          <a:bodyPr anchor="t" rtlCol="false" tIns="0" lIns="0" bIns="0" rIns="0">
            <a:spAutoFit/>
          </a:bodyPr>
          <a:lstStyle/>
          <a:p>
            <a:pPr algn="l">
              <a:lnSpc>
                <a:spcPts val="5375"/>
              </a:lnSpc>
            </a:pPr>
            <a:r>
              <a:rPr lang="en-US" sz="3359">
                <a:solidFill>
                  <a:srgbClr val="2E2E2E"/>
                </a:solidFill>
                <a:latin typeface="Montserrat Classic"/>
                <a:ea typeface="Montserrat Classic"/>
                <a:cs typeface="Montserrat Classic"/>
                <a:sym typeface="Montserrat Classic"/>
              </a:rPr>
              <a:t>The project aims to create an interactive cryptography simulation platform that leverages mbedTLS or OpenSSL libraries. Users will be able to establish a secure connection between the server and the client. 3rd party cannot access the conversation between the server and the client. The conversation can only be decrypted/analysed by using the respective key.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690637" y="-3861861"/>
            <a:ext cx="14345355" cy="14345355"/>
          </a:xfrm>
          <a:custGeom>
            <a:avLst/>
            <a:gdLst/>
            <a:ahLst/>
            <a:cxnLst/>
            <a:rect r="r" b="b" t="t" l="l"/>
            <a:pathLst>
              <a:path h="14345355" w="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85850" y="1266825"/>
            <a:ext cx="11300201" cy="832596"/>
          </a:xfrm>
          <a:prstGeom prst="rect">
            <a:avLst/>
          </a:prstGeom>
        </p:spPr>
        <p:txBody>
          <a:bodyPr anchor="t" rtlCol="false" tIns="0" lIns="0" bIns="0" rIns="0">
            <a:spAutoFit/>
          </a:bodyPr>
          <a:lstStyle/>
          <a:p>
            <a:pPr algn="l">
              <a:lnSpc>
                <a:spcPts val="6150"/>
              </a:lnSpc>
            </a:pPr>
            <a:r>
              <a:rPr lang="en-US" sz="6150">
                <a:solidFill>
                  <a:srgbClr val="004AAD"/>
                </a:solidFill>
                <a:latin typeface="Montserrat Classic Bold"/>
                <a:ea typeface="Montserrat Classic Bold"/>
                <a:cs typeface="Montserrat Classic Bold"/>
                <a:sym typeface="Montserrat Classic Bold"/>
              </a:rPr>
              <a:t>FEATURES OFFERED</a:t>
            </a:r>
          </a:p>
        </p:txBody>
      </p:sp>
      <p:sp>
        <p:nvSpPr>
          <p:cNvPr name="TextBox 5" id="5"/>
          <p:cNvSpPr txBox="true"/>
          <p:nvPr/>
        </p:nvSpPr>
        <p:spPr>
          <a:xfrm rot="0">
            <a:off x="638175" y="2214633"/>
            <a:ext cx="14584866" cy="6132956"/>
          </a:xfrm>
          <a:prstGeom prst="rect">
            <a:avLst/>
          </a:prstGeom>
        </p:spPr>
        <p:txBody>
          <a:bodyPr anchor="t" rtlCol="false" tIns="0" lIns="0" bIns="0" rIns="0">
            <a:spAutoFit/>
          </a:bodyPr>
          <a:lstStyle/>
          <a:p>
            <a:pPr algn="l">
              <a:lnSpc>
                <a:spcPts val="5436"/>
              </a:lnSpc>
            </a:pPr>
          </a:p>
          <a:p>
            <a:pPr algn="l" marL="733523" indent="-366762" lvl="1">
              <a:lnSpc>
                <a:spcPts val="5436"/>
              </a:lnSpc>
              <a:buFont typeface="Arial"/>
              <a:buChar char="•"/>
            </a:pPr>
            <a:r>
              <a:rPr lang="en-US" sz="3397">
                <a:solidFill>
                  <a:srgbClr val="2E2E2E"/>
                </a:solidFill>
                <a:latin typeface="Montserrat Classic Bold"/>
                <a:ea typeface="Montserrat Classic Bold"/>
                <a:cs typeface="Montserrat Classic Bold"/>
                <a:sym typeface="Montserrat Classic Bold"/>
              </a:rPr>
              <a:t>Educational Modules</a:t>
            </a:r>
            <a:r>
              <a:rPr lang="en-US" sz="3397">
                <a:solidFill>
                  <a:srgbClr val="2E2E2E"/>
                </a:solidFill>
                <a:latin typeface="Montserrat Classic"/>
                <a:ea typeface="Montserrat Classic"/>
                <a:cs typeface="Montserrat Classic"/>
                <a:sym typeface="Montserrat Classic"/>
              </a:rPr>
              <a:t>: Step-by-step tutorials and explanations for various cryptographic concepts and algorithms.</a:t>
            </a:r>
          </a:p>
          <a:p>
            <a:pPr algn="l" marL="733523" indent="-366762" lvl="1">
              <a:lnSpc>
                <a:spcPts val="5436"/>
              </a:lnSpc>
              <a:buFont typeface="Arial"/>
              <a:buChar char="•"/>
            </a:pPr>
            <a:r>
              <a:rPr lang="en-US" sz="3397">
                <a:solidFill>
                  <a:srgbClr val="2E2E2E"/>
                </a:solidFill>
                <a:latin typeface="Montserrat Classic Bold"/>
                <a:ea typeface="Montserrat Classic Bold"/>
                <a:cs typeface="Montserrat Classic Bold"/>
                <a:sym typeface="Montserrat Classic Bold"/>
              </a:rPr>
              <a:t>Real-Time Simulations</a:t>
            </a:r>
            <a:r>
              <a:rPr lang="en-US" sz="3397">
                <a:solidFill>
                  <a:srgbClr val="2E2E2E"/>
                </a:solidFill>
                <a:latin typeface="Montserrat Classic"/>
                <a:ea typeface="Montserrat Classic"/>
                <a:cs typeface="Montserrat Classic"/>
                <a:sym typeface="Montserrat Classic"/>
              </a:rPr>
              <a:t>: Live demonstrations of cryptographic processes such as encryption/decryption, digital signing, and verification.</a:t>
            </a:r>
          </a:p>
          <a:p>
            <a:pPr algn="l" marL="733523" indent="-366762" lvl="1">
              <a:lnSpc>
                <a:spcPts val="5436"/>
              </a:lnSpc>
              <a:buFont typeface="Arial"/>
              <a:buChar char="•"/>
            </a:pPr>
            <a:r>
              <a:rPr lang="en-US" sz="3397">
                <a:solidFill>
                  <a:srgbClr val="2E2E2E"/>
                </a:solidFill>
                <a:latin typeface="Montserrat Classic Bold"/>
                <a:ea typeface="Montserrat Classic Bold"/>
                <a:cs typeface="Montserrat Classic Bold"/>
                <a:sym typeface="Montserrat Classic Bold"/>
              </a:rPr>
              <a:t>Multiple Algorithms</a:t>
            </a:r>
            <a:r>
              <a:rPr lang="en-US" sz="3397">
                <a:solidFill>
                  <a:srgbClr val="2E2E2E"/>
                </a:solidFill>
                <a:latin typeface="Montserrat Classic"/>
                <a:ea typeface="Montserrat Classic"/>
                <a:cs typeface="Montserrat Classic"/>
                <a:sym typeface="Montserrat Classic"/>
              </a:rPr>
              <a:t>: Support for various cryptographic algorithms including AES, RSA, DH, and more.</a:t>
            </a:r>
          </a:p>
          <a:p>
            <a:pPr algn="l">
              <a:lnSpc>
                <a:spcPts val="543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690637" y="-3861861"/>
            <a:ext cx="14345355" cy="14345355"/>
          </a:xfrm>
          <a:custGeom>
            <a:avLst/>
            <a:gdLst/>
            <a:ahLst/>
            <a:cxnLst/>
            <a:rect r="r" b="b" t="t" l="l"/>
            <a:pathLst>
              <a:path h="14345355" w="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089918" y="253343"/>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885825"/>
            <a:ext cx="15564323" cy="7097012"/>
          </a:xfrm>
          <a:prstGeom prst="rect">
            <a:avLst/>
          </a:prstGeom>
        </p:spPr>
        <p:txBody>
          <a:bodyPr anchor="t" rtlCol="false" tIns="0" lIns="0" bIns="0" rIns="0">
            <a:spAutoFit/>
          </a:bodyPr>
          <a:lstStyle/>
          <a:p>
            <a:pPr algn="l">
              <a:lnSpc>
                <a:spcPts val="5654"/>
              </a:lnSpc>
            </a:pPr>
          </a:p>
          <a:p>
            <a:pPr algn="l" marL="763009" indent="-381504" lvl="1">
              <a:lnSpc>
                <a:spcPts val="5654"/>
              </a:lnSpc>
              <a:buFont typeface="Arial"/>
              <a:buChar char="•"/>
            </a:pPr>
            <a:r>
              <a:rPr lang="en-US" sz="3534">
                <a:solidFill>
                  <a:srgbClr val="2E2E2E"/>
                </a:solidFill>
                <a:latin typeface="Montserrat Classic Bold"/>
                <a:ea typeface="Montserrat Classic Bold"/>
                <a:cs typeface="Montserrat Classic Bold"/>
                <a:sym typeface="Montserrat Classic Bold"/>
              </a:rPr>
              <a:t>Security Analysis</a:t>
            </a:r>
            <a:r>
              <a:rPr lang="en-US" sz="3534">
                <a:solidFill>
                  <a:srgbClr val="2E2E2E"/>
                </a:solidFill>
                <a:latin typeface="Montserrat Classic"/>
                <a:ea typeface="Montserrat Classic"/>
                <a:cs typeface="Montserrat Classic"/>
                <a:sym typeface="Montserrat Classic"/>
              </a:rPr>
              <a:t>: Tools to visualize and understand the security implications of different cryptographic choices.</a:t>
            </a:r>
          </a:p>
          <a:p>
            <a:pPr algn="l" marL="763009" indent="-381504" lvl="1">
              <a:lnSpc>
                <a:spcPts val="5654"/>
              </a:lnSpc>
              <a:buFont typeface="Arial"/>
              <a:buChar char="•"/>
            </a:pPr>
            <a:r>
              <a:rPr lang="en-US" sz="3534">
                <a:solidFill>
                  <a:srgbClr val="2E2E2E"/>
                </a:solidFill>
                <a:latin typeface="Montserrat Classic Bold"/>
                <a:ea typeface="Montserrat Classic Bold"/>
                <a:cs typeface="Montserrat Classic Bold"/>
                <a:sym typeface="Montserrat Classic Bold"/>
              </a:rPr>
              <a:t>Cross-Platform Compatibility</a:t>
            </a:r>
            <a:r>
              <a:rPr lang="en-US" sz="3534">
                <a:solidFill>
                  <a:srgbClr val="2E2E2E"/>
                </a:solidFill>
                <a:latin typeface="Montserrat Classic"/>
                <a:ea typeface="Montserrat Classic"/>
                <a:cs typeface="Montserrat Classic"/>
                <a:sym typeface="Montserrat Classic"/>
              </a:rPr>
              <a:t>: Available on multiple operating systems including Windows, macOS, and Linux.</a:t>
            </a:r>
          </a:p>
          <a:p>
            <a:pPr algn="l" marL="763009" indent="-381504" lvl="1">
              <a:lnSpc>
                <a:spcPts val="5654"/>
              </a:lnSpc>
              <a:buFont typeface="Arial"/>
              <a:buChar char="•"/>
            </a:pPr>
            <a:r>
              <a:rPr lang="en-US" sz="3534">
                <a:solidFill>
                  <a:srgbClr val="2E2E2E"/>
                </a:solidFill>
                <a:latin typeface="Montserrat Classic Bold"/>
                <a:ea typeface="Montserrat Classic Bold"/>
                <a:cs typeface="Montserrat Classic Bold"/>
                <a:sym typeface="Montserrat Classic Bold"/>
              </a:rPr>
              <a:t>Integration with mbedTLS/OpenSSL</a:t>
            </a:r>
            <a:r>
              <a:rPr lang="en-US" sz="3534">
                <a:solidFill>
                  <a:srgbClr val="2E2E2E"/>
                </a:solidFill>
                <a:latin typeface="Montserrat Classic"/>
                <a:ea typeface="Montserrat Classic"/>
                <a:cs typeface="Montserrat Classic"/>
                <a:sym typeface="Montserrat Classic"/>
              </a:rPr>
              <a:t>: Seamless integration with two leading cryptographic libraries, mbedTLS and OpenSSL, providing robust and well-tested implementations of cryptographic functions.</a:t>
            </a:r>
          </a:p>
          <a:p>
            <a:pPr algn="l">
              <a:lnSpc>
                <a:spcPts val="5654"/>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664043">
            <a:off x="-4052117" y="-737535"/>
            <a:ext cx="11511802" cy="11511802"/>
          </a:xfrm>
          <a:custGeom>
            <a:avLst/>
            <a:gdLst/>
            <a:ahLst/>
            <a:cxnLst/>
            <a:rect r="r" b="b" t="t" l="l"/>
            <a:pathLst>
              <a:path h="11511802" w="11511802">
                <a:moveTo>
                  <a:pt x="0" y="0"/>
                </a:moveTo>
                <a:lnTo>
                  <a:pt x="11511802" y="0"/>
                </a:lnTo>
                <a:lnTo>
                  <a:pt x="11511802" y="11511802"/>
                </a:lnTo>
                <a:lnTo>
                  <a:pt x="0" y="11511802"/>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284008">
            <a:off x="12761683" y="7147182"/>
            <a:ext cx="4789367" cy="7690070"/>
          </a:xfrm>
          <a:custGeom>
            <a:avLst/>
            <a:gdLst/>
            <a:ahLst/>
            <a:cxnLst/>
            <a:rect r="r" b="b" t="t" l="l"/>
            <a:pathLst>
              <a:path h="7690070" w="4789367">
                <a:moveTo>
                  <a:pt x="0" y="0"/>
                </a:moveTo>
                <a:lnTo>
                  <a:pt x="4789367" y="0"/>
                </a:lnTo>
                <a:lnTo>
                  <a:pt x="4789367" y="7690070"/>
                </a:lnTo>
                <a:lnTo>
                  <a:pt x="0" y="7690070"/>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335597" y="523875"/>
            <a:ext cx="8204211" cy="1044928"/>
          </a:xfrm>
          <a:prstGeom prst="rect">
            <a:avLst/>
          </a:prstGeom>
        </p:spPr>
        <p:txBody>
          <a:bodyPr anchor="t" rtlCol="false" tIns="0" lIns="0" bIns="0" rIns="0">
            <a:spAutoFit/>
          </a:bodyPr>
          <a:lstStyle/>
          <a:p>
            <a:pPr algn="l">
              <a:lnSpc>
                <a:spcPts val="7731"/>
              </a:lnSpc>
            </a:pPr>
            <a:r>
              <a:rPr lang="en-US" sz="7731">
                <a:solidFill>
                  <a:srgbClr val="004AAD"/>
                </a:solidFill>
                <a:latin typeface="Montserrat Classic Bold"/>
                <a:ea typeface="Montserrat Classic Bold"/>
                <a:cs typeface="Montserrat Classic Bold"/>
                <a:sym typeface="Montserrat Classic Bold"/>
              </a:rPr>
              <a:t>PROCESS FLOW</a:t>
            </a:r>
          </a:p>
        </p:txBody>
      </p:sp>
      <p:sp>
        <p:nvSpPr>
          <p:cNvPr name="TextBox 5" id="5"/>
          <p:cNvSpPr txBox="true"/>
          <p:nvPr/>
        </p:nvSpPr>
        <p:spPr>
          <a:xfrm rot="0">
            <a:off x="1419225" y="1685925"/>
            <a:ext cx="14041941" cy="8078726"/>
          </a:xfrm>
          <a:prstGeom prst="rect">
            <a:avLst/>
          </a:prstGeom>
        </p:spPr>
        <p:txBody>
          <a:bodyPr anchor="t" rtlCol="false" tIns="0" lIns="0" bIns="0" rIns="0">
            <a:spAutoFit/>
          </a:bodyPr>
          <a:lstStyle/>
          <a:p>
            <a:pPr algn="l">
              <a:lnSpc>
                <a:spcPts val="4949"/>
              </a:lnSpc>
            </a:pPr>
            <a:r>
              <a:rPr lang="en-US" sz="3093">
                <a:solidFill>
                  <a:srgbClr val="2E2E2E"/>
                </a:solidFill>
                <a:latin typeface="Montserrat Classic"/>
                <a:ea typeface="Montserrat Classic"/>
                <a:cs typeface="Montserrat Classic"/>
                <a:sym typeface="Montserrat Classic"/>
              </a:rPr>
              <a:t>1. Installation of OpenSSL library, Wireshark, and their setup</a:t>
            </a:r>
          </a:p>
          <a:p>
            <a:pPr algn="l">
              <a:lnSpc>
                <a:spcPts val="4949"/>
              </a:lnSpc>
            </a:pPr>
            <a:r>
              <a:rPr lang="en-US" sz="3093">
                <a:solidFill>
                  <a:srgbClr val="2E2E2E"/>
                </a:solidFill>
                <a:latin typeface="Montserrat Classic"/>
                <a:ea typeface="Montserrat Classic"/>
                <a:cs typeface="Montserrat Classic"/>
                <a:sym typeface="Montserrat Classic"/>
              </a:rPr>
              <a:t>2. Generation of certificates linking each other </a:t>
            </a:r>
          </a:p>
          <a:p>
            <a:pPr algn="l">
              <a:lnSpc>
                <a:spcPts val="4949"/>
              </a:lnSpc>
            </a:pPr>
            <a:r>
              <a:rPr lang="en-US" sz="3093">
                <a:solidFill>
                  <a:srgbClr val="2E2E2E"/>
                </a:solidFill>
                <a:latin typeface="Montserrat Classic"/>
                <a:ea typeface="Montserrat Classic"/>
                <a:cs typeface="Montserrat Classic"/>
                <a:sym typeface="Montserrat Classic"/>
              </a:rPr>
              <a:t>3. Extract the zip file provided by the mentor and open it in Visual Studio.</a:t>
            </a:r>
          </a:p>
          <a:p>
            <a:pPr algn="l">
              <a:lnSpc>
                <a:spcPts val="4949"/>
              </a:lnSpc>
            </a:pPr>
            <a:r>
              <a:rPr lang="en-US" sz="3093">
                <a:solidFill>
                  <a:srgbClr val="2E2E2E"/>
                </a:solidFill>
                <a:latin typeface="Montserrat Classic"/>
                <a:ea typeface="Montserrat Classic"/>
                <a:cs typeface="Montserrat Classic"/>
                <a:sym typeface="Montserrat Classic"/>
              </a:rPr>
              <a:t>4. Initialization of OpenSSL libraries files and their paths to Visual Studio.</a:t>
            </a:r>
          </a:p>
          <a:p>
            <a:pPr algn="l">
              <a:lnSpc>
                <a:spcPts val="4949"/>
              </a:lnSpc>
            </a:pPr>
            <a:r>
              <a:rPr lang="en-US" sz="3093">
                <a:solidFill>
                  <a:srgbClr val="2E2E2E"/>
                </a:solidFill>
                <a:latin typeface="Montserrat Classic"/>
                <a:ea typeface="Montserrat Classic"/>
                <a:cs typeface="Montserrat Classic"/>
                <a:sym typeface="Montserrat Classic"/>
              </a:rPr>
              <a:t>5. Coding CPP files and testpassing them, which leads to creation of a chat bot in command prompt.</a:t>
            </a:r>
          </a:p>
          <a:p>
            <a:pPr algn="l">
              <a:lnSpc>
                <a:spcPts val="4949"/>
              </a:lnSpc>
            </a:pPr>
            <a:r>
              <a:rPr lang="en-US" sz="3093">
                <a:solidFill>
                  <a:srgbClr val="2E2E2E"/>
                </a:solidFill>
                <a:latin typeface="Montserrat Classic"/>
                <a:ea typeface="Montserrat Classic"/>
                <a:cs typeface="Montserrat Classic"/>
                <a:sym typeface="Montserrat Classic"/>
              </a:rPr>
              <a:t>6. Tracking the chat using wireshark in the encrypted format.</a:t>
            </a:r>
          </a:p>
          <a:p>
            <a:pPr algn="l">
              <a:lnSpc>
                <a:spcPts val="4949"/>
              </a:lnSpc>
            </a:pPr>
            <a:r>
              <a:rPr lang="en-US" sz="3093">
                <a:solidFill>
                  <a:srgbClr val="2E2E2E"/>
                </a:solidFill>
                <a:latin typeface="Montserrat Classic"/>
                <a:ea typeface="Montserrat Classic"/>
                <a:cs typeface="Montserrat Classic"/>
                <a:sym typeface="Montserrat Classic"/>
              </a:rPr>
              <a:t>7. Decrypting the text using the private key generated at the time of tracking.</a:t>
            </a:r>
          </a:p>
          <a:p>
            <a:pPr algn="l">
              <a:lnSpc>
                <a:spcPts val="4949"/>
              </a:lnSpc>
            </a:pPr>
            <a:r>
              <a:rPr lang="en-US" sz="3093">
                <a:solidFill>
                  <a:srgbClr val="2E2E2E"/>
                </a:solidFill>
                <a:latin typeface="Montserrat Classic"/>
                <a:ea typeface="Montserrat Classic"/>
                <a:cs typeface="Montserrat Classic"/>
                <a:sym typeface="Montserrat Classic"/>
              </a:rPr>
              <a:t>8. The main motto of the both exercises is creating a secure traffic between client and server.</a:t>
            </a:r>
          </a:p>
        </p:txBody>
      </p:sp>
      <p:sp>
        <p:nvSpPr>
          <p:cNvPr name="Freeform 6" id="6"/>
          <p:cNvSpPr/>
          <p:nvPr/>
        </p:nvSpPr>
        <p:spPr>
          <a:xfrm flipH="false" flipV="false" rot="1505868">
            <a:off x="9245019" y="-4340343"/>
            <a:ext cx="12580534" cy="8680686"/>
          </a:xfrm>
          <a:custGeom>
            <a:avLst/>
            <a:gdLst/>
            <a:ahLst/>
            <a:cxnLst/>
            <a:rect r="r" b="b" t="t" l="l"/>
            <a:pathLst>
              <a:path h="8680686" w="12580534">
                <a:moveTo>
                  <a:pt x="0" y="0"/>
                </a:moveTo>
                <a:lnTo>
                  <a:pt x="12580534" y="0"/>
                </a:lnTo>
                <a:lnTo>
                  <a:pt x="12580534" y="8680686"/>
                </a:lnTo>
                <a:lnTo>
                  <a:pt x="0" y="8680686"/>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525861">
            <a:off x="8777887" y="-2612009"/>
            <a:ext cx="13709384" cy="13709384"/>
          </a:xfrm>
          <a:custGeom>
            <a:avLst/>
            <a:gdLst/>
            <a:ahLst/>
            <a:cxnLst/>
            <a:rect r="r" b="b" t="t" l="l"/>
            <a:pathLst>
              <a:path h="13709384" w="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8532740">
            <a:off x="-2703495" y="7048838"/>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52649" y="2659773"/>
            <a:ext cx="13401753" cy="6317969"/>
          </a:xfrm>
          <a:custGeom>
            <a:avLst/>
            <a:gdLst/>
            <a:ahLst/>
            <a:cxnLst/>
            <a:rect r="r" b="b" t="t" l="l"/>
            <a:pathLst>
              <a:path h="6317969" w="13401753">
                <a:moveTo>
                  <a:pt x="0" y="0"/>
                </a:moveTo>
                <a:lnTo>
                  <a:pt x="13401752" y="0"/>
                </a:lnTo>
                <a:lnTo>
                  <a:pt x="13401752" y="6317969"/>
                </a:lnTo>
                <a:lnTo>
                  <a:pt x="0" y="6317969"/>
                </a:lnTo>
                <a:lnTo>
                  <a:pt x="0" y="0"/>
                </a:lnTo>
                <a:close/>
              </a:path>
            </a:pathLst>
          </a:custGeom>
          <a:blipFill>
            <a:blip r:embed="rId6"/>
            <a:stretch>
              <a:fillRect l="0" t="0" r="0" b="0"/>
            </a:stretch>
          </a:blipFill>
        </p:spPr>
      </p:sp>
      <p:sp>
        <p:nvSpPr>
          <p:cNvPr name="TextBox 5" id="5"/>
          <p:cNvSpPr txBox="true"/>
          <p:nvPr/>
        </p:nvSpPr>
        <p:spPr>
          <a:xfrm rot="0">
            <a:off x="1028700" y="873000"/>
            <a:ext cx="15951636" cy="832148"/>
          </a:xfrm>
          <a:prstGeom prst="rect">
            <a:avLst/>
          </a:prstGeom>
        </p:spPr>
        <p:txBody>
          <a:bodyPr anchor="t" rtlCol="false" tIns="0" lIns="0" bIns="0" rIns="0">
            <a:spAutoFit/>
          </a:bodyPr>
          <a:lstStyle/>
          <a:p>
            <a:pPr algn="l">
              <a:lnSpc>
                <a:spcPts val="6210"/>
              </a:lnSpc>
            </a:pPr>
            <a:r>
              <a:rPr lang="en-US" sz="6210">
                <a:solidFill>
                  <a:srgbClr val="004AAD"/>
                </a:solidFill>
                <a:latin typeface="Montserrat Classic Bold"/>
                <a:ea typeface="Montserrat Classic Bold"/>
                <a:cs typeface="Montserrat Classic Bold"/>
                <a:sym typeface="Montserrat Classic Bold"/>
              </a:rPr>
              <a:t>ARCHITECTURE DIAGRAM - EXERCISE 1</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525861">
            <a:off x="8777887" y="-2612009"/>
            <a:ext cx="13709384" cy="13709384"/>
          </a:xfrm>
          <a:custGeom>
            <a:avLst/>
            <a:gdLst/>
            <a:ahLst/>
            <a:cxnLst/>
            <a:rect r="r" b="b" t="t" l="l"/>
            <a:pathLst>
              <a:path h="13709384" w="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8532740">
            <a:off x="-2703495" y="7048838"/>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61658" y="3194255"/>
            <a:ext cx="16564684" cy="4732767"/>
          </a:xfrm>
          <a:custGeom>
            <a:avLst/>
            <a:gdLst/>
            <a:ahLst/>
            <a:cxnLst/>
            <a:rect r="r" b="b" t="t" l="l"/>
            <a:pathLst>
              <a:path h="4732767" w="16564684">
                <a:moveTo>
                  <a:pt x="0" y="0"/>
                </a:moveTo>
                <a:lnTo>
                  <a:pt x="16564684" y="0"/>
                </a:lnTo>
                <a:lnTo>
                  <a:pt x="16564684" y="4732767"/>
                </a:lnTo>
                <a:lnTo>
                  <a:pt x="0" y="4732767"/>
                </a:lnTo>
                <a:lnTo>
                  <a:pt x="0" y="0"/>
                </a:lnTo>
                <a:close/>
              </a:path>
            </a:pathLst>
          </a:custGeom>
          <a:blipFill>
            <a:blip r:embed="rId6"/>
            <a:stretch>
              <a:fillRect l="0" t="0" r="0" b="0"/>
            </a:stretch>
          </a:blipFill>
        </p:spPr>
      </p:sp>
      <p:sp>
        <p:nvSpPr>
          <p:cNvPr name="TextBox 5" id="5"/>
          <p:cNvSpPr txBox="true"/>
          <p:nvPr/>
        </p:nvSpPr>
        <p:spPr>
          <a:xfrm rot="0">
            <a:off x="1028700" y="873000"/>
            <a:ext cx="15951636" cy="832148"/>
          </a:xfrm>
          <a:prstGeom prst="rect">
            <a:avLst/>
          </a:prstGeom>
        </p:spPr>
        <p:txBody>
          <a:bodyPr anchor="t" rtlCol="false" tIns="0" lIns="0" bIns="0" rIns="0">
            <a:spAutoFit/>
          </a:bodyPr>
          <a:lstStyle/>
          <a:p>
            <a:pPr algn="l">
              <a:lnSpc>
                <a:spcPts val="6210"/>
              </a:lnSpc>
            </a:pPr>
            <a:r>
              <a:rPr lang="en-US" sz="6210">
                <a:solidFill>
                  <a:srgbClr val="004AAD"/>
                </a:solidFill>
                <a:latin typeface="Montserrat Classic Bold"/>
                <a:ea typeface="Montserrat Classic Bold"/>
                <a:cs typeface="Montserrat Classic Bold"/>
                <a:sym typeface="Montserrat Classic Bold"/>
              </a:rPr>
              <a:t>ARCHITECTURE DIAGRAM - EXERCISE 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DAGKXASy6Io</dc:identifier>
  <dcterms:modified xsi:type="dcterms:W3CDTF">2011-08-01T06:04:30Z</dcterms:modified>
  <cp:revision>1</cp:revision>
  <dc:title>Modern and Minimal Company Profile Presentation</dc:title>
</cp:coreProperties>
</file>