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"/>
    <p:restoredTop sz="70405"/>
  </p:normalViewPr>
  <p:slideViewPr>
    <p:cSldViewPr snapToGrid="0">
      <p:cViewPr varScale="1">
        <p:scale>
          <a:sx n="147" d="100"/>
          <a:sy n="147" d="100"/>
        </p:scale>
        <p:origin x="7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228D3-3897-384D-A648-0CC6DB9D7811}" type="datetimeFigureOut">
              <a:rPr kumimoji="1" lang="ko-Kore-KR" altLang="en-US" smtClean="0"/>
              <a:t>2022. 9. 20.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24C8C-865B-C946-87E6-AE3DC4C90F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66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이미지 분할 관련해서 일반적으로 가장 많이 쓰이는 기법 중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논문의 </a:t>
            </a:r>
            <a:r>
              <a:rPr kumimoji="1" lang="en-US" altLang="ko-KR" dirty="0"/>
              <a:t>Full Name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Comvolutional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Netoworks</a:t>
            </a:r>
            <a:r>
              <a:rPr kumimoji="1" lang="en-US" altLang="ko-KR" dirty="0"/>
              <a:t> for Biomedical Image </a:t>
            </a:r>
            <a:r>
              <a:rPr kumimoji="1" lang="en-US" altLang="ko-KR" dirty="0" err="1"/>
              <a:t>Segmentaion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ore-KR" altLang="en-US" dirty="0"/>
              <a:t>본</a:t>
            </a:r>
            <a:r>
              <a:rPr kumimoji="1" lang="ko-KR" altLang="en-US" dirty="0"/>
              <a:t> 논문은 의료 인식 관련 분야인 </a:t>
            </a:r>
            <a:r>
              <a:rPr kumimoji="1" lang="en-US" altLang="ko-KR" dirty="0"/>
              <a:t>MICCAI(</a:t>
            </a:r>
            <a:r>
              <a:rPr kumimoji="1" lang="ko-KR" altLang="en-US" dirty="0" err="1"/>
              <a:t>미카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발표되었습니다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24C8C-865B-C946-87E6-AE3DC4C90FE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702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Train &amp; Test </a:t>
            </a:r>
            <a:r>
              <a:rPr kumimoji="1" lang="ko-KR" altLang="en-US" dirty="0" err="1"/>
              <a:t>둘다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Augmentatiaon</a:t>
            </a:r>
            <a:r>
              <a:rPr kumimoji="1" lang="ko-KR" altLang="en-US" dirty="0"/>
              <a:t>을 적용해줘야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// https://</a:t>
            </a:r>
            <a:r>
              <a:rPr kumimoji="1" lang="en-US" altLang="ko-KR" dirty="0" err="1"/>
              <a:t>www.kaggle.com</a:t>
            </a:r>
            <a:r>
              <a:rPr kumimoji="1" lang="en-US" altLang="ko-KR" dirty="0"/>
              <a:t>/competitions/</a:t>
            </a:r>
            <a:r>
              <a:rPr kumimoji="1" lang="en-US" altLang="ko-KR" dirty="0" err="1"/>
              <a:t>uw</a:t>
            </a:r>
            <a:r>
              <a:rPr kumimoji="1" lang="en-US" altLang="ko-KR" dirty="0"/>
              <a:t>-</a:t>
            </a:r>
            <a:r>
              <a:rPr kumimoji="1" lang="en-US" altLang="ko-KR" dirty="0" err="1"/>
              <a:t>madison</a:t>
            </a:r>
            <a:r>
              <a:rPr kumimoji="1" lang="en-US" altLang="ko-KR" dirty="0"/>
              <a:t>-</a:t>
            </a:r>
            <a:r>
              <a:rPr kumimoji="1" lang="en-US" altLang="ko-KR" dirty="0" err="1"/>
              <a:t>gi</a:t>
            </a:r>
            <a:r>
              <a:rPr kumimoji="1" lang="en-US" altLang="ko-KR" dirty="0"/>
              <a:t>-tract-image-segmentation/leaderboard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24C8C-865B-C946-87E6-AE3DC4C90FE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089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일반적으로</a:t>
            </a:r>
            <a:r>
              <a:rPr kumimoji="1" lang="ko-KR" altLang="en-US" dirty="0"/>
              <a:t> 분류하는 것을 </a:t>
            </a:r>
            <a:r>
              <a:rPr kumimoji="1" lang="en-US" altLang="ko-KR" dirty="0" err="1"/>
              <a:t>Classificataion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이라고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분류한 대상의 위치를 지역화 </a:t>
            </a:r>
            <a:r>
              <a:rPr kumimoji="1" lang="en-US" altLang="ko-KR" dirty="0"/>
              <a:t>Localization</a:t>
            </a:r>
            <a:r>
              <a:rPr kumimoji="1" lang="ko-KR" altLang="en-US" dirty="0"/>
              <a:t>한 것입니다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Object Detection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Localization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한후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세분화 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 이미지 내에 분류 및 지역화를 하는 </a:t>
            </a:r>
            <a:r>
              <a:rPr kumimoji="1" lang="ko-KR" altLang="en-US" dirty="0" err="1"/>
              <a:t>것입낟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Instance </a:t>
            </a:r>
            <a:r>
              <a:rPr kumimoji="1" lang="en-US" altLang="ko-Kore-KR" dirty="0" err="1"/>
              <a:t>Segmentataion</a:t>
            </a:r>
            <a:r>
              <a:rPr kumimoji="1" lang="ko-KR" altLang="en-US" dirty="0"/>
              <a:t>은 픽셀 단위로 클래스를 할당하는 작업을 의미합니다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24C8C-865B-C946-87E6-AE3DC4C90FE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04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Semantic </a:t>
            </a:r>
            <a:r>
              <a:rPr kumimoji="1" lang="en-US" altLang="ko-Kore-KR" dirty="0" err="1"/>
              <a:t>Segmentataion</a:t>
            </a:r>
            <a:r>
              <a:rPr kumimoji="1" lang="ko-KR" altLang="en-US" dirty="0"/>
              <a:t>은 이미지 내에서 각 픽셀마다 하나의 클래스로 분류합니다</a:t>
            </a:r>
            <a:r>
              <a:rPr kumimoji="1" lang="en-US" altLang="ko-KR" dirty="0"/>
              <a:t>. </a:t>
            </a:r>
            <a:r>
              <a:rPr kumimoji="1" lang="ko-Kore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이미지 전체를 하나의 이미지로 예측하지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픽셀별로 </a:t>
            </a:r>
            <a:r>
              <a:rPr kumimoji="1" lang="en-US" altLang="ko-KR" dirty="0"/>
              <a:t>Labeling</a:t>
            </a:r>
            <a:r>
              <a:rPr kumimoji="1" lang="ko-KR" altLang="en-US" dirty="0"/>
              <a:t>을 하는 것이 목표입니다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24C8C-865B-C946-87E6-AE3DC4C90FE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631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논문에서는</a:t>
            </a:r>
            <a:r>
              <a:rPr kumimoji="1" lang="en-US" altLang="ko-KR" dirty="0"/>
              <a:t> U</a:t>
            </a:r>
            <a:r>
              <a:rPr kumimoji="1" lang="ko-KR" altLang="en-US" dirty="0"/>
              <a:t>자형으로 생긴 네트워크인 </a:t>
            </a:r>
            <a:r>
              <a:rPr kumimoji="1" lang="en-US" altLang="ko-KR" dirty="0"/>
              <a:t>U-Net Architecture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제안합니다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당시 신경 세포 구조에서의 </a:t>
            </a:r>
            <a:r>
              <a:rPr kumimoji="1" lang="en-US" altLang="ko-KR" dirty="0"/>
              <a:t>segmentation task</a:t>
            </a:r>
            <a:r>
              <a:rPr kumimoji="1" lang="ko-KR" altLang="en-US" dirty="0"/>
              <a:t>에서 우수한 성능을 보였습니다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(MICCAI)</a:t>
            </a:r>
            <a:r>
              <a:rPr kumimoji="1" lang="ko-KR" altLang="en-US" dirty="0"/>
              <a:t> 등재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r>
              <a:rPr kumimoji="1" lang="en-US" altLang="ko-KR" dirty="0"/>
              <a:t>U</a:t>
            </a:r>
            <a:r>
              <a:rPr kumimoji="1" lang="ko-KR" altLang="en-US" dirty="0"/>
              <a:t>자형으로 생긴 네트워크여서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U-Net Architecture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해상도가 줄어들었다가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커지는 형태의 구조를 가지고 있습니다</a:t>
            </a:r>
            <a:r>
              <a:rPr kumimoji="1" lang="en-US" altLang="ko-KR" dirty="0"/>
              <a:t>.)</a:t>
            </a:r>
          </a:p>
          <a:p>
            <a:r>
              <a:rPr kumimoji="1" lang="en-US" altLang="ko-KR" dirty="0"/>
              <a:t>Semantic </a:t>
            </a:r>
            <a:r>
              <a:rPr kumimoji="1" lang="en-US" altLang="ko-KR" dirty="0" err="1"/>
              <a:t>Segmentataion</a:t>
            </a:r>
            <a:r>
              <a:rPr kumimoji="1" lang="ko-KR" altLang="en-US" dirty="0"/>
              <a:t>에서는 단순히 분류 결과를 고하는 것이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입력이미지와</a:t>
            </a:r>
            <a:r>
              <a:rPr kumimoji="1" lang="ko-KR" altLang="en-US" dirty="0"/>
              <a:t> 같은 해상도를 가진 출력 해상도가 나와야 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Classificataion</a:t>
            </a:r>
            <a:r>
              <a:rPr kumimoji="1" lang="ko-KR" altLang="en-US" dirty="0"/>
              <a:t>과 다른 구조를 사용하는 것입니다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그림과 같이 입력과 출력의 해상도가 같게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24C8C-865B-C946-87E6-AE3DC4C90FE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29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ko-KR" dirty="0"/>
              <a:t>U-Net Architecture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DownSampling</a:t>
            </a:r>
            <a:r>
              <a:rPr kumimoji="1" lang="ko-KR" altLang="en-US" dirty="0"/>
              <a:t>을 활용하여 해상도가 감소하는 것을 확인할 수 있습니다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일반적인 </a:t>
            </a:r>
            <a:r>
              <a:rPr kumimoji="1" lang="en-US" altLang="ko-KR" dirty="0"/>
              <a:t>CNN Model</a:t>
            </a:r>
            <a:r>
              <a:rPr kumimoji="1" lang="ko-KR" altLang="en-US" dirty="0" err="1"/>
              <a:t>처럼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Conv</a:t>
            </a:r>
            <a:r>
              <a:rPr kumimoji="1" lang="ko-KR" altLang="en-US" dirty="0"/>
              <a:t> 연산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ReLU</a:t>
            </a:r>
            <a:r>
              <a:rPr kumimoji="1" lang="en-US" altLang="ko-KR" dirty="0"/>
              <a:t> -&gt; </a:t>
            </a:r>
            <a:r>
              <a:rPr kumimoji="1" lang="en-US" altLang="ko-KR" dirty="0" err="1"/>
              <a:t>MaxPooling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을 거칩니다</a:t>
            </a:r>
            <a:r>
              <a:rPr kumimoji="1" lang="en-US" altLang="ko-KR" dirty="0"/>
              <a:t>.)</a:t>
            </a:r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해상도를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로 나누어 줄이기 이전에 </a:t>
            </a:r>
            <a:r>
              <a:rPr kumimoji="1" lang="ko-KR" altLang="en-US" dirty="0" err="1"/>
              <a:t>조최소로</a:t>
            </a:r>
            <a:r>
              <a:rPr kumimoji="1" lang="ko-KR" altLang="en-US" dirty="0"/>
              <a:t> 줄이는 경우도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확장경로</a:t>
            </a:r>
            <a:r>
              <a:rPr kumimoji="1" lang="en-US" altLang="ko-KR" dirty="0"/>
              <a:t>(Expansive Path)</a:t>
            </a:r>
            <a:r>
              <a:rPr kumimoji="1" lang="ko-KR" altLang="en-US" dirty="0"/>
              <a:t>에서 활용하기 </a:t>
            </a:r>
            <a:r>
              <a:rPr kumimoji="1" lang="ko-KR" altLang="en-US" dirty="0" err="1"/>
              <a:t>위함입니다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이후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확장경로</a:t>
            </a:r>
            <a:r>
              <a:rPr kumimoji="1" lang="en-US" altLang="ko-KR" dirty="0"/>
              <a:t>(Expansive Path)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해상도를 </a:t>
            </a:r>
            <a:r>
              <a:rPr kumimoji="1" lang="en-US" altLang="ko-KR" dirty="0" err="1"/>
              <a:t>UpSampling</a:t>
            </a:r>
            <a:r>
              <a:rPr kumimoji="1" lang="ko-KR" altLang="en-US" dirty="0"/>
              <a:t>을 하고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28600" indent="-228600">
              <a:buAutoNum type="arabicPeriod" startAt="4"/>
            </a:pPr>
            <a:r>
              <a:rPr kumimoji="1" lang="ko-KR" altLang="en-US" dirty="0"/>
              <a:t>최종 출력은 </a:t>
            </a:r>
            <a:r>
              <a:rPr kumimoji="1" lang="en-US" altLang="ko-KR" dirty="0" err="1"/>
              <a:t>Segmentataion</a:t>
            </a:r>
            <a:r>
              <a:rPr kumimoji="1" lang="ko-KR" altLang="en-US" dirty="0"/>
              <a:t>  </a:t>
            </a:r>
            <a:r>
              <a:rPr kumimoji="1" lang="en-US" altLang="ko-KR" dirty="0"/>
              <a:t>map</a:t>
            </a:r>
            <a:r>
              <a:rPr kumimoji="1" lang="ko-KR" altLang="en-US" dirty="0"/>
              <a:t>을 통하여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입력 이미지보다 해상도가 작게 나옵니다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 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전체 네트워크는 </a:t>
            </a:r>
            <a:r>
              <a:rPr kumimoji="1" lang="en-US" altLang="ko-KR" dirty="0"/>
              <a:t>FC Layer</a:t>
            </a:r>
            <a:r>
              <a:rPr kumimoji="1" lang="ko-KR" altLang="en-US" dirty="0"/>
              <a:t>가 없는 </a:t>
            </a:r>
            <a:r>
              <a:rPr kumimoji="1" lang="en-US" altLang="ko-KR" dirty="0"/>
              <a:t>Fully Convolutional Network(FCN)</a:t>
            </a:r>
            <a:r>
              <a:rPr kumimoji="1" lang="ko-KR" altLang="en-US" dirty="0" err="1"/>
              <a:t>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구성되어 있습니다</a:t>
            </a:r>
            <a:r>
              <a:rPr kumimoji="1" lang="en-US" altLang="ko-KR" dirty="0"/>
              <a:t>.)</a:t>
            </a:r>
          </a:p>
          <a:p>
            <a:pPr marL="228600" indent="-228600">
              <a:buAutoNum type="arabicPeriod" startAt="4"/>
            </a:pPr>
            <a:endParaRPr kumimoji="1" lang="en-US" altLang="ko-KR" dirty="0"/>
          </a:p>
          <a:p>
            <a:pPr marL="228600" indent="-228600">
              <a:buAutoNum type="arabicPeriod" startAt="4"/>
            </a:pP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24C8C-865B-C946-87E6-AE3DC4C90FE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4214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1. Fully Convolutional Network</a:t>
            </a:r>
            <a:r>
              <a:rPr kumimoji="1" lang="ko-KR" altLang="en-US" dirty="0"/>
              <a:t> 특성상 입력 이미지의 해상도에는 제한이 없습니다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U-Net </a:t>
            </a:r>
            <a:r>
              <a:rPr kumimoji="1" lang="ko-KR" altLang="en-US" dirty="0"/>
              <a:t>구조상 출력 이미지의 해상도가 입력 이미지보다 작습니다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실제로 노란색 영역의 </a:t>
            </a:r>
            <a:r>
              <a:rPr kumimoji="1" lang="en-US" altLang="ko-KR" dirty="0" err="1"/>
              <a:t>Segmentataion</a:t>
            </a:r>
            <a:r>
              <a:rPr kumimoji="1" lang="ko-KR" altLang="en-US" dirty="0"/>
              <a:t>이 필요하면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더 큰 범위</a:t>
            </a:r>
            <a:r>
              <a:rPr kumimoji="1" lang="en-US" altLang="ko-KR" dirty="0"/>
              <a:t>(</a:t>
            </a:r>
            <a:r>
              <a:rPr kumimoji="1" lang="ko-KR" altLang="en-US" dirty="0"/>
              <a:t>파란색 영역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패치를 삽입합니다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4.</a:t>
            </a:r>
            <a:r>
              <a:rPr kumimoji="1" lang="ko-KR" altLang="en-US" dirty="0"/>
              <a:t> 이미지의 경계 부분은 </a:t>
            </a:r>
            <a:r>
              <a:rPr kumimoji="1" lang="en-US" altLang="ko-KR" dirty="0"/>
              <a:t>extrapolation</a:t>
            </a:r>
            <a:r>
              <a:rPr kumimoji="1" lang="ko-KR" altLang="en-US" dirty="0"/>
              <a:t>을 사용하여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Mirroring </a:t>
            </a:r>
            <a:r>
              <a:rPr kumimoji="1" lang="ko-KR" altLang="en-US" dirty="0"/>
              <a:t>을 실행합니다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24C8C-865B-C946-87E6-AE3DC4C90FE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983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Semantic </a:t>
            </a:r>
            <a:r>
              <a:rPr kumimoji="1" lang="en-US" altLang="ko-Kore-KR" dirty="0" err="1"/>
              <a:t>Segmentataion</a:t>
            </a:r>
            <a:r>
              <a:rPr kumimoji="1" lang="ko-KR" altLang="en-US" dirty="0"/>
              <a:t>은 이미지 내에서 각 픽셀마다 하나의 클래스로 분류합니다</a:t>
            </a:r>
            <a:r>
              <a:rPr kumimoji="1" lang="en-US" altLang="ko-KR" dirty="0"/>
              <a:t>. </a:t>
            </a:r>
            <a:r>
              <a:rPr kumimoji="1" lang="ko-Kore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이미지 전체를 하나의 이미지로 예측하지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픽셀별로 </a:t>
            </a:r>
            <a:r>
              <a:rPr kumimoji="1" lang="en-US" altLang="ko-KR" dirty="0"/>
              <a:t>Labeling</a:t>
            </a:r>
            <a:r>
              <a:rPr kumimoji="1" lang="ko-KR" altLang="en-US" dirty="0"/>
              <a:t>을 하는 것이 목표입니다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24C8C-865B-C946-87E6-AE3DC4C90FE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1175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1, C </a:t>
            </a:r>
            <a:r>
              <a:rPr kumimoji="1" lang="ko-KR" altLang="en-US" dirty="0"/>
              <a:t>에서 명확히 분리를 하기 위함이다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24C8C-865B-C946-87E6-AE3DC4C90FE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194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Train &amp; Test </a:t>
            </a:r>
            <a:r>
              <a:rPr kumimoji="1" lang="ko-KR" altLang="en-US" dirty="0" err="1"/>
              <a:t>둘다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Augmentatiaon</a:t>
            </a:r>
            <a:r>
              <a:rPr kumimoji="1" lang="ko-KR" altLang="en-US" dirty="0"/>
              <a:t>을 적용해줘야 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24C8C-865B-C946-87E6-AE3DC4C90FE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787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07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4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7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0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0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18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5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6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A48DC5-4087-D4DF-EBCA-BB56AFF4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0234" y="2137487"/>
            <a:ext cx="4803069" cy="874746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U-NET </a:t>
            </a:r>
            <a:br>
              <a:rPr kumimoji="1" lang="en-US" altLang="ko-Kore-KR" dirty="0"/>
            </a:br>
            <a:r>
              <a:rPr kumimoji="1" lang="en-US" altLang="ko-Kore-KR" sz="2200" dirty="0"/>
              <a:t>[MICCAI 2015]</a:t>
            </a:r>
            <a:endParaRPr kumimoji="1" lang="ko-Kore-KR" altLang="en-US" sz="2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EF2707-92E1-606D-48C4-6D212F991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3429000"/>
            <a:ext cx="4078800" cy="1655762"/>
          </a:xfrm>
        </p:spPr>
        <p:txBody>
          <a:bodyPr>
            <a:normAutofit fontScale="92500"/>
          </a:bodyPr>
          <a:lstStyle/>
          <a:p>
            <a:r>
              <a:rPr lang="en" altLang="ko-Kore-KR" b="1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Convolutional Networks for Biomedical Image Segmentation</a:t>
            </a:r>
          </a:p>
          <a:p>
            <a:endParaRPr kumimoji="1" lang="ko-Kore-KR" altLang="en-US" dirty="0"/>
          </a:p>
        </p:txBody>
      </p:sp>
      <p:pic>
        <p:nvPicPr>
          <p:cNvPr id="4" name="Picture 3" descr="거미줄 같이 연결된 점들">
            <a:extLst>
              <a:ext uri="{FF2B5EF4-FFF2-40B4-BE49-F238E27FC236}">
                <a16:creationId xmlns:a16="http://schemas.microsoft.com/office/drawing/2014/main" id="{B085FFAB-D129-139A-8A9A-3A68DFAFB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80" r="19642" b="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162AB9-B870-8320-4C29-1301979217C0}"/>
              </a:ext>
            </a:extLst>
          </p:cNvPr>
          <p:cNvSpPr txBox="1"/>
          <p:nvPr/>
        </p:nvSpPr>
        <p:spPr>
          <a:xfrm>
            <a:off x="11191169" y="6348548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박원기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347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7047-BE8F-205E-6326-F588C3E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20" y="200421"/>
            <a:ext cx="8938371" cy="767896"/>
          </a:xfrm>
        </p:spPr>
        <p:txBody>
          <a:bodyPr/>
          <a:lstStyle/>
          <a:p>
            <a:r>
              <a:rPr kumimoji="1" lang="ko-KR" altLang="en-US" sz="4300" dirty="0"/>
              <a:t>관련 </a:t>
            </a:r>
            <a:r>
              <a:rPr kumimoji="1" lang="en-US" altLang="ko-KR" sz="4300" dirty="0"/>
              <a:t>Kaggle UW-Madison GI</a:t>
            </a:r>
            <a:endParaRPr kumimoji="1" lang="ko-Kore-KR" altLang="en-US" sz="4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56B78-3CAF-1D90-DD44-C14C5B93BBF0}"/>
              </a:ext>
            </a:extLst>
          </p:cNvPr>
          <p:cNvSpPr txBox="1"/>
          <p:nvPr/>
        </p:nvSpPr>
        <p:spPr>
          <a:xfrm>
            <a:off x="548643" y="1018901"/>
            <a:ext cx="1085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타일 겹치기</a:t>
            </a:r>
            <a:r>
              <a:rPr kumimoji="1" lang="en-US" altLang="ko-KR" dirty="0"/>
              <a:t>(Overlap-tile)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882390-AB23-1AA2-4414-62828BAE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" y="1617936"/>
            <a:ext cx="10937816" cy="45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9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7047-BE8F-205E-6326-F588C3E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20" y="200421"/>
            <a:ext cx="7423080" cy="767896"/>
          </a:xfrm>
        </p:spPr>
        <p:txBody>
          <a:bodyPr/>
          <a:lstStyle/>
          <a:p>
            <a:r>
              <a:rPr kumimoji="1" lang="en-US" altLang="ko-Kore-KR" sz="4300" dirty="0"/>
              <a:t>Background</a:t>
            </a:r>
            <a:endParaRPr kumimoji="1" lang="ko-Kore-KR" altLang="en-US" sz="43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79C1534-E177-A597-38C7-6FB49B3AE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5651" y="968317"/>
            <a:ext cx="7842024" cy="3344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78DD08-6DC1-88F5-DDDC-0AFCDCC20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562" y="4395243"/>
            <a:ext cx="6150202" cy="22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9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7047-BE8F-205E-6326-F588C3E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20" y="200421"/>
            <a:ext cx="7423080" cy="767896"/>
          </a:xfrm>
        </p:spPr>
        <p:txBody>
          <a:bodyPr/>
          <a:lstStyle/>
          <a:p>
            <a:r>
              <a:rPr kumimoji="1" lang="en-US" altLang="ko-Kore-KR" sz="4300" dirty="0"/>
              <a:t>Semantic </a:t>
            </a:r>
            <a:r>
              <a:rPr kumimoji="1" lang="en-US" altLang="ko-Kore-KR" sz="4300" dirty="0" err="1"/>
              <a:t>Segmentataion</a:t>
            </a:r>
            <a:endParaRPr kumimoji="1" lang="ko-Kore-KR" altLang="en-US" sz="4300" dirty="0"/>
          </a:p>
        </p:txBody>
      </p:sp>
      <p:pic>
        <p:nvPicPr>
          <p:cNvPr id="1026" name="Picture 2" descr="Screen-Shot-2018-05-17-at-7.42.16-PM">
            <a:extLst>
              <a:ext uri="{FF2B5EF4-FFF2-40B4-BE49-F238E27FC236}">
                <a16:creationId xmlns:a16="http://schemas.microsoft.com/office/drawing/2014/main" id="{540A4162-B1BA-4109-267C-E05DBF1E1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87" y="1776434"/>
            <a:ext cx="9020625" cy="407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56B78-3CAF-1D90-DD44-C14C5B93BBF0}"/>
              </a:ext>
            </a:extLst>
          </p:cNvPr>
          <p:cNvSpPr txBox="1"/>
          <p:nvPr/>
        </p:nvSpPr>
        <p:spPr>
          <a:xfrm>
            <a:off x="548643" y="1018901"/>
            <a:ext cx="1085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Semantic Segmentation is the task of classifying each pixel in an image from a predefined set of classes.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8033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7047-BE8F-205E-6326-F588C3E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20" y="200421"/>
            <a:ext cx="7423080" cy="767896"/>
          </a:xfrm>
        </p:spPr>
        <p:txBody>
          <a:bodyPr/>
          <a:lstStyle/>
          <a:p>
            <a:r>
              <a:rPr kumimoji="1" lang="en-US" altLang="ko-Kore-KR" sz="4300" dirty="0"/>
              <a:t>U-NET [MICCAI 2015]</a:t>
            </a:r>
            <a:endParaRPr kumimoji="1" lang="ko-Kore-KR" altLang="en-US" sz="4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E315A7-B040-3F54-2883-CE047042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7" y="1951411"/>
            <a:ext cx="7734493" cy="4372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31749-73E6-987F-2A38-0B014FB460E7}"/>
              </a:ext>
            </a:extLst>
          </p:cNvPr>
          <p:cNvSpPr txBox="1"/>
          <p:nvPr/>
        </p:nvSpPr>
        <p:spPr>
          <a:xfrm>
            <a:off x="374467" y="968317"/>
            <a:ext cx="997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수축</a:t>
            </a:r>
            <a:r>
              <a:rPr kumimoji="1" lang="ko-KR" altLang="en-US" dirty="0"/>
              <a:t> 경로</a:t>
            </a:r>
            <a:r>
              <a:rPr kumimoji="1" lang="en-US" altLang="ko-KR" dirty="0"/>
              <a:t>(Contracting path) : </a:t>
            </a:r>
            <a:r>
              <a:rPr kumimoji="1" lang="ko-KR" altLang="en-US" dirty="0"/>
              <a:t>이미지에 존재하는 넓은 문맥</a:t>
            </a:r>
            <a:r>
              <a:rPr kumimoji="1" lang="en-US" altLang="ko-KR" dirty="0"/>
              <a:t>(context)</a:t>
            </a:r>
            <a:r>
              <a:rPr kumimoji="1" lang="ko-KR" altLang="en-US" dirty="0"/>
              <a:t> 정보를 처리합니다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FB5BF-8C6D-7E99-D17A-493C920F1047}"/>
              </a:ext>
            </a:extLst>
          </p:cNvPr>
          <p:cNvSpPr txBox="1"/>
          <p:nvPr/>
        </p:nvSpPr>
        <p:spPr>
          <a:xfrm>
            <a:off x="374467" y="1412454"/>
            <a:ext cx="997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확장</a:t>
            </a:r>
            <a:r>
              <a:rPr kumimoji="1" lang="ko-KR" altLang="en-US" dirty="0"/>
              <a:t> 경로</a:t>
            </a:r>
            <a:r>
              <a:rPr kumimoji="1" lang="en-US" altLang="ko-KR" dirty="0"/>
              <a:t>(Expanding path) : </a:t>
            </a:r>
            <a:r>
              <a:rPr kumimoji="1" lang="ko-KR" altLang="en-US" dirty="0"/>
              <a:t>정밀한 지역화</a:t>
            </a:r>
            <a:r>
              <a:rPr kumimoji="1" lang="en-US" altLang="ko-KR" dirty="0"/>
              <a:t>(precise localization)</a:t>
            </a:r>
            <a:r>
              <a:rPr kumimoji="1" lang="ko-KR" altLang="en-US" dirty="0"/>
              <a:t>이 가능하도록 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382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7047-BE8F-205E-6326-F588C3E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20" y="200421"/>
            <a:ext cx="7423080" cy="767896"/>
          </a:xfrm>
        </p:spPr>
        <p:txBody>
          <a:bodyPr/>
          <a:lstStyle/>
          <a:p>
            <a:r>
              <a:rPr kumimoji="1" lang="en-US" altLang="ko-Kore-KR" sz="4300" dirty="0"/>
              <a:t>U-NET [MICCAI 2015]</a:t>
            </a:r>
            <a:endParaRPr kumimoji="1" lang="ko-Kore-KR" altLang="en-US" sz="4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565BB8-D5DC-E39B-BC53-0801BCE4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90535"/>
            <a:ext cx="7772400" cy="5177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90E9D-6D8C-6296-02B9-9B7D1561BDA1}"/>
              </a:ext>
            </a:extLst>
          </p:cNvPr>
          <p:cNvSpPr txBox="1"/>
          <p:nvPr/>
        </p:nvSpPr>
        <p:spPr>
          <a:xfrm>
            <a:off x="3370217" y="142820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패딩을</a:t>
            </a:r>
            <a:r>
              <a:rPr kumimoji="1" lang="ko-KR" altLang="en-US" dirty="0"/>
              <a:t> 사용하지 않으므로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Conv </a:t>
            </a:r>
            <a:r>
              <a:rPr kumimoji="1" lang="ko-KR" altLang="en-US" dirty="0"/>
              <a:t>연산마다 해상도가 </a:t>
            </a:r>
            <a:r>
              <a:rPr kumimoji="1" lang="en-US" altLang="ko-KR" dirty="0"/>
              <a:t>2pixels </a:t>
            </a:r>
            <a:r>
              <a:rPr kumimoji="1" lang="ko-KR" altLang="en-US" dirty="0"/>
              <a:t>씩 감소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0626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7047-BE8F-205E-6326-F588C3E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20" y="200421"/>
            <a:ext cx="8938371" cy="767896"/>
          </a:xfrm>
        </p:spPr>
        <p:txBody>
          <a:bodyPr/>
          <a:lstStyle/>
          <a:p>
            <a:r>
              <a:rPr kumimoji="1" lang="en-US" altLang="ko-Kore-KR" sz="4300" dirty="0"/>
              <a:t>U–NET Overlap-tile [Strategy]</a:t>
            </a:r>
            <a:endParaRPr kumimoji="1" lang="ko-Kore-KR" altLang="en-US" sz="4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56B78-3CAF-1D90-DD44-C14C5B93BBF0}"/>
              </a:ext>
            </a:extLst>
          </p:cNvPr>
          <p:cNvSpPr txBox="1"/>
          <p:nvPr/>
        </p:nvSpPr>
        <p:spPr>
          <a:xfrm>
            <a:off x="548643" y="1018901"/>
            <a:ext cx="1085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타일 겹치기</a:t>
            </a:r>
            <a:r>
              <a:rPr kumimoji="1" lang="en-US" altLang="ko-KR" dirty="0"/>
              <a:t>(Overlap-tile) 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592175-16D2-7830-69A3-8748885BD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907" y="1529941"/>
            <a:ext cx="8818185" cy="430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7047-BE8F-205E-6326-F588C3E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20" y="200421"/>
            <a:ext cx="7423080" cy="767896"/>
          </a:xfrm>
        </p:spPr>
        <p:txBody>
          <a:bodyPr/>
          <a:lstStyle/>
          <a:p>
            <a:r>
              <a:rPr kumimoji="1" lang="en-US" altLang="ko-Kore-KR" sz="4300" dirty="0"/>
              <a:t>U–NET</a:t>
            </a:r>
            <a:r>
              <a:rPr kumimoji="1" lang="ko-KR" altLang="en-US" sz="4300" dirty="0"/>
              <a:t> </a:t>
            </a:r>
            <a:r>
              <a:rPr kumimoji="1" lang="en-US" altLang="ko-KR" sz="4300" dirty="0"/>
              <a:t>: Objective Function</a:t>
            </a:r>
            <a:endParaRPr kumimoji="1" lang="ko-Kore-KR" altLang="en-US" sz="4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56B78-3CAF-1D90-DD44-C14C5B93BBF0}"/>
              </a:ext>
            </a:extLst>
          </p:cNvPr>
          <p:cNvSpPr txBox="1"/>
          <p:nvPr/>
        </p:nvSpPr>
        <p:spPr>
          <a:xfrm>
            <a:off x="548643" y="1018901"/>
            <a:ext cx="1085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Semantic Segmentation is the task of classifying each pixel in an image from a predefined set of classes.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9F12E-1691-A677-B5BB-C992AD9AA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81" y="1757565"/>
            <a:ext cx="11446437" cy="47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8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7047-BE8F-205E-6326-F588C3E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20" y="200421"/>
            <a:ext cx="8938371" cy="767896"/>
          </a:xfrm>
        </p:spPr>
        <p:txBody>
          <a:bodyPr/>
          <a:lstStyle/>
          <a:p>
            <a:r>
              <a:rPr kumimoji="1" lang="en-US" altLang="ko-Kore-KR" sz="4300" dirty="0"/>
              <a:t>U–NET Overlap-tile [Strategy]</a:t>
            </a:r>
            <a:endParaRPr kumimoji="1" lang="ko-Kore-KR" altLang="en-US" sz="4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56B78-3CAF-1D90-DD44-C14C5B93BBF0}"/>
              </a:ext>
            </a:extLst>
          </p:cNvPr>
          <p:cNvSpPr txBox="1"/>
          <p:nvPr/>
        </p:nvSpPr>
        <p:spPr>
          <a:xfrm>
            <a:off x="548643" y="1018901"/>
            <a:ext cx="1085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타일 겹치기</a:t>
            </a:r>
            <a:r>
              <a:rPr kumimoji="1" lang="en-US" altLang="ko-KR" dirty="0"/>
              <a:t>(Overlap-tile)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37F9A0-CEB1-E485-7BB2-59672263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6" y="2283782"/>
            <a:ext cx="10337071" cy="4199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2AF139-E60B-6E61-CD94-86D0BD0F4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795" y="843488"/>
            <a:ext cx="7772400" cy="1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5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7047-BE8F-205E-6326-F588C3E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20" y="200421"/>
            <a:ext cx="8938371" cy="767896"/>
          </a:xfrm>
        </p:spPr>
        <p:txBody>
          <a:bodyPr/>
          <a:lstStyle/>
          <a:p>
            <a:r>
              <a:rPr kumimoji="1" lang="en-US" altLang="ko-Kore-KR" sz="4300" dirty="0"/>
              <a:t>U–NET Data Augmentation</a:t>
            </a:r>
            <a:endParaRPr kumimoji="1" lang="ko-Kore-KR" altLang="en-US" sz="4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56B78-3CAF-1D90-DD44-C14C5B93BBF0}"/>
              </a:ext>
            </a:extLst>
          </p:cNvPr>
          <p:cNvSpPr txBox="1"/>
          <p:nvPr/>
        </p:nvSpPr>
        <p:spPr>
          <a:xfrm>
            <a:off x="548643" y="1018901"/>
            <a:ext cx="1085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타일 겹치기</a:t>
            </a:r>
            <a:r>
              <a:rPr kumimoji="1" lang="en-US" altLang="ko-KR" dirty="0"/>
              <a:t>(Overlap-tile)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882390-AB23-1AA2-4414-62828BAE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" y="1617936"/>
            <a:ext cx="10937816" cy="45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0242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579</Words>
  <Application>Microsoft Macintosh PowerPoint</Application>
  <PresentationFormat>와이드스크린</PresentationFormat>
  <Paragraphs>71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Microsoft GothicNeo</vt:lpstr>
      <vt:lpstr>Microsoft GothicNeo Light</vt:lpstr>
      <vt:lpstr>Arial</vt:lpstr>
      <vt:lpstr>Calibri</vt:lpstr>
      <vt:lpstr>Lucida Grande</vt:lpstr>
      <vt:lpstr>Wingdings</vt:lpstr>
      <vt:lpstr>FrostyVTI</vt:lpstr>
      <vt:lpstr>U-NET  [MICCAI 2015]</vt:lpstr>
      <vt:lpstr>Background</vt:lpstr>
      <vt:lpstr>Semantic Segmentataion</vt:lpstr>
      <vt:lpstr>U-NET [MICCAI 2015]</vt:lpstr>
      <vt:lpstr>U-NET [MICCAI 2015]</vt:lpstr>
      <vt:lpstr>U–NET Overlap-tile [Strategy]</vt:lpstr>
      <vt:lpstr>U–NET : Objective Function</vt:lpstr>
      <vt:lpstr>U–NET Overlap-tile [Strategy]</vt:lpstr>
      <vt:lpstr>U–NET Data Augmentation</vt:lpstr>
      <vt:lpstr>관련 Kaggle UW-Madison 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 [MICCAI 2015]</dc:title>
  <dc:creator>박 원기</dc:creator>
  <cp:lastModifiedBy>박 원기</cp:lastModifiedBy>
  <cp:revision>20</cp:revision>
  <dcterms:created xsi:type="dcterms:W3CDTF">2022-09-16T14:42:53Z</dcterms:created>
  <dcterms:modified xsi:type="dcterms:W3CDTF">2022-09-20T10:12:34Z</dcterms:modified>
</cp:coreProperties>
</file>