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sldIdLst>
    <p:sldId id="256" r:id="rId2"/>
    <p:sldId id="318" r:id="rId3"/>
    <p:sldId id="258" r:id="rId4"/>
    <p:sldId id="257" r:id="rId5"/>
    <p:sldId id="267" r:id="rId6"/>
    <p:sldId id="260" r:id="rId7"/>
    <p:sldId id="270" r:id="rId8"/>
    <p:sldId id="306" r:id="rId9"/>
    <p:sldId id="297" r:id="rId10"/>
    <p:sldId id="269" r:id="rId11"/>
    <p:sldId id="307" r:id="rId12"/>
    <p:sldId id="298" r:id="rId13"/>
    <p:sldId id="286" r:id="rId14"/>
    <p:sldId id="299" r:id="rId15"/>
    <p:sldId id="309" r:id="rId16"/>
    <p:sldId id="310" r:id="rId17"/>
    <p:sldId id="312" r:id="rId18"/>
    <p:sldId id="313" r:id="rId19"/>
    <p:sldId id="308" r:id="rId20"/>
    <p:sldId id="319" r:id="rId21"/>
    <p:sldId id="320" r:id="rId22"/>
    <p:sldId id="300" r:id="rId23"/>
    <p:sldId id="287" r:id="rId24"/>
    <p:sldId id="290" r:id="rId25"/>
    <p:sldId id="292" r:id="rId26"/>
    <p:sldId id="305" r:id="rId27"/>
    <p:sldId id="304" r:id="rId28"/>
    <p:sldId id="323" r:id="rId29"/>
    <p:sldId id="288" r:id="rId30"/>
    <p:sldId id="291" r:id="rId31"/>
    <p:sldId id="316" r:id="rId32"/>
    <p:sldId id="317" r:id="rId33"/>
    <p:sldId id="314" r:id="rId34"/>
    <p:sldId id="324" r:id="rId35"/>
    <p:sldId id="321" r:id="rId36"/>
    <p:sldId id="322" r:id="rId37"/>
    <p:sldId id="311" r:id="rId38"/>
    <p:sldId id="262" r:id="rId39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1C334E"/>
    <a:srgbClr val="95B3D7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86" autoAdjust="0"/>
    <p:restoredTop sz="82552" autoAdjust="0"/>
  </p:normalViewPr>
  <p:slideViewPr>
    <p:cSldViewPr>
      <p:cViewPr>
        <p:scale>
          <a:sx n="66" d="100"/>
          <a:sy n="66" d="100"/>
        </p:scale>
        <p:origin x="408" y="91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73188DD5-2C87-451C-BFE7-00944E718392}" type="datetime1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3708B867-1FAD-4BA3-B150-0B976EC534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0895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2E618-9500-8034-FEAD-D7D4304E3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9A2B873-B837-E4C1-E603-4BB3BC1607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CD56EE2-0E87-C08E-A7FC-F8E63708C9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A1664D-53D7-59DC-7FFD-810E313E71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08B867-1FAD-4BA3-B150-0B976EC534C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7928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E0FBA4-2DBC-081C-489B-52C90F813C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22793D3-2C29-2D4F-7875-0AFEA0BB3E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3700E06-B1F3-2636-428F-6B340B28C1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DD6A7F-FF1B-B0E5-CFF3-B41D188A2A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08B867-1FAD-4BA3-B150-0B976EC534C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9920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F64797-D1FF-78CF-9FE6-0BBC98CBE7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12EB460-93B5-1A81-FAC5-CE35944220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C48425B-D911-ABA6-7803-D495D1D43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3F5361-2298-D3A7-F33F-B982A0CB6E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08B867-1FAD-4BA3-B150-0B976EC534C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6381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FFE6D5-12F1-7421-F685-4D23D5E589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9B8B1CF-E7C0-3114-FE70-6915334037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9737395-198D-0F79-91D7-5A2C1C1882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2D0B7E-F146-FE32-D9CC-F943402719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08B867-1FAD-4BA3-B150-0B976EC534C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2324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89E3FD-F25F-6C3E-AF6F-5144FC1BD9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8055819-1DCC-BA0B-D2CA-5D279037E3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61E6B61-6FC5-8EE9-5795-99A30B19CE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FFCF43-32E1-573B-0D36-9CB30534D2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08B867-1FAD-4BA3-B150-0B976EC534C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5317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7CCCAC-1DBB-FF1A-4E80-9E0851B15D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9DA9DF4-C87C-7FD0-8879-00FC39EFC8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BE1C62D-FFED-185A-832A-9088CEF86F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DB92EE-5A8A-6454-E73D-2262F791E3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08B867-1FAD-4BA3-B150-0B976EC534C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9413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66C476-C460-4F29-CD8D-2DD80AF880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7A356D0-1C23-DD35-E09A-CE52277D92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D17BDE5-7D59-F8FA-523D-EFA3565993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978F96-CFBC-9127-93DC-A6129A3D42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08B867-1FAD-4BA3-B150-0B976EC534C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3350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이거 한 파일은 </a:t>
            </a:r>
            <a:r>
              <a:rPr lang="en-US" altLang="ko-KR"/>
              <a:t>sim &gt; conv2d_adjust.v </a:t>
            </a:r>
            <a:r>
              <a:rPr lang="ko-KR" altLang="en-US"/>
              <a:t>파일임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08B867-1FAD-4BA3-B150-0B976EC534C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3997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6631EE-D2DD-5BF8-7949-98A2C13CCE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73FC104-F74D-EA44-75D1-43F0190A2B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9497049-CD32-C51C-FDA4-C49269EC73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이거 한 파일은 </a:t>
            </a:r>
            <a:r>
              <a:rPr lang="en-US" altLang="ko-KR"/>
              <a:t>sim &gt; conv2d_adjust.v </a:t>
            </a:r>
            <a:r>
              <a:rPr lang="ko-KR" altLang="en-US"/>
              <a:t>파일임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2FE6EC-FE7B-6B82-3AB3-E582BA4DCB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08B867-1FAD-4BA3-B150-0B976EC534CB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3259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460775-3337-9744-BC9E-0313E0784C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B749503-7625-573E-CC0D-80B0677616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F83AF76-16DD-35B2-EDEA-1EF4268952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5D2EFE-DD72-0E5F-C932-923FE93670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08B867-1FAD-4BA3-B150-0B976EC534CB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9284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87242D-2839-F86A-8DC9-17EDA2C45D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170EC9D-A4E4-CC75-435A-1E20265CB9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F90A31A-127E-D6AC-E324-6685671D60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17325C-B6F5-A46D-F480-E77B8E4A1A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08B867-1FAD-4BA3-B150-0B976EC534CB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715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08B867-1FAD-4BA3-B150-0B976EC534C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4176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타임 테이블</a:t>
            </a:r>
            <a:endParaRPr lang="en-US" altLang="ko-KR" dirty="0"/>
          </a:p>
          <a:p>
            <a:r>
              <a:rPr lang="ko-KR" altLang="en-US" dirty="0"/>
              <a:t>구체화 필요</a:t>
            </a:r>
            <a:r>
              <a:rPr lang="en-US" altLang="ko-KR" dirty="0"/>
              <a:t>(</a:t>
            </a:r>
            <a:r>
              <a:rPr lang="ko-KR" altLang="en-US" dirty="0"/>
              <a:t>역할 분담 및 </a:t>
            </a:r>
            <a:r>
              <a:rPr lang="en-US" altLang="ko-KR" dirty="0"/>
              <a:t>8</a:t>
            </a:r>
            <a:r>
              <a:rPr lang="ko-KR" altLang="en-US" dirty="0"/>
              <a:t>월 말까지 끝내는 것을 목표로 수정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3E757E-FDBD-4EA1-949F-E53FD73B80B2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259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08B867-1FAD-4BA3-B150-0B976EC534C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520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933AF4-DDA4-688A-70F5-1D9005AA5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A7D7209-EEF7-08F4-4CA1-E40743C87C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C086B72-4FAA-4831-9838-E5879BEFB5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14298A-95E9-888C-DFC8-3C85FD1988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08B867-1FAD-4BA3-B150-0B976EC534C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243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B78E18-F2E7-7928-CF95-B7E612CBDD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EA16AB0-BF68-3BD6-8166-2E480072A7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67A5F39-C301-EE35-EBE8-3654007002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D0870D-CFE0-1760-4314-63A8C1B84A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08B867-1FAD-4BA3-B150-0B976EC534C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487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AE4FD2-A7AB-B818-9037-3D21996BB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3B9848B-2F88-0BE6-8ADA-FB9F04F4BB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61B6AAE-BD5E-799D-E0E1-DE3A15AE8B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CEBC3B-779C-EE54-24EA-48A592310B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08B867-1FAD-4BA3-B150-0B976EC534C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495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AA9357-D12B-C7BB-C00D-A4F12A720E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D888CCF-91DE-42F7-CA94-F14F042A7D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606D8EF-7C5E-1993-662E-58D23B4D3B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68FBCB-65A8-E57C-C453-A03F4D4DF5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08B867-1FAD-4BA3-B150-0B976EC534C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6397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FB5014-CFDD-5161-0419-1479E8016E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015E0CD-6228-51AA-B3FC-A360A0D3A7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BAE7D1C-CA13-D463-B112-6E81AB794E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BB49FF-BE84-66A7-672F-F51EE16C5F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08B867-1FAD-4BA3-B150-0B976EC534C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2918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E57E6F-321D-DDBE-5422-FA2D33B81B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48D8CAE-3BD4-5A36-2DC8-545BFFBA1B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7C5A0A1-9038-0DA3-4209-1D6B4556A1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529EF2-C3E1-6FBA-65E6-6FB499C7A5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08B867-1FAD-4BA3-B150-0B976EC534C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593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DCA5-070C-4EE0-B8D0-48A45FF5931B}" type="datetime1">
              <a:rPr lang="en-US" altLang="ko-KR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00FBF-901D-42FA-97AC-A7B04FE4CA39}" type="datetime1">
              <a:rPr lang="en-US" altLang="ko-KR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CC9C0-F738-419D-BDA5-0B2A5B6CC0C7}" type="datetime1">
              <a:rPr lang="en-US" altLang="ko-KR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324C3-4F46-4E48-A637-45AB023D75FC}" type="datetime1">
              <a:rPr lang="en-US" altLang="ko-KR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7D1C1-73D0-4475-A155-8B2BABCF3B6F}" type="datetime1">
              <a:rPr lang="en-US" altLang="ko-KR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82ED3-6DC8-4930-9C6E-77F5782CA0B3}" type="datetime1">
              <a:rPr lang="en-US" altLang="ko-KR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5B64E-2E91-41C4-AC35-760383D908DE}" type="datetime1">
              <a:rPr lang="en-US" altLang="ko-KR" smtClean="0"/>
              <a:t>12/11/2024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E97F-A921-41B1-BE93-736001A6480F}" type="datetime1">
              <a:rPr lang="en-US" altLang="ko-KR" smtClean="0"/>
              <a:t>12/11/2024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44486-689E-489C-9EAD-11255A04AD64}" type="datetime1">
              <a:rPr lang="en-US" altLang="ko-KR" smtClean="0"/>
              <a:t>12/11/2024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5621000" y="9486900"/>
            <a:ext cx="2362200" cy="5175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81027-74C8-49BC-B6CF-D72693BF4B93}" type="datetime1">
              <a:rPr lang="en-US" altLang="ko-KR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89D68-9A8C-46CE-8EC7-CC1529BBE67D}" type="datetime1">
              <a:rPr lang="en-US" altLang="ko-KR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613C2-9706-4140-A4B8-9E87ABB666C9}" type="datetime1">
              <a:rPr lang="en-US" altLang="ko-KR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microsoft.com/office/2007/relationships/hdphoto" Target="../media/hdphoto7.wdp"/><Relationship Id="rId5" Type="http://schemas.openxmlformats.org/officeDocument/2006/relationships/image" Target="../media/image18.png"/><Relationship Id="rId4" Type="http://schemas.microsoft.com/office/2007/relationships/hdphoto" Target="../media/hdphoto6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microsoft.com/office/2007/relationships/hdphoto" Target="../media/hdphoto9.wdp"/><Relationship Id="rId5" Type="http://schemas.openxmlformats.org/officeDocument/2006/relationships/image" Target="../media/image21.png"/><Relationship Id="rId4" Type="http://schemas.microsoft.com/office/2007/relationships/hdphoto" Target="../media/hdphoto8.wdp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971675"/>
            <a:ext cx="16230600" cy="1428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5"/>
              </a:lnSpc>
            </a:pPr>
            <a:r>
              <a:rPr lang="ko-KR" altLang="en-US" sz="9337" dirty="0" err="1">
                <a:solidFill>
                  <a:srgbClr val="000000"/>
                </a:solidFill>
                <a:latin typeface="+mj-ea"/>
                <a:ea typeface="+mj-ea"/>
              </a:rPr>
              <a:t>캡스톤</a:t>
            </a:r>
            <a:r>
              <a:rPr lang="ko-KR" altLang="en-US" sz="9337" dirty="0">
                <a:solidFill>
                  <a:srgbClr val="000000"/>
                </a:solidFill>
                <a:latin typeface="+mj-ea"/>
                <a:ea typeface="+mj-ea"/>
              </a:rPr>
              <a:t> 디자인</a:t>
            </a:r>
            <a:endParaRPr lang="en-US" sz="9337" dirty="0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001608" y="8014334"/>
            <a:ext cx="2284784" cy="11810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39"/>
              </a:lnSpc>
            </a:pPr>
            <a:r>
              <a:rPr lang="en-US" sz="1799" spc="53" dirty="0">
                <a:solidFill>
                  <a:srgbClr val="000000"/>
                </a:solidFill>
                <a:latin typeface="+mn-ea"/>
              </a:rPr>
              <a:t>201912439 정윤혁</a:t>
            </a:r>
          </a:p>
          <a:p>
            <a:pPr>
              <a:lnSpc>
                <a:spcPts val="3239"/>
              </a:lnSpc>
            </a:pPr>
            <a:r>
              <a:rPr lang="en-US" sz="1799" spc="53" dirty="0">
                <a:solidFill>
                  <a:srgbClr val="000000"/>
                </a:solidFill>
                <a:latin typeface="+mn-ea"/>
              </a:rPr>
              <a:t>202012545 차동근</a:t>
            </a:r>
          </a:p>
          <a:p>
            <a:pPr>
              <a:lnSpc>
                <a:spcPts val="3239"/>
              </a:lnSpc>
            </a:pPr>
            <a:endParaRPr lang="en-US" sz="1799" spc="53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01AC0DD5-A280-46F6-5B84-13689AB07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21000" y="9486900"/>
            <a:ext cx="2362200" cy="517525"/>
          </a:xfrm>
        </p:spPr>
        <p:txBody>
          <a:bodyPr/>
          <a:lstStyle/>
          <a:p>
            <a:fld id="{B6F15528-21DE-4FAA-801E-634DDDAF4B2B}" type="slidenum">
              <a:rPr lang="en-US" sz="1800" smtClean="0"/>
              <a:pPr/>
              <a:t>1</a:t>
            </a:fld>
            <a:endParaRPr lang="en-US"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>
            <a:extLst>
              <a:ext uri="{FF2B5EF4-FFF2-40B4-BE49-F238E27FC236}">
                <a16:creationId xmlns:a16="http://schemas.microsoft.com/office/drawing/2014/main" id="{FE26B0ED-6F6A-6A64-9551-34681A018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21000" y="9486900"/>
            <a:ext cx="2362200" cy="517525"/>
          </a:xfrm>
        </p:spPr>
        <p:txBody>
          <a:bodyPr/>
          <a:lstStyle/>
          <a:p>
            <a:fld id="{B6F15528-21DE-4FAA-801E-634DDDAF4B2B}" type="slidenum">
              <a:rPr lang="en-US" sz="1800" smtClean="0"/>
              <a:pPr/>
              <a:t>10</a:t>
            </a:fld>
            <a:endParaRPr lang="en-US" sz="1800"/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67E49ABC-6BC3-2C16-95A7-969879F532A1}"/>
              </a:ext>
            </a:extLst>
          </p:cNvPr>
          <p:cNvSpPr txBox="1"/>
          <p:nvPr/>
        </p:nvSpPr>
        <p:spPr>
          <a:xfrm>
            <a:off x="1028700" y="1090098"/>
            <a:ext cx="9372348" cy="1040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86"/>
              </a:lnSpc>
            </a:pPr>
            <a:r>
              <a:rPr lang="ko-KR" altLang="en-US" sz="6204" b="1" spc="217">
                <a:solidFill>
                  <a:srgbClr val="000000"/>
                </a:solidFill>
                <a:latin typeface="+mn-ea"/>
                <a:cs typeface="Gotham" panose="020B0600000101010101" charset="0"/>
              </a:rPr>
              <a:t>사용 모델</a:t>
            </a:r>
            <a:endParaRPr lang="en-US" sz="6204" b="1" spc="217" dirty="0">
              <a:solidFill>
                <a:srgbClr val="000000"/>
              </a:solidFill>
              <a:latin typeface="+mn-ea"/>
              <a:cs typeface="Gotham" panose="020B0600000101010101" charset="0"/>
            </a:endParaRPr>
          </a:p>
        </p:txBody>
      </p:sp>
      <p:pic>
        <p:nvPicPr>
          <p:cNvPr id="2052" name="Picture 4" descr="YOLOv3-tiny network architecture. | Download Scientific Diagram">
            <a:extLst>
              <a:ext uri="{FF2B5EF4-FFF2-40B4-BE49-F238E27FC236}">
                <a16:creationId xmlns:a16="http://schemas.microsoft.com/office/drawing/2014/main" id="{0586FE23-5293-645C-A8FF-F0679EF36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9160" y="2730724"/>
            <a:ext cx="6249175" cy="701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5A145A4-C63C-3DD6-69D7-400906BBC14B}"/>
              </a:ext>
            </a:extLst>
          </p:cNvPr>
          <p:cNvCxnSpPr>
            <a:cxnSpLocks/>
          </p:cNvCxnSpPr>
          <p:nvPr/>
        </p:nvCxnSpPr>
        <p:spPr>
          <a:xfrm>
            <a:off x="0" y="2247900"/>
            <a:ext cx="17449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2">
            <a:extLst>
              <a:ext uri="{FF2B5EF4-FFF2-40B4-BE49-F238E27FC236}">
                <a16:creationId xmlns:a16="http://schemas.microsoft.com/office/drawing/2014/main" id="{ADAE8B1C-1D3D-EDBF-2659-0A9F76A63FEF}"/>
              </a:ext>
            </a:extLst>
          </p:cNvPr>
          <p:cNvSpPr txBox="1"/>
          <p:nvPr/>
        </p:nvSpPr>
        <p:spPr>
          <a:xfrm>
            <a:off x="1752600" y="2634479"/>
            <a:ext cx="16535400" cy="937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8686"/>
              </a:lnSpc>
              <a:buFont typeface="Wingdings" panose="05000000000000000000" pitchFamily="2" charset="2"/>
              <a:buChar char="l"/>
            </a:pPr>
            <a:r>
              <a:rPr lang="en-US" altLang="ko-KR" sz="3600" b="1" spc="217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YOLOv3-tiny</a:t>
            </a:r>
            <a:endParaRPr lang="en-US" altLang="ko-KR" sz="3600" b="1" spc="217" dirty="0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</p:txBody>
      </p:sp>
      <p:pic>
        <p:nvPicPr>
          <p:cNvPr id="1026" name="Picture 2" descr="dog_yolo">
            <a:extLst>
              <a:ext uri="{FF2B5EF4-FFF2-40B4-BE49-F238E27FC236}">
                <a16:creationId xmlns:a16="http://schemas.microsoft.com/office/drawing/2014/main" id="{D3812C43-C004-DFCB-EAA7-26BCCA056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505" y="4157684"/>
            <a:ext cx="56896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화살표: 왼쪽 5">
            <a:extLst>
              <a:ext uri="{FF2B5EF4-FFF2-40B4-BE49-F238E27FC236}">
                <a16:creationId xmlns:a16="http://schemas.microsoft.com/office/drawing/2014/main" id="{3BC2A91A-4176-116C-92E2-EBDDB66EEFEE}"/>
              </a:ext>
            </a:extLst>
          </p:cNvPr>
          <p:cNvSpPr/>
          <p:nvPr/>
        </p:nvSpPr>
        <p:spPr>
          <a:xfrm>
            <a:off x="8229600" y="9196902"/>
            <a:ext cx="914400" cy="533400"/>
          </a:xfrm>
          <a:prstGeom prst="lef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9CE098-56CA-D9BA-D719-9AC025BA8134}"/>
              </a:ext>
            </a:extLst>
          </p:cNvPr>
          <p:cNvSpPr txBox="1"/>
          <p:nvPr/>
        </p:nvSpPr>
        <p:spPr>
          <a:xfrm>
            <a:off x="2862387" y="9071401"/>
            <a:ext cx="49251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다수의 </a:t>
            </a:r>
            <a:r>
              <a:rPr lang="en-US" altLang="ko-KR" sz="2400"/>
              <a:t>Convolution block</a:t>
            </a:r>
            <a:r>
              <a:rPr lang="ko-KR" altLang="en-US" sz="2400"/>
              <a:t>과 </a:t>
            </a:r>
            <a:endParaRPr lang="en-US" altLang="ko-KR" sz="2400"/>
          </a:p>
          <a:p>
            <a:r>
              <a:rPr lang="en-US" altLang="ko-KR" sz="2400"/>
              <a:t>Maxpool layer </a:t>
            </a:r>
            <a:r>
              <a:rPr lang="ko-KR" altLang="en-US" sz="2400"/>
              <a:t>를 </a:t>
            </a:r>
            <a:r>
              <a:rPr lang="en-US" altLang="ko-KR" sz="2400"/>
              <a:t>HW </a:t>
            </a:r>
            <a:r>
              <a:rPr lang="ko-KR" altLang="en-US" sz="2400"/>
              <a:t>를 통해서 처리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253EB2E-48D9-ED04-1F49-338B28297BF3}"/>
              </a:ext>
            </a:extLst>
          </p:cNvPr>
          <p:cNvGrpSpPr/>
          <p:nvPr/>
        </p:nvGrpSpPr>
        <p:grpSpPr>
          <a:xfrm>
            <a:off x="14671051" y="2530085"/>
            <a:ext cx="2734567" cy="1523205"/>
            <a:chOff x="15240000" y="2634479"/>
            <a:chExt cx="2734567" cy="1523205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FF0FD7A5-DFB1-AE2D-B4BC-F004D923F98B}"/>
                </a:ext>
              </a:extLst>
            </p:cNvPr>
            <p:cNvSpPr/>
            <p:nvPr/>
          </p:nvSpPr>
          <p:spPr>
            <a:xfrm>
              <a:off x="15240000" y="2634479"/>
              <a:ext cx="2734567" cy="152320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9A6873F0-B532-CB23-0C08-E2729B42ECFB}"/>
                </a:ext>
              </a:extLst>
            </p:cNvPr>
            <p:cNvSpPr/>
            <p:nvPr/>
          </p:nvSpPr>
          <p:spPr>
            <a:xfrm>
              <a:off x="15372728" y="3228289"/>
              <a:ext cx="1145464" cy="30684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latin typeface="+mn-ea"/>
                  <a:cs typeface="Times New Roman" panose="02020603050405020304" pitchFamily="18" charset="0"/>
                </a:rPr>
                <a:t>Conv</a:t>
              </a:r>
              <a:endParaRPr lang="ko-KR" alt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03FD17E5-8440-EFB6-1078-03AA2C50F8D3}"/>
                </a:ext>
              </a:extLst>
            </p:cNvPr>
            <p:cNvSpPr/>
            <p:nvPr/>
          </p:nvSpPr>
          <p:spPr>
            <a:xfrm>
              <a:off x="16696375" y="2794188"/>
              <a:ext cx="1145464" cy="30684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latin typeface="+mn-ea"/>
                  <a:cs typeface="Times New Roman" panose="02020603050405020304" pitchFamily="18" charset="0"/>
                </a:rPr>
                <a:t>Conv2d</a:t>
              </a:r>
              <a:endParaRPr lang="ko-KR" altLang="en-US" sz="140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D231479C-F12B-B1BA-09F4-E8C10656339C}"/>
                </a:ext>
              </a:extLst>
            </p:cNvPr>
            <p:cNvSpPr/>
            <p:nvPr/>
          </p:nvSpPr>
          <p:spPr>
            <a:xfrm>
              <a:off x="16696375" y="3228289"/>
              <a:ext cx="1145464" cy="30684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latin typeface="+mn-ea"/>
                  <a:cs typeface="Times New Roman" panose="02020603050405020304" pitchFamily="18" charset="0"/>
                </a:rPr>
                <a:t>Batchnorm</a:t>
              </a:r>
              <a:endParaRPr lang="ko-KR" altLang="en-US" sz="120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0CDC09FB-BE0C-FAF3-7AD0-F54C6CC6D007}"/>
                </a:ext>
              </a:extLst>
            </p:cNvPr>
            <p:cNvSpPr/>
            <p:nvPr/>
          </p:nvSpPr>
          <p:spPr>
            <a:xfrm>
              <a:off x="16696375" y="3662391"/>
              <a:ext cx="1145464" cy="30684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latin typeface="+mn-ea"/>
                  <a:cs typeface="Times New Roman" panose="02020603050405020304" pitchFamily="18" charset="0"/>
                </a:rPr>
                <a:t>LeakyReLU</a:t>
              </a:r>
              <a:endParaRPr lang="ko-KR" altLang="en-US" sz="120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" name="왼쪽 중괄호 13">
              <a:extLst>
                <a:ext uri="{FF2B5EF4-FFF2-40B4-BE49-F238E27FC236}">
                  <a16:creationId xmlns:a16="http://schemas.microsoft.com/office/drawing/2014/main" id="{D53A4FC9-E89C-6884-C020-F995DDFEAF00}"/>
                </a:ext>
              </a:extLst>
            </p:cNvPr>
            <p:cNvSpPr/>
            <p:nvPr/>
          </p:nvSpPr>
          <p:spPr>
            <a:xfrm>
              <a:off x="16518192" y="2922341"/>
              <a:ext cx="178183" cy="918745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6147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55ACA40-7322-9373-5F0D-875BFFC87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1CCA2BE4-4766-C15F-2AF9-66E610083C12}"/>
              </a:ext>
            </a:extLst>
          </p:cNvPr>
          <p:cNvSpPr txBox="1"/>
          <p:nvPr/>
        </p:nvSpPr>
        <p:spPr>
          <a:xfrm>
            <a:off x="1028700" y="1090098"/>
            <a:ext cx="11010900" cy="10213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86"/>
              </a:lnSpc>
            </a:pPr>
            <a:r>
              <a:rPr lang="ko-KR" altLang="en-US" sz="6200" b="1" spc="217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사용 센서</a:t>
            </a:r>
            <a:endParaRPr lang="en-US" altLang="ko-KR" sz="6200" b="1" spc="217" dirty="0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2B25785-616C-D64F-F35E-9E39B0FAE72A}"/>
              </a:ext>
            </a:extLst>
          </p:cNvPr>
          <p:cNvCxnSpPr>
            <a:cxnSpLocks/>
          </p:cNvCxnSpPr>
          <p:nvPr/>
        </p:nvCxnSpPr>
        <p:spPr>
          <a:xfrm>
            <a:off x="0" y="2247900"/>
            <a:ext cx="17449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2">
            <a:extLst>
              <a:ext uri="{FF2B5EF4-FFF2-40B4-BE49-F238E27FC236}">
                <a16:creationId xmlns:a16="http://schemas.microsoft.com/office/drawing/2014/main" id="{86361AEE-5A2E-674D-37A9-740A6AA77E80}"/>
              </a:ext>
            </a:extLst>
          </p:cNvPr>
          <p:cNvSpPr txBox="1"/>
          <p:nvPr/>
        </p:nvSpPr>
        <p:spPr>
          <a:xfrm>
            <a:off x="1752600" y="2634479"/>
            <a:ext cx="16535400" cy="937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8686"/>
              </a:lnSpc>
              <a:buFont typeface="Wingdings" panose="05000000000000000000" pitchFamily="2" charset="2"/>
              <a:buChar char="l"/>
            </a:pPr>
            <a:r>
              <a:rPr lang="en-US" altLang="ko-KR" sz="3600" b="1" spc="217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OV7670</a:t>
            </a:r>
            <a:endParaRPr lang="en-US" altLang="ko-KR" sz="3600" b="1" spc="217" dirty="0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</p:txBody>
      </p:sp>
      <p:pic>
        <p:nvPicPr>
          <p:cNvPr id="2050" name="Picture 2" descr="OV7670 Camera Module - VGA Camera and Image Processor - BC Robotics">
            <a:extLst>
              <a:ext uri="{FF2B5EF4-FFF2-40B4-BE49-F238E27FC236}">
                <a16:creationId xmlns:a16="http://schemas.microsoft.com/office/drawing/2014/main" id="{C14A442B-B1A9-21F9-1C93-45D4640C3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582913"/>
            <a:ext cx="5219700" cy="3456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D3E257C-ACA6-7D49-FEFA-2E190A505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180602"/>
              </p:ext>
            </p:extLst>
          </p:nvPr>
        </p:nvGraphicFramePr>
        <p:xfrm>
          <a:off x="9372600" y="5143500"/>
          <a:ext cx="5867400" cy="21146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33700">
                  <a:extLst>
                    <a:ext uri="{9D8B030D-6E8A-4147-A177-3AD203B41FA5}">
                      <a16:colId xmlns:a16="http://schemas.microsoft.com/office/drawing/2014/main" val="3249707388"/>
                    </a:ext>
                  </a:extLst>
                </a:gridCol>
                <a:gridCol w="2933700">
                  <a:extLst>
                    <a:ext uri="{9D8B030D-6E8A-4147-A177-3AD203B41FA5}">
                      <a16:colId xmlns:a16="http://schemas.microsoft.com/office/drawing/2014/main" val="2804707828"/>
                    </a:ext>
                  </a:extLst>
                </a:gridCol>
              </a:tblGrid>
              <a:tr h="4229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통신 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SCCB (I2C</a:t>
                      </a:r>
                      <a:r>
                        <a:rPr lang="ko-KR" altLang="en-US"/>
                        <a:t>와 호환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226663"/>
                  </a:ext>
                </a:extLst>
              </a:tr>
              <a:tr h="4229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최대 해상도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640*480 (VGA)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977934"/>
                  </a:ext>
                </a:extLst>
              </a:tr>
              <a:tr h="4229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최대 속도</a:t>
                      </a:r>
                      <a:r>
                        <a:rPr lang="en-US" altLang="ko-KR"/>
                        <a:t>(fps)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30fps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288880"/>
                  </a:ext>
                </a:extLst>
              </a:tr>
              <a:tr h="4229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렌즈 화각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25</a:t>
                      </a:r>
                      <a:r>
                        <a:rPr lang="ko-KR" altLang="en-US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˚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836823"/>
                  </a:ext>
                </a:extLst>
              </a:tr>
              <a:tr h="4229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출력 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8</a:t>
                      </a:r>
                      <a:r>
                        <a:rPr lang="ko-KR" altLang="en-US"/>
                        <a:t>비트</a:t>
                      </a:r>
                      <a:r>
                        <a:rPr lang="en-US" altLang="ko-KR"/>
                        <a:t>(RGB565/555/444 </a:t>
                      </a:r>
                      <a:r>
                        <a:rPr lang="ko-KR" altLang="en-US"/>
                        <a:t>등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156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580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DE7F29-3B62-6DDA-03B8-4136E2BE9D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>
            <a:extLst>
              <a:ext uri="{FF2B5EF4-FFF2-40B4-BE49-F238E27FC236}">
                <a16:creationId xmlns:a16="http://schemas.microsoft.com/office/drawing/2014/main" id="{BF909892-B7EA-057C-D492-04F060F50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21000" y="9486900"/>
            <a:ext cx="2362200" cy="517525"/>
          </a:xfrm>
        </p:spPr>
        <p:txBody>
          <a:bodyPr/>
          <a:lstStyle/>
          <a:p>
            <a:fld id="{B6F15528-21DE-4FAA-801E-634DDDAF4B2B}" type="slidenum">
              <a:rPr lang="en-US" sz="1800" smtClean="0"/>
              <a:pPr/>
              <a:t>12</a:t>
            </a:fld>
            <a:endParaRPr lang="en-US" sz="1800"/>
          </a:p>
        </p:txBody>
      </p:sp>
      <p:pic>
        <p:nvPicPr>
          <p:cNvPr id="3074" name="Picture 2" descr="Drawing">
            <a:extLst>
              <a:ext uri="{FF2B5EF4-FFF2-40B4-BE49-F238E27FC236}">
                <a16:creationId xmlns:a16="http://schemas.microsoft.com/office/drawing/2014/main" id="{FC9B9B25-0D06-6C31-C76A-BA4E9661E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968385"/>
            <a:ext cx="14020800" cy="542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224D1C5-0240-B574-E9A7-69D43B72CD6F}"/>
              </a:ext>
            </a:extLst>
          </p:cNvPr>
          <p:cNvSpPr txBox="1"/>
          <p:nvPr/>
        </p:nvSpPr>
        <p:spPr>
          <a:xfrm>
            <a:off x="10445717" y="10003002"/>
            <a:ext cx="70040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https://gaussian37.github.io/vision-concept-mono_camera_distance_to_objects/?utm_source=chatgpt.com</a:t>
            </a:r>
            <a:endParaRPr lang="ko-KR" altLang="en-US" sz="1200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DC402200-69DD-8B9E-A94D-AFDBC6C18F6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63191"/>
          <a:stretch/>
        </p:blipFill>
        <p:spPr>
          <a:xfrm>
            <a:off x="4574961" y="8174202"/>
            <a:ext cx="2994782" cy="18288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25D06DBF-D6F7-7632-F2EE-00A1CABA4F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0" y="8174202"/>
            <a:ext cx="5234152" cy="1828800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B3F6241A-E8CD-2ADE-1875-E7ECE78382A2}"/>
              </a:ext>
            </a:extLst>
          </p:cNvPr>
          <p:cNvCxnSpPr>
            <a:cxnSpLocks/>
          </p:cNvCxnSpPr>
          <p:nvPr/>
        </p:nvCxnSpPr>
        <p:spPr>
          <a:xfrm>
            <a:off x="0" y="2247900"/>
            <a:ext cx="17449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101E3BD-20DA-6D85-755B-50A89D08DD2E}"/>
              </a:ext>
            </a:extLst>
          </p:cNvPr>
          <p:cNvSpPr txBox="1"/>
          <p:nvPr/>
        </p:nvSpPr>
        <p:spPr>
          <a:xfrm>
            <a:off x="1752600" y="2634479"/>
            <a:ext cx="16535400" cy="937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8686"/>
              </a:lnSpc>
              <a:buFont typeface="Wingdings" panose="05000000000000000000" pitchFamily="2" charset="2"/>
              <a:buChar char="l"/>
            </a:pPr>
            <a:r>
              <a:rPr lang="ko-KR" altLang="en-US" sz="3600" b="1" spc="217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물체의 크기 구하기</a:t>
            </a:r>
            <a:endParaRPr lang="en-US" altLang="ko-KR" sz="3600" b="1" spc="217" dirty="0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30D9A2-2AB8-60C9-F016-27AD08FD6867}"/>
              </a:ext>
            </a:extLst>
          </p:cNvPr>
          <p:cNvSpPr txBox="1"/>
          <p:nvPr/>
        </p:nvSpPr>
        <p:spPr>
          <a:xfrm>
            <a:off x="1432217" y="9995500"/>
            <a:ext cx="9280270" cy="284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ko-KR" altLang="en-US">
                <a:solidFill>
                  <a:srgbClr val="6A9955"/>
                </a:solidFill>
                <a:latin typeface="Consolas" panose="020B0609020204030204" pitchFamily="49" charset="0"/>
              </a:rPr>
              <a:t>물체의 크기 </a:t>
            </a:r>
            <a:r>
              <a:rPr lang="en-US" altLang="ko-KR">
                <a:solidFill>
                  <a:srgbClr val="6A9955"/>
                </a:solidFill>
                <a:latin typeface="Consolas" panose="020B0609020204030204" pitchFamily="49" charset="0"/>
              </a:rPr>
              <a:t>= </a:t>
            </a:r>
            <a:r>
              <a:rPr lang="ko-KR" alt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차지하는 가로 픽셀 비율 * 카메라 화각 * 물체까지의 거리 * </a:t>
            </a:r>
            <a:r>
              <a:rPr lang="en-US" altLang="ko-KR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2</a:t>
            </a:r>
            <a:endParaRPr lang="ko-KR" alt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E768357-97FF-1290-B40E-B3276C044CEC}"/>
              </a:ext>
            </a:extLst>
          </p:cNvPr>
          <p:cNvSpPr/>
          <p:nvPr/>
        </p:nvSpPr>
        <p:spPr>
          <a:xfrm>
            <a:off x="4800600" y="8174202"/>
            <a:ext cx="2514600" cy="85549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5B6CA781-DBB7-9D30-C529-ED3AF4A33ECA}"/>
              </a:ext>
            </a:extLst>
          </p:cNvPr>
          <p:cNvSpPr txBox="1"/>
          <p:nvPr/>
        </p:nvSpPr>
        <p:spPr>
          <a:xfrm>
            <a:off x="1028700" y="1090098"/>
            <a:ext cx="11010900" cy="10213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86"/>
              </a:lnSpc>
            </a:pPr>
            <a:r>
              <a:rPr lang="ko-KR" altLang="en-US" sz="6200" b="1" spc="217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사용 센서</a:t>
            </a:r>
            <a:endParaRPr lang="en-US" altLang="ko-KR" sz="6200" b="1" spc="217" dirty="0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192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E02C1AE-5FC1-C889-4C71-E5C254D1D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20199BA-A292-8771-2AA9-D2BBCF93D3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682"/>
          <a:stretch/>
        </p:blipFill>
        <p:spPr bwMode="auto">
          <a:xfrm>
            <a:off x="6705600" y="3299898"/>
            <a:ext cx="4876800" cy="265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EC7866A3-B3F4-178F-73D9-5488EACD5CE4}"/>
              </a:ext>
            </a:extLst>
          </p:cNvPr>
          <p:cNvCxnSpPr>
            <a:cxnSpLocks/>
          </p:cNvCxnSpPr>
          <p:nvPr/>
        </p:nvCxnSpPr>
        <p:spPr>
          <a:xfrm rot="10800000">
            <a:off x="9201150" y="5000952"/>
            <a:ext cx="2609850" cy="2438400"/>
          </a:xfrm>
          <a:prstGeom prst="bentConnector3">
            <a:avLst>
              <a:gd name="adj1" fmla="val 10029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8C52537-6A7B-017E-7A92-344CC087098B}"/>
              </a:ext>
            </a:extLst>
          </p:cNvPr>
          <p:cNvSpPr/>
          <p:nvPr/>
        </p:nvSpPr>
        <p:spPr>
          <a:xfrm>
            <a:off x="11811000" y="6810444"/>
            <a:ext cx="2609850" cy="125781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altLang="ko-KR" sz="2400" b="1">
                <a:solidFill>
                  <a:sysClr val="windowText" lastClr="000000"/>
                </a:solidFill>
              </a:rPr>
              <a:t>Cmd send</a:t>
            </a:r>
          </a:p>
          <a:p>
            <a:r>
              <a:rPr lang="en-US" altLang="ko-KR" sz="2400">
                <a:solidFill>
                  <a:sysClr val="windowText" lastClr="000000"/>
                </a:solidFill>
              </a:rPr>
              <a:t>55 AA 81 00 FA</a:t>
            </a:r>
            <a:endParaRPr lang="ko-KR" altLang="en-US" sz="2400">
              <a:solidFill>
                <a:sysClr val="windowText" lastClr="000000"/>
              </a:solidFill>
            </a:endParaRP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84C08BFA-7E93-1CE5-9024-6DBE37DA863B}"/>
              </a:ext>
            </a:extLst>
          </p:cNvPr>
          <p:cNvCxnSpPr/>
          <p:nvPr/>
        </p:nvCxnSpPr>
        <p:spPr>
          <a:xfrm rot="10800000" flipV="1">
            <a:off x="6248400" y="5000952"/>
            <a:ext cx="2743200" cy="2438400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2A12C20-1245-82D5-5C4F-DBB7CC0A432B}"/>
              </a:ext>
            </a:extLst>
          </p:cNvPr>
          <p:cNvSpPr/>
          <p:nvPr/>
        </p:nvSpPr>
        <p:spPr>
          <a:xfrm>
            <a:off x="2743200" y="6810444"/>
            <a:ext cx="3542071" cy="125781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altLang="ko-KR" sz="2400" b="1">
                <a:solidFill>
                  <a:sysClr val="windowText" lastClr="000000"/>
                </a:solidFill>
              </a:rPr>
              <a:t>Data receive</a:t>
            </a:r>
          </a:p>
          <a:p>
            <a:r>
              <a:rPr lang="en-US" altLang="ko-KR" sz="2400">
                <a:solidFill>
                  <a:sysClr val="windowText" lastClr="000000"/>
                </a:solidFill>
              </a:rPr>
              <a:t>55 AA 81 03 </a:t>
            </a:r>
            <a:r>
              <a:rPr lang="en-US" altLang="ko-KR" sz="2400">
                <a:solidFill>
                  <a:srgbClr val="FF0000"/>
                </a:solidFill>
              </a:rPr>
              <a:t>XX YY ZZ </a:t>
            </a:r>
            <a:r>
              <a:rPr lang="en-US" altLang="ko-KR" sz="2400">
                <a:solidFill>
                  <a:sysClr val="windowText" lastClr="000000"/>
                </a:solidFill>
              </a:rPr>
              <a:t>FA</a:t>
            </a:r>
            <a:endParaRPr lang="ko-KR" altLang="en-US" sz="2400">
              <a:solidFill>
                <a:sysClr val="windowText" lastClr="00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CF5135-C988-0004-FA43-A996E46B72AE}"/>
              </a:ext>
            </a:extLst>
          </p:cNvPr>
          <p:cNvSpPr txBox="1"/>
          <p:nvPr/>
        </p:nvSpPr>
        <p:spPr>
          <a:xfrm>
            <a:off x="2007297" y="8884503"/>
            <a:ext cx="90537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/>
              <a:t>XX YY : </a:t>
            </a:r>
            <a:r>
              <a:rPr lang="ko-KR" altLang="en-US" sz="2400"/>
              <a:t>라이다 모듈에서 물체까지의 거리 </a:t>
            </a:r>
            <a:r>
              <a:rPr lang="en-US" altLang="ko-KR" sz="2400"/>
              <a:t>(hex, mm)</a:t>
            </a:r>
          </a:p>
          <a:p>
            <a:r>
              <a:rPr lang="en-US" altLang="ko-KR" sz="2400"/>
              <a:t>ZZ : </a:t>
            </a:r>
            <a:r>
              <a:rPr lang="ko-KR" altLang="en-US" sz="2400"/>
              <a:t>정상 수신 확인 신호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53344C-CDDC-8073-1366-2617A022BEE1}"/>
              </a:ext>
            </a:extLst>
          </p:cNvPr>
          <p:cNvSpPr txBox="1"/>
          <p:nvPr/>
        </p:nvSpPr>
        <p:spPr>
          <a:xfrm>
            <a:off x="9853622" y="7045366"/>
            <a:ext cx="1042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UART_TX</a:t>
            </a:r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C3E4D5-C9A3-B639-CAAA-6EFED5624FD1}"/>
              </a:ext>
            </a:extLst>
          </p:cNvPr>
          <p:cNvSpPr txBox="1"/>
          <p:nvPr/>
        </p:nvSpPr>
        <p:spPr>
          <a:xfrm>
            <a:off x="7157397" y="7070020"/>
            <a:ext cx="1055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UART_RX</a:t>
            </a:r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2A5569D-7EE0-9470-C79C-7CA969B59D86}"/>
              </a:ext>
            </a:extLst>
          </p:cNvPr>
          <p:cNvCxnSpPr>
            <a:cxnSpLocks/>
          </p:cNvCxnSpPr>
          <p:nvPr/>
        </p:nvCxnSpPr>
        <p:spPr>
          <a:xfrm>
            <a:off x="0" y="2247900"/>
            <a:ext cx="17449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2">
            <a:extLst>
              <a:ext uri="{FF2B5EF4-FFF2-40B4-BE49-F238E27FC236}">
                <a16:creationId xmlns:a16="http://schemas.microsoft.com/office/drawing/2014/main" id="{4CD4C41E-B3D9-2620-3CC3-42AD994C7080}"/>
              </a:ext>
            </a:extLst>
          </p:cNvPr>
          <p:cNvSpPr txBox="1"/>
          <p:nvPr/>
        </p:nvSpPr>
        <p:spPr>
          <a:xfrm>
            <a:off x="1752600" y="2634479"/>
            <a:ext cx="16535400" cy="937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8686"/>
              </a:lnSpc>
              <a:buFont typeface="Wingdings" panose="05000000000000000000" pitchFamily="2" charset="2"/>
              <a:buChar char="l"/>
            </a:pPr>
            <a:r>
              <a:rPr lang="en-US" altLang="ko-KR" sz="3600" b="1" spc="217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LiDAR </a:t>
            </a:r>
            <a:r>
              <a:rPr lang="ko-KR" altLang="en-US" sz="3600" b="1" spc="217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센서</a:t>
            </a:r>
            <a:endParaRPr lang="en-US" altLang="ko-KR" sz="3600" b="1" spc="217" dirty="0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5D6F97-1813-9534-3B3A-4FCB872B7325}"/>
              </a:ext>
            </a:extLst>
          </p:cNvPr>
          <p:cNvSpPr txBox="1"/>
          <p:nvPr/>
        </p:nvSpPr>
        <p:spPr>
          <a:xfrm>
            <a:off x="1028700" y="1090098"/>
            <a:ext cx="11010900" cy="10213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86"/>
              </a:lnSpc>
            </a:pPr>
            <a:r>
              <a:rPr lang="ko-KR" altLang="en-US" sz="6200" b="1" spc="217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사용 센서</a:t>
            </a:r>
            <a:endParaRPr lang="en-US" altLang="ko-KR" sz="6200" b="1" spc="217" dirty="0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847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D87E47-C9E9-D3A4-0873-CD9D99FF92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>
            <a:extLst>
              <a:ext uri="{FF2B5EF4-FFF2-40B4-BE49-F238E27FC236}">
                <a16:creationId xmlns:a16="http://schemas.microsoft.com/office/drawing/2014/main" id="{ED49F67E-FA31-3840-363B-E35873789A21}"/>
              </a:ext>
            </a:extLst>
          </p:cNvPr>
          <p:cNvSpPr txBox="1"/>
          <p:nvPr/>
        </p:nvSpPr>
        <p:spPr>
          <a:xfrm>
            <a:off x="12155668" y="5080377"/>
            <a:ext cx="836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o_sioc</a:t>
            </a:r>
            <a:endParaRPr lang="ko-KR" altLang="en-US" dirty="0"/>
          </a:p>
        </p:txBody>
      </p:sp>
      <p:sp>
        <p:nvSpPr>
          <p:cNvPr id="15" name="슬라이드 번호 개체 틀 3">
            <a:extLst>
              <a:ext uri="{FF2B5EF4-FFF2-40B4-BE49-F238E27FC236}">
                <a16:creationId xmlns:a16="http://schemas.microsoft.com/office/drawing/2014/main" id="{68325E8A-398D-C42A-8F97-62C4E3E2B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21000" y="9486900"/>
            <a:ext cx="2362200" cy="517525"/>
          </a:xfrm>
        </p:spPr>
        <p:txBody>
          <a:bodyPr/>
          <a:lstStyle/>
          <a:p>
            <a:fld id="{B6F15528-21DE-4FAA-801E-634DDDAF4B2B}" type="slidenum">
              <a:rPr lang="en-US" sz="1800" smtClean="0"/>
              <a:pPr/>
              <a:t>14</a:t>
            </a:fld>
            <a:endParaRPr lang="en-US" sz="1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95C658-C3A6-3B9F-D150-B38BDD65FBDA}"/>
              </a:ext>
            </a:extLst>
          </p:cNvPr>
          <p:cNvSpPr txBox="1"/>
          <p:nvPr/>
        </p:nvSpPr>
        <p:spPr>
          <a:xfrm>
            <a:off x="9372600" y="8233623"/>
            <a:ext cx="971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i_rst</a:t>
            </a:r>
            <a:endParaRPr lang="ko-KR" alt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8E0272-2B37-A6F2-3B39-64D3D6160F34}"/>
              </a:ext>
            </a:extLst>
          </p:cNvPr>
          <p:cNvSpPr txBox="1"/>
          <p:nvPr/>
        </p:nvSpPr>
        <p:spPr>
          <a:xfrm>
            <a:off x="7411060" y="8228534"/>
            <a:ext cx="657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i_clk</a:t>
            </a:r>
            <a:endParaRPr lang="ko-KR" altLang="en-US" sz="2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D89972D-88EE-3538-ADE6-CD277B01D8CC}"/>
              </a:ext>
            </a:extLst>
          </p:cNvPr>
          <p:cNvSpPr/>
          <p:nvPr/>
        </p:nvSpPr>
        <p:spPr>
          <a:xfrm>
            <a:off x="6553200" y="4425082"/>
            <a:ext cx="4345168" cy="32676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320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cam_init</a:t>
            </a:r>
            <a:endParaRPr lang="ko-KR" altLang="en-US" sz="32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C273726-F7B3-B1D2-9F8B-6AD31382A38F}"/>
              </a:ext>
            </a:extLst>
          </p:cNvPr>
          <p:cNvCxnSpPr>
            <a:cxnSpLocks/>
          </p:cNvCxnSpPr>
          <p:nvPr/>
        </p:nvCxnSpPr>
        <p:spPr>
          <a:xfrm flipV="1">
            <a:off x="4844975" y="5464447"/>
            <a:ext cx="1708225" cy="73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11CC7FF-E9FA-66EA-E474-7562A876D231}"/>
              </a:ext>
            </a:extLst>
          </p:cNvPr>
          <p:cNvSpPr txBox="1"/>
          <p:nvPr/>
        </p:nvSpPr>
        <p:spPr>
          <a:xfrm>
            <a:off x="4844975" y="5070673"/>
            <a:ext cx="1708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err="1"/>
              <a:t>i</a:t>
            </a:r>
            <a:r>
              <a:rPr lang="en-US" altLang="ko-KR"/>
              <a:t>_cam_init_start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1355FCA-7B6C-CB46-F87B-E3EB917BEA0A}"/>
              </a:ext>
            </a:extLst>
          </p:cNvPr>
          <p:cNvCxnSpPr/>
          <p:nvPr/>
        </p:nvCxnSpPr>
        <p:spPr>
          <a:xfrm flipV="1">
            <a:off x="9654904" y="7692708"/>
            <a:ext cx="0" cy="575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2C655EA-8E19-B028-BBBE-948AB869570E}"/>
              </a:ext>
            </a:extLst>
          </p:cNvPr>
          <p:cNvCxnSpPr/>
          <p:nvPr/>
        </p:nvCxnSpPr>
        <p:spPr>
          <a:xfrm flipV="1">
            <a:off x="7726026" y="7692708"/>
            <a:ext cx="0" cy="575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0DF5BFA-3DFE-3A4F-A8D1-96CE0710E6B0}"/>
              </a:ext>
            </a:extLst>
          </p:cNvPr>
          <p:cNvCxnSpPr>
            <a:cxnSpLocks/>
          </p:cNvCxnSpPr>
          <p:nvPr/>
        </p:nvCxnSpPr>
        <p:spPr>
          <a:xfrm>
            <a:off x="10898368" y="5080377"/>
            <a:ext cx="35034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31D66AF-6080-96B9-E012-6BA8DB77EDA9}"/>
              </a:ext>
            </a:extLst>
          </p:cNvPr>
          <p:cNvSpPr txBox="1"/>
          <p:nvPr/>
        </p:nvSpPr>
        <p:spPr>
          <a:xfrm>
            <a:off x="12155668" y="4711045"/>
            <a:ext cx="836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o_siod</a:t>
            </a:r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BC34341-2679-EAF1-13A5-AEABCD8C1E39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10892782" y="6637410"/>
            <a:ext cx="33566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0BB0A8F-DB63-3FB4-5C72-E8E7419FFCC1}"/>
              </a:ext>
            </a:extLst>
          </p:cNvPr>
          <p:cNvSpPr txBox="1"/>
          <p:nvPr/>
        </p:nvSpPr>
        <p:spPr>
          <a:xfrm>
            <a:off x="11601832" y="6233736"/>
            <a:ext cx="1938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o_cam_init_done</a:t>
            </a:r>
            <a:endParaRPr lang="ko-KR" altLang="en-US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9759E5F-1AAC-B02B-B41A-AAD982B5CEFC}"/>
              </a:ext>
            </a:extLst>
          </p:cNvPr>
          <p:cNvCxnSpPr>
            <a:cxnSpLocks/>
          </p:cNvCxnSpPr>
          <p:nvPr/>
        </p:nvCxnSpPr>
        <p:spPr>
          <a:xfrm flipV="1">
            <a:off x="10898368" y="5436656"/>
            <a:ext cx="3503432" cy="125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3D76A691-0C7C-3646-5A9A-BCF25C1BE2EE}"/>
              </a:ext>
            </a:extLst>
          </p:cNvPr>
          <p:cNvCxnSpPr>
            <a:cxnSpLocks/>
          </p:cNvCxnSpPr>
          <p:nvPr/>
        </p:nvCxnSpPr>
        <p:spPr>
          <a:xfrm>
            <a:off x="0" y="2247900"/>
            <a:ext cx="17449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2">
            <a:extLst>
              <a:ext uri="{FF2B5EF4-FFF2-40B4-BE49-F238E27FC236}">
                <a16:creationId xmlns:a16="http://schemas.microsoft.com/office/drawing/2014/main" id="{F5DA6850-7ADE-F16B-62DD-90850F00040C}"/>
              </a:ext>
            </a:extLst>
          </p:cNvPr>
          <p:cNvSpPr txBox="1"/>
          <p:nvPr/>
        </p:nvSpPr>
        <p:spPr>
          <a:xfrm>
            <a:off x="1752600" y="2634479"/>
            <a:ext cx="16535400" cy="937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8686"/>
              </a:lnSpc>
              <a:buFont typeface="Wingdings" panose="05000000000000000000" pitchFamily="2" charset="2"/>
              <a:buChar char="l"/>
            </a:pPr>
            <a:r>
              <a:rPr lang="en-US" altLang="ko-KR" sz="3600" b="1" spc="217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cam_init</a:t>
            </a:r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id="{058152B0-6B3B-1B2E-E03C-C1F75A33D31E}"/>
              </a:ext>
            </a:extLst>
          </p:cNvPr>
          <p:cNvSpPr txBox="1"/>
          <p:nvPr/>
        </p:nvSpPr>
        <p:spPr>
          <a:xfrm>
            <a:off x="1028700" y="1090098"/>
            <a:ext cx="11010900" cy="10213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86"/>
              </a:lnSpc>
            </a:pPr>
            <a:r>
              <a:rPr lang="ko-KR" altLang="en-US" sz="6200" b="1" spc="217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모듈 구조</a:t>
            </a:r>
            <a:endParaRPr lang="en-US" altLang="ko-KR" sz="6200" b="1" spc="217" dirty="0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</p:txBody>
      </p:sp>
      <p:pic>
        <p:nvPicPr>
          <p:cNvPr id="22" name="Picture 2" descr="OV7670 Camera Module - VGA Camera and Image Processor - BC Robotics">
            <a:extLst>
              <a:ext uri="{FF2B5EF4-FFF2-40B4-BE49-F238E27FC236}">
                <a16:creationId xmlns:a16="http://schemas.microsoft.com/office/drawing/2014/main" id="{A418ED4A-32DD-06B0-55BE-8319846F2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0" y="4639674"/>
            <a:ext cx="1848372" cy="1223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Push-button Electrical Switches Computer Icons Power - Push Button Switch  Clipart, HD Png Download - 955x750(#747418) - PngFind">
            <a:extLst>
              <a:ext uri="{FF2B5EF4-FFF2-40B4-BE49-F238E27FC236}">
                <a16:creationId xmlns:a16="http://schemas.microsoft.com/office/drawing/2014/main" id="{CFEA7F4A-AB01-FC34-D9B5-179041362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471" y="4878903"/>
            <a:ext cx="1541157" cy="111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C714F83C-95D0-5AA4-1E93-DDA1C6171F37}"/>
              </a:ext>
            </a:extLst>
          </p:cNvPr>
          <p:cNvSpPr/>
          <p:nvPr/>
        </p:nvSpPr>
        <p:spPr>
          <a:xfrm>
            <a:off x="6805754" y="5641544"/>
            <a:ext cx="1210612" cy="1689041"/>
          </a:xfrm>
          <a:prstGeom prst="rect">
            <a:avLst/>
          </a:prstGeom>
          <a:solidFill>
            <a:srgbClr val="95B3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ysClr val="windowText" lastClr="000000"/>
                </a:solidFill>
              </a:rPr>
              <a:t>cam_</a:t>
            </a:r>
            <a:br>
              <a:rPr lang="en-US" altLang="ko-KR" sz="2400">
                <a:solidFill>
                  <a:sysClr val="windowText" lastClr="000000"/>
                </a:solidFill>
              </a:rPr>
            </a:br>
            <a:r>
              <a:rPr lang="en-US" altLang="ko-KR" sz="2400">
                <a:solidFill>
                  <a:sysClr val="windowText" lastClr="000000"/>
                </a:solidFill>
              </a:rPr>
              <a:t>rom</a:t>
            </a:r>
            <a:endParaRPr lang="ko-KR" altLang="en-US" sz="2400">
              <a:solidFill>
                <a:sysClr val="windowText" lastClr="00000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22805D1-FA0F-ED8F-C052-B3EAB6BF6E2E}"/>
              </a:ext>
            </a:extLst>
          </p:cNvPr>
          <p:cNvSpPr/>
          <p:nvPr/>
        </p:nvSpPr>
        <p:spPr>
          <a:xfrm>
            <a:off x="8117685" y="5632729"/>
            <a:ext cx="1210612" cy="16890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ysClr val="windowText" lastClr="000000"/>
                </a:solidFill>
              </a:rPr>
              <a:t>cam_</a:t>
            </a:r>
            <a:br>
              <a:rPr lang="en-US" altLang="ko-KR" sz="2400">
                <a:solidFill>
                  <a:sysClr val="windowText" lastClr="000000"/>
                </a:solidFill>
              </a:rPr>
            </a:br>
            <a:r>
              <a:rPr lang="en-US" altLang="ko-KR" sz="2400">
                <a:solidFill>
                  <a:sysClr val="windowText" lastClr="000000"/>
                </a:solidFill>
              </a:rPr>
              <a:t>config</a:t>
            </a:r>
            <a:endParaRPr lang="ko-KR" altLang="en-US" sz="2400">
              <a:solidFill>
                <a:sysClr val="windowText" lastClr="00000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D8DD276-D951-8291-F95F-0FB7516D7492}"/>
              </a:ext>
            </a:extLst>
          </p:cNvPr>
          <p:cNvSpPr/>
          <p:nvPr/>
        </p:nvSpPr>
        <p:spPr>
          <a:xfrm>
            <a:off x="9429616" y="5641544"/>
            <a:ext cx="1210612" cy="16890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ysClr val="windowText" lastClr="000000"/>
                </a:solidFill>
              </a:rPr>
              <a:t>sccb_</a:t>
            </a:r>
            <a:br>
              <a:rPr lang="en-US" altLang="ko-KR" sz="2400">
                <a:solidFill>
                  <a:sysClr val="windowText" lastClr="000000"/>
                </a:solidFill>
              </a:rPr>
            </a:br>
            <a:r>
              <a:rPr lang="en-US" altLang="ko-KR" sz="2400">
                <a:solidFill>
                  <a:sysClr val="windowText" lastClr="000000"/>
                </a:solidFill>
              </a:rPr>
              <a:t>master</a:t>
            </a:r>
            <a:endParaRPr lang="ko-KR" altLang="en-US" sz="2400">
              <a:solidFill>
                <a:sysClr val="windowText" lastClr="00000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5149887-09AF-B5A2-735D-33B7009CC11C}"/>
              </a:ext>
            </a:extLst>
          </p:cNvPr>
          <p:cNvSpPr/>
          <p:nvPr/>
        </p:nvSpPr>
        <p:spPr>
          <a:xfrm>
            <a:off x="14249400" y="6339490"/>
            <a:ext cx="1848372" cy="5958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cam_capture</a:t>
            </a:r>
            <a:endParaRPr lang="ko-KR" altLang="en-US" sz="20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532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EE3A62-9505-0054-9D39-25CC02A34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CB7C320E-5579-B950-3420-FB42681FB701}"/>
              </a:ext>
            </a:extLst>
          </p:cNvPr>
          <p:cNvSpPr/>
          <p:nvPr/>
        </p:nvSpPr>
        <p:spPr>
          <a:xfrm>
            <a:off x="2944862" y="3890764"/>
            <a:ext cx="11685537" cy="31577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320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cam_init</a:t>
            </a:r>
            <a:endParaRPr lang="ko-KR" altLang="en-US" sz="32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5" name="슬라이드 번호 개체 틀 3">
            <a:extLst>
              <a:ext uri="{FF2B5EF4-FFF2-40B4-BE49-F238E27FC236}">
                <a16:creationId xmlns:a16="http://schemas.microsoft.com/office/drawing/2014/main" id="{4C0C6721-B55B-DF4B-1FB0-D63949FA2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21000" y="9486900"/>
            <a:ext cx="2362200" cy="517525"/>
          </a:xfrm>
        </p:spPr>
        <p:txBody>
          <a:bodyPr/>
          <a:lstStyle/>
          <a:p>
            <a:fld id="{B6F15528-21DE-4FAA-801E-634DDDAF4B2B}" type="slidenum">
              <a:rPr lang="en-US" sz="1800" smtClean="0"/>
              <a:pPr/>
              <a:t>15</a:t>
            </a:fld>
            <a:endParaRPr lang="en-US" sz="1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F6E234-D16F-0D63-DCCD-77F066398CE1}"/>
              </a:ext>
            </a:extLst>
          </p:cNvPr>
          <p:cNvSpPr txBox="1"/>
          <p:nvPr/>
        </p:nvSpPr>
        <p:spPr>
          <a:xfrm>
            <a:off x="9395096" y="6348708"/>
            <a:ext cx="971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i_rst</a:t>
            </a:r>
            <a:endParaRPr lang="ko-KR" alt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D5D978-481F-696C-87C3-1C8D4FB7F798}"/>
              </a:ext>
            </a:extLst>
          </p:cNvPr>
          <p:cNvSpPr txBox="1"/>
          <p:nvPr/>
        </p:nvSpPr>
        <p:spPr>
          <a:xfrm>
            <a:off x="7433556" y="6343619"/>
            <a:ext cx="657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i_clk</a:t>
            </a:r>
            <a:endParaRPr lang="ko-KR" altLang="en-US" sz="2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1C14862-3E59-47CE-0FEB-4863B1548F78}"/>
              </a:ext>
            </a:extLst>
          </p:cNvPr>
          <p:cNvSpPr/>
          <p:nvPr/>
        </p:nvSpPr>
        <p:spPr>
          <a:xfrm>
            <a:off x="6553200" y="4425083"/>
            <a:ext cx="4345168" cy="1382122"/>
          </a:xfrm>
          <a:prstGeom prst="rect">
            <a:avLst/>
          </a:prstGeom>
          <a:solidFill>
            <a:srgbClr val="95B3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320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cam_rom</a:t>
            </a:r>
            <a:endParaRPr lang="ko-KR" altLang="en-US" sz="32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CF69CE6-EE87-6FF1-29D8-EE37A46FAB0C}"/>
              </a:ext>
            </a:extLst>
          </p:cNvPr>
          <p:cNvCxnSpPr>
            <a:cxnSpLocks/>
          </p:cNvCxnSpPr>
          <p:nvPr/>
        </p:nvCxnSpPr>
        <p:spPr>
          <a:xfrm flipV="1">
            <a:off x="4844975" y="5170320"/>
            <a:ext cx="1708225" cy="73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D371C6F-1931-BD27-A30C-D79D86C20E8D}"/>
              </a:ext>
            </a:extLst>
          </p:cNvPr>
          <p:cNvSpPr txBox="1"/>
          <p:nvPr/>
        </p:nvSpPr>
        <p:spPr>
          <a:xfrm>
            <a:off x="5257800" y="4786250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i_addr(8)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7EF55D3-8719-3D3C-3CED-F04727709B03}"/>
              </a:ext>
            </a:extLst>
          </p:cNvPr>
          <p:cNvCxnSpPr/>
          <p:nvPr/>
        </p:nvCxnSpPr>
        <p:spPr>
          <a:xfrm flipV="1">
            <a:off x="9677400" y="5807793"/>
            <a:ext cx="0" cy="575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021474A-96D6-BE24-3362-5F63BAC17F07}"/>
              </a:ext>
            </a:extLst>
          </p:cNvPr>
          <p:cNvCxnSpPr/>
          <p:nvPr/>
        </p:nvCxnSpPr>
        <p:spPr>
          <a:xfrm flipV="1">
            <a:off x="7748522" y="5807793"/>
            <a:ext cx="0" cy="575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91F3D8A-820A-27B7-0511-05E0024ADA82}"/>
              </a:ext>
            </a:extLst>
          </p:cNvPr>
          <p:cNvCxnSpPr>
            <a:cxnSpLocks/>
          </p:cNvCxnSpPr>
          <p:nvPr/>
        </p:nvCxnSpPr>
        <p:spPr>
          <a:xfrm>
            <a:off x="10898368" y="5143299"/>
            <a:ext cx="16755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C22FD349-23E3-4EA7-5287-894511AB949B}"/>
              </a:ext>
            </a:extLst>
          </p:cNvPr>
          <p:cNvCxnSpPr>
            <a:cxnSpLocks/>
          </p:cNvCxnSpPr>
          <p:nvPr/>
        </p:nvCxnSpPr>
        <p:spPr>
          <a:xfrm>
            <a:off x="0" y="2247900"/>
            <a:ext cx="17449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2">
            <a:extLst>
              <a:ext uri="{FF2B5EF4-FFF2-40B4-BE49-F238E27FC236}">
                <a16:creationId xmlns:a16="http://schemas.microsoft.com/office/drawing/2014/main" id="{A5A4010F-B3D1-AB03-F1FE-98475E5954EE}"/>
              </a:ext>
            </a:extLst>
          </p:cNvPr>
          <p:cNvSpPr txBox="1"/>
          <p:nvPr/>
        </p:nvSpPr>
        <p:spPr>
          <a:xfrm>
            <a:off x="1752600" y="2634479"/>
            <a:ext cx="16535400" cy="937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8686"/>
              </a:lnSpc>
              <a:buFont typeface="Wingdings" panose="05000000000000000000" pitchFamily="2" charset="2"/>
              <a:buChar char="l"/>
            </a:pPr>
            <a:r>
              <a:rPr lang="en-US" altLang="ko-KR" sz="3600" b="1" spc="217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cam_rom</a:t>
            </a:r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id="{879C2F13-B250-ED08-9EC0-5DC1CE243140}"/>
              </a:ext>
            </a:extLst>
          </p:cNvPr>
          <p:cNvSpPr txBox="1"/>
          <p:nvPr/>
        </p:nvSpPr>
        <p:spPr>
          <a:xfrm>
            <a:off x="1028700" y="1090098"/>
            <a:ext cx="11010900" cy="10213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86"/>
              </a:lnSpc>
            </a:pPr>
            <a:r>
              <a:rPr lang="ko-KR" altLang="en-US" sz="6200" b="1" spc="217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모듈 구조</a:t>
            </a:r>
            <a:endParaRPr lang="en-US" altLang="ko-KR" sz="6200" b="1" spc="217" dirty="0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632D03-2C97-4B70-C4DC-25AB9478BB6E}"/>
              </a:ext>
            </a:extLst>
          </p:cNvPr>
          <p:cNvSpPr txBox="1"/>
          <p:nvPr/>
        </p:nvSpPr>
        <p:spPr>
          <a:xfrm>
            <a:off x="11125200" y="4771010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o_dout(16)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622FD4E-C6F7-0267-132F-7F7B22938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151" y="8027669"/>
            <a:ext cx="9659698" cy="1114581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C78C817D-837C-C046-CCEE-210FDC5BDEDE}"/>
              </a:ext>
            </a:extLst>
          </p:cNvPr>
          <p:cNvSpPr/>
          <p:nvPr/>
        </p:nvSpPr>
        <p:spPr>
          <a:xfrm>
            <a:off x="6477000" y="92583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B8667D8-DC97-1D1F-3680-526AD8D15E43}"/>
              </a:ext>
            </a:extLst>
          </p:cNvPr>
          <p:cNvSpPr/>
          <p:nvPr/>
        </p:nvSpPr>
        <p:spPr>
          <a:xfrm>
            <a:off x="6477000" y="940689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2B0ADC0-35B6-C6A9-3F84-B8B9D639D6C7}"/>
              </a:ext>
            </a:extLst>
          </p:cNvPr>
          <p:cNvSpPr/>
          <p:nvPr/>
        </p:nvSpPr>
        <p:spPr>
          <a:xfrm>
            <a:off x="6477000" y="9557239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DFA8EF5-BF84-EA7B-18B9-B15E24FFCA43}"/>
              </a:ext>
            </a:extLst>
          </p:cNvPr>
          <p:cNvSpPr/>
          <p:nvPr/>
        </p:nvSpPr>
        <p:spPr>
          <a:xfrm>
            <a:off x="3354559" y="4950067"/>
            <a:ext cx="1523125" cy="440506"/>
          </a:xfrm>
          <a:prstGeom prst="rect">
            <a:avLst/>
          </a:prstGeom>
          <a:solidFill>
            <a:srgbClr val="95B3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cam_config</a:t>
            </a:r>
            <a:endParaRPr lang="ko-KR" altLang="en-US" sz="20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69D81F8-812C-4124-7F90-56ADA3B152B0}"/>
              </a:ext>
            </a:extLst>
          </p:cNvPr>
          <p:cNvSpPr/>
          <p:nvPr/>
        </p:nvSpPr>
        <p:spPr>
          <a:xfrm>
            <a:off x="12588157" y="4935329"/>
            <a:ext cx="1523125" cy="440506"/>
          </a:xfrm>
          <a:prstGeom prst="rect">
            <a:avLst/>
          </a:prstGeom>
          <a:solidFill>
            <a:srgbClr val="95B3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cam_config</a:t>
            </a:r>
            <a:endParaRPr lang="ko-KR" altLang="en-US" sz="20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024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EF60E0-BE48-8F95-2F74-72E679438D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>
            <a:extLst>
              <a:ext uri="{FF2B5EF4-FFF2-40B4-BE49-F238E27FC236}">
                <a16:creationId xmlns:a16="http://schemas.microsoft.com/office/drawing/2014/main" id="{9F37FE81-0C06-BE05-D01B-77188C8968BD}"/>
              </a:ext>
            </a:extLst>
          </p:cNvPr>
          <p:cNvSpPr/>
          <p:nvPr/>
        </p:nvSpPr>
        <p:spPr>
          <a:xfrm>
            <a:off x="2208528" y="3888478"/>
            <a:ext cx="13412471" cy="26786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320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cam_init</a:t>
            </a:r>
            <a:endParaRPr lang="ko-KR" altLang="en-US" sz="32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5" name="슬라이드 번호 개체 틀 3">
            <a:extLst>
              <a:ext uri="{FF2B5EF4-FFF2-40B4-BE49-F238E27FC236}">
                <a16:creationId xmlns:a16="http://schemas.microsoft.com/office/drawing/2014/main" id="{FB4FD471-9089-7630-8EC9-A650E23E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21000" y="9486900"/>
            <a:ext cx="2362200" cy="517525"/>
          </a:xfrm>
        </p:spPr>
        <p:txBody>
          <a:bodyPr/>
          <a:lstStyle/>
          <a:p>
            <a:fld id="{B6F15528-21DE-4FAA-801E-634DDDAF4B2B}" type="slidenum">
              <a:rPr lang="en-US" sz="1800" smtClean="0"/>
              <a:pPr/>
              <a:t>16</a:t>
            </a:fld>
            <a:endParaRPr lang="en-US" sz="1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C02AF-4597-C75A-DCBD-F653C358A4F8}"/>
              </a:ext>
            </a:extLst>
          </p:cNvPr>
          <p:cNvSpPr txBox="1"/>
          <p:nvPr/>
        </p:nvSpPr>
        <p:spPr>
          <a:xfrm>
            <a:off x="7978071" y="3287367"/>
            <a:ext cx="971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i_rst</a:t>
            </a:r>
            <a:endParaRPr lang="ko-KR" alt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471050-4988-18B7-4420-8F610D2AC109}"/>
              </a:ext>
            </a:extLst>
          </p:cNvPr>
          <p:cNvSpPr txBox="1"/>
          <p:nvPr/>
        </p:nvSpPr>
        <p:spPr>
          <a:xfrm>
            <a:off x="6858000" y="3285635"/>
            <a:ext cx="657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i_clk</a:t>
            </a:r>
            <a:endParaRPr lang="ko-KR" altLang="en-US" sz="2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C59BC7A-B9EC-6F2A-B0C6-3C70BB00D808}"/>
              </a:ext>
            </a:extLst>
          </p:cNvPr>
          <p:cNvSpPr/>
          <p:nvPr/>
        </p:nvSpPr>
        <p:spPr>
          <a:xfrm>
            <a:off x="6553200" y="4705683"/>
            <a:ext cx="4378484" cy="1447161"/>
          </a:xfrm>
          <a:prstGeom prst="rect">
            <a:avLst/>
          </a:prstGeom>
          <a:solidFill>
            <a:srgbClr val="95B3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320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cam_config</a:t>
            </a:r>
            <a:endParaRPr lang="ko-KR" altLang="en-US" sz="32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328F0DB-7B4C-E4D5-B7EB-53326C65A82C}"/>
              </a:ext>
            </a:extLst>
          </p:cNvPr>
          <p:cNvCxnSpPr>
            <a:cxnSpLocks/>
          </p:cNvCxnSpPr>
          <p:nvPr/>
        </p:nvCxnSpPr>
        <p:spPr>
          <a:xfrm flipV="1">
            <a:off x="4800600" y="4943541"/>
            <a:ext cx="1747214" cy="77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2D96190-3A35-73F6-15AA-AD590B5C50DD}"/>
              </a:ext>
            </a:extLst>
          </p:cNvPr>
          <p:cNvSpPr txBox="1"/>
          <p:nvPr/>
        </p:nvSpPr>
        <p:spPr>
          <a:xfrm>
            <a:off x="5066445" y="4565282"/>
            <a:ext cx="1265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i_i2c_ready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E1D2C53-295D-4E47-2E38-BD3DEECCE9A5}"/>
              </a:ext>
            </a:extLst>
          </p:cNvPr>
          <p:cNvCxnSpPr>
            <a:cxnSpLocks/>
          </p:cNvCxnSpPr>
          <p:nvPr/>
        </p:nvCxnSpPr>
        <p:spPr>
          <a:xfrm>
            <a:off x="7186776" y="3695700"/>
            <a:ext cx="3276" cy="10039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41288F5-5678-778D-A6B3-FC5C6A3D9FC1}"/>
              </a:ext>
            </a:extLst>
          </p:cNvPr>
          <p:cNvCxnSpPr>
            <a:cxnSpLocks/>
          </p:cNvCxnSpPr>
          <p:nvPr/>
        </p:nvCxnSpPr>
        <p:spPr>
          <a:xfrm>
            <a:off x="10921637" y="4888302"/>
            <a:ext cx="16755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05CEBF0-B1E3-D9B9-B978-908FA72B4A40}"/>
              </a:ext>
            </a:extLst>
          </p:cNvPr>
          <p:cNvCxnSpPr>
            <a:cxnSpLocks/>
          </p:cNvCxnSpPr>
          <p:nvPr/>
        </p:nvCxnSpPr>
        <p:spPr>
          <a:xfrm>
            <a:off x="0" y="2247900"/>
            <a:ext cx="17449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2">
            <a:extLst>
              <a:ext uri="{FF2B5EF4-FFF2-40B4-BE49-F238E27FC236}">
                <a16:creationId xmlns:a16="http://schemas.microsoft.com/office/drawing/2014/main" id="{04BBEDE8-E6C5-D54A-B2FD-CD46E3619066}"/>
              </a:ext>
            </a:extLst>
          </p:cNvPr>
          <p:cNvSpPr txBox="1"/>
          <p:nvPr/>
        </p:nvSpPr>
        <p:spPr>
          <a:xfrm>
            <a:off x="1752600" y="2634479"/>
            <a:ext cx="16535400" cy="937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8686"/>
              </a:lnSpc>
              <a:buFont typeface="Wingdings" panose="05000000000000000000" pitchFamily="2" charset="2"/>
              <a:buChar char="l"/>
            </a:pPr>
            <a:r>
              <a:rPr lang="en-US" altLang="ko-KR" sz="3600" b="1" spc="217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cam_config</a:t>
            </a:r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id="{BF839788-7E62-D15B-5EDA-52EE2282B880}"/>
              </a:ext>
            </a:extLst>
          </p:cNvPr>
          <p:cNvSpPr txBox="1"/>
          <p:nvPr/>
        </p:nvSpPr>
        <p:spPr>
          <a:xfrm>
            <a:off x="1028700" y="1090098"/>
            <a:ext cx="11010900" cy="10213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86"/>
              </a:lnSpc>
            </a:pPr>
            <a:r>
              <a:rPr lang="ko-KR" altLang="en-US" sz="6200" b="1" spc="217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모듈 구조</a:t>
            </a:r>
            <a:endParaRPr lang="en-US" altLang="ko-KR" sz="6200" b="1" spc="217" dirty="0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FD86C9-260A-1ED3-51CA-8D67D26053EA}"/>
              </a:ext>
            </a:extLst>
          </p:cNvPr>
          <p:cNvSpPr txBox="1"/>
          <p:nvPr/>
        </p:nvSpPr>
        <p:spPr>
          <a:xfrm>
            <a:off x="10972800" y="4521018"/>
            <a:ext cx="16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o_rom_addr(8)</a:t>
            </a:r>
            <a:endParaRPr lang="ko-KR" altLang="en-US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4E1064B-F9A1-81E5-237C-1A0FB1CBEA9A}"/>
              </a:ext>
            </a:extLst>
          </p:cNvPr>
          <p:cNvCxnSpPr>
            <a:cxnSpLocks/>
          </p:cNvCxnSpPr>
          <p:nvPr/>
        </p:nvCxnSpPr>
        <p:spPr>
          <a:xfrm>
            <a:off x="1752600" y="5451724"/>
            <a:ext cx="4800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954FF71-B3D8-99D7-E861-E02B5D14A525}"/>
              </a:ext>
            </a:extLst>
          </p:cNvPr>
          <p:cNvSpPr txBox="1"/>
          <p:nvPr/>
        </p:nvSpPr>
        <p:spPr>
          <a:xfrm>
            <a:off x="4974433" y="5065693"/>
            <a:ext cx="1468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i_config_start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0761A72-3C55-B33D-2585-EF68A10072B9}"/>
              </a:ext>
            </a:extLst>
          </p:cNvPr>
          <p:cNvCxnSpPr>
            <a:cxnSpLocks/>
          </p:cNvCxnSpPr>
          <p:nvPr/>
        </p:nvCxnSpPr>
        <p:spPr>
          <a:xfrm>
            <a:off x="4800600" y="5888692"/>
            <a:ext cx="17472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8CA5E66-9BEF-BE9E-6768-B887A44444EB}"/>
              </a:ext>
            </a:extLst>
          </p:cNvPr>
          <p:cNvSpPr txBox="1"/>
          <p:nvPr/>
        </p:nvSpPr>
        <p:spPr>
          <a:xfrm>
            <a:off x="4912045" y="5537062"/>
            <a:ext cx="1641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i_rom_data(16)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3D9659A-29F6-FD9A-1BCB-496D2E804E98}"/>
              </a:ext>
            </a:extLst>
          </p:cNvPr>
          <p:cNvCxnSpPr>
            <a:cxnSpLocks/>
          </p:cNvCxnSpPr>
          <p:nvPr/>
        </p:nvCxnSpPr>
        <p:spPr>
          <a:xfrm>
            <a:off x="10921637" y="5269835"/>
            <a:ext cx="16755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73D3133-4ADF-D122-CDA2-EA4D898A606B}"/>
              </a:ext>
            </a:extLst>
          </p:cNvPr>
          <p:cNvSpPr txBox="1"/>
          <p:nvPr/>
        </p:nvSpPr>
        <p:spPr>
          <a:xfrm>
            <a:off x="11049000" y="4900503"/>
            <a:ext cx="1234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o_i2c_start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09B81E5-CDB9-BF3F-167B-90854F0D2E84}"/>
              </a:ext>
            </a:extLst>
          </p:cNvPr>
          <p:cNvCxnSpPr>
            <a:cxnSpLocks/>
          </p:cNvCxnSpPr>
          <p:nvPr/>
        </p:nvCxnSpPr>
        <p:spPr>
          <a:xfrm>
            <a:off x="10921637" y="5633796"/>
            <a:ext cx="16755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A026B14-B5F0-715B-E1CA-0541CFF89955}"/>
              </a:ext>
            </a:extLst>
          </p:cNvPr>
          <p:cNvSpPr txBox="1"/>
          <p:nvPr/>
        </p:nvSpPr>
        <p:spPr>
          <a:xfrm>
            <a:off x="11049000" y="5264464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o_i2c_addr(8)</a:t>
            </a:r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760FF8D-FBE3-6FDD-FEBA-31B780C454D0}"/>
              </a:ext>
            </a:extLst>
          </p:cNvPr>
          <p:cNvCxnSpPr>
            <a:cxnSpLocks/>
          </p:cNvCxnSpPr>
          <p:nvPr/>
        </p:nvCxnSpPr>
        <p:spPr>
          <a:xfrm>
            <a:off x="10937070" y="5987100"/>
            <a:ext cx="16755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4DEF6A6-151D-1B7C-FE7E-D532A13B6897}"/>
              </a:ext>
            </a:extLst>
          </p:cNvPr>
          <p:cNvSpPr txBox="1"/>
          <p:nvPr/>
        </p:nvSpPr>
        <p:spPr>
          <a:xfrm>
            <a:off x="11049000" y="5617768"/>
            <a:ext cx="1478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o_i2c_data(8)</a:t>
            </a:r>
            <a:endParaRPr lang="ko-KR" altLang="en-US" dirty="0"/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A5A6C501-0C95-DBF2-2F73-9C1A62E9F387}"/>
              </a:ext>
            </a:extLst>
          </p:cNvPr>
          <p:cNvCxnSpPr>
            <a:cxnSpLocks/>
            <a:stCxn id="4" idx="0"/>
          </p:cNvCxnSpPr>
          <p:nvPr/>
        </p:nvCxnSpPr>
        <p:spPr>
          <a:xfrm rot="5400000" flipH="1" flipV="1">
            <a:off x="12290992" y="919749"/>
            <a:ext cx="237384" cy="733448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DADCB9A-3BB5-6705-0D83-C743198FE5D0}"/>
              </a:ext>
            </a:extLst>
          </p:cNvPr>
          <p:cNvSpPr txBox="1"/>
          <p:nvPr/>
        </p:nvSpPr>
        <p:spPr>
          <a:xfrm>
            <a:off x="11642150" y="4104186"/>
            <a:ext cx="1588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o_config_done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0713687-B01E-C90A-4C52-1CF4AFF629BC}"/>
              </a:ext>
            </a:extLst>
          </p:cNvPr>
          <p:cNvSpPr/>
          <p:nvPr/>
        </p:nvSpPr>
        <p:spPr>
          <a:xfrm>
            <a:off x="12612586" y="5151209"/>
            <a:ext cx="2322614" cy="1001631"/>
          </a:xfrm>
          <a:prstGeom prst="rect">
            <a:avLst/>
          </a:prstGeom>
          <a:solidFill>
            <a:srgbClr val="95B3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sccb_master</a:t>
            </a:r>
            <a:endParaRPr lang="ko-KR" altLang="en-US" sz="20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FC06AD1-F92B-8A1D-4E5E-2D30D4617060}"/>
              </a:ext>
            </a:extLst>
          </p:cNvPr>
          <p:cNvSpPr/>
          <p:nvPr/>
        </p:nvSpPr>
        <p:spPr>
          <a:xfrm>
            <a:off x="12612586" y="4705683"/>
            <a:ext cx="2322614" cy="356308"/>
          </a:xfrm>
          <a:prstGeom prst="rect">
            <a:avLst/>
          </a:prstGeom>
          <a:solidFill>
            <a:srgbClr val="95B3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cam_rom</a:t>
            </a:r>
            <a:endParaRPr lang="ko-KR" altLang="en-US" sz="20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3E69A77-7B93-203B-BF98-C0A472D9B29A}"/>
              </a:ext>
            </a:extLst>
          </p:cNvPr>
          <p:cNvSpPr/>
          <p:nvPr/>
        </p:nvSpPr>
        <p:spPr>
          <a:xfrm>
            <a:off x="2479640" y="5652024"/>
            <a:ext cx="2322614" cy="356308"/>
          </a:xfrm>
          <a:prstGeom prst="rect">
            <a:avLst/>
          </a:prstGeom>
          <a:solidFill>
            <a:srgbClr val="95B3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cam_rom</a:t>
            </a:r>
            <a:endParaRPr lang="ko-KR" altLang="en-US" sz="20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96B9435-1719-3839-7908-BB2B9E839CCE}"/>
              </a:ext>
            </a:extLst>
          </p:cNvPr>
          <p:cNvSpPr/>
          <p:nvPr/>
        </p:nvSpPr>
        <p:spPr>
          <a:xfrm>
            <a:off x="2493493" y="4714138"/>
            <a:ext cx="2322614" cy="352423"/>
          </a:xfrm>
          <a:prstGeom prst="rect">
            <a:avLst/>
          </a:prstGeom>
          <a:solidFill>
            <a:srgbClr val="95B3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sccb_master</a:t>
            </a:r>
            <a:endParaRPr lang="ko-KR" altLang="en-US" sz="20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6CFC308F-FA4B-47EA-4CD0-69DE22D100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848087"/>
              </p:ext>
            </p:extLst>
          </p:nvPr>
        </p:nvGraphicFramePr>
        <p:xfrm>
          <a:off x="1963062" y="6749718"/>
          <a:ext cx="13972850" cy="338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94570">
                  <a:extLst>
                    <a:ext uri="{9D8B030D-6E8A-4147-A177-3AD203B41FA5}">
                      <a16:colId xmlns:a16="http://schemas.microsoft.com/office/drawing/2014/main" val="1134281014"/>
                    </a:ext>
                  </a:extLst>
                </a:gridCol>
                <a:gridCol w="2794570">
                  <a:extLst>
                    <a:ext uri="{9D8B030D-6E8A-4147-A177-3AD203B41FA5}">
                      <a16:colId xmlns:a16="http://schemas.microsoft.com/office/drawing/2014/main" val="3475851275"/>
                    </a:ext>
                  </a:extLst>
                </a:gridCol>
                <a:gridCol w="2794570">
                  <a:extLst>
                    <a:ext uri="{9D8B030D-6E8A-4147-A177-3AD203B41FA5}">
                      <a16:colId xmlns:a16="http://schemas.microsoft.com/office/drawing/2014/main" val="3492526919"/>
                    </a:ext>
                  </a:extLst>
                </a:gridCol>
                <a:gridCol w="2794570">
                  <a:extLst>
                    <a:ext uri="{9D8B030D-6E8A-4147-A177-3AD203B41FA5}">
                      <a16:colId xmlns:a16="http://schemas.microsoft.com/office/drawing/2014/main" val="1791565510"/>
                    </a:ext>
                  </a:extLst>
                </a:gridCol>
                <a:gridCol w="2794570">
                  <a:extLst>
                    <a:ext uri="{9D8B030D-6E8A-4147-A177-3AD203B41FA5}">
                      <a16:colId xmlns:a16="http://schemas.microsoft.com/office/drawing/2014/main" val="286984700"/>
                    </a:ext>
                  </a:extLst>
                </a:gridCol>
              </a:tblGrid>
              <a:tr h="20005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IDLE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SEND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DONE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TIMER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716805"/>
                  </a:ext>
                </a:extLst>
              </a:tr>
              <a:tr h="2000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state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i_config_start ? SEND : IDLE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i_i2c_ready ? </a:t>
                      </a:r>
                      <a:br>
                        <a:rPr lang="en-US" altLang="ko-KR"/>
                      </a:br>
                      <a:r>
                        <a:rPr lang="en-US" altLang="ko-KR"/>
                        <a:t>i_rom_data == 16’hFFFF ? DONE : TIMER : x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IDLE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timer == 1 ? return_state : TIMER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196204"/>
                  </a:ext>
                </a:extLst>
              </a:tr>
              <a:tr h="2000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return_state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x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i_i2c_ready ? </a:t>
                      </a:r>
                      <a:br>
                        <a:rPr lang="en-US" altLang="ko-KR"/>
                      </a:br>
                      <a:r>
                        <a:rPr lang="en-US" altLang="ko-KR"/>
                        <a:t>i_rom_data == 16’hFFFF ? x : SEND : x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x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x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405705"/>
                  </a:ext>
                </a:extLst>
              </a:tr>
              <a:tr h="2000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timer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x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i_i2c_ready ? </a:t>
                      </a:r>
                    </a:p>
                    <a:p>
                      <a:pPr latinLnBrk="1"/>
                      <a:r>
                        <a:rPr lang="en-US" altLang="ko-KR"/>
                        <a:t>i_rom_data == 16’hFFFF ? x : i_rom_data == 16’hFFF0 ? 10ms : 1 : x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x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timer == 1 ? 0 : timer - 1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312275"/>
                  </a:ext>
                </a:extLst>
              </a:tr>
            </a:tbl>
          </a:graphicData>
        </a:graphic>
      </p:graphicFrame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C05BB325-030B-499C-931D-DF5B0F68B813}"/>
              </a:ext>
            </a:extLst>
          </p:cNvPr>
          <p:cNvCxnSpPr>
            <a:cxnSpLocks/>
          </p:cNvCxnSpPr>
          <p:nvPr/>
        </p:nvCxnSpPr>
        <p:spPr>
          <a:xfrm>
            <a:off x="8277474" y="3695699"/>
            <a:ext cx="3276" cy="10039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51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319594-147F-847D-DBDA-34DD81972A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>
            <a:extLst>
              <a:ext uri="{FF2B5EF4-FFF2-40B4-BE49-F238E27FC236}">
                <a16:creationId xmlns:a16="http://schemas.microsoft.com/office/drawing/2014/main" id="{3059A591-E304-FC75-1166-5A43D1CBD058}"/>
              </a:ext>
            </a:extLst>
          </p:cNvPr>
          <p:cNvSpPr/>
          <p:nvPr/>
        </p:nvSpPr>
        <p:spPr>
          <a:xfrm>
            <a:off x="2208528" y="3888478"/>
            <a:ext cx="13412471" cy="26786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320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cam_init</a:t>
            </a:r>
            <a:endParaRPr lang="ko-KR" altLang="en-US" sz="32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5" name="슬라이드 번호 개체 틀 3">
            <a:extLst>
              <a:ext uri="{FF2B5EF4-FFF2-40B4-BE49-F238E27FC236}">
                <a16:creationId xmlns:a16="http://schemas.microsoft.com/office/drawing/2014/main" id="{9B668554-8852-9304-2541-19B2D0910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21000" y="9486900"/>
            <a:ext cx="2362200" cy="517525"/>
          </a:xfrm>
        </p:spPr>
        <p:txBody>
          <a:bodyPr/>
          <a:lstStyle/>
          <a:p>
            <a:fld id="{B6F15528-21DE-4FAA-801E-634DDDAF4B2B}" type="slidenum">
              <a:rPr lang="en-US" sz="1800" smtClean="0"/>
              <a:pPr/>
              <a:t>17</a:t>
            </a:fld>
            <a:endParaRPr lang="en-US" sz="1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2E9214-FB46-6F33-DE34-495737DA26AB}"/>
              </a:ext>
            </a:extLst>
          </p:cNvPr>
          <p:cNvSpPr txBox="1"/>
          <p:nvPr/>
        </p:nvSpPr>
        <p:spPr>
          <a:xfrm>
            <a:off x="7978071" y="3287367"/>
            <a:ext cx="971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i_rst</a:t>
            </a:r>
            <a:endParaRPr lang="ko-KR" alt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0D6A65-942C-7498-6AAD-BA9D7FA21521}"/>
              </a:ext>
            </a:extLst>
          </p:cNvPr>
          <p:cNvSpPr txBox="1"/>
          <p:nvPr/>
        </p:nvSpPr>
        <p:spPr>
          <a:xfrm>
            <a:off x="6858000" y="3285635"/>
            <a:ext cx="657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i_clk</a:t>
            </a:r>
            <a:endParaRPr lang="ko-KR" altLang="en-US" sz="2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61B1BF4-E03C-8919-9F2B-7FEFB716E749}"/>
              </a:ext>
            </a:extLst>
          </p:cNvPr>
          <p:cNvSpPr/>
          <p:nvPr/>
        </p:nvSpPr>
        <p:spPr>
          <a:xfrm>
            <a:off x="6553200" y="4705683"/>
            <a:ext cx="4378484" cy="1447161"/>
          </a:xfrm>
          <a:prstGeom prst="rect">
            <a:avLst/>
          </a:prstGeom>
          <a:solidFill>
            <a:srgbClr val="95B3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320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cam_config</a:t>
            </a:r>
            <a:endParaRPr lang="ko-KR" altLang="en-US" sz="32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124C873-617F-1182-091C-110FA64D045F}"/>
              </a:ext>
            </a:extLst>
          </p:cNvPr>
          <p:cNvCxnSpPr>
            <a:cxnSpLocks/>
          </p:cNvCxnSpPr>
          <p:nvPr/>
        </p:nvCxnSpPr>
        <p:spPr>
          <a:xfrm flipV="1">
            <a:off x="4800600" y="4943541"/>
            <a:ext cx="1747214" cy="77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8304428-3A4E-2987-0226-59CD40BC618F}"/>
              </a:ext>
            </a:extLst>
          </p:cNvPr>
          <p:cNvSpPr txBox="1"/>
          <p:nvPr/>
        </p:nvSpPr>
        <p:spPr>
          <a:xfrm>
            <a:off x="5066445" y="4565282"/>
            <a:ext cx="1265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i_i2c_ready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818C4F8-F88B-CFB1-E69F-A22302E530FF}"/>
              </a:ext>
            </a:extLst>
          </p:cNvPr>
          <p:cNvCxnSpPr>
            <a:cxnSpLocks/>
          </p:cNvCxnSpPr>
          <p:nvPr/>
        </p:nvCxnSpPr>
        <p:spPr>
          <a:xfrm>
            <a:off x="7186776" y="3695700"/>
            <a:ext cx="3276" cy="10039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AC78933-4FF9-8ABC-3F50-64D86427532B}"/>
              </a:ext>
            </a:extLst>
          </p:cNvPr>
          <p:cNvCxnSpPr>
            <a:cxnSpLocks/>
          </p:cNvCxnSpPr>
          <p:nvPr/>
        </p:nvCxnSpPr>
        <p:spPr>
          <a:xfrm>
            <a:off x="10921637" y="4888302"/>
            <a:ext cx="16755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36A5335-38AA-FCEB-815E-F43EEBCBC4BD}"/>
              </a:ext>
            </a:extLst>
          </p:cNvPr>
          <p:cNvCxnSpPr>
            <a:cxnSpLocks/>
          </p:cNvCxnSpPr>
          <p:nvPr/>
        </p:nvCxnSpPr>
        <p:spPr>
          <a:xfrm>
            <a:off x="0" y="2247900"/>
            <a:ext cx="17449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2">
            <a:extLst>
              <a:ext uri="{FF2B5EF4-FFF2-40B4-BE49-F238E27FC236}">
                <a16:creationId xmlns:a16="http://schemas.microsoft.com/office/drawing/2014/main" id="{9D0FF3AC-C8C0-3E16-C981-C4FE013CA6D4}"/>
              </a:ext>
            </a:extLst>
          </p:cNvPr>
          <p:cNvSpPr txBox="1"/>
          <p:nvPr/>
        </p:nvSpPr>
        <p:spPr>
          <a:xfrm>
            <a:off x="1752600" y="2634479"/>
            <a:ext cx="16535400" cy="937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8686"/>
              </a:lnSpc>
              <a:buFont typeface="Wingdings" panose="05000000000000000000" pitchFamily="2" charset="2"/>
              <a:buChar char="l"/>
            </a:pPr>
            <a:r>
              <a:rPr lang="en-US" altLang="ko-KR" sz="3600" b="1" spc="217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cam_config</a:t>
            </a:r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id="{6E88C137-FF10-9D4C-0F50-89D8BAA90525}"/>
              </a:ext>
            </a:extLst>
          </p:cNvPr>
          <p:cNvSpPr txBox="1"/>
          <p:nvPr/>
        </p:nvSpPr>
        <p:spPr>
          <a:xfrm>
            <a:off x="1028700" y="1090098"/>
            <a:ext cx="11010900" cy="10213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86"/>
              </a:lnSpc>
            </a:pPr>
            <a:r>
              <a:rPr lang="ko-KR" altLang="en-US" sz="6200" b="1" spc="217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모듈 구조</a:t>
            </a:r>
            <a:endParaRPr lang="en-US" altLang="ko-KR" sz="6200" b="1" spc="217" dirty="0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FCE5057E-05FF-31D1-98CF-024223CE83D0}"/>
              </a:ext>
            </a:extLst>
          </p:cNvPr>
          <p:cNvCxnSpPr>
            <a:cxnSpLocks/>
          </p:cNvCxnSpPr>
          <p:nvPr/>
        </p:nvCxnSpPr>
        <p:spPr>
          <a:xfrm>
            <a:off x="1752600" y="5451724"/>
            <a:ext cx="4800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28CCED6-38D9-BBD4-1CD2-D3F6049330EE}"/>
              </a:ext>
            </a:extLst>
          </p:cNvPr>
          <p:cNvSpPr txBox="1"/>
          <p:nvPr/>
        </p:nvSpPr>
        <p:spPr>
          <a:xfrm>
            <a:off x="4974433" y="5065693"/>
            <a:ext cx="1468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i_config_start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57309EF-1983-0733-22CB-8D55563213AA}"/>
              </a:ext>
            </a:extLst>
          </p:cNvPr>
          <p:cNvCxnSpPr>
            <a:cxnSpLocks/>
          </p:cNvCxnSpPr>
          <p:nvPr/>
        </p:nvCxnSpPr>
        <p:spPr>
          <a:xfrm>
            <a:off x="4800600" y="5888692"/>
            <a:ext cx="17472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58AB1B1-A029-55FB-6E5D-2DBD4B936643}"/>
              </a:ext>
            </a:extLst>
          </p:cNvPr>
          <p:cNvCxnSpPr>
            <a:cxnSpLocks/>
          </p:cNvCxnSpPr>
          <p:nvPr/>
        </p:nvCxnSpPr>
        <p:spPr>
          <a:xfrm>
            <a:off x="10921637" y="5269835"/>
            <a:ext cx="16755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8AE71D8-EA97-391A-4621-76FA82750EF9}"/>
              </a:ext>
            </a:extLst>
          </p:cNvPr>
          <p:cNvSpPr txBox="1"/>
          <p:nvPr/>
        </p:nvSpPr>
        <p:spPr>
          <a:xfrm>
            <a:off x="11122183" y="4900503"/>
            <a:ext cx="1234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o_i2c_start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2FA3345-BC15-21E0-FEF3-E4A22A2406FC}"/>
              </a:ext>
            </a:extLst>
          </p:cNvPr>
          <p:cNvCxnSpPr>
            <a:cxnSpLocks/>
          </p:cNvCxnSpPr>
          <p:nvPr/>
        </p:nvCxnSpPr>
        <p:spPr>
          <a:xfrm>
            <a:off x="10921637" y="5633796"/>
            <a:ext cx="16755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336E4DF-B6EB-F7DA-2CE0-5A461471C885}"/>
              </a:ext>
            </a:extLst>
          </p:cNvPr>
          <p:cNvCxnSpPr>
            <a:cxnSpLocks/>
          </p:cNvCxnSpPr>
          <p:nvPr/>
        </p:nvCxnSpPr>
        <p:spPr>
          <a:xfrm>
            <a:off x="10937070" y="5987100"/>
            <a:ext cx="16755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DA680D2F-680D-9BB0-0E21-520272C37624}"/>
              </a:ext>
            </a:extLst>
          </p:cNvPr>
          <p:cNvCxnSpPr>
            <a:cxnSpLocks/>
            <a:stCxn id="4" idx="0"/>
          </p:cNvCxnSpPr>
          <p:nvPr/>
        </p:nvCxnSpPr>
        <p:spPr>
          <a:xfrm rot="5400000" flipH="1" flipV="1">
            <a:off x="12290992" y="919749"/>
            <a:ext cx="237384" cy="733448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17CAECE-4837-B41D-F6CF-F38035E1B96C}"/>
              </a:ext>
            </a:extLst>
          </p:cNvPr>
          <p:cNvSpPr txBox="1"/>
          <p:nvPr/>
        </p:nvSpPr>
        <p:spPr>
          <a:xfrm>
            <a:off x="11642150" y="4104186"/>
            <a:ext cx="1588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o_config_done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9CCFFEE-D783-FA1C-CE3D-CEC17752A796}"/>
              </a:ext>
            </a:extLst>
          </p:cNvPr>
          <p:cNvSpPr/>
          <p:nvPr/>
        </p:nvSpPr>
        <p:spPr>
          <a:xfrm>
            <a:off x="12612586" y="5151209"/>
            <a:ext cx="2322614" cy="1001631"/>
          </a:xfrm>
          <a:prstGeom prst="rect">
            <a:avLst/>
          </a:prstGeom>
          <a:solidFill>
            <a:srgbClr val="95B3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sccb_master</a:t>
            </a:r>
            <a:endParaRPr lang="ko-KR" altLang="en-US" sz="20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C5FBFC5-4FE2-6EFA-AC8F-F85DB8DBB42E}"/>
              </a:ext>
            </a:extLst>
          </p:cNvPr>
          <p:cNvSpPr/>
          <p:nvPr/>
        </p:nvSpPr>
        <p:spPr>
          <a:xfrm>
            <a:off x="12612586" y="4705683"/>
            <a:ext cx="2322614" cy="356308"/>
          </a:xfrm>
          <a:prstGeom prst="rect">
            <a:avLst/>
          </a:prstGeom>
          <a:solidFill>
            <a:srgbClr val="95B3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cam_rom</a:t>
            </a:r>
            <a:endParaRPr lang="ko-KR" altLang="en-US" sz="20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BA1FDCE-C420-B65B-EB32-3DAC29CA8F52}"/>
              </a:ext>
            </a:extLst>
          </p:cNvPr>
          <p:cNvSpPr/>
          <p:nvPr/>
        </p:nvSpPr>
        <p:spPr>
          <a:xfrm>
            <a:off x="2479640" y="5652024"/>
            <a:ext cx="2322614" cy="356308"/>
          </a:xfrm>
          <a:prstGeom prst="rect">
            <a:avLst/>
          </a:prstGeom>
          <a:solidFill>
            <a:srgbClr val="95B3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cam_rom</a:t>
            </a:r>
            <a:endParaRPr lang="ko-KR" altLang="en-US" sz="20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1C5D29A-BC48-6569-85AE-16259DDB5034}"/>
              </a:ext>
            </a:extLst>
          </p:cNvPr>
          <p:cNvSpPr/>
          <p:nvPr/>
        </p:nvSpPr>
        <p:spPr>
          <a:xfrm>
            <a:off x="2493493" y="4714138"/>
            <a:ext cx="2322614" cy="352423"/>
          </a:xfrm>
          <a:prstGeom prst="rect">
            <a:avLst/>
          </a:prstGeom>
          <a:solidFill>
            <a:srgbClr val="95B3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sccb_master</a:t>
            </a:r>
            <a:endParaRPr lang="ko-KR" altLang="en-US" sz="20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070B1D3C-2065-298A-020D-4CEB8879D25F}"/>
              </a:ext>
            </a:extLst>
          </p:cNvPr>
          <p:cNvCxnSpPr>
            <a:cxnSpLocks/>
          </p:cNvCxnSpPr>
          <p:nvPr/>
        </p:nvCxnSpPr>
        <p:spPr>
          <a:xfrm>
            <a:off x="8277474" y="3695699"/>
            <a:ext cx="3276" cy="10039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04A221E-501F-E7D1-5C05-4DA7B8F88307}"/>
              </a:ext>
            </a:extLst>
          </p:cNvPr>
          <p:cNvSpPr txBox="1"/>
          <p:nvPr/>
        </p:nvSpPr>
        <p:spPr>
          <a:xfrm>
            <a:off x="2104509" y="7313141"/>
            <a:ext cx="1407898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o_rom_addr 		= (state == SEND &amp;&amp; i_i2c_ready &amp;&amp; i_rom_data == FFF0) ? o_rom_addr + 1 : o_rom_addr</a:t>
            </a:r>
          </a:p>
          <a:p>
            <a:r>
              <a:rPr lang="en-US" altLang="ko-KR" sz="2400"/>
              <a:t>o_i2c_start 		= (state == SEND &amp;&amp; i_i2c_ready &amp;&amp; (i_rom_data != FFFF || i_rom_data != FFF0)</a:t>
            </a:r>
          </a:p>
          <a:p>
            <a:r>
              <a:rPr lang="en-US" altLang="ko-KR" sz="2400"/>
              <a:t>o_i2c_addr 		= i_rom_data[15:8]</a:t>
            </a:r>
          </a:p>
          <a:p>
            <a:r>
              <a:rPr lang="en-US" altLang="ko-KR" sz="2400"/>
              <a:t>o_i2c_data 		= i_rom_data[7:0]</a:t>
            </a:r>
          </a:p>
          <a:p>
            <a:r>
              <a:rPr lang="en-US" altLang="ko-KR" sz="2400"/>
              <a:t>o_config_done 	= state == DONE</a:t>
            </a:r>
          </a:p>
          <a:p>
            <a:endParaRPr lang="ko-KR" altLang="en-US" sz="2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767EBC-8CC9-C764-A6D2-ADC572756BD5}"/>
              </a:ext>
            </a:extLst>
          </p:cNvPr>
          <p:cNvSpPr txBox="1"/>
          <p:nvPr/>
        </p:nvSpPr>
        <p:spPr>
          <a:xfrm>
            <a:off x="10972800" y="4521018"/>
            <a:ext cx="16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o_rom_addr(8)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5D5E00-DDE5-F4F8-0BC8-C119BDFAA93E}"/>
              </a:ext>
            </a:extLst>
          </p:cNvPr>
          <p:cNvSpPr txBox="1"/>
          <p:nvPr/>
        </p:nvSpPr>
        <p:spPr>
          <a:xfrm>
            <a:off x="11049000" y="5264464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o_i2c_addr(8)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DD537D-D892-AB39-0BF6-57B24778D38A}"/>
              </a:ext>
            </a:extLst>
          </p:cNvPr>
          <p:cNvSpPr txBox="1"/>
          <p:nvPr/>
        </p:nvSpPr>
        <p:spPr>
          <a:xfrm>
            <a:off x="11049000" y="5617768"/>
            <a:ext cx="1478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o_i2c_data(8)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724EF7-7EE5-AD5D-2E31-CD687FF63094}"/>
              </a:ext>
            </a:extLst>
          </p:cNvPr>
          <p:cNvSpPr txBox="1"/>
          <p:nvPr/>
        </p:nvSpPr>
        <p:spPr>
          <a:xfrm>
            <a:off x="4912045" y="5537062"/>
            <a:ext cx="1641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i_rom_data(16)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6801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1EA81-FD2A-7CFF-6A95-362BD49506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>
            <a:extLst>
              <a:ext uri="{FF2B5EF4-FFF2-40B4-BE49-F238E27FC236}">
                <a16:creationId xmlns:a16="http://schemas.microsoft.com/office/drawing/2014/main" id="{00AFA8B4-B912-682E-9B0D-298FB8032F99}"/>
              </a:ext>
            </a:extLst>
          </p:cNvPr>
          <p:cNvSpPr/>
          <p:nvPr/>
        </p:nvSpPr>
        <p:spPr>
          <a:xfrm>
            <a:off x="2569207" y="4229112"/>
            <a:ext cx="12521594" cy="39552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320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cam_init</a:t>
            </a:r>
            <a:endParaRPr lang="ko-KR" altLang="en-US" sz="32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5" name="슬라이드 번호 개체 틀 3">
            <a:extLst>
              <a:ext uri="{FF2B5EF4-FFF2-40B4-BE49-F238E27FC236}">
                <a16:creationId xmlns:a16="http://schemas.microsoft.com/office/drawing/2014/main" id="{59FAABE2-3B38-8D6C-E82B-AB1B599F9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21000" y="9486900"/>
            <a:ext cx="2362200" cy="517525"/>
          </a:xfrm>
        </p:spPr>
        <p:txBody>
          <a:bodyPr/>
          <a:lstStyle/>
          <a:p>
            <a:fld id="{B6F15528-21DE-4FAA-801E-634DDDAF4B2B}" type="slidenum">
              <a:rPr lang="en-US" sz="1800" smtClean="0"/>
              <a:pPr/>
              <a:t>18</a:t>
            </a:fld>
            <a:endParaRPr lang="en-US" sz="1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435C5B-34EA-5863-C5CD-EF8E94233189}"/>
              </a:ext>
            </a:extLst>
          </p:cNvPr>
          <p:cNvSpPr txBox="1"/>
          <p:nvPr/>
        </p:nvSpPr>
        <p:spPr>
          <a:xfrm>
            <a:off x="9308274" y="3293408"/>
            <a:ext cx="971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i_rst</a:t>
            </a:r>
            <a:endParaRPr lang="ko-KR" alt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74BD0C-D51A-341A-4E56-F96A378066BA}"/>
              </a:ext>
            </a:extLst>
          </p:cNvPr>
          <p:cNvSpPr txBox="1"/>
          <p:nvPr/>
        </p:nvSpPr>
        <p:spPr>
          <a:xfrm>
            <a:off x="8188203" y="3291676"/>
            <a:ext cx="657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i_clk</a:t>
            </a:r>
            <a:endParaRPr lang="ko-KR" altLang="en-US" sz="20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851DE81-4D35-A922-AE4B-6F5200BD64FE}"/>
              </a:ext>
            </a:extLst>
          </p:cNvPr>
          <p:cNvCxnSpPr>
            <a:cxnSpLocks/>
          </p:cNvCxnSpPr>
          <p:nvPr/>
        </p:nvCxnSpPr>
        <p:spPr>
          <a:xfrm flipV="1">
            <a:off x="5188077" y="4943541"/>
            <a:ext cx="1747214" cy="77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48ED787-D4A1-80BB-26BD-80725FE87FAD}"/>
              </a:ext>
            </a:extLst>
          </p:cNvPr>
          <p:cNvSpPr txBox="1"/>
          <p:nvPr/>
        </p:nvSpPr>
        <p:spPr>
          <a:xfrm>
            <a:off x="5678473" y="4574209"/>
            <a:ext cx="777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i_read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9F47B1B-FCD8-1737-8B56-2CB28383791C}"/>
              </a:ext>
            </a:extLst>
          </p:cNvPr>
          <p:cNvCxnSpPr>
            <a:cxnSpLocks/>
          </p:cNvCxnSpPr>
          <p:nvPr/>
        </p:nvCxnSpPr>
        <p:spPr>
          <a:xfrm>
            <a:off x="8516979" y="3701741"/>
            <a:ext cx="3276" cy="10039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1D481BE-6631-2C71-8DCF-D1D563416D3E}"/>
              </a:ext>
            </a:extLst>
          </p:cNvPr>
          <p:cNvCxnSpPr>
            <a:cxnSpLocks/>
          </p:cNvCxnSpPr>
          <p:nvPr/>
        </p:nvCxnSpPr>
        <p:spPr>
          <a:xfrm>
            <a:off x="11300423" y="5232681"/>
            <a:ext cx="16755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7E8E1037-CC2E-469E-7803-59509A986740}"/>
              </a:ext>
            </a:extLst>
          </p:cNvPr>
          <p:cNvCxnSpPr>
            <a:cxnSpLocks/>
          </p:cNvCxnSpPr>
          <p:nvPr/>
        </p:nvCxnSpPr>
        <p:spPr>
          <a:xfrm>
            <a:off x="0" y="2247900"/>
            <a:ext cx="17449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2">
            <a:extLst>
              <a:ext uri="{FF2B5EF4-FFF2-40B4-BE49-F238E27FC236}">
                <a16:creationId xmlns:a16="http://schemas.microsoft.com/office/drawing/2014/main" id="{26D7C409-1317-AC7A-D3E0-85B724756779}"/>
              </a:ext>
            </a:extLst>
          </p:cNvPr>
          <p:cNvSpPr txBox="1"/>
          <p:nvPr/>
        </p:nvSpPr>
        <p:spPr>
          <a:xfrm>
            <a:off x="1752600" y="2634479"/>
            <a:ext cx="16535400" cy="76315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8686"/>
              </a:lnSpc>
              <a:buFont typeface="Wingdings" panose="05000000000000000000" pitchFamily="2" charset="2"/>
              <a:buChar char="l"/>
            </a:pPr>
            <a:r>
              <a:rPr lang="en-US" altLang="ko-KR" sz="3600" b="1" spc="217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sccb_master</a:t>
            </a:r>
          </a:p>
          <a:p>
            <a:pPr marL="571500" indent="-571500">
              <a:lnSpc>
                <a:spcPts val="8686"/>
              </a:lnSpc>
              <a:buFont typeface="Wingdings" panose="05000000000000000000" pitchFamily="2" charset="2"/>
              <a:buChar char="l"/>
            </a:pPr>
            <a:endParaRPr lang="en-US" altLang="ko-KR" sz="3600" b="1" spc="217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  <a:p>
            <a:pPr marL="571500" indent="-571500">
              <a:lnSpc>
                <a:spcPts val="8686"/>
              </a:lnSpc>
              <a:buFont typeface="Wingdings" panose="05000000000000000000" pitchFamily="2" charset="2"/>
              <a:buChar char="l"/>
            </a:pPr>
            <a:endParaRPr lang="en-US" altLang="ko-KR" sz="3600" b="1" spc="217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  <a:p>
            <a:pPr marL="571500" indent="-571500">
              <a:lnSpc>
                <a:spcPts val="8686"/>
              </a:lnSpc>
              <a:buFont typeface="Wingdings" panose="05000000000000000000" pitchFamily="2" charset="2"/>
              <a:buChar char="l"/>
            </a:pPr>
            <a:endParaRPr lang="en-US" altLang="ko-KR" sz="3600" b="1" spc="217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  <a:p>
            <a:pPr marL="571500" indent="-571500">
              <a:lnSpc>
                <a:spcPts val="8686"/>
              </a:lnSpc>
              <a:buFont typeface="Wingdings" panose="05000000000000000000" pitchFamily="2" charset="2"/>
              <a:buChar char="l"/>
            </a:pPr>
            <a:endParaRPr lang="en-US" altLang="ko-KR" sz="3600" b="1" spc="217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  <a:p>
            <a:pPr marL="1028700" lvl="1" indent="-571500">
              <a:lnSpc>
                <a:spcPts val="8686"/>
              </a:lnSpc>
              <a:buFont typeface="Arial" panose="020B0604020202020204" pitchFamily="34" charset="0"/>
              <a:buChar char="•"/>
            </a:pPr>
            <a:r>
              <a:rPr lang="ko-KR" altLang="en-US" sz="2400"/>
              <a:t>내부 </a:t>
            </a:r>
            <a:r>
              <a:rPr lang="en-US" altLang="ko-KR" sz="2400"/>
              <a:t>: i2c</a:t>
            </a:r>
            <a:r>
              <a:rPr lang="ko-KR" altLang="en-US" sz="2400"/>
              <a:t>와 동일</a:t>
            </a:r>
          </a:p>
          <a:p>
            <a:pPr marL="1028700" lvl="1" indent="-571500">
              <a:lnSpc>
                <a:spcPts val="8686"/>
              </a:lnSpc>
              <a:buFont typeface="Wingdings" panose="05000000000000000000" pitchFamily="2" charset="2"/>
              <a:buChar char="l"/>
            </a:pPr>
            <a:endParaRPr lang="en-US" altLang="ko-KR" sz="3600" b="1" spc="217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id="{D51113B5-F466-C7C5-43E0-9DC8AD9A0EB0}"/>
              </a:ext>
            </a:extLst>
          </p:cNvPr>
          <p:cNvSpPr txBox="1"/>
          <p:nvPr/>
        </p:nvSpPr>
        <p:spPr>
          <a:xfrm>
            <a:off x="1028700" y="1090098"/>
            <a:ext cx="11010900" cy="10213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86"/>
              </a:lnSpc>
            </a:pPr>
            <a:r>
              <a:rPr lang="ko-KR" altLang="en-US" sz="6200" b="1" spc="217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모듈 구조</a:t>
            </a:r>
            <a:endParaRPr lang="en-US" altLang="ko-KR" sz="6200" b="1" spc="217" dirty="0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BE961-62B6-E6BA-06DF-EF4E9590AA3E}"/>
              </a:ext>
            </a:extLst>
          </p:cNvPr>
          <p:cNvSpPr txBox="1"/>
          <p:nvPr/>
        </p:nvSpPr>
        <p:spPr>
          <a:xfrm>
            <a:off x="11648330" y="4867158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o_dout(8)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B0F9AC9-A2BC-A6E3-7113-B46BCCAFDD77}"/>
              </a:ext>
            </a:extLst>
          </p:cNvPr>
          <p:cNvCxnSpPr>
            <a:cxnSpLocks/>
          </p:cNvCxnSpPr>
          <p:nvPr/>
        </p:nvCxnSpPr>
        <p:spPr>
          <a:xfrm>
            <a:off x="5188077" y="5355093"/>
            <a:ext cx="17472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6EAB303-890F-E2A1-3F48-D26287929AE2}"/>
              </a:ext>
            </a:extLst>
          </p:cNvPr>
          <p:cNvSpPr txBox="1"/>
          <p:nvPr/>
        </p:nvSpPr>
        <p:spPr>
          <a:xfrm>
            <a:off x="5641184" y="4994059"/>
            <a:ext cx="84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i_write</a:t>
            </a:r>
            <a:endParaRPr lang="ko-KR" altLang="en-US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BBC23D5B-2E1D-3FAA-1CC9-7C980AF71463}"/>
              </a:ext>
            </a:extLst>
          </p:cNvPr>
          <p:cNvCxnSpPr>
            <a:cxnSpLocks/>
          </p:cNvCxnSpPr>
          <p:nvPr/>
        </p:nvCxnSpPr>
        <p:spPr>
          <a:xfrm>
            <a:off x="9607677" y="3701740"/>
            <a:ext cx="3276" cy="10039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52EDC1A-D333-4D4D-0977-4C82C6F7612B}"/>
              </a:ext>
            </a:extLst>
          </p:cNvPr>
          <p:cNvCxnSpPr>
            <a:cxnSpLocks/>
          </p:cNvCxnSpPr>
          <p:nvPr/>
        </p:nvCxnSpPr>
        <p:spPr>
          <a:xfrm>
            <a:off x="5188077" y="5784860"/>
            <a:ext cx="17472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16D4215-052A-D418-7327-073C3BD5480C}"/>
              </a:ext>
            </a:extLst>
          </p:cNvPr>
          <p:cNvSpPr txBox="1"/>
          <p:nvPr/>
        </p:nvSpPr>
        <p:spPr>
          <a:xfrm>
            <a:off x="5641184" y="5423826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i_stop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958DD1B-469C-2E01-FE14-B0CE49A19FC0}"/>
              </a:ext>
            </a:extLst>
          </p:cNvPr>
          <p:cNvCxnSpPr>
            <a:cxnSpLocks/>
          </p:cNvCxnSpPr>
          <p:nvPr/>
        </p:nvCxnSpPr>
        <p:spPr>
          <a:xfrm>
            <a:off x="5188076" y="6197294"/>
            <a:ext cx="17472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62D7610-8522-8F2D-C5A5-3A3639072A48}"/>
              </a:ext>
            </a:extLst>
          </p:cNvPr>
          <p:cNvSpPr txBox="1"/>
          <p:nvPr/>
        </p:nvSpPr>
        <p:spPr>
          <a:xfrm>
            <a:off x="5641183" y="5836260"/>
            <a:ext cx="974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i_restart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E6644F7-4340-EB53-5CBD-8FD1E81E2B49}"/>
              </a:ext>
            </a:extLst>
          </p:cNvPr>
          <p:cNvCxnSpPr>
            <a:cxnSpLocks/>
          </p:cNvCxnSpPr>
          <p:nvPr/>
        </p:nvCxnSpPr>
        <p:spPr>
          <a:xfrm>
            <a:off x="5192417" y="6635358"/>
            <a:ext cx="17472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BA86F1C-42D8-17C2-236E-8794A78B785A}"/>
              </a:ext>
            </a:extLst>
          </p:cNvPr>
          <p:cNvSpPr txBox="1"/>
          <p:nvPr/>
        </p:nvSpPr>
        <p:spPr>
          <a:xfrm>
            <a:off x="5645524" y="6274324"/>
            <a:ext cx="782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i_start</a:t>
            </a:r>
            <a:endParaRPr lang="ko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D11789F-36B4-8D34-9635-0D17C2FD191E}"/>
              </a:ext>
            </a:extLst>
          </p:cNvPr>
          <p:cNvCxnSpPr>
            <a:cxnSpLocks/>
          </p:cNvCxnSpPr>
          <p:nvPr/>
        </p:nvCxnSpPr>
        <p:spPr>
          <a:xfrm>
            <a:off x="5189939" y="7081719"/>
            <a:ext cx="17472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55B0558-41B4-2BC5-56D3-77D80188199D}"/>
              </a:ext>
            </a:extLst>
          </p:cNvPr>
          <p:cNvSpPr txBox="1"/>
          <p:nvPr/>
        </p:nvSpPr>
        <p:spPr>
          <a:xfrm>
            <a:off x="5643046" y="6720685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i_din(8)</a:t>
            </a:r>
            <a:endParaRPr lang="ko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FF3AC10-4FD6-5DFD-82F0-1AA00D61B010}"/>
              </a:ext>
            </a:extLst>
          </p:cNvPr>
          <p:cNvCxnSpPr>
            <a:cxnSpLocks/>
          </p:cNvCxnSpPr>
          <p:nvPr/>
        </p:nvCxnSpPr>
        <p:spPr>
          <a:xfrm>
            <a:off x="5182215" y="7548860"/>
            <a:ext cx="17472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59310C2-1290-4A0F-8E1E-EA9F83DFE032}"/>
              </a:ext>
            </a:extLst>
          </p:cNvPr>
          <p:cNvSpPr txBox="1"/>
          <p:nvPr/>
        </p:nvSpPr>
        <p:spPr>
          <a:xfrm>
            <a:off x="5635322" y="7187826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i_addr(8)</a:t>
            </a:r>
            <a:endParaRPr lang="ko-KR" altLang="en-US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E471080-26DA-53CA-A009-9BEE3BEFFA68}"/>
              </a:ext>
            </a:extLst>
          </p:cNvPr>
          <p:cNvCxnSpPr>
            <a:cxnSpLocks/>
          </p:cNvCxnSpPr>
          <p:nvPr/>
        </p:nvCxnSpPr>
        <p:spPr>
          <a:xfrm>
            <a:off x="11300423" y="5670502"/>
            <a:ext cx="16755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BF95EC3-1BD1-1897-BF1E-31E91571E50D}"/>
              </a:ext>
            </a:extLst>
          </p:cNvPr>
          <p:cNvSpPr txBox="1"/>
          <p:nvPr/>
        </p:nvSpPr>
        <p:spPr>
          <a:xfrm>
            <a:off x="11605373" y="5304096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o_done</a:t>
            </a:r>
            <a:endParaRPr lang="ko-KR" altLang="en-US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28AE720-3B77-3AF6-2C40-B662AB65B591}"/>
              </a:ext>
            </a:extLst>
          </p:cNvPr>
          <p:cNvCxnSpPr>
            <a:cxnSpLocks/>
          </p:cNvCxnSpPr>
          <p:nvPr/>
        </p:nvCxnSpPr>
        <p:spPr>
          <a:xfrm>
            <a:off x="11300423" y="6114096"/>
            <a:ext cx="16755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77ECD22-BD4B-7374-85BE-2152CC6F58BC}"/>
              </a:ext>
            </a:extLst>
          </p:cNvPr>
          <p:cNvSpPr txBox="1"/>
          <p:nvPr/>
        </p:nvSpPr>
        <p:spPr>
          <a:xfrm>
            <a:off x="11629515" y="5758666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o_ack</a:t>
            </a:r>
            <a:endParaRPr lang="ko-KR" altLang="en-US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1E8B69A6-B2A9-298C-B8B9-DC6E9C2454E3}"/>
              </a:ext>
            </a:extLst>
          </p:cNvPr>
          <p:cNvCxnSpPr>
            <a:cxnSpLocks/>
          </p:cNvCxnSpPr>
          <p:nvPr/>
        </p:nvCxnSpPr>
        <p:spPr>
          <a:xfrm>
            <a:off x="11300423" y="6559953"/>
            <a:ext cx="16755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EDAEAFE-B5DE-F08C-6EAB-A64945F1E76E}"/>
              </a:ext>
            </a:extLst>
          </p:cNvPr>
          <p:cNvSpPr txBox="1"/>
          <p:nvPr/>
        </p:nvSpPr>
        <p:spPr>
          <a:xfrm>
            <a:off x="11611700" y="6190621"/>
            <a:ext cx="951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o_ready</a:t>
            </a:r>
            <a:endParaRPr lang="ko-KR" altLang="en-US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044984A-0556-4D50-8776-8E825D673CAB}"/>
              </a:ext>
            </a:extLst>
          </p:cNvPr>
          <p:cNvCxnSpPr>
            <a:cxnSpLocks/>
          </p:cNvCxnSpPr>
          <p:nvPr/>
        </p:nvCxnSpPr>
        <p:spPr>
          <a:xfrm>
            <a:off x="11300423" y="6991909"/>
            <a:ext cx="42443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289DC05-35CB-D6DA-E6DD-27A8BD1B9E67}"/>
              </a:ext>
            </a:extLst>
          </p:cNvPr>
          <p:cNvSpPr txBox="1"/>
          <p:nvPr/>
        </p:nvSpPr>
        <p:spPr>
          <a:xfrm>
            <a:off x="11749741" y="6650532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o_scl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39C4C4F-0031-97B4-95CF-87CC3F1CBEF4}"/>
              </a:ext>
            </a:extLst>
          </p:cNvPr>
          <p:cNvSpPr txBox="1"/>
          <p:nvPr/>
        </p:nvSpPr>
        <p:spPr>
          <a:xfrm>
            <a:off x="11724862" y="7091278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io_sda</a:t>
            </a:r>
            <a:endParaRPr lang="ko-KR" altLang="en-US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13A8FCB3-FFC1-E797-B02C-D5FAD2FB1C28}"/>
              </a:ext>
            </a:extLst>
          </p:cNvPr>
          <p:cNvCxnSpPr>
            <a:cxnSpLocks/>
          </p:cNvCxnSpPr>
          <p:nvPr/>
        </p:nvCxnSpPr>
        <p:spPr>
          <a:xfrm flipV="1">
            <a:off x="11319161" y="7460610"/>
            <a:ext cx="4225639" cy="71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왼쪽 중괄호 55">
            <a:extLst>
              <a:ext uri="{FF2B5EF4-FFF2-40B4-BE49-F238E27FC236}">
                <a16:creationId xmlns:a16="http://schemas.microsoft.com/office/drawing/2014/main" id="{187D8013-BB06-AA1D-FAEA-16D4A45B628D}"/>
              </a:ext>
            </a:extLst>
          </p:cNvPr>
          <p:cNvSpPr/>
          <p:nvPr/>
        </p:nvSpPr>
        <p:spPr>
          <a:xfrm>
            <a:off x="4793564" y="4703201"/>
            <a:ext cx="242114" cy="1563349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곱하기 기호 57">
            <a:extLst>
              <a:ext uri="{FF2B5EF4-FFF2-40B4-BE49-F238E27FC236}">
                <a16:creationId xmlns:a16="http://schemas.microsoft.com/office/drawing/2014/main" id="{9A5289FF-AB80-5ADD-B733-AD8289B3EA57}"/>
              </a:ext>
            </a:extLst>
          </p:cNvPr>
          <p:cNvSpPr/>
          <p:nvPr/>
        </p:nvSpPr>
        <p:spPr>
          <a:xfrm>
            <a:off x="4356011" y="5287237"/>
            <a:ext cx="367488" cy="395275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6E7C738-B29D-361E-AC21-FFC69785060B}"/>
              </a:ext>
            </a:extLst>
          </p:cNvPr>
          <p:cNvSpPr/>
          <p:nvPr/>
        </p:nvSpPr>
        <p:spPr>
          <a:xfrm>
            <a:off x="3359276" y="6413466"/>
            <a:ext cx="1822323" cy="1320833"/>
          </a:xfrm>
          <a:prstGeom prst="rect">
            <a:avLst/>
          </a:prstGeom>
          <a:solidFill>
            <a:srgbClr val="95B3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cam_config</a:t>
            </a:r>
            <a:endParaRPr lang="ko-KR" altLang="en-US" sz="20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C21B6AF-5B91-4A63-5C9B-6E97E64C24AB}"/>
              </a:ext>
            </a:extLst>
          </p:cNvPr>
          <p:cNvSpPr/>
          <p:nvPr/>
        </p:nvSpPr>
        <p:spPr>
          <a:xfrm>
            <a:off x="12971116" y="6375287"/>
            <a:ext cx="1822323" cy="369332"/>
          </a:xfrm>
          <a:prstGeom prst="rect">
            <a:avLst/>
          </a:prstGeom>
          <a:solidFill>
            <a:srgbClr val="95B3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cam_config</a:t>
            </a:r>
            <a:endParaRPr lang="ko-KR" altLang="en-US" sz="20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6F8C5D2A-D0C3-20C4-AAB4-7D3AC8D09BE0}"/>
              </a:ext>
            </a:extLst>
          </p:cNvPr>
          <p:cNvSpPr/>
          <p:nvPr/>
        </p:nvSpPr>
        <p:spPr>
          <a:xfrm>
            <a:off x="13238867" y="5355093"/>
            <a:ext cx="367488" cy="395275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오른쪽 중괄호 63">
            <a:extLst>
              <a:ext uri="{FF2B5EF4-FFF2-40B4-BE49-F238E27FC236}">
                <a16:creationId xmlns:a16="http://schemas.microsoft.com/office/drawing/2014/main" id="{1A1C9144-F2F7-169F-8C14-E121C4B76C19}"/>
              </a:ext>
            </a:extLst>
          </p:cNvPr>
          <p:cNvSpPr/>
          <p:nvPr/>
        </p:nvSpPr>
        <p:spPr>
          <a:xfrm>
            <a:off x="13090173" y="4983504"/>
            <a:ext cx="149274" cy="1153766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12A01A7-8F0B-AC4B-FD95-DD4A2E5B2CC5}"/>
              </a:ext>
            </a:extLst>
          </p:cNvPr>
          <p:cNvSpPr/>
          <p:nvPr/>
        </p:nvSpPr>
        <p:spPr>
          <a:xfrm>
            <a:off x="6940677" y="4705683"/>
            <a:ext cx="4378484" cy="3165473"/>
          </a:xfrm>
          <a:prstGeom prst="rect">
            <a:avLst/>
          </a:prstGeom>
          <a:solidFill>
            <a:srgbClr val="95B3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320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sccb_master</a:t>
            </a:r>
            <a:endParaRPr lang="ko-KR" altLang="en-US" sz="32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115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CE1746-1B8A-42A8-C223-49F203A36F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>
            <a:extLst>
              <a:ext uri="{FF2B5EF4-FFF2-40B4-BE49-F238E27FC236}">
                <a16:creationId xmlns:a16="http://schemas.microsoft.com/office/drawing/2014/main" id="{6FCA75E7-E8B1-B7CA-C79C-2447DE95382E}"/>
              </a:ext>
            </a:extLst>
          </p:cNvPr>
          <p:cNvSpPr txBox="1"/>
          <p:nvPr/>
        </p:nvSpPr>
        <p:spPr>
          <a:xfrm>
            <a:off x="10957958" y="4741141"/>
            <a:ext cx="1628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o_outimg_we</a:t>
            </a:r>
            <a:endParaRPr lang="ko-KR" altLang="en-US" dirty="0"/>
          </a:p>
        </p:txBody>
      </p:sp>
      <p:sp>
        <p:nvSpPr>
          <p:cNvPr id="15" name="슬라이드 번호 개체 틀 3">
            <a:extLst>
              <a:ext uri="{FF2B5EF4-FFF2-40B4-BE49-F238E27FC236}">
                <a16:creationId xmlns:a16="http://schemas.microsoft.com/office/drawing/2014/main" id="{9CB38BC2-39B2-0621-A2CE-EE0C4E430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21000" y="9486900"/>
            <a:ext cx="2362200" cy="517525"/>
          </a:xfrm>
        </p:spPr>
        <p:txBody>
          <a:bodyPr/>
          <a:lstStyle/>
          <a:p>
            <a:fld id="{B6F15528-21DE-4FAA-801E-634DDDAF4B2B}" type="slidenum">
              <a:rPr lang="en-US" sz="1800" smtClean="0"/>
              <a:pPr/>
              <a:t>19</a:t>
            </a:fld>
            <a:endParaRPr lang="en-US" sz="18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A88639-778C-D4E8-9D8B-6519FEDA93AE}"/>
              </a:ext>
            </a:extLst>
          </p:cNvPr>
          <p:cNvSpPr txBox="1"/>
          <p:nvPr/>
        </p:nvSpPr>
        <p:spPr>
          <a:xfrm>
            <a:off x="15696635" y="7314436"/>
            <a:ext cx="1434560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param(bit-width)</a:t>
            </a:r>
            <a:endParaRPr lang="ko-KR" altLang="en-US" sz="1400" dirty="0"/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E42A642D-6720-7B68-00FB-BFB2D70535E2}"/>
              </a:ext>
            </a:extLst>
          </p:cNvPr>
          <p:cNvGraphicFramePr>
            <a:graphicFrameLocks noGrp="1"/>
          </p:cNvGraphicFramePr>
          <p:nvPr/>
        </p:nvGraphicFramePr>
        <p:xfrm>
          <a:off x="9441333" y="7633579"/>
          <a:ext cx="7663586" cy="12573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8148">
                  <a:extLst>
                    <a:ext uri="{9D8B030D-6E8A-4147-A177-3AD203B41FA5}">
                      <a16:colId xmlns:a16="http://schemas.microsoft.com/office/drawing/2014/main" val="2105679402"/>
                    </a:ext>
                  </a:extLst>
                </a:gridCol>
                <a:gridCol w="6335438">
                  <a:extLst>
                    <a:ext uri="{9D8B030D-6E8A-4147-A177-3AD203B41FA5}">
                      <a16:colId xmlns:a16="http://schemas.microsoft.com/office/drawing/2014/main" val="3149597626"/>
                    </a:ext>
                  </a:extLst>
                </a:gridCol>
              </a:tblGrid>
              <a:tr h="438659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CTRL(9)</a:t>
                      </a:r>
                      <a:endParaRPr lang="ko-KR" altLang="en-US" sz="1800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kumimoji="0" lang="en-US" altLang="ko-KR" sz="1800" b="0" i="0" u="none" strike="sngStrike" kern="1200" cap="none" spc="0" normalizeH="0" baseline="0" noProof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cur_layer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(4), </a:t>
                      </a:r>
                      <a:r>
                        <a:rPr kumimoji="0" lang="en-US" altLang="ko-K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maxpool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(1), </a:t>
                      </a:r>
                      <a:r>
                        <a:rPr kumimoji="0" lang="en-US" altLang="ko-KR" sz="1800" b="0" i="0" u="none" strike="sngStrike" kern="1200" cap="none" spc="0" normalizeH="0" baseline="0" noProof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Bn&amp;ReLU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(1), Conv(1), done(1), start(1)}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190698"/>
                  </a:ext>
                </a:extLst>
              </a:tr>
              <a:tr h="409357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param1(21) </a:t>
                      </a:r>
                      <a:endParaRPr lang="ko-KR" altLang="en-US" sz="1800"/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{stride(2), padding(1), kernel(2), height(8), width(8)}</a:t>
                      </a:r>
                      <a:endParaRPr lang="ko-KR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018721"/>
                  </a:ext>
                </a:extLst>
              </a:tr>
              <a:tr h="409357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param2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(20) </a:t>
                      </a:r>
                      <a:endParaRPr lang="ko-KR" altLang="en-US" sz="1800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{out-channel(10), in-channel(10)}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89943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3EEC38A-1A5E-EE91-D293-02107787C220}"/>
              </a:ext>
            </a:extLst>
          </p:cNvPr>
          <p:cNvSpPr txBox="1"/>
          <p:nvPr/>
        </p:nvSpPr>
        <p:spPr>
          <a:xfrm>
            <a:off x="9318497" y="6496795"/>
            <a:ext cx="971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i_rst</a:t>
            </a:r>
            <a:endParaRPr lang="ko-KR" alt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956EFE-ABC4-2CC1-9B97-4F894742773C}"/>
              </a:ext>
            </a:extLst>
          </p:cNvPr>
          <p:cNvSpPr txBox="1"/>
          <p:nvPr/>
        </p:nvSpPr>
        <p:spPr>
          <a:xfrm>
            <a:off x="7446381" y="6545438"/>
            <a:ext cx="657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i_clk</a:t>
            </a:r>
            <a:endParaRPr lang="ko-KR" altLang="en-US" sz="2000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02376F88-8230-27D1-541D-D66B0383A296}"/>
              </a:ext>
            </a:extLst>
          </p:cNvPr>
          <p:cNvCxnSpPr>
            <a:cxnSpLocks/>
          </p:cNvCxnSpPr>
          <p:nvPr/>
        </p:nvCxnSpPr>
        <p:spPr>
          <a:xfrm>
            <a:off x="10841617" y="4380865"/>
            <a:ext cx="19007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DED451D6-6A4F-194F-2AC4-5D26C279221B}"/>
              </a:ext>
            </a:extLst>
          </p:cNvPr>
          <p:cNvSpPr/>
          <p:nvPr/>
        </p:nvSpPr>
        <p:spPr>
          <a:xfrm>
            <a:off x="6553200" y="3392359"/>
            <a:ext cx="4345168" cy="26172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3200" dirty="0" err="1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Conv_top</a:t>
            </a:r>
            <a:endParaRPr lang="ko-KR" altLang="en-US" sz="32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F412DA7-A090-C2C9-AAF5-3C2F34F97282}"/>
              </a:ext>
            </a:extLst>
          </p:cNvPr>
          <p:cNvCxnSpPr>
            <a:cxnSpLocks/>
          </p:cNvCxnSpPr>
          <p:nvPr/>
        </p:nvCxnSpPr>
        <p:spPr>
          <a:xfrm>
            <a:off x="4917650" y="5259804"/>
            <a:ext cx="1617286" cy="42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B5175DF-5AE4-B301-3366-C55A94AF99E1}"/>
              </a:ext>
            </a:extLst>
          </p:cNvPr>
          <p:cNvSpPr txBox="1"/>
          <p:nvPr/>
        </p:nvSpPr>
        <p:spPr>
          <a:xfrm>
            <a:off x="4863723" y="4802494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i_img_</a:t>
            </a:r>
            <a:r>
              <a:rPr lang="en-US" altLang="ko-KR" err="1"/>
              <a:t>addr</a:t>
            </a:r>
            <a:r>
              <a:rPr lang="en-US" altLang="ko-KR"/>
              <a:t>(18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356339C-3ABA-192F-B0A1-6F1A8F146A59}"/>
              </a:ext>
            </a:extLst>
          </p:cNvPr>
          <p:cNvCxnSpPr>
            <a:cxnSpLocks/>
          </p:cNvCxnSpPr>
          <p:nvPr/>
        </p:nvCxnSpPr>
        <p:spPr>
          <a:xfrm>
            <a:off x="4917650" y="5784877"/>
            <a:ext cx="16172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F604F89-A53F-4FF8-4786-5358E04FC114}"/>
              </a:ext>
            </a:extLst>
          </p:cNvPr>
          <p:cNvSpPr txBox="1"/>
          <p:nvPr/>
        </p:nvSpPr>
        <p:spPr>
          <a:xfrm>
            <a:off x="4888812" y="5347648"/>
            <a:ext cx="1604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i_img_data</a:t>
            </a:r>
            <a:r>
              <a:rPr lang="en-US" altLang="ko-KR" dirty="0"/>
              <a:t>(32)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54A0C22-7FF2-0B7F-25C6-C03864665C78}"/>
              </a:ext>
            </a:extLst>
          </p:cNvPr>
          <p:cNvCxnSpPr/>
          <p:nvPr/>
        </p:nvCxnSpPr>
        <p:spPr>
          <a:xfrm flipV="1">
            <a:off x="9690225" y="6009612"/>
            <a:ext cx="0" cy="575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9D92AD5-8D43-79B0-B42D-AAC4CD81F232}"/>
              </a:ext>
            </a:extLst>
          </p:cNvPr>
          <p:cNvCxnSpPr/>
          <p:nvPr/>
        </p:nvCxnSpPr>
        <p:spPr>
          <a:xfrm flipV="1">
            <a:off x="7761347" y="6009612"/>
            <a:ext cx="0" cy="575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B5D256-65E4-0C29-5F36-3837AB8AEB00}"/>
              </a:ext>
            </a:extLst>
          </p:cNvPr>
          <p:cNvSpPr txBox="1"/>
          <p:nvPr/>
        </p:nvSpPr>
        <p:spPr>
          <a:xfrm>
            <a:off x="10905190" y="3991295"/>
            <a:ext cx="161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o_ctrl_data(32)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223B23A-7907-EED4-DD73-26E83E581E92}"/>
              </a:ext>
            </a:extLst>
          </p:cNvPr>
          <p:cNvCxnSpPr>
            <a:cxnSpLocks/>
          </p:cNvCxnSpPr>
          <p:nvPr/>
        </p:nvCxnSpPr>
        <p:spPr>
          <a:xfrm>
            <a:off x="10892646" y="3943239"/>
            <a:ext cx="18496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2917BB5-BF16-C663-FB35-106AF0A8361B}"/>
              </a:ext>
            </a:extLst>
          </p:cNvPr>
          <p:cNvSpPr txBox="1"/>
          <p:nvPr/>
        </p:nvSpPr>
        <p:spPr>
          <a:xfrm>
            <a:off x="10892646" y="3528836"/>
            <a:ext cx="164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o_ctrl_addr(4)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CA58EA8-C36C-7744-D937-DD31C0BC8A93}"/>
              </a:ext>
            </a:extLst>
          </p:cNvPr>
          <p:cNvCxnSpPr>
            <a:cxnSpLocks/>
          </p:cNvCxnSpPr>
          <p:nvPr/>
        </p:nvCxnSpPr>
        <p:spPr>
          <a:xfrm>
            <a:off x="10892646" y="3516548"/>
            <a:ext cx="18623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4B3403F-FFF0-06EB-5A86-70B985E74AEB}"/>
              </a:ext>
            </a:extLst>
          </p:cNvPr>
          <p:cNvSpPr txBox="1"/>
          <p:nvPr/>
        </p:nvSpPr>
        <p:spPr>
          <a:xfrm>
            <a:off x="10892646" y="3166366"/>
            <a:ext cx="1314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err="1">
                <a:solidFill>
                  <a:srgbClr val="FF0000"/>
                </a:solidFill>
              </a:rPr>
              <a:t>o</a:t>
            </a:r>
            <a:r>
              <a:rPr lang="en-US" altLang="ko-KR">
                <a:solidFill>
                  <a:srgbClr val="FF0000"/>
                </a:solidFill>
              </a:rPr>
              <a:t>_ctrl_we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11E2BC3-03AC-9040-ABC6-F5CC42964A90}"/>
              </a:ext>
            </a:extLst>
          </p:cNvPr>
          <p:cNvCxnSpPr>
            <a:cxnSpLocks/>
          </p:cNvCxnSpPr>
          <p:nvPr/>
        </p:nvCxnSpPr>
        <p:spPr>
          <a:xfrm flipV="1">
            <a:off x="4917650" y="4006686"/>
            <a:ext cx="1617286" cy="52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3FBC36D-578F-3CD2-EE35-86C8393BF5ED}"/>
              </a:ext>
            </a:extLst>
          </p:cNvPr>
          <p:cNvSpPr txBox="1"/>
          <p:nvPr/>
        </p:nvSpPr>
        <p:spPr>
          <a:xfrm>
            <a:off x="4909016" y="3642628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i_ctrl_addr</a:t>
            </a:r>
            <a:r>
              <a:rPr lang="en-US" altLang="ko-KR" dirty="0">
                <a:solidFill>
                  <a:srgbClr val="FF0000"/>
                </a:solidFill>
              </a:rPr>
              <a:t>(4)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C5E392E-FB7D-D704-E187-EE14F5546A07}"/>
              </a:ext>
            </a:extLst>
          </p:cNvPr>
          <p:cNvCxnSpPr>
            <a:cxnSpLocks/>
          </p:cNvCxnSpPr>
          <p:nvPr/>
        </p:nvCxnSpPr>
        <p:spPr>
          <a:xfrm>
            <a:off x="4917650" y="4537032"/>
            <a:ext cx="16172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D89FAA2-C60A-8000-71E4-96392EB9524A}"/>
              </a:ext>
            </a:extLst>
          </p:cNvPr>
          <p:cNvSpPr txBox="1"/>
          <p:nvPr/>
        </p:nvSpPr>
        <p:spPr>
          <a:xfrm>
            <a:off x="4886392" y="4125905"/>
            <a:ext cx="1566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i_ctrl_data</a:t>
            </a:r>
            <a:r>
              <a:rPr lang="en-US" altLang="ko-KR" dirty="0">
                <a:solidFill>
                  <a:srgbClr val="FF0000"/>
                </a:solidFill>
              </a:rPr>
              <a:t>(32)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2A13B6E-7CBC-01B1-B56B-2694708054D2}"/>
              </a:ext>
            </a:extLst>
          </p:cNvPr>
          <p:cNvGrpSpPr/>
          <p:nvPr/>
        </p:nvGrpSpPr>
        <p:grpSpPr>
          <a:xfrm>
            <a:off x="4146045" y="6650928"/>
            <a:ext cx="2009317" cy="3147725"/>
            <a:chOff x="4146045" y="6650928"/>
            <a:chExt cx="2009317" cy="3147725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083F49F-FC0C-5F2E-37AF-1CD6E6B88BAF}"/>
                </a:ext>
              </a:extLst>
            </p:cNvPr>
            <p:cNvSpPr/>
            <p:nvPr/>
          </p:nvSpPr>
          <p:spPr>
            <a:xfrm>
              <a:off x="4146796" y="7449172"/>
              <a:ext cx="2008566" cy="335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ysClr val="windowText" lastClr="000000"/>
                  </a:solidFill>
                </a:rPr>
                <a:t>CTRL</a:t>
              </a:r>
              <a:endParaRPr lang="ko-KR" altLang="en-US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25A6ED7-7B9F-57D7-4196-945E8CACA19E}"/>
                </a:ext>
              </a:extLst>
            </p:cNvPr>
            <p:cNvSpPr txBox="1"/>
            <p:nvPr/>
          </p:nvSpPr>
          <p:spPr>
            <a:xfrm>
              <a:off x="4185331" y="6650928"/>
              <a:ext cx="1920462" cy="461665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sz="2400" dirty="0"/>
                <a:t>CTRL memory</a:t>
              </a:r>
              <a:endParaRPr lang="ko-KR" altLang="en-US" sz="2400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7333643F-55E3-1B95-532A-CB1AEE0EDA57}"/>
                </a:ext>
              </a:extLst>
            </p:cNvPr>
            <p:cNvSpPr/>
            <p:nvPr/>
          </p:nvSpPr>
          <p:spPr>
            <a:xfrm>
              <a:off x="4146796" y="7780913"/>
              <a:ext cx="2008566" cy="335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ysClr val="windowText" lastClr="000000"/>
                  </a:solidFill>
                </a:rPr>
                <a:t>X</a:t>
              </a:r>
              <a:endParaRPr lang="ko-KR" altLang="en-US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22F1487-9514-2347-DA05-614A0C3947CB}"/>
                </a:ext>
              </a:extLst>
            </p:cNvPr>
            <p:cNvSpPr/>
            <p:nvPr/>
          </p:nvSpPr>
          <p:spPr>
            <a:xfrm>
              <a:off x="4146796" y="8118439"/>
              <a:ext cx="2008566" cy="335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ysClr val="windowText" lastClr="000000"/>
                  </a:solidFill>
                </a:rPr>
                <a:t>param1(21)</a:t>
              </a:r>
              <a:endParaRPr lang="ko-KR" altLang="en-US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B78C801D-F831-C595-ADAD-7622E60D1C39}"/>
                </a:ext>
              </a:extLst>
            </p:cNvPr>
            <p:cNvSpPr/>
            <p:nvPr/>
          </p:nvSpPr>
          <p:spPr>
            <a:xfrm>
              <a:off x="4146796" y="8455965"/>
              <a:ext cx="2008566" cy="335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ysClr val="windowText" lastClr="000000"/>
                  </a:solidFill>
                </a:rPr>
                <a:t>param2(20)</a:t>
              </a:r>
              <a:endParaRPr lang="ko-KR" altLang="en-US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39084086-D9A2-F8A8-7B0A-18A265A34910}"/>
                </a:ext>
              </a:extLst>
            </p:cNvPr>
            <p:cNvSpPr/>
            <p:nvPr/>
          </p:nvSpPr>
          <p:spPr>
            <a:xfrm>
              <a:off x="4146796" y="8793491"/>
              <a:ext cx="2008566" cy="335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ysClr val="windowText" lastClr="000000"/>
                  </a:solidFill>
                </a:rPr>
                <a:t>Kernel[0]</a:t>
              </a:r>
              <a:endParaRPr lang="ko-KR" altLang="en-US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DBCF1378-A784-A080-F2AD-2E9C6321436C}"/>
                </a:ext>
              </a:extLst>
            </p:cNvPr>
            <p:cNvSpPr/>
            <p:nvPr/>
          </p:nvSpPr>
          <p:spPr>
            <a:xfrm>
              <a:off x="4146796" y="9129286"/>
              <a:ext cx="2008566" cy="335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ysClr val="windowText" lastClr="000000"/>
                  </a:solidFill>
                </a:rPr>
                <a:t>...</a:t>
              </a:r>
              <a:endParaRPr lang="ko-KR" altLang="en-US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415302DF-29AF-7055-10D9-EF1FD3D9FCB8}"/>
                </a:ext>
              </a:extLst>
            </p:cNvPr>
            <p:cNvSpPr/>
            <p:nvPr/>
          </p:nvSpPr>
          <p:spPr>
            <a:xfrm>
              <a:off x="4146796" y="9462858"/>
              <a:ext cx="2008566" cy="335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ysClr val="windowText" lastClr="000000"/>
                  </a:solidFill>
                </a:rPr>
                <a:t>Kernel[8]</a:t>
              </a:r>
              <a:endParaRPr lang="ko-KR" altLang="en-US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16B9FB79-3717-1A0A-F621-4D0EE15BDB37}"/>
                </a:ext>
              </a:extLst>
            </p:cNvPr>
            <p:cNvSpPr/>
            <p:nvPr/>
          </p:nvSpPr>
          <p:spPr>
            <a:xfrm>
              <a:off x="4146045" y="7113459"/>
              <a:ext cx="2008566" cy="3357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ysClr val="windowText" lastClr="000000"/>
                  </a:solidFill>
                </a:rPr>
                <a:t>Memory</a:t>
              </a:r>
              <a:endParaRPr lang="ko-KR" altLang="en-US" sz="2000" b="1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55FF91E7-0975-BBEA-97AA-89680869ADEB}"/>
              </a:ext>
            </a:extLst>
          </p:cNvPr>
          <p:cNvSpPr txBox="1"/>
          <p:nvPr/>
        </p:nvSpPr>
        <p:spPr>
          <a:xfrm>
            <a:off x="2861429" y="6699820"/>
            <a:ext cx="1210588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i_ctrl_addr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190D3CD-41F0-7E29-B79A-7DCDCA493538}"/>
              </a:ext>
            </a:extLst>
          </p:cNvPr>
          <p:cNvSpPr/>
          <p:nvPr/>
        </p:nvSpPr>
        <p:spPr>
          <a:xfrm>
            <a:off x="2971799" y="7447442"/>
            <a:ext cx="938085" cy="3375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</a:rPr>
              <a:t>0x0</a:t>
            </a:r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B3E0E06-8DA6-B6C3-9EBD-D236E0848989}"/>
              </a:ext>
            </a:extLst>
          </p:cNvPr>
          <p:cNvSpPr/>
          <p:nvPr/>
        </p:nvSpPr>
        <p:spPr>
          <a:xfrm>
            <a:off x="2971799" y="7779183"/>
            <a:ext cx="938085" cy="3375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</a:rPr>
              <a:t>0x4</a:t>
            </a:r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7DC6E0F-CA02-C895-12D2-BEBDC0CEF3B4}"/>
              </a:ext>
            </a:extLst>
          </p:cNvPr>
          <p:cNvSpPr/>
          <p:nvPr/>
        </p:nvSpPr>
        <p:spPr>
          <a:xfrm>
            <a:off x="2971799" y="8116709"/>
            <a:ext cx="938085" cy="3375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</a:rPr>
              <a:t>0x8</a:t>
            </a:r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EADD9E9-7084-EBE9-E253-19C5CCFCFB7E}"/>
              </a:ext>
            </a:extLst>
          </p:cNvPr>
          <p:cNvSpPr/>
          <p:nvPr/>
        </p:nvSpPr>
        <p:spPr>
          <a:xfrm>
            <a:off x="2971799" y="8454235"/>
            <a:ext cx="938085" cy="3375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</a:rPr>
              <a:t>0xC</a:t>
            </a:r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7E9C109-668D-4D0C-70E9-852C278BED95}"/>
              </a:ext>
            </a:extLst>
          </p:cNvPr>
          <p:cNvSpPr/>
          <p:nvPr/>
        </p:nvSpPr>
        <p:spPr>
          <a:xfrm>
            <a:off x="2971799" y="8791761"/>
            <a:ext cx="938085" cy="3375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</a:rPr>
              <a:t>0x10</a:t>
            </a:r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C923AC4-0B53-AD0D-0EEC-DFC2E34B3EAD}"/>
              </a:ext>
            </a:extLst>
          </p:cNvPr>
          <p:cNvSpPr/>
          <p:nvPr/>
        </p:nvSpPr>
        <p:spPr>
          <a:xfrm>
            <a:off x="2971799" y="9127556"/>
            <a:ext cx="938085" cy="3375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</a:rPr>
              <a:t>...</a:t>
            </a:r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3A92EC2-F987-D18F-B0E6-300AB0932E94}"/>
              </a:ext>
            </a:extLst>
          </p:cNvPr>
          <p:cNvSpPr/>
          <p:nvPr/>
        </p:nvSpPr>
        <p:spPr>
          <a:xfrm>
            <a:off x="2971799" y="9461128"/>
            <a:ext cx="938085" cy="3375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</a:rPr>
              <a:t>0x30</a:t>
            </a:r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A2850AE-6B53-5DF8-4579-EB27A6D99F89}"/>
              </a:ext>
            </a:extLst>
          </p:cNvPr>
          <p:cNvSpPr/>
          <p:nvPr/>
        </p:nvSpPr>
        <p:spPr>
          <a:xfrm>
            <a:off x="2971048" y="7111729"/>
            <a:ext cx="938085" cy="3375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ysClr val="windowText" lastClr="000000"/>
                </a:solidFill>
              </a:rPr>
              <a:t>#</a:t>
            </a:r>
            <a:endParaRPr lang="ko-KR" altLang="en-US" sz="20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243820D-39BB-5487-7E3B-36AEAE40AA6B}"/>
              </a:ext>
            </a:extLst>
          </p:cNvPr>
          <p:cNvCxnSpPr>
            <a:cxnSpLocks/>
          </p:cNvCxnSpPr>
          <p:nvPr/>
        </p:nvCxnSpPr>
        <p:spPr>
          <a:xfrm>
            <a:off x="10892646" y="4768972"/>
            <a:ext cx="18623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5B98C11-9BF5-6F2F-95E1-6EC76027E903}"/>
              </a:ext>
            </a:extLst>
          </p:cNvPr>
          <p:cNvSpPr txBox="1"/>
          <p:nvPr/>
        </p:nvSpPr>
        <p:spPr>
          <a:xfrm>
            <a:off x="10892646" y="4354569"/>
            <a:ext cx="164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o_img_addr(18)</a:t>
            </a:r>
            <a:endParaRPr lang="ko-KR" altLang="en-US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2E15D8B-C14A-9A52-FC92-56BFE969B631}"/>
              </a:ext>
            </a:extLst>
          </p:cNvPr>
          <p:cNvCxnSpPr>
            <a:cxnSpLocks/>
          </p:cNvCxnSpPr>
          <p:nvPr/>
        </p:nvCxnSpPr>
        <p:spPr>
          <a:xfrm>
            <a:off x="10905189" y="6001722"/>
            <a:ext cx="18371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C7DDD17-F90A-E735-AB10-9E3CDED29DBB}"/>
              </a:ext>
            </a:extLst>
          </p:cNvPr>
          <p:cNvSpPr txBox="1"/>
          <p:nvPr/>
        </p:nvSpPr>
        <p:spPr>
          <a:xfrm>
            <a:off x="10905189" y="5600211"/>
            <a:ext cx="1727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o_oimg_data(32)</a:t>
            </a:r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1A1F4D9-B4B2-20C9-CC6E-95A03C2142F8}"/>
              </a:ext>
            </a:extLst>
          </p:cNvPr>
          <p:cNvCxnSpPr>
            <a:cxnSpLocks/>
          </p:cNvCxnSpPr>
          <p:nvPr/>
        </p:nvCxnSpPr>
        <p:spPr>
          <a:xfrm>
            <a:off x="10892646" y="5552155"/>
            <a:ext cx="18623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15BA6BB-EAC4-EF80-DD42-DFDA8E6713D8}"/>
              </a:ext>
            </a:extLst>
          </p:cNvPr>
          <p:cNvSpPr txBox="1"/>
          <p:nvPr/>
        </p:nvSpPr>
        <p:spPr>
          <a:xfrm>
            <a:off x="10892646" y="5137752"/>
            <a:ext cx="1938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o_oimg_addr(18)</a:t>
            </a:r>
            <a:endParaRPr lang="ko-KR" altLang="en-US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2CA617BE-EFA0-2275-7C8C-1FD86EE266D0}"/>
              </a:ext>
            </a:extLst>
          </p:cNvPr>
          <p:cNvCxnSpPr>
            <a:cxnSpLocks/>
          </p:cNvCxnSpPr>
          <p:nvPr/>
        </p:nvCxnSpPr>
        <p:spPr>
          <a:xfrm>
            <a:off x="10892646" y="5116748"/>
            <a:ext cx="18623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435FEA2-A460-A160-5670-6B2EB8369B87}"/>
              </a:ext>
            </a:extLst>
          </p:cNvPr>
          <p:cNvCxnSpPr>
            <a:cxnSpLocks/>
          </p:cNvCxnSpPr>
          <p:nvPr/>
        </p:nvCxnSpPr>
        <p:spPr>
          <a:xfrm>
            <a:off x="0" y="2247900"/>
            <a:ext cx="17449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2">
            <a:extLst>
              <a:ext uri="{FF2B5EF4-FFF2-40B4-BE49-F238E27FC236}">
                <a16:creationId xmlns:a16="http://schemas.microsoft.com/office/drawing/2014/main" id="{A66B3AD0-4F6B-8466-DEA0-CBBB997C10BD}"/>
              </a:ext>
            </a:extLst>
          </p:cNvPr>
          <p:cNvSpPr txBox="1"/>
          <p:nvPr/>
        </p:nvSpPr>
        <p:spPr>
          <a:xfrm>
            <a:off x="1752600" y="2634479"/>
            <a:ext cx="16535400" cy="937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8686"/>
              </a:lnSpc>
              <a:buFont typeface="Wingdings" panose="05000000000000000000" pitchFamily="2" charset="2"/>
              <a:buChar char="l"/>
            </a:pPr>
            <a:r>
              <a:rPr lang="en-US" altLang="ko-KR" sz="3600" b="1" spc="217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Conv_top</a:t>
            </a:r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id="{52336244-84E8-CA7C-1C74-8176DFBDEABF}"/>
              </a:ext>
            </a:extLst>
          </p:cNvPr>
          <p:cNvSpPr txBox="1"/>
          <p:nvPr/>
        </p:nvSpPr>
        <p:spPr>
          <a:xfrm>
            <a:off x="1028700" y="1090098"/>
            <a:ext cx="11010900" cy="10213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86"/>
              </a:lnSpc>
            </a:pPr>
            <a:r>
              <a:rPr lang="ko-KR" altLang="en-US" sz="6200" b="1" spc="217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모듈 구조</a:t>
            </a:r>
            <a:endParaRPr lang="en-US" altLang="ko-KR" sz="6200" b="1" spc="217" dirty="0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2011F4-F2D0-CF5C-E0B2-1D7F34262A58}"/>
              </a:ext>
            </a:extLst>
          </p:cNvPr>
          <p:cNvSpPr/>
          <p:nvPr/>
        </p:nvSpPr>
        <p:spPr>
          <a:xfrm>
            <a:off x="7078503" y="5099805"/>
            <a:ext cx="1413843" cy="7851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ysClr val="windowText" lastClr="000000"/>
                </a:solidFill>
              </a:rPr>
              <a:t>conv2d</a:t>
            </a:r>
            <a:endParaRPr lang="ko-KR" altLang="en-US" sz="240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E15C6EA-51D6-7B0B-3D48-E6397BD57A2E}"/>
              </a:ext>
            </a:extLst>
          </p:cNvPr>
          <p:cNvSpPr/>
          <p:nvPr/>
        </p:nvSpPr>
        <p:spPr>
          <a:xfrm>
            <a:off x="8850021" y="5111293"/>
            <a:ext cx="1629407" cy="7851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ysClr val="windowText" lastClr="000000"/>
                </a:solidFill>
              </a:rPr>
              <a:t>Maxpool2d</a:t>
            </a:r>
            <a:endParaRPr lang="ko-KR" altLang="en-US" sz="240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737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F162D4-C6EE-AD4E-8EFB-C567AFC12D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022AFE2-BB62-299F-E47D-201A8CBC75AA}"/>
              </a:ext>
            </a:extLst>
          </p:cNvPr>
          <p:cNvSpPr/>
          <p:nvPr/>
        </p:nvSpPr>
        <p:spPr>
          <a:xfrm>
            <a:off x="9144000" y="-3810"/>
            <a:ext cx="9144000" cy="10290810"/>
          </a:xfrm>
          <a:prstGeom prst="rect">
            <a:avLst/>
          </a:prstGeom>
          <a:solidFill>
            <a:schemeClr val="bg1">
              <a:lumMod val="8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슬라이드 번호 개체 틀 3">
            <a:extLst>
              <a:ext uri="{FF2B5EF4-FFF2-40B4-BE49-F238E27FC236}">
                <a16:creationId xmlns:a16="http://schemas.microsoft.com/office/drawing/2014/main" id="{C52742E8-47F1-C561-A03D-1E1D68FEC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21000" y="9486900"/>
            <a:ext cx="2362200" cy="517525"/>
          </a:xfrm>
        </p:spPr>
        <p:txBody>
          <a:bodyPr/>
          <a:lstStyle/>
          <a:p>
            <a:fld id="{B6F15528-21DE-4FAA-801E-634DDDAF4B2B}" type="slidenum">
              <a:rPr lang="en-US" sz="1800" smtClean="0">
                <a:solidFill>
                  <a:sysClr val="windowText" lastClr="000000"/>
                </a:solidFill>
              </a:rPr>
              <a:pPr/>
              <a:t>2</a:t>
            </a:fld>
            <a:endParaRPr lang="en-US" sz="1800">
              <a:solidFill>
                <a:sysClr val="windowText" lastClr="000000"/>
              </a:solidFill>
            </a:endParaRPr>
          </a:p>
        </p:txBody>
      </p:sp>
      <p:sp>
        <p:nvSpPr>
          <p:cNvPr id="25" name="TextBox 7">
            <a:extLst>
              <a:ext uri="{FF2B5EF4-FFF2-40B4-BE49-F238E27FC236}">
                <a16:creationId xmlns:a16="http://schemas.microsoft.com/office/drawing/2014/main" id="{0F670D93-6DCE-0153-AF0F-A5D6FE2421CD}"/>
              </a:ext>
            </a:extLst>
          </p:cNvPr>
          <p:cNvSpPr txBox="1"/>
          <p:nvPr/>
        </p:nvSpPr>
        <p:spPr>
          <a:xfrm>
            <a:off x="2667000" y="4632847"/>
            <a:ext cx="4114800" cy="10213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686"/>
              </a:lnSpc>
            </a:pPr>
            <a:r>
              <a:rPr lang="en-US" altLang="ko-KR" sz="6600" b="1" spc="217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Index</a:t>
            </a:r>
            <a:endParaRPr lang="en-US" altLang="ko-KR" sz="6600" b="1" spc="217" dirty="0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BEF31B-F85E-8DF6-F3A3-ACE0274B675E}"/>
              </a:ext>
            </a:extLst>
          </p:cNvPr>
          <p:cNvSpPr txBox="1"/>
          <p:nvPr/>
        </p:nvSpPr>
        <p:spPr>
          <a:xfrm>
            <a:off x="11061057" y="4135005"/>
            <a:ext cx="5715000" cy="2013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4400"/>
              <a:t>주제</a:t>
            </a:r>
            <a:endParaRPr lang="en-US" altLang="ko-KR" sz="4400"/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4400"/>
              <a:t>구조</a:t>
            </a:r>
            <a:endParaRPr lang="en-US" altLang="ko-KR" sz="4400"/>
          </a:p>
        </p:txBody>
      </p:sp>
    </p:spTree>
    <p:extLst>
      <p:ext uri="{BB962C8B-B14F-4D97-AF65-F5344CB8AC3E}">
        <p14:creationId xmlns:p14="http://schemas.microsoft.com/office/powerpoint/2010/main" val="1600472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4B0B93-B2FF-12CE-3316-25FEAC1F3F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>
            <a:extLst>
              <a:ext uri="{FF2B5EF4-FFF2-40B4-BE49-F238E27FC236}">
                <a16:creationId xmlns:a16="http://schemas.microsoft.com/office/drawing/2014/main" id="{CD6CD5AA-2F3A-7A0C-97E5-F741D6EAB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21000" y="9486900"/>
            <a:ext cx="2362200" cy="517525"/>
          </a:xfrm>
        </p:spPr>
        <p:txBody>
          <a:bodyPr/>
          <a:lstStyle/>
          <a:p>
            <a:fld id="{B6F15528-21DE-4FAA-801E-634DDDAF4B2B}" type="slidenum">
              <a:rPr lang="en-US" sz="1800" smtClean="0"/>
              <a:pPr/>
              <a:t>20</a:t>
            </a:fld>
            <a:endParaRPr lang="en-US" sz="180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24226A7C-66A9-4B09-C913-0045CFDD7636}"/>
              </a:ext>
            </a:extLst>
          </p:cNvPr>
          <p:cNvCxnSpPr>
            <a:cxnSpLocks/>
          </p:cNvCxnSpPr>
          <p:nvPr/>
        </p:nvCxnSpPr>
        <p:spPr>
          <a:xfrm>
            <a:off x="0" y="2247900"/>
            <a:ext cx="17449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2">
            <a:extLst>
              <a:ext uri="{FF2B5EF4-FFF2-40B4-BE49-F238E27FC236}">
                <a16:creationId xmlns:a16="http://schemas.microsoft.com/office/drawing/2014/main" id="{598B022E-DF46-A972-0DBF-8BB6BA7A2256}"/>
              </a:ext>
            </a:extLst>
          </p:cNvPr>
          <p:cNvSpPr txBox="1"/>
          <p:nvPr/>
        </p:nvSpPr>
        <p:spPr>
          <a:xfrm>
            <a:off x="1752600" y="2634479"/>
            <a:ext cx="16535400" cy="937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8686"/>
              </a:lnSpc>
              <a:buFont typeface="Wingdings" panose="05000000000000000000" pitchFamily="2" charset="2"/>
              <a:buChar char="l"/>
            </a:pPr>
            <a:r>
              <a:rPr lang="en-US" altLang="ko-KR" sz="3600" b="1" spc="217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Conv2d</a:t>
            </a:r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id="{EB907575-165A-1736-A7A3-D94A403BE5FD}"/>
              </a:ext>
            </a:extLst>
          </p:cNvPr>
          <p:cNvSpPr txBox="1"/>
          <p:nvPr/>
        </p:nvSpPr>
        <p:spPr>
          <a:xfrm>
            <a:off x="1028700" y="1090098"/>
            <a:ext cx="11010900" cy="10213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86"/>
              </a:lnSpc>
            </a:pPr>
            <a:r>
              <a:rPr lang="ko-KR" altLang="en-US" sz="6200" b="1" spc="217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모듈 구조</a:t>
            </a:r>
            <a:endParaRPr lang="en-US" altLang="ko-KR" sz="6200" b="1" spc="217" dirty="0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4901E4-446A-A14D-EE64-9345585C56C3}"/>
              </a:ext>
            </a:extLst>
          </p:cNvPr>
          <p:cNvSpPr txBox="1"/>
          <p:nvPr/>
        </p:nvSpPr>
        <p:spPr>
          <a:xfrm>
            <a:off x="10668000" y="9541029"/>
            <a:ext cx="1555572" cy="579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i_rst</a:t>
            </a:r>
            <a:endParaRPr lang="ko-KR" alt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B817C3-0FA7-0548-7226-81AAD0B93C09}"/>
              </a:ext>
            </a:extLst>
          </p:cNvPr>
          <p:cNvSpPr txBox="1"/>
          <p:nvPr/>
        </p:nvSpPr>
        <p:spPr>
          <a:xfrm>
            <a:off x="7578354" y="9594439"/>
            <a:ext cx="1052968" cy="579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i_clk</a:t>
            </a:r>
            <a:endParaRPr lang="ko-KR" altLang="en-US" sz="2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4DD6836-D4B4-30F8-6441-F69704256939}"/>
              </a:ext>
            </a:extLst>
          </p:cNvPr>
          <p:cNvSpPr/>
          <p:nvPr/>
        </p:nvSpPr>
        <p:spPr>
          <a:xfrm>
            <a:off x="5973139" y="3560634"/>
            <a:ext cx="6958114" cy="52555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320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Conv2d</a:t>
            </a:r>
            <a:endParaRPr lang="ko-KR" altLang="en-US" sz="32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0683CCB-F043-9904-65B9-30E6D8BE81DF}"/>
              </a:ext>
            </a:extLst>
          </p:cNvPr>
          <p:cNvCxnSpPr>
            <a:cxnSpLocks/>
          </p:cNvCxnSpPr>
          <p:nvPr/>
        </p:nvCxnSpPr>
        <p:spPr>
          <a:xfrm>
            <a:off x="3352800" y="6357963"/>
            <a:ext cx="25898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1A67A08-63A3-2227-C8B5-FE82FF4455A1}"/>
              </a:ext>
            </a:extLst>
          </p:cNvPr>
          <p:cNvSpPr txBox="1"/>
          <p:nvPr/>
        </p:nvSpPr>
        <p:spPr>
          <a:xfrm>
            <a:off x="3556027" y="3804330"/>
            <a:ext cx="2234078" cy="2431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3200" b="1"/>
              <a:t>parameters</a:t>
            </a:r>
          </a:p>
          <a:p>
            <a:r>
              <a:rPr lang="en-US" altLang="ko-KR" sz="2400"/>
              <a:t>i_width</a:t>
            </a:r>
          </a:p>
          <a:p>
            <a:r>
              <a:rPr lang="en-US" altLang="ko-KR" sz="2400"/>
              <a:t>i_height</a:t>
            </a:r>
          </a:p>
          <a:p>
            <a:r>
              <a:rPr lang="en-US" altLang="ko-KR" sz="2400"/>
              <a:t>i_kernel_size</a:t>
            </a:r>
          </a:p>
          <a:p>
            <a:r>
              <a:rPr lang="en-US" altLang="ko-KR" sz="2400"/>
              <a:t>i_pad</a:t>
            </a:r>
          </a:p>
          <a:p>
            <a:r>
              <a:rPr lang="en-US" altLang="ko-KR" sz="2400"/>
              <a:t>i_stride</a:t>
            </a:r>
            <a:endParaRPr lang="en-US" altLang="ko-KR" sz="280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75ED3E0-7437-CC20-FE1F-097438FFC8B4}"/>
              </a:ext>
            </a:extLst>
          </p:cNvPr>
          <p:cNvCxnSpPr>
            <a:cxnSpLocks/>
          </p:cNvCxnSpPr>
          <p:nvPr/>
        </p:nvCxnSpPr>
        <p:spPr>
          <a:xfrm flipV="1">
            <a:off x="10961214" y="8816202"/>
            <a:ext cx="0" cy="8335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AD20D35-C7BF-1CFD-55AE-82C948D3FE3F}"/>
              </a:ext>
            </a:extLst>
          </p:cNvPr>
          <p:cNvCxnSpPr>
            <a:cxnSpLocks/>
          </p:cNvCxnSpPr>
          <p:nvPr/>
        </p:nvCxnSpPr>
        <p:spPr>
          <a:xfrm flipV="1">
            <a:off x="7872414" y="8816202"/>
            <a:ext cx="0" cy="8335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EBE67AB-4BA8-3E09-D91F-4FA3C83530AB}"/>
              </a:ext>
            </a:extLst>
          </p:cNvPr>
          <p:cNvCxnSpPr>
            <a:cxnSpLocks/>
          </p:cNvCxnSpPr>
          <p:nvPr/>
        </p:nvCxnSpPr>
        <p:spPr>
          <a:xfrm>
            <a:off x="12941493" y="6290739"/>
            <a:ext cx="157264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3ABF7C2-506A-249E-A078-74C8EABB62E5}"/>
              </a:ext>
            </a:extLst>
          </p:cNvPr>
          <p:cNvSpPr txBox="1"/>
          <p:nvPr/>
        </p:nvSpPr>
        <p:spPr>
          <a:xfrm>
            <a:off x="13185538" y="5920771"/>
            <a:ext cx="1328598" cy="535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o_data</a:t>
            </a:r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D7EA807-274C-F352-F8D8-5DDF405E0172}"/>
              </a:ext>
            </a:extLst>
          </p:cNvPr>
          <p:cNvCxnSpPr>
            <a:cxnSpLocks/>
          </p:cNvCxnSpPr>
          <p:nvPr/>
        </p:nvCxnSpPr>
        <p:spPr>
          <a:xfrm>
            <a:off x="12921408" y="5639160"/>
            <a:ext cx="15927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312BD36-568A-07EF-5FE4-04955532CC5F}"/>
              </a:ext>
            </a:extLst>
          </p:cNvPr>
          <p:cNvSpPr txBox="1"/>
          <p:nvPr/>
        </p:nvSpPr>
        <p:spPr>
          <a:xfrm>
            <a:off x="13154697" y="5268553"/>
            <a:ext cx="1592728" cy="535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o_done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BFC2306-5EA0-9495-877B-97F72A4C7895}"/>
              </a:ext>
            </a:extLst>
          </p:cNvPr>
          <p:cNvCxnSpPr>
            <a:cxnSpLocks/>
          </p:cNvCxnSpPr>
          <p:nvPr/>
        </p:nvCxnSpPr>
        <p:spPr>
          <a:xfrm>
            <a:off x="3352800" y="7028227"/>
            <a:ext cx="25898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6ECCEF4-ACD5-6D52-B3F3-8455351EDFC3}"/>
              </a:ext>
            </a:extLst>
          </p:cNvPr>
          <p:cNvSpPr txBox="1"/>
          <p:nvPr/>
        </p:nvSpPr>
        <p:spPr>
          <a:xfrm>
            <a:off x="4075548" y="6625609"/>
            <a:ext cx="1386759" cy="535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i_start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A9B334E-40D2-90AB-6D61-B028E5F05A06}"/>
              </a:ext>
            </a:extLst>
          </p:cNvPr>
          <p:cNvCxnSpPr>
            <a:cxnSpLocks/>
          </p:cNvCxnSpPr>
          <p:nvPr/>
        </p:nvCxnSpPr>
        <p:spPr>
          <a:xfrm>
            <a:off x="3352800" y="7680762"/>
            <a:ext cx="25898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CBA322F-A6A5-519E-929D-7686E8D41792}"/>
              </a:ext>
            </a:extLst>
          </p:cNvPr>
          <p:cNvSpPr txBox="1"/>
          <p:nvPr/>
        </p:nvSpPr>
        <p:spPr>
          <a:xfrm>
            <a:off x="4075548" y="7286609"/>
            <a:ext cx="1386759" cy="535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i_data</a:t>
            </a:r>
            <a:endParaRPr lang="ko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DD3FC5E-061B-553D-320F-063774797036}"/>
              </a:ext>
            </a:extLst>
          </p:cNvPr>
          <p:cNvCxnSpPr>
            <a:cxnSpLocks/>
          </p:cNvCxnSpPr>
          <p:nvPr/>
        </p:nvCxnSpPr>
        <p:spPr>
          <a:xfrm>
            <a:off x="3352800" y="8351025"/>
            <a:ext cx="25898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EF0B1E1-DE48-B6DE-76DB-41B950D763AC}"/>
              </a:ext>
            </a:extLst>
          </p:cNvPr>
          <p:cNvSpPr txBox="1"/>
          <p:nvPr/>
        </p:nvSpPr>
        <p:spPr>
          <a:xfrm>
            <a:off x="3757998" y="7948407"/>
            <a:ext cx="2424176" cy="535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i_kernel_data</a:t>
            </a:r>
            <a:endParaRPr lang="ko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38D1689-1F46-BE8A-BD10-609E9ADA061C}"/>
              </a:ext>
            </a:extLst>
          </p:cNvPr>
          <p:cNvCxnSpPr>
            <a:cxnSpLocks/>
          </p:cNvCxnSpPr>
          <p:nvPr/>
        </p:nvCxnSpPr>
        <p:spPr>
          <a:xfrm>
            <a:off x="12921408" y="6996336"/>
            <a:ext cx="1592728" cy="99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2CECE8D-C96E-90B8-BF44-976543F78A70}"/>
              </a:ext>
            </a:extLst>
          </p:cNvPr>
          <p:cNvSpPr txBox="1"/>
          <p:nvPr/>
        </p:nvSpPr>
        <p:spPr>
          <a:xfrm>
            <a:off x="13198812" y="6625447"/>
            <a:ext cx="1592728" cy="535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o_valid</a:t>
            </a:r>
            <a:endParaRPr lang="ko-KR" altLang="en-US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DEEF76A7-353C-4F0F-3C74-B8781B6A0851}"/>
              </a:ext>
            </a:extLst>
          </p:cNvPr>
          <p:cNvSpPr/>
          <p:nvPr/>
        </p:nvSpPr>
        <p:spPr>
          <a:xfrm>
            <a:off x="9484936" y="6022948"/>
            <a:ext cx="1397847" cy="11379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400">
                <a:solidFill>
                  <a:sysClr val="windowText" lastClr="000000"/>
                </a:solidFill>
              </a:rPr>
              <a:t>PE_3x3</a:t>
            </a:r>
            <a:endParaRPr lang="ko-KR" altLang="en-US" sz="2400">
              <a:solidFill>
                <a:sysClr val="windowText" lastClr="000000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6B5444F-1226-0032-4DB9-1299A055BC17}"/>
              </a:ext>
            </a:extLst>
          </p:cNvPr>
          <p:cNvSpPr/>
          <p:nvPr/>
        </p:nvSpPr>
        <p:spPr>
          <a:xfrm>
            <a:off x="9484936" y="7331136"/>
            <a:ext cx="1397847" cy="11379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400">
                <a:solidFill>
                  <a:sysClr val="windowText" lastClr="000000"/>
                </a:solidFill>
              </a:rPr>
              <a:t>PE_1x1</a:t>
            </a:r>
            <a:endParaRPr lang="ko-KR" altLang="en-US" sz="2400">
              <a:solidFill>
                <a:sysClr val="windowText" lastClr="000000"/>
              </a:solidFill>
            </a:endParaRPr>
          </a:p>
        </p:txBody>
      </p:sp>
      <p:sp>
        <p:nvSpPr>
          <p:cNvPr id="74" name="사다리꼴 73">
            <a:extLst>
              <a:ext uri="{FF2B5EF4-FFF2-40B4-BE49-F238E27FC236}">
                <a16:creationId xmlns:a16="http://schemas.microsoft.com/office/drawing/2014/main" id="{1076D2B0-D593-34C2-C8AD-6C3C9D9EF34F}"/>
              </a:ext>
            </a:extLst>
          </p:cNvPr>
          <p:cNvSpPr/>
          <p:nvPr/>
        </p:nvSpPr>
        <p:spPr>
          <a:xfrm rot="5400000">
            <a:off x="10608036" y="6998604"/>
            <a:ext cx="2449527" cy="516184"/>
          </a:xfrm>
          <a:prstGeom prst="trapezoid">
            <a:avLst>
              <a:gd name="adj" fmla="val 84546"/>
            </a:avLst>
          </a:prstGeom>
          <a:solidFill>
            <a:srgbClr val="95B3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DA5F1A64-3636-72B1-4971-FEB57FB63396}"/>
              </a:ext>
            </a:extLst>
          </p:cNvPr>
          <p:cNvCxnSpPr>
            <a:cxnSpLocks/>
            <a:stCxn id="71" idx="3"/>
          </p:cNvCxnSpPr>
          <p:nvPr/>
        </p:nvCxnSpPr>
        <p:spPr>
          <a:xfrm>
            <a:off x="10882783" y="6591924"/>
            <a:ext cx="70727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51A259DC-418B-1408-E75D-2EBDB4D9254F}"/>
              </a:ext>
            </a:extLst>
          </p:cNvPr>
          <p:cNvCxnSpPr>
            <a:cxnSpLocks/>
            <a:stCxn id="72" idx="3"/>
          </p:cNvCxnSpPr>
          <p:nvPr/>
        </p:nvCxnSpPr>
        <p:spPr>
          <a:xfrm>
            <a:off x="10882783" y="7900112"/>
            <a:ext cx="70727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7AE028EB-4537-9193-C73C-E642BAFC8CD5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12090892" y="6270032"/>
            <a:ext cx="837528" cy="986665"/>
          </a:xfrm>
          <a:prstGeom prst="bentConnector4">
            <a:avLst>
              <a:gd name="adj1" fmla="val 27295"/>
              <a:gd name="adj2" fmla="val 9944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5FFF4FB6-E5A2-B0E0-EE0D-C361ABC2CBA4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5374215" y="5280282"/>
            <a:ext cx="6458585" cy="96985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E93D77F6-5027-A90B-2B6E-7CF118FE3FEF}"/>
              </a:ext>
            </a:extLst>
          </p:cNvPr>
          <p:cNvGrpSpPr/>
          <p:nvPr/>
        </p:nvGrpSpPr>
        <p:grpSpPr>
          <a:xfrm>
            <a:off x="6763610" y="7374438"/>
            <a:ext cx="1302842" cy="525674"/>
            <a:chOff x="6763610" y="7374438"/>
            <a:chExt cx="1302842" cy="525674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DE26AE18-7E77-DA58-4D2F-F38DC501AE5B}"/>
                </a:ext>
              </a:extLst>
            </p:cNvPr>
            <p:cNvSpPr/>
            <p:nvPr/>
          </p:nvSpPr>
          <p:spPr>
            <a:xfrm>
              <a:off x="6763610" y="7374438"/>
              <a:ext cx="186238" cy="17537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C35BD2F1-156E-7F20-0232-35A0F76B29D5}"/>
                </a:ext>
              </a:extLst>
            </p:cNvPr>
            <p:cNvSpPr/>
            <p:nvPr/>
          </p:nvSpPr>
          <p:spPr>
            <a:xfrm>
              <a:off x="6949848" y="7374438"/>
              <a:ext cx="186238" cy="17537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2650A08F-5FC4-5BF3-FE2F-7FAC6EC80DB5}"/>
                </a:ext>
              </a:extLst>
            </p:cNvPr>
            <p:cNvSpPr/>
            <p:nvPr/>
          </p:nvSpPr>
          <p:spPr>
            <a:xfrm>
              <a:off x="7135880" y="7374438"/>
              <a:ext cx="186238" cy="17537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C771E071-0C4B-8099-2679-4B3042197FD9}"/>
                </a:ext>
              </a:extLst>
            </p:cNvPr>
            <p:cNvSpPr/>
            <p:nvPr/>
          </p:nvSpPr>
          <p:spPr>
            <a:xfrm>
              <a:off x="7322117" y="7374438"/>
              <a:ext cx="186238" cy="175379"/>
            </a:xfrm>
            <a:prstGeom prst="rect">
              <a:avLst/>
            </a:prstGeom>
            <a:solidFill>
              <a:srgbClr val="4F81B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1B339CD6-1EB9-FE91-CF10-5DDB30564A6B}"/>
                </a:ext>
              </a:extLst>
            </p:cNvPr>
            <p:cNvSpPr/>
            <p:nvPr/>
          </p:nvSpPr>
          <p:spPr>
            <a:xfrm>
              <a:off x="7508150" y="7374438"/>
              <a:ext cx="186238" cy="175379"/>
            </a:xfrm>
            <a:prstGeom prst="rect">
              <a:avLst/>
            </a:prstGeom>
            <a:solidFill>
              <a:srgbClr val="4F81B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BE910527-37A8-994F-DB33-D60460C083B7}"/>
                </a:ext>
              </a:extLst>
            </p:cNvPr>
            <p:cNvSpPr/>
            <p:nvPr/>
          </p:nvSpPr>
          <p:spPr>
            <a:xfrm>
              <a:off x="7694182" y="7374438"/>
              <a:ext cx="186238" cy="175379"/>
            </a:xfrm>
            <a:prstGeom prst="rect">
              <a:avLst/>
            </a:prstGeom>
            <a:solidFill>
              <a:srgbClr val="4F81B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0CE8C74D-B9FB-FE32-9DE1-DDE5D58A9EB2}"/>
                </a:ext>
              </a:extLst>
            </p:cNvPr>
            <p:cNvSpPr/>
            <p:nvPr/>
          </p:nvSpPr>
          <p:spPr>
            <a:xfrm>
              <a:off x="7880214" y="7374438"/>
              <a:ext cx="186238" cy="175379"/>
            </a:xfrm>
            <a:prstGeom prst="rect">
              <a:avLst/>
            </a:prstGeom>
            <a:solidFill>
              <a:srgbClr val="4F81B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7865A7D8-81B2-4931-4DBE-90495FB67EDA}"/>
                </a:ext>
              </a:extLst>
            </p:cNvPr>
            <p:cNvSpPr/>
            <p:nvPr/>
          </p:nvSpPr>
          <p:spPr>
            <a:xfrm>
              <a:off x="6763610" y="7549817"/>
              <a:ext cx="186238" cy="175379"/>
            </a:xfrm>
            <a:prstGeom prst="rect">
              <a:avLst/>
            </a:prstGeom>
            <a:solidFill>
              <a:srgbClr val="4F81B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F4C5BD68-8956-D599-BF6F-7F66D5E0265D}"/>
                </a:ext>
              </a:extLst>
            </p:cNvPr>
            <p:cNvSpPr/>
            <p:nvPr/>
          </p:nvSpPr>
          <p:spPr>
            <a:xfrm>
              <a:off x="6949848" y="7549817"/>
              <a:ext cx="186238" cy="175379"/>
            </a:xfrm>
            <a:prstGeom prst="rect">
              <a:avLst/>
            </a:prstGeom>
            <a:solidFill>
              <a:srgbClr val="4F81B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3521AB5B-6EFA-5D43-3C83-67B85C577BDE}"/>
                </a:ext>
              </a:extLst>
            </p:cNvPr>
            <p:cNvSpPr/>
            <p:nvPr/>
          </p:nvSpPr>
          <p:spPr>
            <a:xfrm>
              <a:off x="7135880" y="7549817"/>
              <a:ext cx="186238" cy="175379"/>
            </a:xfrm>
            <a:prstGeom prst="rect">
              <a:avLst/>
            </a:prstGeom>
            <a:solidFill>
              <a:srgbClr val="4F81B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2BAE38B9-CFA1-8E63-5321-B3D04EF40499}"/>
                </a:ext>
              </a:extLst>
            </p:cNvPr>
            <p:cNvSpPr/>
            <p:nvPr/>
          </p:nvSpPr>
          <p:spPr>
            <a:xfrm>
              <a:off x="7322117" y="7549817"/>
              <a:ext cx="186238" cy="175379"/>
            </a:xfrm>
            <a:prstGeom prst="rect">
              <a:avLst/>
            </a:prstGeom>
            <a:solidFill>
              <a:srgbClr val="4F81B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38E93DA9-80FE-E14A-8C74-89AA1C42E8D9}"/>
                </a:ext>
              </a:extLst>
            </p:cNvPr>
            <p:cNvSpPr/>
            <p:nvPr/>
          </p:nvSpPr>
          <p:spPr>
            <a:xfrm>
              <a:off x="7508150" y="7549817"/>
              <a:ext cx="186238" cy="175379"/>
            </a:xfrm>
            <a:prstGeom prst="rect">
              <a:avLst/>
            </a:prstGeom>
            <a:solidFill>
              <a:srgbClr val="4F81B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CDBEC516-1FD3-D79A-3034-179A1CDFB93F}"/>
                </a:ext>
              </a:extLst>
            </p:cNvPr>
            <p:cNvSpPr/>
            <p:nvPr/>
          </p:nvSpPr>
          <p:spPr>
            <a:xfrm>
              <a:off x="7694182" y="7549817"/>
              <a:ext cx="186238" cy="175379"/>
            </a:xfrm>
            <a:prstGeom prst="rect">
              <a:avLst/>
            </a:prstGeom>
            <a:solidFill>
              <a:srgbClr val="4F81B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9F3C79E8-038B-168B-7526-4DAA2CF73898}"/>
                </a:ext>
              </a:extLst>
            </p:cNvPr>
            <p:cNvSpPr/>
            <p:nvPr/>
          </p:nvSpPr>
          <p:spPr>
            <a:xfrm>
              <a:off x="7880214" y="7549817"/>
              <a:ext cx="186238" cy="175379"/>
            </a:xfrm>
            <a:prstGeom prst="rect">
              <a:avLst/>
            </a:prstGeom>
            <a:solidFill>
              <a:srgbClr val="4F81B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9F65404F-15EC-D6BE-F443-903695635F52}"/>
                </a:ext>
              </a:extLst>
            </p:cNvPr>
            <p:cNvSpPr/>
            <p:nvPr/>
          </p:nvSpPr>
          <p:spPr>
            <a:xfrm>
              <a:off x="6763610" y="7724733"/>
              <a:ext cx="186238" cy="175379"/>
            </a:xfrm>
            <a:prstGeom prst="rect">
              <a:avLst/>
            </a:prstGeom>
            <a:solidFill>
              <a:srgbClr val="4F81B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E37CC9E0-9324-9348-0EDA-FB21C7CDF59A}"/>
                </a:ext>
              </a:extLst>
            </p:cNvPr>
            <p:cNvSpPr/>
            <p:nvPr/>
          </p:nvSpPr>
          <p:spPr>
            <a:xfrm>
              <a:off x="6949848" y="7724733"/>
              <a:ext cx="186238" cy="175379"/>
            </a:xfrm>
            <a:prstGeom prst="rect">
              <a:avLst/>
            </a:prstGeom>
            <a:solidFill>
              <a:srgbClr val="4F81B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48F1F60D-DABE-22EA-B639-9506CE80A9EE}"/>
                </a:ext>
              </a:extLst>
            </p:cNvPr>
            <p:cNvSpPr/>
            <p:nvPr/>
          </p:nvSpPr>
          <p:spPr>
            <a:xfrm>
              <a:off x="7135880" y="7724733"/>
              <a:ext cx="186238" cy="175379"/>
            </a:xfrm>
            <a:prstGeom prst="rect">
              <a:avLst/>
            </a:prstGeom>
            <a:solidFill>
              <a:srgbClr val="4F81B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3B051858-237F-4288-5ACA-5EE730129861}"/>
                </a:ext>
              </a:extLst>
            </p:cNvPr>
            <p:cNvSpPr/>
            <p:nvPr/>
          </p:nvSpPr>
          <p:spPr>
            <a:xfrm>
              <a:off x="7322117" y="7724733"/>
              <a:ext cx="186238" cy="1753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290B807C-96E5-3DC2-E39E-9BEDD2DA18CD}"/>
                </a:ext>
              </a:extLst>
            </p:cNvPr>
            <p:cNvSpPr/>
            <p:nvPr/>
          </p:nvSpPr>
          <p:spPr>
            <a:xfrm>
              <a:off x="7508150" y="7724733"/>
              <a:ext cx="186238" cy="1753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5BC0172A-AB9C-C947-20AC-4A770176153E}"/>
                </a:ext>
              </a:extLst>
            </p:cNvPr>
            <p:cNvSpPr/>
            <p:nvPr/>
          </p:nvSpPr>
          <p:spPr>
            <a:xfrm>
              <a:off x="7694182" y="7724733"/>
              <a:ext cx="186238" cy="1753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1055FCC4-CB6C-9B7A-5D80-FCD5CCE998DE}"/>
                </a:ext>
              </a:extLst>
            </p:cNvPr>
            <p:cNvSpPr/>
            <p:nvPr/>
          </p:nvSpPr>
          <p:spPr>
            <a:xfrm>
              <a:off x="7880214" y="7724733"/>
              <a:ext cx="186238" cy="1753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2" name="타원 141">
            <a:extLst>
              <a:ext uri="{FF2B5EF4-FFF2-40B4-BE49-F238E27FC236}">
                <a16:creationId xmlns:a16="http://schemas.microsoft.com/office/drawing/2014/main" id="{CD78376C-1470-71CA-1680-7235C0628E43}"/>
              </a:ext>
            </a:extLst>
          </p:cNvPr>
          <p:cNvSpPr/>
          <p:nvPr/>
        </p:nvSpPr>
        <p:spPr>
          <a:xfrm>
            <a:off x="8230282" y="7608276"/>
            <a:ext cx="37247" cy="350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2FB9F80F-5283-E43E-26AB-BDBF342C3648}"/>
              </a:ext>
            </a:extLst>
          </p:cNvPr>
          <p:cNvSpPr/>
          <p:nvPr/>
        </p:nvSpPr>
        <p:spPr>
          <a:xfrm>
            <a:off x="8308561" y="7608276"/>
            <a:ext cx="37247" cy="350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D1EAE6C5-84AF-7531-9B0A-A535FD105B64}"/>
              </a:ext>
            </a:extLst>
          </p:cNvPr>
          <p:cNvSpPr/>
          <p:nvPr/>
        </p:nvSpPr>
        <p:spPr>
          <a:xfrm>
            <a:off x="8383766" y="7608276"/>
            <a:ext cx="37247" cy="350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CC59357-B3CE-FC8F-485F-0EF9BDBFC31D}"/>
              </a:ext>
            </a:extLst>
          </p:cNvPr>
          <p:cNvSpPr txBox="1"/>
          <p:nvPr/>
        </p:nvSpPr>
        <p:spPr>
          <a:xfrm>
            <a:off x="6848417" y="7072030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line buffer</a:t>
            </a:r>
            <a:endParaRPr lang="ko-KR" altLang="en-US"/>
          </a:p>
        </p:txBody>
      </p: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A3220041-3216-2FE8-6EBE-81835D50DCD8}"/>
              </a:ext>
            </a:extLst>
          </p:cNvPr>
          <p:cNvCxnSpPr/>
          <p:nvPr/>
        </p:nvCxnSpPr>
        <p:spPr>
          <a:xfrm>
            <a:off x="5942633" y="7677838"/>
            <a:ext cx="8209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D2FF3EAE-7F73-41AB-CA02-531296BB9163}"/>
              </a:ext>
            </a:extLst>
          </p:cNvPr>
          <p:cNvGrpSpPr/>
          <p:nvPr/>
        </p:nvGrpSpPr>
        <p:grpSpPr>
          <a:xfrm>
            <a:off x="10112059" y="6607840"/>
            <a:ext cx="395950" cy="390415"/>
            <a:chOff x="8458200" y="5800341"/>
            <a:chExt cx="685548" cy="685198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591CF436-7988-284B-4399-56E4B97F93C5}"/>
                </a:ext>
              </a:extLst>
            </p:cNvPr>
            <p:cNvSpPr/>
            <p:nvPr/>
          </p:nvSpPr>
          <p:spPr>
            <a:xfrm>
              <a:off x="8458200" y="5800341"/>
              <a:ext cx="22860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CE53A538-2EC3-C2FD-A0B1-134590D10D9D}"/>
                </a:ext>
              </a:extLst>
            </p:cNvPr>
            <p:cNvSpPr/>
            <p:nvPr/>
          </p:nvSpPr>
          <p:spPr>
            <a:xfrm>
              <a:off x="8686800" y="5800341"/>
              <a:ext cx="22860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7DACC155-CD82-0E07-BE85-8FB239B4843E}"/>
                </a:ext>
              </a:extLst>
            </p:cNvPr>
            <p:cNvSpPr/>
            <p:nvPr/>
          </p:nvSpPr>
          <p:spPr>
            <a:xfrm>
              <a:off x="8915148" y="5800341"/>
              <a:ext cx="22860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8B803FDA-58A8-53D1-FB9F-7A413ABCA119}"/>
                </a:ext>
              </a:extLst>
            </p:cNvPr>
            <p:cNvSpPr/>
            <p:nvPr/>
          </p:nvSpPr>
          <p:spPr>
            <a:xfrm>
              <a:off x="8458200" y="6028941"/>
              <a:ext cx="22860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7531D79A-AFFF-C83C-307B-CF2A060648AA}"/>
                </a:ext>
              </a:extLst>
            </p:cNvPr>
            <p:cNvSpPr/>
            <p:nvPr/>
          </p:nvSpPr>
          <p:spPr>
            <a:xfrm>
              <a:off x="8686800" y="6028941"/>
              <a:ext cx="22860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44659FA5-24A5-2987-8DF3-E215C6D04064}"/>
                </a:ext>
              </a:extLst>
            </p:cNvPr>
            <p:cNvSpPr/>
            <p:nvPr/>
          </p:nvSpPr>
          <p:spPr>
            <a:xfrm>
              <a:off x="8915148" y="6028941"/>
              <a:ext cx="22860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80AB7770-D8A9-2759-E075-F4386C772DB1}"/>
                </a:ext>
              </a:extLst>
            </p:cNvPr>
            <p:cNvSpPr/>
            <p:nvPr/>
          </p:nvSpPr>
          <p:spPr>
            <a:xfrm>
              <a:off x="8458200" y="6256939"/>
              <a:ext cx="22860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67EB1333-CF79-344F-9CE0-FE4003A637BC}"/>
                </a:ext>
              </a:extLst>
            </p:cNvPr>
            <p:cNvSpPr/>
            <p:nvPr/>
          </p:nvSpPr>
          <p:spPr>
            <a:xfrm>
              <a:off x="8686800" y="6256939"/>
              <a:ext cx="22860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7B73ABA2-130C-8194-1587-1343595335DC}"/>
                </a:ext>
              </a:extLst>
            </p:cNvPr>
            <p:cNvSpPr/>
            <p:nvPr/>
          </p:nvSpPr>
          <p:spPr>
            <a:xfrm>
              <a:off x="8915148" y="6256939"/>
              <a:ext cx="22860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6" name="곱하기 기호 165">
            <a:extLst>
              <a:ext uri="{FF2B5EF4-FFF2-40B4-BE49-F238E27FC236}">
                <a16:creationId xmlns:a16="http://schemas.microsoft.com/office/drawing/2014/main" id="{042BAC34-7FE5-AD6F-3EF4-74C554651750}"/>
              </a:ext>
            </a:extLst>
          </p:cNvPr>
          <p:cNvSpPr/>
          <p:nvPr/>
        </p:nvSpPr>
        <p:spPr>
          <a:xfrm>
            <a:off x="9853380" y="6740763"/>
            <a:ext cx="107339" cy="130253"/>
          </a:xfrm>
          <a:prstGeom prst="mathMultiply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곱하기 기호 166">
            <a:extLst>
              <a:ext uri="{FF2B5EF4-FFF2-40B4-BE49-F238E27FC236}">
                <a16:creationId xmlns:a16="http://schemas.microsoft.com/office/drawing/2014/main" id="{3F783799-C7FB-47AF-9F7D-E385B5D6FC0A}"/>
              </a:ext>
            </a:extLst>
          </p:cNvPr>
          <p:cNvSpPr/>
          <p:nvPr/>
        </p:nvSpPr>
        <p:spPr>
          <a:xfrm>
            <a:off x="9853379" y="8085799"/>
            <a:ext cx="107339" cy="130253"/>
          </a:xfrm>
          <a:prstGeom prst="mathMultiply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22B57BA5-ABEC-D9EC-CD87-1A937BC0D993}"/>
              </a:ext>
            </a:extLst>
          </p:cNvPr>
          <p:cNvSpPr/>
          <p:nvPr/>
        </p:nvSpPr>
        <p:spPr>
          <a:xfrm>
            <a:off x="10255755" y="8063235"/>
            <a:ext cx="186238" cy="1753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BFBEEC25-51E9-9C06-DBC5-A96873A9CDD9}"/>
              </a:ext>
            </a:extLst>
          </p:cNvPr>
          <p:cNvCxnSpPr>
            <a:stCxn id="144" idx="6"/>
            <a:endCxn id="71" idx="1"/>
          </p:cNvCxnSpPr>
          <p:nvPr/>
        </p:nvCxnSpPr>
        <p:spPr>
          <a:xfrm flipV="1">
            <a:off x="8421013" y="6591924"/>
            <a:ext cx="1063923" cy="103389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2" name="연결선: 꺾임 171">
            <a:extLst>
              <a:ext uri="{FF2B5EF4-FFF2-40B4-BE49-F238E27FC236}">
                <a16:creationId xmlns:a16="http://schemas.microsoft.com/office/drawing/2014/main" id="{25BA91F4-4E48-783D-AA1E-7C2750AE1090}"/>
              </a:ext>
            </a:extLst>
          </p:cNvPr>
          <p:cNvCxnSpPr>
            <a:endCxn id="72" idx="1"/>
          </p:cNvCxnSpPr>
          <p:nvPr/>
        </p:nvCxnSpPr>
        <p:spPr>
          <a:xfrm>
            <a:off x="8431359" y="7625813"/>
            <a:ext cx="1053577" cy="27429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3" name="타원 172">
            <a:extLst>
              <a:ext uri="{FF2B5EF4-FFF2-40B4-BE49-F238E27FC236}">
                <a16:creationId xmlns:a16="http://schemas.microsoft.com/office/drawing/2014/main" id="{0DD0B083-0102-CF97-6F1F-3A7543B6DA76}"/>
              </a:ext>
            </a:extLst>
          </p:cNvPr>
          <p:cNvSpPr/>
          <p:nvPr/>
        </p:nvSpPr>
        <p:spPr>
          <a:xfrm>
            <a:off x="5355591" y="5271115"/>
            <a:ext cx="37247" cy="3507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734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A2093E-AB41-E0FE-EA89-412B00355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2114CE-DC9E-1ABF-E7B4-EDC5702A8555}"/>
              </a:ext>
            </a:extLst>
          </p:cNvPr>
          <p:cNvSpPr/>
          <p:nvPr/>
        </p:nvSpPr>
        <p:spPr>
          <a:xfrm>
            <a:off x="5973139" y="3560634"/>
            <a:ext cx="6958114" cy="52555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320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Maxpool2d</a:t>
            </a:r>
            <a:endParaRPr lang="ko-KR" altLang="en-US" sz="32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7173" name="직사각형 7172">
            <a:extLst>
              <a:ext uri="{FF2B5EF4-FFF2-40B4-BE49-F238E27FC236}">
                <a16:creationId xmlns:a16="http://schemas.microsoft.com/office/drawing/2014/main" id="{2DB6E339-67D6-D33E-2A6C-4D350E991CBA}"/>
              </a:ext>
            </a:extLst>
          </p:cNvPr>
          <p:cNvSpPr/>
          <p:nvPr/>
        </p:nvSpPr>
        <p:spPr>
          <a:xfrm>
            <a:off x="9931279" y="6794714"/>
            <a:ext cx="2671515" cy="2805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ysClr val="windowText" lastClr="000000"/>
                </a:solidFill>
              </a:rPr>
              <a:t>tmp1 &gt; tmp2 ? tmp1 : tmp2</a:t>
            </a:r>
            <a:endParaRPr lang="ko-KR" altLang="en-US" sz="1400">
              <a:solidFill>
                <a:sysClr val="windowText" lastClr="000000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F3382E1-6A7A-1DE9-E26B-81D6488ADDED}"/>
              </a:ext>
            </a:extLst>
          </p:cNvPr>
          <p:cNvSpPr/>
          <p:nvPr/>
        </p:nvSpPr>
        <p:spPr>
          <a:xfrm>
            <a:off x="6908327" y="7063688"/>
            <a:ext cx="2844184" cy="2805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A9C6ACE2-9819-8145-1AD8-9AE5D5754074}"/>
              </a:ext>
            </a:extLst>
          </p:cNvPr>
          <p:cNvSpPr/>
          <p:nvPr/>
        </p:nvSpPr>
        <p:spPr>
          <a:xfrm>
            <a:off x="6908327" y="6549588"/>
            <a:ext cx="2844184" cy="2805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슬라이드 번호 개체 틀 3">
            <a:extLst>
              <a:ext uri="{FF2B5EF4-FFF2-40B4-BE49-F238E27FC236}">
                <a16:creationId xmlns:a16="http://schemas.microsoft.com/office/drawing/2014/main" id="{D34A288C-B628-1581-4E55-1E8C64CDF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21000" y="9486900"/>
            <a:ext cx="2362200" cy="517525"/>
          </a:xfrm>
        </p:spPr>
        <p:txBody>
          <a:bodyPr/>
          <a:lstStyle/>
          <a:p>
            <a:fld id="{B6F15528-21DE-4FAA-801E-634DDDAF4B2B}" type="slidenum">
              <a:rPr lang="en-US" sz="1800" smtClean="0"/>
              <a:pPr/>
              <a:t>21</a:t>
            </a:fld>
            <a:endParaRPr lang="en-US" sz="180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D2F6BCF7-5FFD-F870-94F4-37A67D582D4A}"/>
              </a:ext>
            </a:extLst>
          </p:cNvPr>
          <p:cNvCxnSpPr>
            <a:cxnSpLocks/>
          </p:cNvCxnSpPr>
          <p:nvPr/>
        </p:nvCxnSpPr>
        <p:spPr>
          <a:xfrm>
            <a:off x="0" y="2247900"/>
            <a:ext cx="17449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2">
            <a:extLst>
              <a:ext uri="{FF2B5EF4-FFF2-40B4-BE49-F238E27FC236}">
                <a16:creationId xmlns:a16="http://schemas.microsoft.com/office/drawing/2014/main" id="{B026340B-3193-6B72-0708-3505786898A9}"/>
              </a:ext>
            </a:extLst>
          </p:cNvPr>
          <p:cNvSpPr txBox="1"/>
          <p:nvPr/>
        </p:nvSpPr>
        <p:spPr>
          <a:xfrm>
            <a:off x="1752600" y="2634479"/>
            <a:ext cx="16535400" cy="937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8686"/>
              </a:lnSpc>
              <a:buFont typeface="Wingdings" panose="05000000000000000000" pitchFamily="2" charset="2"/>
              <a:buChar char="l"/>
            </a:pPr>
            <a:r>
              <a:rPr lang="en-US" altLang="ko-KR" sz="3600" b="1" spc="217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Maxpool2d</a:t>
            </a:r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id="{F0250D9B-A585-E557-9B03-51128A84CFD0}"/>
              </a:ext>
            </a:extLst>
          </p:cNvPr>
          <p:cNvSpPr txBox="1"/>
          <p:nvPr/>
        </p:nvSpPr>
        <p:spPr>
          <a:xfrm>
            <a:off x="1028700" y="1090098"/>
            <a:ext cx="11010900" cy="10213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86"/>
              </a:lnSpc>
            </a:pPr>
            <a:r>
              <a:rPr lang="ko-KR" altLang="en-US" sz="6200" b="1" spc="217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모듈 구조</a:t>
            </a:r>
            <a:endParaRPr lang="en-US" altLang="ko-KR" sz="6200" b="1" spc="217" dirty="0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EF4F5D-C089-5010-7173-9DA3CB06BB56}"/>
              </a:ext>
            </a:extLst>
          </p:cNvPr>
          <p:cNvSpPr txBox="1"/>
          <p:nvPr/>
        </p:nvSpPr>
        <p:spPr>
          <a:xfrm>
            <a:off x="10668000" y="9541029"/>
            <a:ext cx="1555572" cy="579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i_rst</a:t>
            </a:r>
            <a:endParaRPr lang="ko-KR" alt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0D8490-C9E2-5308-3DC4-BECF5BC29DB8}"/>
              </a:ext>
            </a:extLst>
          </p:cNvPr>
          <p:cNvSpPr txBox="1"/>
          <p:nvPr/>
        </p:nvSpPr>
        <p:spPr>
          <a:xfrm>
            <a:off x="7578354" y="9594439"/>
            <a:ext cx="1052968" cy="579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i_clk</a:t>
            </a:r>
            <a:endParaRPr lang="ko-KR" altLang="en-US" sz="20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6AF7942-7205-2312-859F-681991C0019D}"/>
              </a:ext>
            </a:extLst>
          </p:cNvPr>
          <p:cNvCxnSpPr>
            <a:cxnSpLocks/>
          </p:cNvCxnSpPr>
          <p:nvPr/>
        </p:nvCxnSpPr>
        <p:spPr>
          <a:xfrm>
            <a:off x="3383306" y="5920771"/>
            <a:ext cx="25898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52D5824-A4DA-1DFB-8CBE-41A2682D6F2E}"/>
              </a:ext>
            </a:extLst>
          </p:cNvPr>
          <p:cNvSpPr txBox="1"/>
          <p:nvPr/>
        </p:nvSpPr>
        <p:spPr>
          <a:xfrm>
            <a:off x="3515617" y="4474869"/>
            <a:ext cx="2234078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3200" b="1"/>
              <a:t>parameters</a:t>
            </a:r>
          </a:p>
          <a:p>
            <a:r>
              <a:rPr lang="en-US" altLang="ko-KR" sz="2400"/>
              <a:t>i_width</a:t>
            </a:r>
          </a:p>
          <a:p>
            <a:r>
              <a:rPr lang="en-US" altLang="ko-KR" sz="2400"/>
              <a:t>i_height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7708458-6CB1-C625-EE35-76BF9AB510B6}"/>
              </a:ext>
            </a:extLst>
          </p:cNvPr>
          <p:cNvCxnSpPr>
            <a:cxnSpLocks/>
          </p:cNvCxnSpPr>
          <p:nvPr/>
        </p:nvCxnSpPr>
        <p:spPr>
          <a:xfrm flipV="1">
            <a:off x="10961214" y="8816202"/>
            <a:ext cx="0" cy="8335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0847CC2-916B-D4BB-A35D-934D6FFB4349}"/>
              </a:ext>
            </a:extLst>
          </p:cNvPr>
          <p:cNvCxnSpPr>
            <a:cxnSpLocks/>
          </p:cNvCxnSpPr>
          <p:nvPr/>
        </p:nvCxnSpPr>
        <p:spPr>
          <a:xfrm flipV="1">
            <a:off x="7872414" y="8816202"/>
            <a:ext cx="0" cy="8335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608C808-5D83-9B28-4DCF-A67BF9C92349}"/>
              </a:ext>
            </a:extLst>
          </p:cNvPr>
          <p:cNvCxnSpPr>
            <a:cxnSpLocks/>
          </p:cNvCxnSpPr>
          <p:nvPr/>
        </p:nvCxnSpPr>
        <p:spPr>
          <a:xfrm>
            <a:off x="12941493" y="6290739"/>
            <a:ext cx="157264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C7D1B3E-228D-39B6-FABA-C8367D825078}"/>
              </a:ext>
            </a:extLst>
          </p:cNvPr>
          <p:cNvSpPr txBox="1"/>
          <p:nvPr/>
        </p:nvSpPr>
        <p:spPr>
          <a:xfrm>
            <a:off x="13185538" y="5920771"/>
            <a:ext cx="1328598" cy="535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o_data</a:t>
            </a:r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9437B3D4-FC9B-1770-CFCC-9AC964FA4765}"/>
              </a:ext>
            </a:extLst>
          </p:cNvPr>
          <p:cNvCxnSpPr>
            <a:cxnSpLocks/>
          </p:cNvCxnSpPr>
          <p:nvPr/>
        </p:nvCxnSpPr>
        <p:spPr>
          <a:xfrm>
            <a:off x="12921408" y="5639160"/>
            <a:ext cx="15927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C60EA4B-BC3E-8D9C-EA63-48A986B8AD7C}"/>
              </a:ext>
            </a:extLst>
          </p:cNvPr>
          <p:cNvSpPr txBox="1"/>
          <p:nvPr/>
        </p:nvSpPr>
        <p:spPr>
          <a:xfrm>
            <a:off x="13154697" y="5268553"/>
            <a:ext cx="1592728" cy="535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o_done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E995CBD-8C0D-CFA2-07BB-F5893B857C08}"/>
              </a:ext>
            </a:extLst>
          </p:cNvPr>
          <p:cNvCxnSpPr>
            <a:cxnSpLocks/>
          </p:cNvCxnSpPr>
          <p:nvPr/>
        </p:nvCxnSpPr>
        <p:spPr>
          <a:xfrm>
            <a:off x="3352800" y="6387310"/>
            <a:ext cx="25898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CDCA2AF-8717-9B34-9A5E-903C3C39DCC2}"/>
              </a:ext>
            </a:extLst>
          </p:cNvPr>
          <p:cNvSpPr txBox="1"/>
          <p:nvPr/>
        </p:nvSpPr>
        <p:spPr>
          <a:xfrm>
            <a:off x="4075548" y="5984692"/>
            <a:ext cx="1386759" cy="535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i_start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ACAF912-AB85-66AC-CF08-5BCF8AD65E1B}"/>
              </a:ext>
            </a:extLst>
          </p:cNvPr>
          <p:cNvCxnSpPr>
            <a:cxnSpLocks/>
          </p:cNvCxnSpPr>
          <p:nvPr/>
        </p:nvCxnSpPr>
        <p:spPr>
          <a:xfrm>
            <a:off x="3373066" y="6831650"/>
            <a:ext cx="25898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AC101CD-8853-F2CB-FE80-DCDCE4B0CC45}"/>
              </a:ext>
            </a:extLst>
          </p:cNvPr>
          <p:cNvSpPr txBox="1"/>
          <p:nvPr/>
        </p:nvSpPr>
        <p:spPr>
          <a:xfrm>
            <a:off x="4095814" y="6437497"/>
            <a:ext cx="1386759" cy="535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i_data</a:t>
            </a:r>
            <a:endParaRPr lang="ko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386F192-E750-4412-500A-D1541F6CF621}"/>
              </a:ext>
            </a:extLst>
          </p:cNvPr>
          <p:cNvCxnSpPr>
            <a:cxnSpLocks/>
          </p:cNvCxnSpPr>
          <p:nvPr/>
        </p:nvCxnSpPr>
        <p:spPr>
          <a:xfrm>
            <a:off x="12921408" y="6996336"/>
            <a:ext cx="1592728" cy="99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843F395-0E34-89C0-290A-195560BE284C}"/>
              </a:ext>
            </a:extLst>
          </p:cNvPr>
          <p:cNvSpPr txBox="1"/>
          <p:nvPr/>
        </p:nvSpPr>
        <p:spPr>
          <a:xfrm>
            <a:off x="13198812" y="6625447"/>
            <a:ext cx="1592728" cy="535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o_valid</a:t>
            </a:r>
            <a:endParaRPr lang="ko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6303D86-D50B-B99F-400B-7F62082D5E52}"/>
              </a:ext>
            </a:extLst>
          </p:cNvPr>
          <p:cNvSpPr/>
          <p:nvPr/>
        </p:nvSpPr>
        <p:spPr>
          <a:xfrm>
            <a:off x="7120695" y="5947568"/>
            <a:ext cx="186238" cy="1753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19F99B5-5443-24AB-738A-E7ED769EBC75}"/>
              </a:ext>
            </a:extLst>
          </p:cNvPr>
          <p:cNvSpPr/>
          <p:nvPr/>
        </p:nvSpPr>
        <p:spPr>
          <a:xfrm>
            <a:off x="7306933" y="5947568"/>
            <a:ext cx="186238" cy="17537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19AAD076-7460-3371-884E-EAE51698A5FD}"/>
              </a:ext>
            </a:extLst>
          </p:cNvPr>
          <p:cNvSpPr/>
          <p:nvPr/>
        </p:nvSpPr>
        <p:spPr>
          <a:xfrm>
            <a:off x="7492965" y="5947568"/>
            <a:ext cx="186238" cy="17537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0194ACD8-9DFB-4AD3-4441-3D1885BED87B}"/>
              </a:ext>
            </a:extLst>
          </p:cNvPr>
          <p:cNvSpPr/>
          <p:nvPr/>
        </p:nvSpPr>
        <p:spPr>
          <a:xfrm>
            <a:off x="7679203" y="5947568"/>
            <a:ext cx="186238" cy="17537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8EA43E6-8E4E-DF79-3F29-091D2C9C9E6D}"/>
              </a:ext>
            </a:extLst>
          </p:cNvPr>
          <p:cNvSpPr/>
          <p:nvPr/>
        </p:nvSpPr>
        <p:spPr>
          <a:xfrm>
            <a:off x="7865235" y="5947568"/>
            <a:ext cx="186238" cy="17537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1105393-7F5E-5934-220A-402D95E72A36}"/>
              </a:ext>
            </a:extLst>
          </p:cNvPr>
          <p:cNvSpPr/>
          <p:nvPr/>
        </p:nvSpPr>
        <p:spPr>
          <a:xfrm>
            <a:off x="8051267" y="5947568"/>
            <a:ext cx="186238" cy="17537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F778F6E9-970A-09B6-FEA4-B72067A440A7}"/>
              </a:ext>
            </a:extLst>
          </p:cNvPr>
          <p:cNvSpPr/>
          <p:nvPr/>
        </p:nvSpPr>
        <p:spPr>
          <a:xfrm>
            <a:off x="8237300" y="5947568"/>
            <a:ext cx="186238" cy="17537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F29382A-ED44-D4BE-C110-2ABC770A07CF}"/>
              </a:ext>
            </a:extLst>
          </p:cNvPr>
          <p:cNvSpPr/>
          <p:nvPr/>
        </p:nvSpPr>
        <p:spPr>
          <a:xfrm>
            <a:off x="7120695" y="6122947"/>
            <a:ext cx="186238" cy="1753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DFEB52C-B462-EA0D-FBDD-E1FA10FCA3A4}"/>
              </a:ext>
            </a:extLst>
          </p:cNvPr>
          <p:cNvSpPr/>
          <p:nvPr/>
        </p:nvSpPr>
        <p:spPr>
          <a:xfrm>
            <a:off x="7306933" y="6122947"/>
            <a:ext cx="186238" cy="1753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4FAA36C-179E-0F8A-ACBE-E311D3D8F704}"/>
              </a:ext>
            </a:extLst>
          </p:cNvPr>
          <p:cNvSpPr/>
          <p:nvPr/>
        </p:nvSpPr>
        <p:spPr>
          <a:xfrm>
            <a:off x="7492965" y="6122947"/>
            <a:ext cx="186238" cy="1753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249DA84E-F076-5A42-8319-156CF863A67A}"/>
              </a:ext>
            </a:extLst>
          </p:cNvPr>
          <p:cNvSpPr/>
          <p:nvPr/>
        </p:nvSpPr>
        <p:spPr>
          <a:xfrm>
            <a:off x="7679203" y="6122947"/>
            <a:ext cx="186238" cy="1753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E0E35F91-B953-E790-0B3A-EAED8828AED7}"/>
              </a:ext>
            </a:extLst>
          </p:cNvPr>
          <p:cNvSpPr/>
          <p:nvPr/>
        </p:nvSpPr>
        <p:spPr>
          <a:xfrm>
            <a:off x="7865235" y="6122947"/>
            <a:ext cx="186238" cy="1753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FC652B7B-EF9A-B71F-9E3A-151D6F4B374C}"/>
              </a:ext>
            </a:extLst>
          </p:cNvPr>
          <p:cNvSpPr/>
          <p:nvPr/>
        </p:nvSpPr>
        <p:spPr>
          <a:xfrm>
            <a:off x="8051267" y="6122947"/>
            <a:ext cx="186238" cy="1753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FB729CA4-7DAE-F58C-38A6-8FC23AB39E27}"/>
              </a:ext>
            </a:extLst>
          </p:cNvPr>
          <p:cNvSpPr/>
          <p:nvPr/>
        </p:nvSpPr>
        <p:spPr>
          <a:xfrm>
            <a:off x="8237300" y="6122947"/>
            <a:ext cx="186238" cy="1753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B0D319DC-2B2E-F217-D5D5-CE1F3CCE32CD}"/>
              </a:ext>
            </a:extLst>
          </p:cNvPr>
          <p:cNvSpPr/>
          <p:nvPr/>
        </p:nvSpPr>
        <p:spPr>
          <a:xfrm>
            <a:off x="8534169" y="6105409"/>
            <a:ext cx="37247" cy="350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FD5F5FAA-DA38-A11A-C6C2-01CD1CE78F29}"/>
              </a:ext>
            </a:extLst>
          </p:cNvPr>
          <p:cNvSpPr/>
          <p:nvPr/>
        </p:nvSpPr>
        <p:spPr>
          <a:xfrm>
            <a:off x="8612448" y="6105409"/>
            <a:ext cx="37247" cy="350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E85E0108-BD36-48C1-0EBA-233E79668B92}"/>
              </a:ext>
            </a:extLst>
          </p:cNvPr>
          <p:cNvSpPr/>
          <p:nvPr/>
        </p:nvSpPr>
        <p:spPr>
          <a:xfrm>
            <a:off x="8687653" y="6105409"/>
            <a:ext cx="37247" cy="350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E44637A-C573-D1AF-DBD1-DDF33A418252}"/>
              </a:ext>
            </a:extLst>
          </p:cNvPr>
          <p:cNvSpPr txBox="1"/>
          <p:nvPr/>
        </p:nvSpPr>
        <p:spPr>
          <a:xfrm>
            <a:off x="7221059" y="5587523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line buffer</a:t>
            </a:r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E2772071-DFED-BDE4-D805-5BEA69103B75}"/>
              </a:ext>
            </a:extLst>
          </p:cNvPr>
          <p:cNvSpPr/>
          <p:nvPr/>
        </p:nvSpPr>
        <p:spPr>
          <a:xfrm>
            <a:off x="7704380" y="6597980"/>
            <a:ext cx="186238" cy="1753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790A6FB0-6549-DFDC-5366-74FD5E18C468}"/>
              </a:ext>
            </a:extLst>
          </p:cNvPr>
          <p:cNvSpPr/>
          <p:nvPr/>
        </p:nvSpPr>
        <p:spPr>
          <a:xfrm>
            <a:off x="8186695" y="6597979"/>
            <a:ext cx="186238" cy="17537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2" name="Picture 4" descr="화살표, 오른쪽 화살표, chevron, chevronright, 오른쪽, 오른쪽 아이콘, 탐색 세트 - 화살표, 1부 아이콘, png  | PNGWing">
            <a:extLst>
              <a:ext uri="{FF2B5EF4-FFF2-40B4-BE49-F238E27FC236}">
                <a16:creationId xmlns:a16="http://schemas.microsoft.com/office/drawing/2014/main" id="{876F0D88-2CC1-A2EA-8F87-9E11D3B60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0339" y="6553003"/>
            <a:ext cx="261103" cy="26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물음표 아이콘 PNG, 일러스트, PSD 및 클립 아트에 대한 무료 다운로드 | Pngtree">
            <a:extLst>
              <a:ext uri="{FF2B5EF4-FFF2-40B4-BE49-F238E27FC236}">
                <a16:creationId xmlns:a16="http://schemas.microsoft.com/office/drawing/2014/main" id="{8101647C-7425-2D60-3D90-A312CB91A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55556" y1="77500" x2="53056" y2="77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4657" y="6553003"/>
            <a:ext cx="253518" cy="253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6F46641C-D4B8-8DEB-ADB3-2222ABD02302}"/>
              </a:ext>
            </a:extLst>
          </p:cNvPr>
          <p:cNvSpPr/>
          <p:nvPr/>
        </p:nvSpPr>
        <p:spPr>
          <a:xfrm>
            <a:off x="8957762" y="6592072"/>
            <a:ext cx="186238" cy="1753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1BC55B3-1A51-801D-EF63-46DB0640D43E}"/>
              </a:ext>
            </a:extLst>
          </p:cNvPr>
          <p:cNvSpPr txBox="1"/>
          <p:nvPr/>
        </p:nvSpPr>
        <p:spPr>
          <a:xfrm>
            <a:off x="9164375" y="6464184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:</a:t>
            </a:r>
            <a:endParaRPr lang="ko-KR" altLang="en-US" b="1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3A71C6B2-1842-0650-F4AF-66A2CFDDDE02}"/>
              </a:ext>
            </a:extLst>
          </p:cNvPr>
          <p:cNvSpPr/>
          <p:nvPr/>
        </p:nvSpPr>
        <p:spPr>
          <a:xfrm>
            <a:off x="9448328" y="6592071"/>
            <a:ext cx="186238" cy="17537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C2DAA443-6764-82FA-88A4-905648A153A2}"/>
              </a:ext>
            </a:extLst>
          </p:cNvPr>
          <p:cNvSpPr/>
          <p:nvPr/>
        </p:nvSpPr>
        <p:spPr>
          <a:xfrm>
            <a:off x="7705864" y="7106476"/>
            <a:ext cx="186238" cy="1753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3E9EC706-8FE5-9F31-5244-E414AF620EF7}"/>
              </a:ext>
            </a:extLst>
          </p:cNvPr>
          <p:cNvSpPr/>
          <p:nvPr/>
        </p:nvSpPr>
        <p:spPr>
          <a:xfrm>
            <a:off x="8186211" y="7106475"/>
            <a:ext cx="186238" cy="1753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9" name="Picture 4" descr="화살표, 오른쪽 화살표, chevron, chevronright, 오른쪽, 오른쪽 아이콘, 탐색 세트 - 화살표, 1부 아이콘, png  | PNGWing">
            <a:extLst>
              <a:ext uri="{FF2B5EF4-FFF2-40B4-BE49-F238E27FC236}">
                <a16:creationId xmlns:a16="http://schemas.microsoft.com/office/drawing/2014/main" id="{75C85056-5E1B-552F-921C-2CF705A64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5108" y="7068783"/>
            <a:ext cx="261103" cy="26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6" descr="물음표 아이콘 PNG, 일러스트, PSD 및 클립 아트에 대한 무료 다운로드 | Pngtree">
            <a:extLst>
              <a:ext uri="{FF2B5EF4-FFF2-40B4-BE49-F238E27FC236}">
                <a16:creationId xmlns:a16="http://schemas.microsoft.com/office/drawing/2014/main" id="{6522ED62-01BA-3E7A-107E-6898D134A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55556" y1="77500" x2="53056" y2="77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373" y="7066639"/>
            <a:ext cx="253518" cy="253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DEB83514-39DC-2305-585E-5C668ED5B8B7}"/>
              </a:ext>
            </a:extLst>
          </p:cNvPr>
          <p:cNvSpPr txBox="1"/>
          <p:nvPr/>
        </p:nvSpPr>
        <p:spPr>
          <a:xfrm>
            <a:off x="9164375" y="7006267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:</a:t>
            </a:r>
            <a:endParaRPr lang="ko-KR" altLang="en-US" b="1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DF0197BC-A655-7D77-C683-EFEA7260D093}"/>
              </a:ext>
            </a:extLst>
          </p:cNvPr>
          <p:cNvSpPr/>
          <p:nvPr/>
        </p:nvSpPr>
        <p:spPr>
          <a:xfrm>
            <a:off x="8957762" y="7111644"/>
            <a:ext cx="186238" cy="1753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4C6C3B2E-4F9E-BB2B-73D0-B88A1D274696}"/>
              </a:ext>
            </a:extLst>
          </p:cNvPr>
          <p:cNvSpPr/>
          <p:nvPr/>
        </p:nvSpPr>
        <p:spPr>
          <a:xfrm>
            <a:off x="9452196" y="7111643"/>
            <a:ext cx="186238" cy="1753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4D92851-2446-AF26-88ED-F2E92424D4CA}"/>
              </a:ext>
            </a:extLst>
          </p:cNvPr>
          <p:cNvSpPr txBox="1"/>
          <p:nvPr/>
        </p:nvSpPr>
        <p:spPr>
          <a:xfrm>
            <a:off x="6969168" y="6529345"/>
            <a:ext cx="744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tmp1 = </a:t>
            </a:r>
            <a:endParaRPr lang="ko-KR" altLang="en-US" sz="140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35AD53F-DF8A-12F2-7DB7-5CE2344CA23D}"/>
              </a:ext>
            </a:extLst>
          </p:cNvPr>
          <p:cNvSpPr txBox="1"/>
          <p:nvPr/>
        </p:nvSpPr>
        <p:spPr>
          <a:xfrm>
            <a:off x="6948369" y="7045523"/>
            <a:ext cx="744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tmp2 = </a:t>
            </a:r>
            <a:endParaRPr lang="ko-KR" altLang="en-US" sz="1400"/>
          </a:p>
        </p:txBody>
      </p:sp>
      <p:sp>
        <p:nvSpPr>
          <p:cNvPr id="7169" name="오른쪽 중괄호 7168">
            <a:extLst>
              <a:ext uri="{FF2B5EF4-FFF2-40B4-BE49-F238E27FC236}">
                <a16:creationId xmlns:a16="http://schemas.microsoft.com/office/drawing/2014/main" id="{C5FAA78B-D4ED-A3CA-2124-CD31DB5E25A4}"/>
              </a:ext>
            </a:extLst>
          </p:cNvPr>
          <p:cNvSpPr/>
          <p:nvPr/>
        </p:nvSpPr>
        <p:spPr>
          <a:xfrm>
            <a:off x="9752511" y="6667500"/>
            <a:ext cx="149614" cy="561774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87" name="TextBox 7186">
            <a:extLst>
              <a:ext uri="{FF2B5EF4-FFF2-40B4-BE49-F238E27FC236}">
                <a16:creationId xmlns:a16="http://schemas.microsoft.com/office/drawing/2014/main" id="{69C71D04-A0E2-A63F-E149-B4CA3997A67D}"/>
              </a:ext>
            </a:extLst>
          </p:cNvPr>
          <p:cNvSpPr txBox="1"/>
          <p:nvPr/>
        </p:nvSpPr>
        <p:spPr>
          <a:xfrm>
            <a:off x="12946698" y="6106073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 </a:t>
            </a:r>
            <a:endParaRPr lang="ko-KR" altLang="en-US"/>
          </a:p>
        </p:txBody>
      </p:sp>
      <p:cxnSp>
        <p:nvCxnSpPr>
          <p:cNvPr id="7189" name="연결선: 꺾임 7188">
            <a:extLst>
              <a:ext uri="{FF2B5EF4-FFF2-40B4-BE49-F238E27FC236}">
                <a16:creationId xmlns:a16="http://schemas.microsoft.com/office/drawing/2014/main" id="{A8F64AFF-9128-9898-30B6-6155C7CFA480}"/>
              </a:ext>
            </a:extLst>
          </p:cNvPr>
          <p:cNvCxnSpPr>
            <a:stCxn id="7173" idx="3"/>
            <a:endCxn id="7187" idx="1"/>
          </p:cNvCxnSpPr>
          <p:nvPr/>
        </p:nvCxnSpPr>
        <p:spPr>
          <a:xfrm flipV="1">
            <a:off x="12602794" y="6290739"/>
            <a:ext cx="343904" cy="64423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0832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194B91-3616-E0F8-F0A1-9B94A23AD7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67D282B-AF4A-106E-AA2F-BC849FB1B148}"/>
              </a:ext>
            </a:extLst>
          </p:cNvPr>
          <p:cNvSpPr/>
          <p:nvPr/>
        </p:nvSpPr>
        <p:spPr>
          <a:xfrm>
            <a:off x="9144000" y="-3810"/>
            <a:ext cx="9144000" cy="10290810"/>
          </a:xfrm>
          <a:prstGeom prst="rect">
            <a:avLst/>
          </a:prstGeom>
          <a:solidFill>
            <a:schemeClr val="bg1">
              <a:lumMod val="8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슬라이드 번호 개체 틀 3">
            <a:extLst>
              <a:ext uri="{FF2B5EF4-FFF2-40B4-BE49-F238E27FC236}">
                <a16:creationId xmlns:a16="http://schemas.microsoft.com/office/drawing/2014/main" id="{3F978561-856C-648F-0150-98CC02C1A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21000" y="9486900"/>
            <a:ext cx="2362200" cy="517525"/>
          </a:xfrm>
        </p:spPr>
        <p:txBody>
          <a:bodyPr/>
          <a:lstStyle/>
          <a:p>
            <a:fld id="{B6F15528-21DE-4FAA-801E-634DDDAF4B2B}" type="slidenum">
              <a:rPr lang="en-US" sz="1800" smtClean="0">
                <a:solidFill>
                  <a:sysClr val="windowText" lastClr="000000"/>
                </a:solidFill>
              </a:rPr>
              <a:pPr/>
              <a:t>22</a:t>
            </a:fld>
            <a:endParaRPr lang="en-US" sz="1800">
              <a:solidFill>
                <a:sysClr val="windowText" lastClr="000000"/>
              </a:solidFill>
            </a:endParaRPr>
          </a:p>
        </p:txBody>
      </p:sp>
      <p:sp>
        <p:nvSpPr>
          <p:cNvPr id="25" name="TextBox 7">
            <a:extLst>
              <a:ext uri="{FF2B5EF4-FFF2-40B4-BE49-F238E27FC236}">
                <a16:creationId xmlns:a16="http://schemas.microsoft.com/office/drawing/2014/main" id="{BD122FC4-5518-9AAA-E77B-1E2670FAAAE0}"/>
              </a:ext>
            </a:extLst>
          </p:cNvPr>
          <p:cNvSpPr txBox="1"/>
          <p:nvPr/>
        </p:nvSpPr>
        <p:spPr>
          <a:xfrm>
            <a:off x="3581400" y="4632847"/>
            <a:ext cx="1981200" cy="10213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86"/>
              </a:lnSpc>
            </a:pPr>
            <a:r>
              <a:rPr lang="en-US" altLang="ko-KR" sz="6600" b="1" spc="217" dirty="0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CNN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EB40E2-BFBF-73BC-6CEC-626F4A2203B2}"/>
              </a:ext>
            </a:extLst>
          </p:cNvPr>
          <p:cNvSpPr txBox="1"/>
          <p:nvPr/>
        </p:nvSpPr>
        <p:spPr>
          <a:xfrm>
            <a:off x="10896600" y="1863774"/>
            <a:ext cx="64389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altLang="ko-KR" sz="4400"/>
              <a:t>Conv2d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3600"/>
              <a:t> SW Reference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3600"/>
              <a:t> RTL simulation/validation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3600"/>
              <a:t> HW/SW co-design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360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altLang="ko-KR" sz="4400"/>
              <a:t> Maxpool2d</a:t>
            </a: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3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 SW Reference</a:t>
            </a: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3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 RTL simulation</a:t>
            </a:r>
            <a:r>
              <a:rPr lang="en-US" altLang="ko-KR" sz="3600"/>
              <a:t>/validation</a:t>
            </a:r>
            <a:endParaRPr kumimoji="0" lang="en-US" altLang="ko-KR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3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 HW/SW co-design</a:t>
            </a: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360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altLang="ko-KR" sz="4400"/>
              <a:t> BN &amp; LeakyReLU </a:t>
            </a:r>
          </a:p>
        </p:txBody>
      </p:sp>
    </p:spTree>
    <p:extLst>
      <p:ext uri="{BB962C8B-B14F-4D97-AF65-F5344CB8AC3E}">
        <p14:creationId xmlns:p14="http://schemas.microsoft.com/office/powerpoint/2010/main" val="9733434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EC46CF-BF68-61EB-0222-97A4CB0EF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264DAEF-4205-6804-DC90-F928D00C5290}"/>
              </a:ext>
            </a:extLst>
          </p:cNvPr>
          <p:cNvSpPr txBox="1"/>
          <p:nvPr/>
        </p:nvSpPr>
        <p:spPr>
          <a:xfrm>
            <a:off x="10174227" y="6343129"/>
            <a:ext cx="648286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Output(0,0) = (</a:t>
            </a:r>
            <a:r>
              <a:rPr lang="en-US" altLang="ko-KR" sz="2800"/>
              <a:t>	1 * 1  + 2 </a:t>
            </a:r>
            <a:r>
              <a:rPr lang="en-US" altLang="ko-KR" sz="2800" dirty="0"/>
              <a:t>* 0 </a:t>
            </a:r>
            <a:r>
              <a:rPr lang="en-US" altLang="ko-KR" sz="2800"/>
              <a:t>+ 3 </a:t>
            </a:r>
            <a:r>
              <a:rPr lang="en-US" altLang="ko-KR" sz="2800" dirty="0"/>
              <a:t>* 0 + </a:t>
            </a:r>
          </a:p>
          <a:p>
            <a:r>
              <a:rPr lang="en-US" altLang="ko-KR" sz="2800" dirty="0"/>
              <a:t>		    	4 * -1 </a:t>
            </a:r>
            <a:r>
              <a:rPr lang="en-US" altLang="ko-KR" sz="2800"/>
              <a:t>+ 5 </a:t>
            </a:r>
            <a:r>
              <a:rPr lang="en-US" altLang="ko-KR" sz="2800" dirty="0"/>
              <a:t>* 1 </a:t>
            </a:r>
            <a:r>
              <a:rPr lang="en-US" altLang="ko-KR" sz="2800"/>
              <a:t>+ 6 </a:t>
            </a:r>
            <a:r>
              <a:rPr lang="en-US" altLang="ko-KR" sz="2800" dirty="0"/>
              <a:t>* 0 + </a:t>
            </a:r>
          </a:p>
          <a:p>
            <a:r>
              <a:rPr lang="en-US" altLang="ko-KR" sz="2800" dirty="0"/>
              <a:t>		    	7 * </a:t>
            </a:r>
            <a:r>
              <a:rPr lang="en-US" altLang="ko-KR" sz="2800"/>
              <a:t>0  + 8 </a:t>
            </a:r>
            <a:r>
              <a:rPr lang="en-US" altLang="ko-KR" sz="2800" dirty="0"/>
              <a:t>* 0 </a:t>
            </a:r>
            <a:r>
              <a:rPr lang="en-US" altLang="ko-KR" sz="2800"/>
              <a:t>+ 9 </a:t>
            </a:r>
            <a:r>
              <a:rPr lang="en-US" altLang="ko-KR" sz="2800" dirty="0"/>
              <a:t>* 0</a:t>
            </a:r>
            <a:r>
              <a:rPr lang="en-US" altLang="ko-KR" sz="2800"/>
              <a:t>) + </a:t>
            </a:r>
            <a:r>
              <a:rPr lang="en-US" altLang="ko-KR" sz="2800" dirty="0"/>
              <a:t>1</a:t>
            </a:r>
          </a:p>
        </p:txBody>
      </p:sp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29C32159-2AB2-898A-80DA-10B5768A1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21000" y="9486900"/>
            <a:ext cx="2362200" cy="5175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67E49ABC-6BC3-2C16-95A7-969879F532A1}"/>
              </a:ext>
            </a:extLst>
          </p:cNvPr>
          <p:cNvSpPr txBox="1"/>
          <p:nvPr/>
        </p:nvSpPr>
        <p:spPr>
          <a:xfrm>
            <a:off x="1028700" y="1090098"/>
            <a:ext cx="9372348" cy="1040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86"/>
              </a:lnSpc>
            </a:pPr>
            <a:r>
              <a:rPr lang="en-US" altLang="ko-KR" sz="6204" b="1" spc="217" dirty="0">
                <a:solidFill>
                  <a:srgbClr val="000000"/>
                </a:solidFill>
                <a:latin typeface="+mn-ea"/>
                <a:cs typeface="Gotham" panose="020B0600000101010101" charset="0"/>
              </a:rPr>
              <a:t>Conv2d</a:t>
            </a:r>
            <a:endParaRPr lang="en-US" sz="6204" b="1" spc="217" dirty="0">
              <a:solidFill>
                <a:srgbClr val="000000"/>
              </a:solidFill>
              <a:latin typeface="+mn-ea"/>
              <a:cs typeface="Gotham" panose="020B0600000101010101" charset="0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C867690-B2B2-DDA0-FCEE-FD84AFD6C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662" y="6121874"/>
            <a:ext cx="2806880" cy="229228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553B96D-33D2-5A35-4365-87DFD5351E9C}"/>
              </a:ext>
            </a:extLst>
          </p:cNvPr>
          <p:cNvSpPr txBox="1"/>
          <p:nvPr/>
        </p:nvSpPr>
        <p:spPr>
          <a:xfrm>
            <a:off x="2206333" y="8421778"/>
            <a:ext cx="181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input feature</a:t>
            </a:r>
            <a:endParaRPr lang="ko-KR" altLang="en-US" sz="240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E51B98D-963E-1318-EA33-580AEAE6E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1687" y="7002448"/>
            <a:ext cx="376248" cy="6521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D6701D-BA9A-B7E6-E7DB-B459132097EC}"/>
              </a:ext>
            </a:extLst>
          </p:cNvPr>
          <p:cNvSpPr txBox="1"/>
          <p:nvPr/>
        </p:nvSpPr>
        <p:spPr>
          <a:xfrm>
            <a:off x="5895280" y="8348184"/>
            <a:ext cx="96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kernel</a:t>
            </a:r>
            <a:endParaRPr lang="ko-KR" alt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68A6FB-A9A3-9B01-DFCE-7B805BE04BDA}"/>
              </a:ext>
            </a:extLst>
          </p:cNvPr>
          <p:cNvSpPr txBox="1"/>
          <p:nvPr/>
        </p:nvSpPr>
        <p:spPr>
          <a:xfrm>
            <a:off x="8370768" y="8355804"/>
            <a:ext cx="684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bias</a:t>
            </a:r>
            <a:endParaRPr lang="ko-KR" altLang="en-US" sz="240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5C02A64-0D5F-A6DD-53F1-05CF9EED76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5129" y="6343129"/>
            <a:ext cx="2842104" cy="1970801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A06241C-DBAF-B775-2B55-48EF4C621217}"/>
              </a:ext>
            </a:extLst>
          </p:cNvPr>
          <p:cNvCxnSpPr>
            <a:cxnSpLocks/>
          </p:cNvCxnSpPr>
          <p:nvPr/>
        </p:nvCxnSpPr>
        <p:spPr>
          <a:xfrm>
            <a:off x="0" y="2247900"/>
            <a:ext cx="17449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2C96BBF-2627-4DE7-4CD2-D82D3FA4D186}"/>
              </a:ext>
            </a:extLst>
          </p:cNvPr>
          <p:cNvSpPr/>
          <p:nvPr/>
        </p:nvSpPr>
        <p:spPr>
          <a:xfrm>
            <a:off x="12958458" y="6343129"/>
            <a:ext cx="3043541" cy="1384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FDDBB6A-D034-4817-2CBF-B50B9ABDB5C6}"/>
              </a:ext>
            </a:extLst>
          </p:cNvPr>
          <p:cNvCxnSpPr/>
          <p:nvPr/>
        </p:nvCxnSpPr>
        <p:spPr>
          <a:xfrm>
            <a:off x="13868400" y="6343129"/>
            <a:ext cx="0" cy="13849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5CDC1C6-21A3-F0D0-E481-07A7E08B9CCA}"/>
              </a:ext>
            </a:extLst>
          </p:cNvPr>
          <p:cNvCxnSpPr/>
          <p:nvPr/>
        </p:nvCxnSpPr>
        <p:spPr>
          <a:xfrm>
            <a:off x="14859000" y="6343129"/>
            <a:ext cx="0" cy="13849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017AA9E-991A-5671-CCC2-193E709BB948}"/>
              </a:ext>
            </a:extLst>
          </p:cNvPr>
          <p:cNvCxnSpPr>
            <a:cxnSpLocks/>
          </p:cNvCxnSpPr>
          <p:nvPr/>
        </p:nvCxnSpPr>
        <p:spPr>
          <a:xfrm>
            <a:off x="12958458" y="6819900"/>
            <a:ext cx="304354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8A69102-7B1E-8A03-B99B-9D3AC5013A6F}"/>
              </a:ext>
            </a:extLst>
          </p:cNvPr>
          <p:cNvCxnSpPr/>
          <p:nvPr/>
        </p:nvCxnSpPr>
        <p:spPr>
          <a:xfrm>
            <a:off x="12958458" y="7277100"/>
            <a:ext cx="304354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">
                <a:extLst>
                  <a:ext uri="{FF2B5EF4-FFF2-40B4-BE49-F238E27FC236}">
                    <a16:creationId xmlns:a16="http://schemas.microsoft.com/office/drawing/2014/main" id="{528CAF9F-F724-E666-F45B-469687E70FD6}"/>
                  </a:ext>
                </a:extLst>
              </p:cNvPr>
              <p:cNvSpPr txBox="1"/>
              <p:nvPr/>
            </p:nvSpPr>
            <p:spPr>
              <a:xfrm>
                <a:off x="1752600" y="2634479"/>
                <a:ext cx="16535400" cy="2706318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marL="571500" indent="-571500">
                  <a:lnSpc>
                    <a:spcPts val="8686"/>
                  </a:lnSpc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ko-KR" sz="3200" b="1" i="1" spc="217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  <a:cs typeface="Gotham" panose="020B0600000101010101" charset="0"/>
                      </a:rPr>
                      <m:t>𝑶𝒖𝒕𝒑𝒖𝒕</m:t>
                    </m:r>
                    <m:d>
                      <m:dPr>
                        <m:ctrlPr>
                          <a:rPr lang="en-US" altLang="ko-KR" sz="3200" b="1" i="1" spc="217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  <a:cs typeface="Gotham" panose="020B0600000101010101" charset="0"/>
                          </a:rPr>
                        </m:ctrlPr>
                      </m:dPr>
                      <m:e>
                        <m:r>
                          <a:rPr lang="en-US" altLang="ko-KR" sz="3200" b="1" i="1" spc="217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  <a:cs typeface="Gotham" panose="020B0600000101010101" charset="0"/>
                          </a:rPr>
                          <m:t>𝒊</m:t>
                        </m:r>
                        <m:r>
                          <a:rPr lang="en-US" altLang="ko-KR" sz="3200" b="1" i="1" spc="217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  <a:cs typeface="Gotham" panose="020B0600000101010101" charset="0"/>
                          </a:rPr>
                          <m:t>,</m:t>
                        </m:r>
                        <m:r>
                          <a:rPr lang="en-US" altLang="ko-KR" sz="3200" b="1" i="1" spc="217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  <a:cs typeface="Gotham" panose="020B0600000101010101" charset="0"/>
                          </a:rPr>
                          <m:t>𝒋</m:t>
                        </m:r>
                      </m:e>
                    </m:d>
                    <m:r>
                      <a:rPr lang="en-US" altLang="ko-KR" sz="3200" b="1" i="1" spc="217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  <a:cs typeface="Gotham" panose="020B0600000101010101" charset="0"/>
                      </a:rPr>
                      <m:t>=(</m:t>
                    </m:r>
                    <m:nary>
                      <m:naryPr>
                        <m:chr m:val="∑"/>
                        <m:ctrlPr>
                          <a:rPr lang="en-US" altLang="ko-KR" sz="3200" b="1" i="1" spc="217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otham" panose="020B0600000101010101" charset="0"/>
                          </a:rPr>
                        </m:ctrlPr>
                      </m:naryPr>
                      <m:sub>
                        <m:r>
                          <a:rPr lang="en-US" altLang="ko-KR" sz="3200" b="1" i="1" spc="217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otham" panose="020B0600000101010101" charset="0"/>
                          </a:rPr>
                          <m:t>𝒎</m:t>
                        </m:r>
                        <m:r>
                          <a:rPr lang="en-US" altLang="ko-KR" sz="3200" b="1" i="1" spc="217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otham" panose="020B0600000101010101" charset="0"/>
                          </a:rPr>
                          <m:t>=</m:t>
                        </m:r>
                        <m:r>
                          <a:rPr lang="en-US" altLang="ko-KR" sz="3200" b="1" i="1" spc="217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otham" panose="020B0600000101010101" charset="0"/>
                          </a:rPr>
                          <m:t>𝟎</m:t>
                        </m:r>
                      </m:sub>
                      <m:sup>
                        <m:r>
                          <a:rPr lang="en-US" altLang="ko-KR" sz="3200" b="1" i="1" spc="217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otham" panose="020B0600000101010101" charset="0"/>
                          </a:rPr>
                          <m:t>𝒌</m:t>
                        </m:r>
                        <m:r>
                          <a:rPr lang="en-US" altLang="ko-KR" sz="3200" b="1" i="1" spc="217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otham" panose="020B0600000101010101" charset="0"/>
                          </a:rPr>
                          <m:t>−</m:t>
                        </m:r>
                        <m:r>
                          <a:rPr lang="en-US" altLang="ko-KR" sz="3200" b="1" i="1" spc="217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otham" panose="020B0600000101010101" charset="0"/>
                          </a:rPr>
                          <m:t>𝟏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ko-KR" sz="3200" b="1" i="1" spc="217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Gotham" panose="020B0600000101010101" charset="0"/>
                              </a:rPr>
                            </m:ctrlPr>
                          </m:naryPr>
                          <m:sub>
                            <m:r>
                              <a:rPr lang="en-US" altLang="ko-KR" sz="3200" b="1" i="1" spc="217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Gotham" panose="020B0600000101010101" charset="0"/>
                              </a:rPr>
                              <m:t>𝒏</m:t>
                            </m:r>
                            <m:r>
                              <a:rPr lang="en-US" altLang="ko-KR" sz="3200" b="1" i="1" spc="217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Gotham" panose="020B0600000101010101" charset="0"/>
                              </a:rPr>
                              <m:t>=</m:t>
                            </m:r>
                            <m:r>
                              <a:rPr lang="en-US" altLang="ko-KR" sz="3200" b="1" i="1" spc="217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Gotham" panose="020B0600000101010101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US" altLang="ko-KR" sz="3200" b="1" i="1" spc="217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Gotham" panose="020B0600000101010101" charset="0"/>
                              </a:rPr>
                              <m:t>𝒌</m:t>
                            </m:r>
                            <m:r>
                              <a:rPr lang="en-US" altLang="ko-KR" sz="3200" b="1" i="1" spc="217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Gotham" panose="020B0600000101010101" charset="0"/>
                              </a:rPr>
                              <m:t>−</m:t>
                            </m:r>
                            <m:r>
                              <a:rPr lang="en-US" altLang="ko-KR" sz="3200" b="1" i="1" spc="217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Gotham" panose="020B0600000101010101" charset="0"/>
                              </a:rPr>
                              <m:t>𝟏</m:t>
                            </m:r>
                          </m:sup>
                          <m:e>
                            <m:r>
                              <a:rPr lang="en-US" altLang="ko-KR" sz="3200" b="1" i="1" spc="217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Gotham" panose="020B0600000101010101" charset="0"/>
                              </a:rPr>
                              <m:t>𝑰𝒏𝒑𝒖𝒕</m:t>
                            </m:r>
                            <m:d>
                              <m:dPr>
                                <m:ctrlPr>
                                  <a:rPr lang="en-US" altLang="ko-KR" sz="3200" b="1" i="1" spc="217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Gotham" panose="020B0600000101010101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3200" b="1" i="1" spc="217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Gotham" panose="020B0600000101010101" charset="0"/>
                                  </a:rPr>
                                  <m:t>𝒊</m:t>
                                </m:r>
                                <m:r>
                                  <a:rPr lang="en-US" altLang="ko-KR" sz="3200" b="1" i="1" spc="217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Gotham" panose="020B0600000101010101" charset="0"/>
                                  </a:rPr>
                                  <m:t>+</m:t>
                                </m:r>
                                <m:r>
                                  <a:rPr lang="en-US" altLang="ko-KR" sz="3200" b="1" i="1" spc="217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Gotham" panose="020B0600000101010101" charset="0"/>
                                  </a:rPr>
                                  <m:t>𝒎</m:t>
                                </m:r>
                                <m:r>
                                  <a:rPr lang="en-US" altLang="ko-KR" sz="3200" b="1" i="1" spc="217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Gotham" panose="020B0600000101010101" charset="0"/>
                                  </a:rPr>
                                  <m:t>, </m:t>
                                </m:r>
                                <m:r>
                                  <a:rPr lang="en-US" altLang="ko-KR" sz="3200" b="1" i="1" spc="217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Gotham" panose="020B0600000101010101" charset="0"/>
                                  </a:rPr>
                                  <m:t>𝒋</m:t>
                                </m:r>
                                <m:r>
                                  <a:rPr lang="en-US" altLang="ko-KR" sz="3200" b="1" i="1" spc="217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Gotham" panose="020B0600000101010101" charset="0"/>
                                  </a:rPr>
                                  <m:t>+</m:t>
                                </m:r>
                                <m:r>
                                  <a:rPr lang="en-US" altLang="ko-KR" sz="3200" b="1" i="1" spc="217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Gotham" panose="020B0600000101010101" charset="0"/>
                                  </a:rPr>
                                  <m:t>𝒏</m:t>
                                </m:r>
                              </m:e>
                            </m:d>
                            <m:r>
                              <a:rPr lang="en-US" altLang="ko-KR" sz="3200" b="1" i="1" spc="217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Gotham" panose="020B0600000101010101" charset="0"/>
                              </a:rPr>
                              <m:t>∗</m:t>
                            </m:r>
                            <m:r>
                              <a:rPr lang="en-US" altLang="ko-KR" sz="3200" b="1" i="1" spc="217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Gotham" panose="020B0600000101010101" charset="0"/>
                              </a:rPr>
                              <m:t>𝑲𝒆𝒓𝒏𝒆𝒍</m:t>
                            </m:r>
                            <m:d>
                              <m:dPr>
                                <m:ctrlPr>
                                  <a:rPr lang="en-US" altLang="ko-KR" sz="3200" b="1" i="1" spc="217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Gotham" panose="020B0600000101010101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3200" b="1" i="1" spc="217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Gotham" panose="020B0600000101010101" charset="0"/>
                                  </a:rPr>
                                  <m:t>𝒎</m:t>
                                </m:r>
                                <m:r>
                                  <a:rPr lang="en-US" altLang="ko-KR" sz="3200" b="1" i="1" spc="217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Gotham" panose="020B0600000101010101" charset="0"/>
                                  </a:rPr>
                                  <m:t>,</m:t>
                                </m:r>
                                <m:r>
                                  <a:rPr lang="en-US" altLang="ko-KR" sz="3200" b="1" i="1" spc="217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Gotham" panose="020B0600000101010101" charset="0"/>
                                  </a:rPr>
                                  <m:t>𝒏</m:t>
                                </m:r>
                              </m:e>
                            </m:d>
                            <m:r>
                              <a:rPr lang="en-US" altLang="ko-KR" sz="3200" b="1" i="1" spc="217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Gotham" panose="020B0600000101010101" charset="0"/>
                              </a:rPr>
                              <m:t>)+</m:t>
                            </m:r>
                            <m:r>
                              <a:rPr lang="en-US" altLang="ko-KR" sz="3200" b="1" i="1" spc="217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Gotham" panose="020B0600000101010101" charset="0"/>
                              </a:rPr>
                              <m:t>𝑩𝒊𝒂𝒔</m:t>
                            </m:r>
                          </m:e>
                        </m:nary>
                      </m:e>
                    </m:nary>
                  </m:oMath>
                </a14:m>
                <a:endParaRPr lang="en-US" altLang="ko-KR" sz="3200" b="1" spc="217" dirty="0">
                  <a:solidFill>
                    <a:srgbClr val="000000"/>
                  </a:solidFill>
                  <a:latin typeface="+mj-ea"/>
                  <a:ea typeface="Cambria Math" panose="02040503050406030204" pitchFamily="18" charset="0"/>
                  <a:cs typeface="Gotham" panose="020B0600000101010101" charset="0"/>
                </a:endParaRPr>
              </a:p>
              <a:p>
                <a:pPr marL="1028700" lvl="1" indent="-5715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b="1" spc="217" dirty="0" err="1">
                    <a:solidFill>
                      <a:srgbClr val="000000"/>
                    </a:solidFill>
                    <a:latin typeface="+mj-ea"/>
                    <a:ea typeface="+mj-ea"/>
                    <a:cs typeface="Gotham" panose="020B0600000101010101" charset="0"/>
                  </a:rPr>
                  <a:t>i</a:t>
                </a:r>
                <a:r>
                  <a:rPr lang="en-US" altLang="ko-KR" sz="2400" b="1" spc="217" dirty="0">
                    <a:solidFill>
                      <a:srgbClr val="000000"/>
                    </a:solidFill>
                    <a:latin typeface="+mj-ea"/>
                    <a:ea typeface="+mj-ea"/>
                    <a:cs typeface="Gotham" panose="020B0600000101010101" charset="0"/>
                  </a:rPr>
                  <a:t>, j : </a:t>
                </a:r>
                <a:r>
                  <a:rPr lang="ko-KR" altLang="en-US" sz="2400" b="1" spc="217" dirty="0">
                    <a:solidFill>
                      <a:srgbClr val="000000"/>
                    </a:solidFill>
                    <a:latin typeface="+mj-ea"/>
                    <a:ea typeface="+mj-ea"/>
                    <a:cs typeface="Gotham" panose="020B0600000101010101" charset="0"/>
                  </a:rPr>
                  <a:t>입력</a:t>
                </a:r>
                <a:r>
                  <a:rPr lang="en-US" altLang="ko-KR" sz="2400" b="1" spc="217" dirty="0">
                    <a:solidFill>
                      <a:srgbClr val="000000"/>
                    </a:solidFill>
                    <a:latin typeface="+mj-ea"/>
                    <a:ea typeface="+mj-ea"/>
                    <a:cs typeface="Gotham" panose="020B0600000101010101" charset="0"/>
                  </a:rPr>
                  <a:t>/</a:t>
                </a:r>
                <a:r>
                  <a:rPr lang="ko-KR" altLang="en-US" sz="2400" b="1" spc="217" dirty="0">
                    <a:solidFill>
                      <a:srgbClr val="000000"/>
                    </a:solidFill>
                    <a:latin typeface="+mj-ea"/>
                    <a:ea typeface="+mj-ea"/>
                    <a:cs typeface="Gotham" panose="020B0600000101010101" charset="0"/>
                  </a:rPr>
                  <a:t>출력의 </a:t>
                </a:r>
                <a:r>
                  <a:rPr lang="en-US" altLang="ko-KR" sz="2400" b="1" spc="217" dirty="0" err="1">
                    <a:solidFill>
                      <a:srgbClr val="000000"/>
                    </a:solidFill>
                    <a:latin typeface="+mj-ea"/>
                    <a:ea typeface="+mj-ea"/>
                    <a:cs typeface="Gotham" panose="020B0600000101010101" charset="0"/>
                  </a:rPr>
                  <a:t>i</a:t>
                </a:r>
                <a:r>
                  <a:rPr lang="en-US" altLang="ko-KR" sz="2400" b="1" spc="217" dirty="0">
                    <a:solidFill>
                      <a:srgbClr val="000000"/>
                    </a:solidFill>
                    <a:latin typeface="+mj-ea"/>
                    <a:ea typeface="+mj-ea"/>
                    <a:cs typeface="Gotham" panose="020B0600000101010101" charset="0"/>
                  </a:rPr>
                  <a:t>, j </a:t>
                </a:r>
                <a:r>
                  <a:rPr lang="ko-KR" altLang="en-US" sz="2400" b="1" spc="217" dirty="0">
                    <a:solidFill>
                      <a:srgbClr val="000000"/>
                    </a:solidFill>
                    <a:latin typeface="+mj-ea"/>
                    <a:ea typeface="+mj-ea"/>
                    <a:cs typeface="Gotham" panose="020B0600000101010101" charset="0"/>
                  </a:rPr>
                  <a:t>위치 값</a:t>
                </a:r>
                <a:endParaRPr lang="en-US" altLang="ko-KR" sz="2400" b="1" spc="217" dirty="0">
                  <a:solidFill>
                    <a:srgbClr val="000000"/>
                  </a:solidFill>
                  <a:latin typeface="+mj-ea"/>
                  <a:ea typeface="+mj-ea"/>
                  <a:cs typeface="Gotham" panose="020B0600000101010101" charset="0"/>
                </a:endParaRPr>
              </a:p>
              <a:p>
                <a:pPr marL="1028700" lvl="1" indent="-5715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b="1" spc="217" dirty="0">
                    <a:solidFill>
                      <a:srgbClr val="000000"/>
                    </a:solidFill>
                    <a:latin typeface="+mj-ea"/>
                    <a:ea typeface="+mj-ea"/>
                    <a:cs typeface="Gotham" panose="020B0600000101010101" charset="0"/>
                  </a:rPr>
                  <a:t>Kernel(</a:t>
                </a:r>
                <a:r>
                  <a:rPr lang="en-US" altLang="ko-KR" sz="2400" b="1" spc="217" dirty="0" err="1">
                    <a:solidFill>
                      <a:srgbClr val="000000"/>
                    </a:solidFill>
                    <a:latin typeface="+mj-ea"/>
                    <a:ea typeface="+mj-ea"/>
                    <a:cs typeface="Gotham" panose="020B0600000101010101" charset="0"/>
                  </a:rPr>
                  <a:t>m,n</a:t>
                </a:r>
                <a:r>
                  <a:rPr lang="en-US" altLang="ko-KR" sz="2400" b="1" spc="217" dirty="0">
                    <a:solidFill>
                      <a:srgbClr val="000000"/>
                    </a:solidFill>
                    <a:latin typeface="+mj-ea"/>
                    <a:ea typeface="+mj-ea"/>
                    <a:cs typeface="Gotham" panose="020B0600000101010101" charset="0"/>
                  </a:rPr>
                  <a:t>) : </a:t>
                </a:r>
                <a:r>
                  <a:rPr lang="ko-KR" altLang="en-US" sz="2400" b="1" spc="217" dirty="0">
                    <a:solidFill>
                      <a:srgbClr val="000000"/>
                    </a:solidFill>
                    <a:latin typeface="+mj-ea"/>
                    <a:ea typeface="+mj-ea"/>
                    <a:cs typeface="Gotham" panose="020B0600000101010101" charset="0"/>
                  </a:rPr>
                  <a:t>필터 </a:t>
                </a:r>
                <a:r>
                  <a:rPr lang="en-US" altLang="ko-KR" sz="2400" b="1" spc="217" dirty="0" err="1">
                    <a:solidFill>
                      <a:srgbClr val="000000"/>
                    </a:solidFill>
                    <a:latin typeface="+mj-ea"/>
                    <a:ea typeface="+mj-ea"/>
                    <a:cs typeface="Gotham" panose="020B0600000101010101" charset="0"/>
                  </a:rPr>
                  <a:t>m,n</a:t>
                </a:r>
                <a:r>
                  <a:rPr lang="en-US" altLang="ko-KR" sz="2400" b="1" spc="217" dirty="0">
                    <a:solidFill>
                      <a:srgbClr val="000000"/>
                    </a:solidFill>
                    <a:latin typeface="+mj-ea"/>
                    <a:ea typeface="+mj-ea"/>
                    <a:cs typeface="Gotham" panose="020B0600000101010101" charset="0"/>
                  </a:rPr>
                  <a:t> </a:t>
                </a:r>
                <a:r>
                  <a:rPr lang="ko-KR" altLang="en-US" sz="2400" b="1" spc="217" dirty="0">
                    <a:solidFill>
                      <a:srgbClr val="000000"/>
                    </a:solidFill>
                    <a:latin typeface="+mj-ea"/>
                    <a:ea typeface="+mj-ea"/>
                    <a:cs typeface="Gotham" panose="020B0600000101010101" charset="0"/>
                  </a:rPr>
                  <a:t>위치의 가중치</a:t>
                </a:r>
                <a:endParaRPr lang="en-US" altLang="ko-KR" sz="2400" b="1" spc="217" dirty="0">
                  <a:solidFill>
                    <a:srgbClr val="000000"/>
                  </a:solidFill>
                  <a:latin typeface="+mj-ea"/>
                  <a:ea typeface="+mj-ea"/>
                  <a:cs typeface="Gotham" panose="020B0600000101010101" charset="0"/>
                </a:endParaRPr>
              </a:p>
              <a:p>
                <a:pPr marL="1028700" lvl="1" indent="-5715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b="1" spc="217" dirty="0">
                    <a:solidFill>
                      <a:srgbClr val="000000"/>
                    </a:solidFill>
                    <a:latin typeface="+mj-ea"/>
                    <a:ea typeface="+mj-ea"/>
                    <a:cs typeface="Gotham" panose="020B0600000101010101" charset="0"/>
                  </a:rPr>
                  <a:t>k : </a:t>
                </a:r>
                <a:r>
                  <a:rPr lang="ko-KR" altLang="en-US" sz="2400" b="1" spc="217" dirty="0">
                    <a:solidFill>
                      <a:srgbClr val="000000"/>
                    </a:solidFill>
                    <a:latin typeface="+mj-ea"/>
                    <a:ea typeface="+mj-ea"/>
                    <a:cs typeface="Gotham" panose="020B0600000101010101" charset="0"/>
                  </a:rPr>
                  <a:t>필터의 크기</a:t>
                </a:r>
                <a:endParaRPr lang="en-US" altLang="ko-KR" sz="2400" b="1" spc="217" dirty="0">
                  <a:solidFill>
                    <a:srgbClr val="000000"/>
                  </a:solidFill>
                  <a:latin typeface="+mj-ea"/>
                  <a:ea typeface="+mj-ea"/>
                  <a:cs typeface="Gotham" panose="020B0600000101010101" charset="0"/>
                </a:endParaRPr>
              </a:p>
            </p:txBody>
          </p:sp>
        </mc:Choice>
        <mc:Fallback>
          <p:sp>
            <p:nvSpPr>
              <p:cNvPr id="22" name="TextBox 2">
                <a:extLst>
                  <a:ext uri="{FF2B5EF4-FFF2-40B4-BE49-F238E27FC236}">
                    <a16:creationId xmlns:a16="http://schemas.microsoft.com/office/drawing/2014/main" id="{528CAF9F-F724-E666-F45B-469687E70F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634479"/>
                <a:ext cx="16535400" cy="2706318"/>
              </a:xfrm>
              <a:prstGeom prst="rect">
                <a:avLst/>
              </a:prstGeom>
              <a:blipFill>
                <a:blip r:embed="rId5"/>
                <a:stretch>
                  <a:fillRect b="-60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4649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66082E-87EE-565C-BA9A-A8A67D3419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AEA864D5-A0FE-5EA8-F706-E9DF6638A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21000" y="9486900"/>
            <a:ext cx="2362200" cy="5175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84BCBB36-AB94-DE46-94E0-CF5D941ACC80}"/>
              </a:ext>
            </a:extLst>
          </p:cNvPr>
          <p:cNvSpPr txBox="1"/>
          <p:nvPr/>
        </p:nvSpPr>
        <p:spPr>
          <a:xfrm>
            <a:off x="1028700" y="1090098"/>
            <a:ext cx="9372348" cy="1040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86"/>
              </a:lnSpc>
            </a:pPr>
            <a:r>
              <a:rPr lang="en-US" altLang="ko-KR" sz="6204" b="1" spc="217">
                <a:solidFill>
                  <a:srgbClr val="000000"/>
                </a:solidFill>
                <a:latin typeface="+mn-ea"/>
                <a:cs typeface="Gotham" panose="020B0600000101010101" charset="0"/>
              </a:rPr>
              <a:t>Conv2d</a:t>
            </a:r>
            <a:endParaRPr lang="en-US" sz="6204" b="1" spc="217" dirty="0">
              <a:solidFill>
                <a:srgbClr val="000000"/>
              </a:solidFill>
              <a:latin typeface="+mn-ea"/>
              <a:cs typeface="Gotham" panose="020B0600000101010101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170A837-6C57-8A23-0B2F-FCAFF56935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0037"/>
              </p:ext>
            </p:extLst>
          </p:nvPr>
        </p:nvGraphicFramePr>
        <p:xfrm>
          <a:off x="7205311" y="5166360"/>
          <a:ext cx="1905000" cy="17145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5000">
                  <a:extLst>
                    <a:ext uri="{9D8B030D-6E8A-4147-A177-3AD203B41FA5}">
                      <a16:colId xmlns:a16="http://schemas.microsoft.com/office/drawing/2014/main" val="4057970816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151292003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4179963125"/>
                    </a:ext>
                  </a:extLst>
                </a:gridCol>
              </a:tblGrid>
              <a:tr h="5715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0.5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666756"/>
                  </a:ext>
                </a:extLst>
              </a:tr>
              <a:tr h="5715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-1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-0.5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657413"/>
                  </a:ext>
                </a:extLst>
              </a:tr>
              <a:tr h="5715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0.5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619302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5C55700-2A95-61B8-4EBA-9B3483AFBF63}"/>
              </a:ext>
            </a:extLst>
          </p:cNvPr>
          <p:cNvSpPr txBox="1"/>
          <p:nvPr/>
        </p:nvSpPr>
        <p:spPr>
          <a:xfrm>
            <a:off x="9773925" y="5614235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no bias</a:t>
            </a:r>
            <a:endParaRPr lang="ko-KR" altLang="en-US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6A359A7A-6922-E50A-C3C9-B5DB70CB9EA6}"/>
              </a:ext>
            </a:extLst>
          </p:cNvPr>
          <p:cNvSpPr/>
          <p:nvPr/>
        </p:nvSpPr>
        <p:spPr>
          <a:xfrm>
            <a:off x="13593859" y="5690118"/>
            <a:ext cx="565324" cy="76200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같음 기호 12">
            <a:extLst>
              <a:ext uri="{FF2B5EF4-FFF2-40B4-BE49-F238E27FC236}">
                <a16:creationId xmlns:a16="http://schemas.microsoft.com/office/drawing/2014/main" id="{1C9CF5A2-8009-6159-0135-8C20DF622BAF}"/>
              </a:ext>
            </a:extLst>
          </p:cNvPr>
          <p:cNvSpPr/>
          <p:nvPr/>
        </p:nvSpPr>
        <p:spPr>
          <a:xfrm>
            <a:off x="9811352" y="5821470"/>
            <a:ext cx="762000" cy="646331"/>
          </a:xfrm>
          <a:prstGeom prst="mathEqual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곱하기 기호 13">
            <a:extLst>
              <a:ext uri="{FF2B5EF4-FFF2-40B4-BE49-F238E27FC236}">
                <a16:creationId xmlns:a16="http://schemas.microsoft.com/office/drawing/2014/main" id="{2BE99F38-13FA-8149-3C85-2EE6EA55C173}"/>
              </a:ext>
            </a:extLst>
          </p:cNvPr>
          <p:cNvSpPr/>
          <p:nvPr/>
        </p:nvSpPr>
        <p:spPr>
          <a:xfrm>
            <a:off x="5848951" y="5623902"/>
            <a:ext cx="762000" cy="799416"/>
          </a:xfrm>
          <a:prstGeom prst="mathMultipl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D204B92A-CD2A-C26D-B852-E9FA4E65F9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820034"/>
              </p:ext>
            </p:extLst>
          </p:nvPr>
        </p:nvGraphicFramePr>
        <p:xfrm>
          <a:off x="1524000" y="4250172"/>
          <a:ext cx="3959192" cy="37889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4899">
                  <a:extLst>
                    <a:ext uri="{9D8B030D-6E8A-4147-A177-3AD203B41FA5}">
                      <a16:colId xmlns:a16="http://schemas.microsoft.com/office/drawing/2014/main" val="2126648423"/>
                    </a:ext>
                  </a:extLst>
                </a:gridCol>
                <a:gridCol w="494899">
                  <a:extLst>
                    <a:ext uri="{9D8B030D-6E8A-4147-A177-3AD203B41FA5}">
                      <a16:colId xmlns:a16="http://schemas.microsoft.com/office/drawing/2014/main" val="1810685515"/>
                    </a:ext>
                  </a:extLst>
                </a:gridCol>
                <a:gridCol w="494899">
                  <a:extLst>
                    <a:ext uri="{9D8B030D-6E8A-4147-A177-3AD203B41FA5}">
                      <a16:colId xmlns:a16="http://schemas.microsoft.com/office/drawing/2014/main" val="2841783329"/>
                    </a:ext>
                  </a:extLst>
                </a:gridCol>
                <a:gridCol w="494899">
                  <a:extLst>
                    <a:ext uri="{9D8B030D-6E8A-4147-A177-3AD203B41FA5}">
                      <a16:colId xmlns:a16="http://schemas.microsoft.com/office/drawing/2014/main" val="1642543477"/>
                    </a:ext>
                  </a:extLst>
                </a:gridCol>
                <a:gridCol w="494899">
                  <a:extLst>
                    <a:ext uri="{9D8B030D-6E8A-4147-A177-3AD203B41FA5}">
                      <a16:colId xmlns:a16="http://schemas.microsoft.com/office/drawing/2014/main" val="1106153078"/>
                    </a:ext>
                  </a:extLst>
                </a:gridCol>
                <a:gridCol w="494899">
                  <a:extLst>
                    <a:ext uri="{9D8B030D-6E8A-4147-A177-3AD203B41FA5}">
                      <a16:colId xmlns:a16="http://schemas.microsoft.com/office/drawing/2014/main" val="778187519"/>
                    </a:ext>
                  </a:extLst>
                </a:gridCol>
                <a:gridCol w="494899">
                  <a:extLst>
                    <a:ext uri="{9D8B030D-6E8A-4147-A177-3AD203B41FA5}">
                      <a16:colId xmlns:a16="http://schemas.microsoft.com/office/drawing/2014/main" val="1126933116"/>
                    </a:ext>
                  </a:extLst>
                </a:gridCol>
                <a:gridCol w="494899">
                  <a:extLst>
                    <a:ext uri="{9D8B030D-6E8A-4147-A177-3AD203B41FA5}">
                      <a16:colId xmlns:a16="http://schemas.microsoft.com/office/drawing/2014/main" val="3415638656"/>
                    </a:ext>
                  </a:extLst>
                </a:gridCol>
              </a:tblGrid>
              <a:tr h="4736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9630946"/>
                  </a:ext>
                </a:extLst>
              </a:tr>
              <a:tr h="4736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942153"/>
                  </a:ext>
                </a:extLst>
              </a:tr>
              <a:tr h="4736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4711777"/>
                  </a:ext>
                </a:extLst>
              </a:tr>
              <a:tr h="4736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2802064"/>
                  </a:ext>
                </a:extLst>
              </a:tr>
              <a:tr h="4736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898020"/>
                  </a:ext>
                </a:extLst>
              </a:tr>
              <a:tr h="4736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3931341"/>
                  </a:ext>
                </a:extLst>
              </a:tr>
              <a:tr h="4736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9769311"/>
                  </a:ext>
                </a:extLst>
              </a:tr>
              <a:tr h="4736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4681889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15149339-81CD-63AF-A922-55AACB191AE4}"/>
              </a:ext>
            </a:extLst>
          </p:cNvPr>
          <p:cNvSpPr txBox="1"/>
          <p:nvPr/>
        </p:nvSpPr>
        <p:spPr>
          <a:xfrm>
            <a:off x="2862234" y="8250672"/>
            <a:ext cx="1412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input</a:t>
            </a:r>
            <a:r>
              <a:rPr lang="ko-KR" altLang="en-US"/>
              <a:t> </a:t>
            </a:r>
            <a:r>
              <a:rPr lang="en-US" altLang="ko-KR"/>
              <a:t>feature</a:t>
            </a:r>
          </a:p>
          <a:p>
            <a:r>
              <a:rPr lang="en-US" altLang="ko-KR"/>
              <a:t>padding = 1</a:t>
            </a:r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25FADA-3577-E7E7-8DDF-5848AC378B9A}"/>
              </a:ext>
            </a:extLst>
          </p:cNvPr>
          <p:cNvSpPr txBox="1"/>
          <p:nvPr/>
        </p:nvSpPr>
        <p:spPr>
          <a:xfrm>
            <a:off x="12549074" y="9486900"/>
            <a:ext cx="2654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16</a:t>
            </a:r>
            <a:r>
              <a:rPr lang="ko-KR" altLang="en-US"/>
              <a:t>진수 고정 소수점 표현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F9A7B806-4B75-31E4-A1D0-CC03D119E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1055" y="6659625"/>
            <a:ext cx="5595692" cy="2788296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CEF2A94D-ECEC-B337-C70C-0875CEEA6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1055" y="2882229"/>
            <a:ext cx="5610932" cy="25908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EC2BECC-A2A8-6B13-9A87-1764F6D186E3}"/>
              </a:ext>
            </a:extLst>
          </p:cNvPr>
          <p:cNvSpPr txBox="1"/>
          <p:nvPr/>
        </p:nvSpPr>
        <p:spPr>
          <a:xfrm>
            <a:off x="7774244" y="8389171"/>
            <a:ext cx="76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kernel</a:t>
            </a:r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9B6D494-F936-B50F-2B50-74FB4D6165CD}"/>
              </a:ext>
            </a:extLst>
          </p:cNvPr>
          <p:cNvCxnSpPr>
            <a:cxnSpLocks/>
          </p:cNvCxnSpPr>
          <p:nvPr/>
        </p:nvCxnSpPr>
        <p:spPr>
          <a:xfrm>
            <a:off x="0" y="2247900"/>
            <a:ext cx="17449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2">
            <a:extLst>
              <a:ext uri="{FF2B5EF4-FFF2-40B4-BE49-F238E27FC236}">
                <a16:creationId xmlns:a16="http://schemas.microsoft.com/office/drawing/2014/main" id="{5834AACB-FB0C-4A24-EA9C-A80F1FA83FA6}"/>
              </a:ext>
            </a:extLst>
          </p:cNvPr>
          <p:cNvSpPr txBox="1"/>
          <p:nvPr/>
        </p:nvSpPr>
        <p:spPr>
          <a:xfrm>
            <a:off x="1752600" y="2634479"/>
            <a:ext cx="16535400" cy="937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8686"/>
              </a:lnSpc>
              <a:buFont typeface="Wingdings" panose="05000000000000000000" pitchFamily="2" charset="2"/>
              <a:buChar char="l"/>
            </a:pPr>
            <a:r>
              <a:rPr lang="en-US" altLang="ko-KR" sz="3600" b="1" spc="217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SW Reference</a:t>
            </a:r>
            <a:endParaRPr lang="en-US" altLang="ko-KR" sz="3600" b="1" spc="217" dirty="0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8514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28712E-6573-DAB0-C851-FD3FCBF98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1F31B6AC-7062-856B-8684-9B51566C2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21000" y="9486900"/>
            <a:ext cx="2362200" cy="5175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CF80E2A3-F045-F74E-58BA-7F34221A7315}"/>
              </a:ext>
            </a:extLst>
          </p:cNvPr>
          <p:cNvSpPr txBox="1"/>
          <p:nvPr/>
        </p:nvSpPr>
        <p:spPr>
          <a:xfrm>
            <a:off x="1028700" y="1090098"/>
            <a:ext cx="9372348" cy="1040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86"/>
              </a:lnSpc>
            </a:pPr>
            <a:r>
              <a:rPr lang="en-US" altLang="ko-KR" sz="6204" b="1" spc="217">
                <a:solidFill>
                  <a:srgbClr val="000000"/>
                </a:solidFill>
                <a:latin typeface="+mn-ea"/>
                <a:cs typeface="Gotham" panose="020B0600000101010101" charset="0"/>
              </a:rPr>
              <a:t>Conv2d</a:t>
            </a:r>
            <a:endParaRPr lang="en-US" sz="6204" b="1" spc="217" dirty="0">
              <a:solidFill>
                <a:srgbClr val="000000"/>
              </a:solidFill>
              <a:latin typeface="+mn-ea"/>
              <a:cs typeface="Gotham" panose="020B0600000101010101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10D31D2-CF85-705D-4E79-0C6DBB57E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67671"/>
            <a:ext cx="18288000" cy="1648781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291423F-6FE7-0DDB-3092-31478CCFD444}"/>
              </a:ext>
            </a:extLst>
          </p:cNvPr>
          <p:cNvCxnSpPr>
            <a:cxnSpLocks/>
          </p:cNvCxnSpPr>
          <p:nvPr/>
        </p:nvCxnSpPr>
        <p:spPr>
          <a:xfrm>
            <a:off x="0" y="2247900"/>
            <a:ext cx="17449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2">
            <a:extLst>
              <a:ext uri="{FF2B5EF4-FFF2-40B4-BE49-F238E27FC236}">
                <a16:creationId xmlns:a16="http://schemas.microsoft.com/office/drawing/2014/main" id="{40092D73-0A16-3D05-D6B9-5A13FE932261}"/>
              </a:ext>
            </a:extLst>
          </p:cNvPr>
          <p:cNvSpPr txBox="1"/>
          <p:nvPr/>
        </p:nvSpPr>
        <p:spPr>
          <a:xfrm>
            <a:off x="1752600" y="2634479"/>
            <a:ext cx="16535400" cy="937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8686"/>
              </a:lnSpc>
              <a:buFont typeface="Wingdings" panose="05000000000000000000" pitchFamily="2" charset="2"/>
              <a:buChar char="l"/>
            </a:pPr>
            <a:r>
              <a:rPr lang="en-US" altLang="ko-KR" sz="3600" b="1" spc="217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RTL simulation/validation</a:t>
            </a:r>
            <a:endParaRPr lang="en-US" altLang="ko-KR" sz="3600" b="1" spc="217" dirty="0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A923907-46D2-9CCC-BAAD-6F92EA498DC1}"/>
              </a:ext>
            </a:extLst>
          </p:cNvPr>
          <p:cNvSpPr/>
          <p:nvPr/>
        </p:nvSpPr>
        <p:spPr>
          <a:xfrm>
            <a:off x="899160" y="5067300"/>
            <a:ext cx="17373600" cy="381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8581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6DA25D-39F7-6DDC-05BB-C508D8E6DA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50C80FDC-CAE6-56F8-C019-598B4596E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21000" y="9486900"/>
            <a:ext cx="2362200" cy="5175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A3561804-163A-1713-5642-D562998451F0}"/>
              </a:ext>
            </a:extLst>
          </p:cNvPr>
          <p:cNvSpPr txBox="1"/>
          <p:nvPr/>
        </p:nvSpPr>
        <p:spPr>
          <a:xfrm>
            <a:off x="1028700" y="1090098"/>
            <a:ext cx="9372348" cy="1040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86"/>
              </a:lnSpc>
            </a:pPr>
            <a:r>
              <a:rPr lang="en-US" altLang="ko-KR" sz="6204" b="1" spc="217">
                <a:solidFill>
                  <a:srgbClr val="000000"/>
                </a:solidFill>
                <a:latin typeface="+mn-ea"/>
                <a:cs typeface="Gotham" panose="020B0600000101010101" charset="0"/>
              </a:rPr>
              <a:t>Conv2d</a:t>
            </a:r>
            <a:endParaRPr lang="en-US" sz="6204" b="1" spc="217" dirty="0">
              <a:solidFill>
                <a:srgbClr val="000000"/>
              </a:solidFill>
              <a:latin typeface="+mn-ea"/>
              <a:cs typeface="Gotham" panose="020B0600000101010101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69686A6-8384-A5F2-0F98-68FD8D1F1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1400" y="6741159"/>
            <a:ext cx="5595692" cy="278829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F25A67E-9DB4-F936-8997-006EA833F1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967671"/>
            <a:ext cx="18288000" cy="16487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ABC22B-4E77-4DE9-1ECA-1634A82481ED}"/>
              </a:ext>
            </a:extLst>
          </p:cNvPr>
          <p:cNvSpPr txBox="1"/>
          <p:nvPr/>
        </p:nvSpPr>
        <p:spPr>
          <a:xfrm>
            <a:off x="13546910" y="9560996"/>
            <a:ext cx="904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SW Ref </a:t>
            </a:r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977F280-C74F-DAC6-F1E1-0EF8FE8DF066}"/>
              </a:ext>
            </a:extLst>
          </p:cNvPr>
          <p:cNvCxnSpPr>
            <a:cxnSpLocks/>
          </p:cNvCxnSpPr>
          <p:nvPr/>
        </p:nvCxnSpPr>
        <p:spPr>
          <a:xfrm>
            <a:off x="0" y="2247900"/>
            <a:ext cx="17449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2">
            <a:extLst>
              <a:ext uri="{FF2B5EF4-FFF2-40B4-BE49-F238E27FC236}">
                <a16:creationId xmlns:a16="http://schemas.microsoft.com/office/drawing/2014/main" id="{178B153C-7466-D83D-FCFA-57F4EA36CEB9}"/>
              </a:ext>
            </a:extLst>
          </p:cNvPr>
          <p:cNvSpPr txBox="1"/>
          <p:nvPr/>
        </p:nvSpPr>
        <p:spPr>
          <a:xfrm>
            <a:off x="1752600" y="2634479"/>
            <a:ext cx="16535400" cy="937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8686"/>
              </a:lnSpc>
              <a:buFont typeface="Wingdings" panose="05000000000000000000" pitchFamily="2" charset="2"/>
              <a:buChar char="l"/>
            </a:pPr>
            <a:r>
              <a:rPr lang="en-US" altLang="ko-KR" sz="3600" b="1" spc="217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RTL simulation/validation</a:t>
            </a:r>
            <a:endParaRPr lang="en-US" altLang="ko-KR" sz="3600" b="1" spc="217" dirty="0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FD02698-8832-D318-F9AF-61D6AB006D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1430" y="5041966"/>
            <a:ext cx="18288000" cy="652646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131738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3B8630-3B9E-0478-3C17-F831014D0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슬라이드 번호 개체 틀 3">
            <a:extLst>
              <a:ext uri="{FF2B5EF4-FFF2-40B4-BE49-F238E27FC236}">
                <a16:creationId xmlns:a16="http://schemas.microsoft.com/office/drawing/2014/main" id="{D1C53833-B331-E305-E41E-6FC2C9AB7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21000" y="9486900"/>
            <a:ext cx="2362200" cy="517525"/>
          </a:xfrm>
        </p:spPr>
        <p:txBody>
          <a:bodyPr/>
          <a:lstStyle/>
          <a:p>
            <a:fld id="{B6F15528-21DE-4FAA-801E-634DDDAF4B2B}" type="slidenum">
              <a:rPr lang="en-US" sz="1800" smtClean="0"/>
              <a:pPr/>
              <a:t>27</a:t>
            </a:fld>
            <a:endParaRPr lang="en-US" sz="1800"/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ACF6CE73-F8CE-9035-9248-AFFA6894EC9E}"/>
              </a:ext>
            </a:extLst>
          </p:cNvPr>
          <p:cNvSpPr txBox="1"/>
          <p:nvPr/>
        </p:nvSpPr>
        <p:spPr>
          <a:xfrm>
            <a:off x="1028700" y="1090098"/>
            <a:ext cx="9372348" cy="1040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86"/>
              </a:lnSpc>
            </a:pPr>
            <a:r>
              <a:rPr lang="en-US" altLang="ko-KR" sz="6204" b="1" spc="217" dirty="0">
                <a:solidFill>
                  <a:srgbClr val="000000"/>
                </a:solidFill>
                <a:latin typeface="+mn-ea"/>
                <a:cs typeface="Gotham" panose="020B0600000101010101" charset="0"/>
              </a:rPr>
              <a:t>Conv2d</a:t>
            </a:r>
            <a:endParaRPr lang="en-US" sz="6204" b="1" spc="217" dirty="0">
              <a:solidFill>
                <a:srgbClr val="000000"/>
              </a:solidFill>
              <a:latin typeface="+mn-ea"/>
              <a:cs typeface="Gotham" panose="020B0600000101010101" charset="0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E1FC2E33-8EEE-004E-A75E-2B07E7FBC8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665745"/>
              </p:ext>
            </p:extLst>
          </p:nvPr>
        </p:nvGraphicFramePr>
        <p:xfrm>
          <a:off x="1883081" y="7851329"/>
          <a:ext cx="7663586" cy="12573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8148">
                  <a:extLst>
                    <a:ext uri="{9D8B030D-6E8A-4147-A177-3AD203B41FA5}">
                      <a16:colId xmlns:a16="http://schemas.microsoft.com/office/drawing/2014/main" val="2105679402"/>
                    </a:ext>
                  </a:extLst>
                </a:gridCol>
                <a:gridCol w="6335438">
                  <a:extLst>
                    <a:ext uri="{9D8B030D-6E8A-4147-A177-3AD203B41FA5}">
                      <a16:colId xmlns:a16="http://schemas.microsoft.com/office/drawing/2014/main" val="3149597626"/>
                    </a:ext>
                  </a:extLst>
                </a:gridCol>
              </a:tblGrid>
              <a:tr h="438659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CTRL(9)</a:t>
                      </a:r>
                      <a:endParaRPr lang="ko-KR" altLang="en-US" sz="1800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kumimoji="0" lang="en-US" altLang="ko-KR" sz="1800" b="0" i="0" u="none" strike="sngStrike" kern="1200" cap="none" spc="0" normalizeH="0" baseline="0" noProof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cur_layer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(4), </a:t>
                      </a:r>
                      <a:r>
                        <a:rPr kumimoji="0" lang="en-US" altLang="ko-K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maxpool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(1), </a:t>
                      </a:r>
                      <a:r>
                        <a:rPr kumimoji="0" lang="en-US" altLang="ko-KR" sz="1800" b="0" i="0" u="none" strike="sngStrike" kern="1200" cap="none" spc="0" normalizeH="0" baseline="0" noProof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Bn&amp;ReLU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(1), Conv(1), done(1), start(1)}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190698"/>
                  </a:ext>
                </a:extLst>
              </a:tr>
              <a:tr h="409357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param1(21) </a:t>
                      </a:r>
                      <a:endParaRPr lang="ko-KR" altLang="en-US" sz="1800"/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{stride(2), padding(1), kernel(2), height(8), width(8)}</a:t>
                      </a:r>
                      <a:endParaRPr lang="ko-KR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018721"/>
                  </a:ext>
                </a:extLst>
              </a:tr>
              <a:tr h="409357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param2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(20) </a:t>
                      </a:r>
                      <a:endParaRPr lang="ko-KR" altLang="en-US" sz="1800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{out-channel(10), in-channel(10)}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899432"/>
                  </a:ext>
                </a:extLst>
              </a:tr>
            </a:tbl>
          </a:graphicData>
        </a:graphic>
      </p:graphicFrame>
      <p:grpSp>
        <p:nvGrpSpPr>
          <p:cNvPr id="30" name="그룹 29">
            <a:extLst>
              <a:ext uri="{FF2B5EF4-FFF2-40B4-BE49-F238E27FC236}">
                <a16:creationId xmlns:a16="http://schemas.microsoft.com/office/drawing/2014/main" id="{CECB187C-DA68-A315-837A-302208A3D768}"/>
              </a:ext>
            </a:extLst>
          </p:cNvPr>
          <p:cNvGrpSpPr/>
          <p:nvPr/>
        </p:nvGrpSpPr>
        <p:grpSpPr>
          <a:xfrm>
            <a:off x="4786542" y="4138477"/>
            <a:ext cx="2009317" cy="3147725"/>
            <a:chOff x="4146045" y="6650928"/>
            <a:chExt cx="2009317" cy="3147725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35586A3-0DA7-6F0E-2FF3-DA198C9805EF}"/>
                </a:ext>
              </a:extLst>
            </p:cNvPr>
            <p:cNvSpPr/>
            <p:nvPr/>
          </p:nvSpPr>
          <p:spPr>
            <a:xfrm>
              <a:off x="4146796" y="7449172"/>
              <a:ext cx="2008566" cy="335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ysClr val="windowText" lastClr="000000"/>
                  </a:solidFill>
                </a:rPr>
                <a:t>CTRL</a:t>
              </a:r>
              <a:endParaRPr lang="ko-KR" altLang="en-US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3D5AE47-6AB1-4A7B-F38E-2F7F605AF2DF}"/>
                </a:ext>
              </a:extLst>
            </p:cNvPr>
            <p:cNvSpPr txBox="1"/>
            <p:nvPr/>
          </p:nvSpPr>
          <p:spPr>
            <a:xfrm>
              <a:off x="4185331" y="6650928"/>
              <a:ext cx="1920462" cy="461665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sz="2400" dirty="0"/>
                <a:t>CTRL memory</a:t>
              </a:r>
              <a:endParaRPr lang="ko-KR" altLang="en-US" sz="2400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A4F1C0BF-D9F4-9F8D-3E3D-2169173B1299}"/>
                </a:ext>
              </a:extLst>
            </p:cNvPr>
            <p:cNvSpPr/>
            <p:nvPr/>
          </p:nvSpPr>
          <p:spPr>
            <a:xfrm>
              <a:off x="4146796" y="7780913"/>
              <a:ext cx="2008566" cy="335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ysClr val="windowText" lastClr="000000"/>
                  </a:solidFill>
                </a:rPr>
                <a:t>X</a:t>
              </a:r>
              <a:endParaRPr lang="ko-KR" altLang="en-US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1ECCBF5-B1FA-A493-62A4-82A12685B080}"/>
                </a:ext>
              </a:extLst>
            </p:cNvPr>
            <p:cNvSpPr/>
            <p:nvPr/>
          </p:nvSpPr>
          <p:spPr>
            <a:xfrm>
              <a:off x="4146796" y="8118439"/>
              <a:ext cx="2008566" cy="335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ysClr val="windowText" lastClr="000000"/>
                  </a:solidFill>
                </a:rPr>
                <a:t>param1(21)</a:t>
              </a:r>
              <a:endParaRPr lang="ko-KR" altLang="en-US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6CE701B9-CD0D-6B5B-3D4C-0918E72E88CC}"/>
                </a:ext>
              </a:extLst>
            </p:cNvPr>
            <p:cNvSpPr/>
            <p:nvPr/>
          </p:nvSpPr>
          <p:spPr>
            <a:xfrm>
              <a:off x="4146796" y="8455965"/>
              <a:ext cx="2008566" cy="335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ysClr val="windowText" lastClr="000000"/>
                  </a:solidFill>
                </a:rPr>
                <a:t>param2(20)</a:t>
              </a:r>
              <a:endParaRPr lang="ko-KR" altLang="en-US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6AA2FA10-2FB4-E03A-255E-27D63A20CD80}"/>
                </a:ext>
              </a:extLst>
            </p:cNvPr>
            <p:cNvSpPr/>
            <p:nvPr/>
          </p:nvSpPr>
          <p:spPr>
            <a:xfrm>
              <a:off x="4146796" y="8793491"/>
              <a:ext cx="2008566" cy="335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ysClr val="windowText" lastClr="000000"/>
                  </a:solidFill>
                </a:rPr>
                <a:t>Kernel[0]</a:t>
              </a:r>
              <a:endParaRPr lang="ko-KR" altLang="en-US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11352C22-28FA-C4EC-0D7E-54263517115D}"/>
                </a:ext>
              </a:extLst>
            </p:cNvPr>
            <p:cNvSpPr/>
            <p:nvPr/>
          </p:nvSpPr>
          <p:spPr>
            <a:xfrm>
              <a:off x="4146796" y="9129286"/>
              <a:ext cx="2008566" cy="335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ysClr val="windowText" lastClr="000000"/>
                  </a:solidFill>
                </a:rPr>
                <a:t>...</a:t>
              </a:r>
              <a:endParaRPr lang="ko-KR" altLang="en-US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9572566F-9616-FE52-DED3-01303DFBE3B5}"/>
                </a:ext>
              </a:extLst>
            </p:cNvPr>
            <p:cNvSpPr/>
            <p:nvPr/>
          </p:nvSpPr>
          <p:spPr>
            <a:xfrm>
              <a:off x="4146796" y="9462858"/>
              <a:ext cx="2008566" cy="335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ysClr val="windowText" lastClr="000000"/>
                  </a:solidFill>
                </a:rPr>
                <a:t>Kernel[8]</a:t>
              </a:r>
              <a:endParaRPr lang="ko-KR" altLang="en-US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37C383B-1AB4-DB3E-716F-E147962C40D0}"/>
                </a:ext>
              </a:extLst>
            </p:cNvPr>
            <p:cNvSpPr/>
            <p:nvPr/>
          </p:nvSpPr>
          <p:spPr>
            <a:xfrm>
              <a:off x="4146045" y="7113459"/>
              <a:ext cx="2008566" cy="3357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ysClr val="windowText" lastClr="000000"/>
                  </a:solidFill>
                </a:rPr>
                <a:t>Memory</a:t>
              </a:r>
              <a:endParaRPr lang="ko-KR" altLang="en-US" sz="2000" b="1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9D29A96-8E06-1C17-862F-26CB773264F0}"/>
              </a:ext>
            </a:extLst>
          </p:cNvPr>
          <p:cNvCxnSpPr>
            <a:cxnSpLocks/>
          </p:cNvCxnSpPr>
          <p:nvPr/>
        </p:nvCxnSpPr>
        <p:spPr>
          <a:xfrm>
            <a:off x="0" y="2247900"/>
            <a:ext cx="17449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2">
            <a:extLst>
              <a:ext uri="{FF2B5EF4-FFF2-40B4-BE49-F238E27FC236}">
                <a16:creationId xmlns:a16="http://schemas.microsoft.com/office/drawing/2014/main" id="{C937F3A4-15AA-F80C-F2C9-4D402E95A9A6}"/>
              </a:ext>
            </a:extLst>
          </p:cNvPr>
          <p:cNvSpPr txBox="1"/>
          <p:nvPr/>
        </p:nvSpPr>
        <p:spPr>
          <a:xfrm>
            <a:off x="1752600" y="2634479"/>
            <a:ext cx="16535400" cy="937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8686"/>
              </a:lnSpc>
              <a:buFont typeface="Wingdings" panose="05000000000000000000" pitchFamily="2" charset="2"/>
              <a:buChar char="l"/>
            </a:pPr>
            <a:r>
              <a:rPr lang="en-US" altLang="ko-KR" sz="3600" b="1" spc="217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HW/SW co-design</a:t>
            </a:r>
            <a:endParaRPr lang="en-US" altLang="ko-KR" sz="3600" b="1" spc="217" dirty="0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5AFEA953-D5FE-5C41-49DA-93CD4FDBD9EB}"/>
              </a:ext>
            </a:extLst>
          </p:cNvPr>
          <p:cNvGrpSpPr/>
          <p:nvPr/>
        </p:nvGrpSpPr>
        <p:grpSpPr>
          <a:xfrm>
            <a:off x="11887200" y="3398127"/>
            <a:ext cx="2706321" cy="5762364"/>
            <a:chOff x="8849081" y="3313175"/>
            <a:chExt cx="2706321" cy="576236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13C67C3-D458-2AEC-4BED-7B197913B48D}"/>
                </a:ext>
              </a:extLst>
            </p:cNvPr>
            <p:cNvSpPr txBox="1"/>
            <p:nvPr/>
          </p:nvSpPr>
          <p:spPr>
            <a:xfrm>
              <a:off x="9812913" y="3313175"/>
              <a:ext cx="15631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CTRL</a:t>
              </a:r>
              <a:r>
                <a:rPr lang="ko-KR" altLang="en-US" sz="2400" b="1" dirty="0"/>
                <a:t> </a:t>
              </a:r>
              <a:r>
                <a:rPr lang="en-US" altLang="ko-KR" sz="2400" b="1" dirty="0"/>
                <a:t>MEM</a:t>
              </a:r>
              <a:endParaRPr lang="ko-KR" altLang="en-US" sz="2400" b="1" dirty="0"/>
            </a:p>
          </p:txBody>
        </p:sp>
        <p:pic>
          <p:nvPicPr>
            <p:cNvPr id="21" name="그림 20" descr="텍스트, 폰트, 스크린샷, 번호이(가) 표시된 사진&#10;&#10;자동 생성된 설명">
              <a:extLst>
                <a:ext uri="{FF2B5EF4-FFF2-40B4-BE49-F238E27FC236}">
                  <a16:creationId xmlns:a16="http://schemas.microsoft.com/office/drawing/2014/main" id="{D73129F4-1A10-3E1D-D7F6-B1854607A5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07724" y="3947670"/>
              <a:ext cx="1947678" cy="5127869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8743ABF-3773-1219-CB0D-E64BF6D6423F}"/>
                </a:ext>
              </a:extLst>
            </p:cNvPr>
            <p:cNvSpPr/>
            <p:nvPr/>
          </p:nvSpPr>
          <p:spPr>
            <a:xfrm>
              <a:off x="9643283" y="3917318"/>
              <a:ext cx="1767533" cy="307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B2E71AF-3AED-0CAC-683A-88607253F784}"/>
                </a:ext>
              </a:extLst>
            </p:cNvPr>
            <p:cNvSpPr/>
            <p:nvPr/>
          </p:nvSpPr>
          <p:spPr>
            <a:xfrm>
              <a:off x="9643283" y="4543860"/>
              <a:ext cx="1767533" cy="54970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A6E8356-9676-C776-71BE-772699DDE1AB}"/>
                </a:ext>
              </a:extLst>
            </p:cNvPr>
            <p:cNvSpPr/>
            <p:nvPr/>
          </p:nvSpPr>
          <p:spPr>
            <a:xfrm>
              <a:off x="9643283" y="5164176"/>
              <a:ext cx="1843734" cy="297739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D227709-7AF6-8997-67A2-67F5B3407F34}"/>
                </a:ext>
              </a:extLst>
            </p:cNvPr>
            <p:cNvSpPr txBox="1"/>
            <p:nvPr/>
          </p:nvSpPr>
          <p:spPr>
            <a:xfrm>
              <a:off x="8920158" y="3859514"/>
              <a:ext cx="644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CTRL</a:t>
              </a:r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F73EE34-28FD-9D21-39BE-6A25049EE143}"/>
                </a:ext>
              </a:extLst>
            </p:cNvPr>
            <p:cNvSpPr txBox="1"/>
            <p:nvPr/>
          </p:nvSpPr>
          <p:spPr>
            <a:xfrm>
              <a:off x="8868872" y="4564648"/>
              <a:ext cx="779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Param</a:t>
              </a:r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A494B7D-E956-3F44-B34D-357C9E621B00}"/>
                </a:ext>
              </a:extLst>
            </p:cNvPr>
            <p:cNvSpPr txBox="1"/>
            <p:nvPr/>
          </p:nvSpPr>
          <p:spPr>
            <a:xfrm>
              <a:off x="8849081" y="6380794"/>
              <a:ext cx="786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Kernel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92304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7B8D39-D1BB-B23F-250F-8E5B9355AB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슬라이드 번호 개체 틀 3">
            <a:extLst>
              <a:ext uri="{FF2B5EF4-FFF2-40B4-BE49-F238E27FC236}">
                <a16:creationId xmlns:a16="http://schemas.microsoft.com/office/drawing/2014/main" id="{D46B8488-6CFB-1BAE-20C9-1F21ABC72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21000" y="9486900"/>
            <a:ext cx="2362200" cy="517525"/>
          </a:xfrm>
        </p:spPr>
        <p:txBody>
          <a:bodyPr/>
          <a:lstStyle/>
          <a:p>
            <a:fld id="{B6F15528-21DE-4FAA-801E-634DDDAF4B2B}" type="slidenum">
              <a:rPr lang="en-US" sz="1800" smtClean="0"/>
              <a:pPr/>
              <a:t>28</a:t>
            </a:fld>
            <a:endParaRPr lang="en-US" sz="1800"/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9409E214-7DE1-2A83-79CB-5DE86F631D58}"/>
              </a:ext>
            </a:extLst>
          </p:cNvPr>
          <p:cNvSpPr txBox="1"/>
          <p:nvPr/>
        </p:nvSpPr>
        <p:spPr>
          <a:xfrm>
            <a:off x="1028700" y="1090098"/>
            <a:ext cx="9372348" cy="1040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86"/>
              </a:lnSpc>
            </a:pPr>
            <a:r>
              <a:rPr lang="en-US" altLang="ko-KR" sz="6204" b="1" spc="217" dirty="0">
                <a:solidFill>
                  <a:srgbClr val="000000"/>
                </a:solidFill>
                <a:latin typeface="+mn-ea"/>
                <a:cs typeface="Gotham" panose="020B0600000101010101" charset="0"/>
              </a:rPr>
              <a:t>Conv2d</a:t>
            </a:r>
            <a:endParaRPr lang="en-US" sz="6204" b="1" spc="217" dirty="0">
              <a:solidFill>
                <a:srgbClr val="000000"/>
              </a:solidFill>
              <a:latin typeface="+mn-ea"/>
              <a:cs typeface="Gotham" panose="020B0600000101010101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2A47923-637C-CB3A-4867-411B572FC319}"/>
              </a:ext>
            </a:extLst>
          </p:cNvPr>
          <p:cNvCxnSpPr>
            <a:cxnSpLocks/>
          </p:cNvCxnSpPr>
          <p:nvPr/>
        </p:nvCxnSpPr>
        <p:spPr>
          <a:xfrm>
            <a:off x="0" y="2247900"/>
            <a:ext cx="17449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2">
            <a:extLst>
              <a:ext uri="{FF2B5EF4-FFF2-40B4-BE49-F238E27FC236}">
                <a16:creationId xmlns:a16="http://schemas.microsoft.com/office/drawing/2014/main" id="{04A92C78-253D-FEC4-1E29-B0B3260EEDDA}"/>
              </a:ext>
            </a:extLst>
          </p:cNvPr>
          <p:cNvSpPr txBox="1"/>
          <p:nvPr/>
        </p:nvSpPr>
        <p:spPr>
          <a:xfrm>
            <a:off x="1752600" y="2634479"/>
            <a:ext cx="16535400" cy="937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8686"/>
              </a:lnSpc>
              <a:buFont typeface="Wingdings" panose="05000000000000000000" pitchFamily="2" charset="2"/>
              <a:buChar char="l"/>
            </a:pPr>
            <a:r>
              <a:rPr lang="en-US" altLang="ko-KR" sz="3600" b="1" spc="217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HW/SW co-design</a:t>
            </a:r>
            <a:endParaRPr lang="en-US" altLang="ko-KR" sz="3600" b="1" spc="217" dirty="0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D4B8A8-313A-FB5E-F486-213D311B2335}"/>
              </a:ext>
            </a:extLst>
          </p:cNvPr>
          <p:cNvSpPr txBox="1"/>
          <p:nvPr/>
        </p:nvSpPr>
        <p:spPr>
          <a:xfrm>
            <a:off x="12232076" y="4669373"/>
            <a:ext cx="1694461" cy="428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OIMG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MEM</a:t>
            </a:r>
            <a:endParaRPr lang="ko-KR" altLang="en-US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49ED98-7A57-EFFD-F46F-6132B3838869}"/>
              </a:ext>
            </a:extLst>
          </p:cNvPr>
          <p:cNvSpPr txBox="1"/>
          <p:nvPr/>
        </p:nvSpPr>
        <p:spPr>
          <a:xfrm>
            <a:off x="4011906" y="4957274"/>
            <a:ext cx="1489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IMG</a:t>
            </a:r>
            <a:r>
              <a:rPr lang="ko-KR" altLang="en-US" sz="2400" b="1"/>
              <a:t> </a:t>
            </a:r>
            <a:r>
              <a:rPr lang="en-US" altLang="ko-KR" sz="2400" b="1" dirty="0"/>
              <a:t>MEM</a:t>
            </a:r>
            <a:endParaRPr lang="ko-KR" altLang="en-US" sz="2400" b="1" dirty="0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10C52BEF-7FCF-9DA7-F472-6F80FFEBE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7600" y="7590994"/>
            <a:ext cx="3804799" cy="1895906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1146F0AB-FD90-981F-0BBF-9DFD63CD51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5749" y="5455433"/>
            <a:ext cx="6205896" cy="1608513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0E271B9F-3F91-F7FA-C6DA-034C24ECEA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2200" y="5320245"/>
            <a:ext cx="6194214" cy="1826499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BD533DD-423B-E01E-E4D4-687D84369A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447739"/>
              </p:ext>
            </p:extLst>
          </p:nvPr>
        </p:nvGraphicFramePr>
        <p:xfrm>
          <a:off x="3661613" y="7270144"/>
          <a:ext cx="2434168" cy="292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271">
                  <a:extLst>
                    <a:ext uri="{9D8B030D-6E8A-4147-A177-3AD203B41FA5}">
                      <a16:colId xmlns:a16="http://schemas.microsoft.com/office/drawing/2014/main" val="3380291944"/>
                    </a:ext>
                  </a:extLst>
                </a:gridCol>
                <a:gridCol w="304271">
                  <a:extLst>
                    <a:ext uri="{9D8B030D-6E8A-4147-A177-3AD203B41FA5}">
                      <a16:colId xmlns:a16="http://schemas.microsoft.com/office/drawing/2014/main" val="1152799637"/>
                    </a:ext>
                  </a:extLst>
                </a:gridCol>
                <a:gridCol w="304271">
                  <a:extLst>
                    <a:ext uri="{9D8B030D-6E8A-4147-A177-3AD203B41FA5}">
                      <a16:colId xmlns:a16="http://schemas.microsoft.com/office/drawing/2014/main" val="2119731353"/>
                    </a:ext>
                  </a:extLst>
                </a:gridCol>
                <a:gridCol w="304271">
                  <a:extLst>
                    <a:ext uri="{9D8B030D-6E8A-4147-A177-3AD203B41FA5}">
                      <a16:colId xmlns:a16="http://schemas.microsoft.com/office/drawing/2014/main" val="775058035"/>
                    </a:ext>
                  </a:extLst>
                </a:gridCol>
                <a:gridCol w="304271">
                  <a:extLst>
                    <a:ext uri="{9D8B030D-6E8A-4147-A177-3AD203B41FA5}">
                      <a16:colId xmlns:a16="http://schemas.microsoft.com/office/drawing/2014/main" val="17057887"/>
                    </a:ext>
                  </a:extLst>
                </a:gridCol>
                <a:gridCol w="304271">
                  <a:extLst>
                    <a:ext uri="{9D8B030D-6E8A-4147-A177-3AD203B41FA5}">
                      <a16:colId xmlns:a16="http://schemas.microsoft.com/office/drawing/2014/main" val="802718887"/>
                    </a:ext>
                  </a:extLst>
                </a:gridCol>
                <a:gridCol w="304271">
                  <a:extLst>
                    <a:ext uri="{9D8B030D-6E8A-4147-A177-3AD203B41FA5}">
                      <a16:colId xmlns:a16="http://schemas.microsoft.com/office/drawing/2014/main" val="3722950650"/>
                    </a:ext>
                  </a:extLst>
                </a:gridCol>
                <a:gridCol w="304271">
                  <a:extLst>
                    <a:ext uri="{9D8B030D-6E8A-4147-A177-3AD203B41FA5}">
                      <a16:colId xmlns:a16="http://schemas.microsoft.com/office/drawing/2014/main" val="3645230954"/>
                    </a:ext>
                  </a:extLst>
                </a:gridCol>
              </a:tblGrid>
              <a:tr h="2983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4279417"/>
                  </a:ext>
                </a:extLst>
              </a:tr>
              <a:tr h="2983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1155243"/>
                  </a:ext>
                </a:extLst>
              </a:tr>
              <a:tr h="2983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0531356"/>
                  </a:ext>
                </a:extLst>
              </a:tr>
              <a:tr h="2983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1116186"/>
                  </a:ext>
                </a:extLst>
              </a:tr>
              <a:tr h="2983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5896971"/>
                  </a:ext>
                </a:extLst>
              </a:tr>
              <a:tr h="2983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251206"/>
                  </a:ext>
                </a:extLst>
              </a:tr>
              <a:tr h="2983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6519118"/>
                  </a:ext>
                </a:extLst>
              </a:tr>
              <a:tr h="2983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7512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05019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F3CE62-B6C3-B141-70B1-3EBD7342C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6130C31A-05EA-5F4B-A3AA-DBC2A2584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21000" y="9486900"/>
            <a:ext cx="2362200" cy="5175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4EA3FB38-7AED-384A-FA2A-5EC8F9CB42F2}"/>
              </a:ext>
            </a:extLst>
          </p:cNvPr>
          <p:cNvSpPr txBox="1"/>
          <p:nvPr/>
        </p:nvSpPr>
        <p:spPr>
          <a:xfrm>
            <a:off x="1028700" y="1090098"/>
            <a:ext cx="9372348" cy="1040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86"/>
              </a:lnSpc>
            </a:pPr>
            <a:r>
              <a:rPr lang="en-US" sz="6204" b="1" spc="217">
                <a:solidFill>
                  <a:srgbClr val="000000"/>
                </a:solidFill>
                <a:latin typeface="+mn-ea"/>
                <a:cs typeface="Gotham" panose="020B0600000101010101" charset="0"/>
              </a:rPr>
              <a:t>Maxpool2d</a:t>
            </a:r>
            <a:endParaRPr lang="en-US" sz="6204" b="1" spc="217" dirty="0">
              <a:solidFill>
                <a:srgbClr val="000000"/>
              </a:solidFill>
              <a:latin typeface="+mn-ea"/>
              <a:cs typeface="Gotham" panose="020B0600000101010101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2D7BB3-C1A7-F23F-7254-D23F0D81335C}"/>
              </a:ext>
            </a:extLst>
          </p:cNvPr>
          <p:cNvSpPr txBox="1"/>
          <p:nvPr/>
        </p:nvSpPr>
        <p:spPr>
          <a:xfrm>
            <a:off x="3273133" y="8443307"/>
            <a:ext cx="181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input feature</a:t>
            </a:r>
            <a:endParaRPr lang="ko-KR" altLang="en-US" sz="240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D073A87-5A16-C3C2-B34A-D008DB546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6372745"/>
            <a:ext cx="2371024" cy="204770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BC945D6-42EF-99D0-F245-CC0A49EB292E}"/>
              </a:ext>
            </a:extLst>
          </p:cNvPr>
          <p:cNvSpPr txBox="1"/>
          <p:nvPr/>
        </p:nvSpPr>
        <p:spPr>
          <a:xfrm>
            <a:off x="8153400" y="5826665"/>
            <a:ext cx="25426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Output(0,0) = </a:t>
            </a:r>
            <a:endParaRPr lang="ko-KR" altLang="en-US" sz="32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8D4837-DA73-5BEA-8F4B-0EA3220DF0E3}"/>
              </a:ext>
            </a:extLst>
          </p:cNvPr>
          <p:cNvSpPr txBox="1"/>
          <p:nvPr/>
        </p:nvSpPr>
        <p:spPr>
          <a:xfrm>
            <a:off x="3074981" y="5803805"/>
            <a:ext cx="2299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ex : k = 2, s = 1</a:t>
            </a:r>
            <a:endParaRPr lang="ko-KR" altLang="en-US" sz="280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8D1D9034-B22E-723A-05A4-E92B7ECD1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0884" y="5301037"/>
            <a:ext cx="3230337" cy="132802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CEB7662-5E87-DA36-ED53-160E8F31CE0B}"/>
              </a:ext>
            </a:extLst>
          </p:cNvPr>
          <p:cNvSpPr txBox="1"/>
          <p:nvPr/>
        </p:nvSpPr>
        <p:spPr>
          <a:xfrm>
            <a:off x="8138160" y="7296232"/>
            <a:ext cx="25426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Output(0,1) = </a:t>
            </a:r>
            <a:endParaRPr lang="ko-KR" altLang="en-US" sz="32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9133BF-20CF-3B00-F774-2A353BD56F65}"/>
              </a:ext>
            </a:extLst>
          </p:cNvPr>
          <p:cNvSpPr txBox="1"/>
          <p:nvPr/>
        </p:nvSpPr>
        <p:spPr>
          <a:xfrm>
            <a:off x="10665604" y="8765799"/>
            <a:ext cx="497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...</a:t>
            </a:r>
            <a:endParaRPr lang="ko-KR" altLang="en-US" sz="320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66F7855E-3E9C-7216-5B21-B22718229D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0884" y="6957616"/>
            <a:ext cx="3230337" cy="1331183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E245169A-279C-C62F-0A93-7E617DE3D152}"/>
              </a:ext>
            </a:extLst>
          </p:cNvPr>
          <p:cNvSpPr/>
          <p:nvPr/>
        </p:nvSpPr>
        <p:spPr>
          <a:xfrm>
            <a:off x="3074980" y="6420311"/>
            <a:ext cx="1420819" cy="131398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DFB1B2E-8DD9-E03F-E123-7810DB3B0DAF}"/>
              </a:ext>
            </a:extLst>
          </p:cNvPr>
          <p:cNvCxnSpPr>
            <a:cxnSpLocks/>
          </p:cNvCxnSpPr>
          <p:nvPr/>
        </p:nvCxnSpPr>
        <p:spPr>
          <a:xfrm>
            <a:off x="0" y="2247900"/>
            <a:ext cx="17449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2">
                <a:extLst>
                  <a:ext uri="{FF2B5EF4-FFF2-40B4-BE49-F238E27FC236}">
                    <a16:creationId xmlns:a16="http://schemas.microsoft.com/office/drawing/2014/main" id="{CA3B9E44-5460-DD96-2B45-7420ECB1E38C}"/>
                  </a:ext>
                </a:extLst>
              </p:cNvPr>
              <p:cNvSpPr txBox="1"/>
              <p:nvPr/>
            </p:nvSpPr>
            <p:spPr>
              <a:xfrm>
                <a:off x="1752600" y="2634479"/>
                <a:ext cx="16535400" cy="2786725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marL="571500" indent="-571500">
                  <a:lnSpc>
                    <a:spcPts val="8686"/>
                  </a:lnSpc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ko-KR" sz="3200" b="1" i="1" spc="217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Gotham" panose="020B0600000101010101" charset="0"/>
                      </a:rPr>
                      <m:t>𝑶𝒖𝒕𝒑𝒖𝒕</m:t>
                    </m:r>
                    <m:d>
                      <m:dPr>
                        <m:ctrlPr>
                          <a:rPr lang="en-US" altLang="ko-KR" sz="3200" b="1" i="1" spc="217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Gotham" panose="020B0600000101010101" charset="0"/>
                          </a:rPr>
                        </m:ctrlPr>
                      </m:dPr>
                      <m:e>
                        <m:r>
                          <a:rPr lang="en-US" altLang="ko-KR" sz="3200" b="1" i="1" spc="217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Gotham" panose="020B0600000101010101" charset="0"/>
                          </a:rPr>
                          <m:t>𝒊</m:t>
                        </m:r>
                        <m:r>
                          <a:rPr lang="en-US" altLang="ko-KR" sz="3200" b="1" i="1" spc="217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Gotham" panose="020B0600000101010101" charset="0"/>
                          </a:rPr>
                          <m:t>,</m:t>
                        </m:r>
                        <m:r>
                          <a:rPr lang="en-US" altLang="ko-KR" sz="3200" b="1" i="1" spc="217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Gotham" panose="020B0600000101010101" charset="0"/>
                          </a:rPr>
                          <m:t>𝒋</m:t>
                        </m:r>
                      </m:e>
                    </m:d>
                    <m:r>
                      <a:rPr lang="en-US" altLang="ko-KR" sz="3200" b="1" i="1" spc="217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Gotham" panose="020B0600000101010101" charset="0"/>
                      </a:rPr>
                      <m:t>=</m:t>
                    </m:r>
                    <m:r>
                      <a:rPr lang="en-US" altLang="ko-KR" sz="3200" b="1" i="1" spc="217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Gotham" panose="020B0600000101010101" charset="0"/>
                      </a:rPr>
                      <m:t>𝒎𝒂</m:t>
                    </m:r>
                    <m:sSub>
                      <m:sSubPr>
                        <m:ctrlPr>
                          <a:rPr lang="en-US" altLang="ko-KR" sz="3200" b="1" i="1" spc="217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Gotham" panose="020B0600000101010101" charset="0"/>
                          </a:rPr>
                        </m:ctrlPr>
                      </m:sSubPr>
                      <m:e>
                        <m:r>
                          <a:rPr lang="en-US" altLang="ko-KR" sz="3200" b="1" i="1" spc="217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Gotham" panose="020B0600000101010101" charset="0"/>
                          </a:rPr>
                          <m:t>𝒙</m:t>
                        </m:r>
                      </m:e>
                      <m:sub>
                        <m:r>
                          <a:rPr lang="en-US" altLang="ko-KR" sz="3200" b="1" i="1" spc="217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Gotham" panose="020B0600000101010101" charset="0"/>
                          </a:rPr>
                          <m:t>𝟎</m:t>
                        </m:r>
                        <m:r>
                          <a:rPr lang="en-US" altLang="ko-KR" sz="3200" b="1" i="1" spc="217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Gotham" panose="020B0600000101010101" charset="0"/>
                          </a:rPr>
                          <m:t>≤</m:t>
                        </m:r>
                        <m:r>
                          <a:rPr lang="en-US" altLang="ko-KR" sz="3200" b="1" i="1" spc="217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Gotham" panose="020B0600000101010101" charset="0"/>
                          </a:rPr>
                          <m:t>𝒎</m:t>
                        </m:r>
                        <m:r>
                          <a:rPr lang="en-US" altLang="ko-KR" sz="3200" b="1" i="1" spc="217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Gotham" panose="020B0600000101010101" charset="0"/>
                          </a:rPr>
                          <m:t>&lt;</m:t>
                        </m:r>
                        <m:r>
                          <a:rPr lang="en-US" altLang="ko-KR" sz="3200" b="1" i="1" spc="217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Gotham" panose="020B0600000101010101" charset="0"/>
                          </a:rPr>
                          <m:t>𝒌</m:t>
                        </m:r>
                      </m:sub>
                    </m:sSub>
                    <m:r>
                      <a:rPr lang="en-US" altLang="ko-KR" sz="3200" b="1" i="1" spc="217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Gotham" panose="020B0600000101010101" charset="0"/>
                      </a:rPr>
                      <m:t>𝒎𝒂</m:t>
                    </m:r>
                    <m:sSub>
                      <m:sSubPr>
                        <m:ctrlPr>
                          <a:rPr lang="en-US" altLang="ko-KR" sz="3200" b="1" i="1" spc="217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Gotham" panose="020B0600000101010101" charset="0"/>
                          </a:rPr>
                        </m:ctrlPr>
                      </m:sSubPr>
                      <m:e>
                        <m:r>
                          <a:rPr lang="en-US" altLang="ko-KR" sz="3200" b="1" i="1" spc="217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Gotham" panose="020B0600000101010101" charset="0"/>
                          </a:rPr>
                          <m:t>𝒙</m:t>
                        </m:r>
                      </m:e>
                      <m:sub>
                        <m:r>
                          <a:rPr lang="en-US" altLang="ko-KR" sz="3200" b="1" i="1" spc="217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Gotham" panose="020B0600000101010101" charset="0"/>
                          </a:rPr>
                          <m:t>𝟎</m:t>
                        </m:r>
                        <m:r>
                          <a:rPr lang="en-US" altLang="ko-KR" sz="3200" b="1" i="1" spc="217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Gotham" panose="020B0600000101010101" charset="0"/>
                          </a:rPr>
                          <m:t>≤</m:t>
                        </m:r>
                        <m:r>
                          <a:rPr lang="en-US" altLang="ko-KR" sz="3200" b="1" i="1" spc="217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Gotham" panose="020B0600000101010101" charset="0"/>
                          </a:rPr>
                          <m:t>𝒏</m:t>
                        </m:r>
                        <m:r>
                          <a:rPr lang="en-US" altLang="ko-KR" sz="3200" b="1" i="1" spc="217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Gotham" panose="020B0600000101010101" charset="0"/>
                          </a:rPr>
                          <m:t>&lt;</m:t>
                        </m:r>
                        <m:r>
                          <a:rPr lang="en-US" altLang="ko-KR" sz="3200" b="1" i="1" spc="217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Gotham" panose="020B0600000101010101" charset="0"/>
                          </a:rPr>
                          <m:t>𝒌</m:t>
                        </m:r>
                      </m:sub>
                    </m:sSub>
                    <m:r>
                      <a:rPr lang="en-US" altLang="ko-KR" sz="3200" b="1" i="1" spc="217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Gotham" panose="020B0600000101010101" charset="0"/>
                      </a:rPr>
                      <m:t>𝑰𝒏𝒑𝒖𝒕</m:t>
                    </m:r>
                    <m:r>
                      <a:rPr lang="en-US" altLang="ko-KR" sz="3200" b="1" i="1" spc="217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Gotham" panose="020B0600000101010101" charset="0"/>
                      </a:rPr>
                      <m:t>(</m:t>
                    </m:r>
                    <m:r>
                      <a:rPr lang="en-US" altLang="ko-KR" sz="3200" b="1" i="1" spc="217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Gotham" panose="020B0600000101010101" charset="0"/>
                      </a:rPr>
                      <m:t>𝒊</m:t>
                    </m:r>
                    <m:r>
                      <a:rPr lang="en-US" altLang="ko-KR" sz="3200" b="1" i="1" spc="217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Gotham" panose="020B0600000101010101" charset="0"/>
                      </a:rPr>
                      <m:t>∗</m:t>
                    </m:r>
                    <m:r>
                      <a:rPr lang="en-US" altLang="ko-KR" sz="3200" b="1" i="1" spc="217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Gotham" panose="020B0600000101010101" charset="0"/>
                      </a:rPr>
                      <m:t>𝒔</m:t>
                    </m:r>
                    <m:r>
                      <a:rPr lang="en-US" altLang="ko-KR" sz="3200" b="1" i="1" spc="217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Gotham" panose="020B0600000101010101" charset="0"/>
                      </a:rPr>
                      <m:t>+</m:t>
                    </m:r>
                    <m:r>
                      <a:rPr lang="en-US" altLang="ko-KR" sz="3200" b="1" i="1" spc="217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Gotham" panose="020B0600000101010101" charset="0"/>
                      </a:rPr>
                      <m:t>𝒎</m:t>
                    </m:r>
                    <m:r>
                      <a:rPr lang="en-US" altLang="ko-KR" sz="3200" b="1" i="1" spc="217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Gotham" panose="020B0600000101010101" charset="0"/>
                      </a:rPr>
                      <m:t>, </m:t>
                    </m:r>
                    <m:r>
                      <a:rPr lang="en-US" altLang="ko-KR" sz="3200" b="1" i="1" spc="217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Gotham" panose="020B0600000101010101" charset="0"/>
                      </a:rPr>
                      <m:t>𝒋</m:t>
                    </m:r>
                    <m:r>
                      <a:rPr lang="en-US" altLang="ko-KR" sz="3200" b="1" i="1" spc="217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Gotham" panose="020B0600000101010101" charset="0"/>
                      </a:rPr>
                      <m:t>∗</m:t>
                    </m:r>
                    <m:r>
                      <a:rPr lang="en-US" altLang="ko-KR" sz="3200" b="1" i="1" spc="217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Gotham" panose="020B0600000101010101" charset="0"/>
                      </a:rPr>
                      <m:t>𝒔</m:t>
                    </m:r>
                    <m:r>
                      <a:rPr lang="en-US" altLang="ko-KR" sz="3200" b="1" i="1" spc="217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Gotham" panose="020B0600000101010101" charset="0"/>
                      </a:rPr>
                      <m:t>+</m:t>
                    </m:r>
                    <m:r>
                      <a:rPr lang="en-US" altLang="ko-KR" sz="3200" b="1" i="1" spc="217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Gotham" panose="020B0600000101010101" charset="0"/>
                      </a:rPr>
                      <m:t>𝒏</m:t>
                    </m:r>
                    <m:r>
                      <a:rPr lang="en-US" altLang="ko-KR" sz="3200" b="1" i="1" spc="217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Gotham" panose="020B0600000101010101" charset="0"/>
                      </a:rPr>
                      <m:t>)</m:t>
                    </m:r>
                  </m:oMath>
                </a14:m>
                <a:endParaRPr lang="en-US" altLang="ko-KR" sz="3200" b="1" spc="217">
                  <a:solidFill>
                    <a:srgbClr val="000000"/>
                  </a:solidFill>
                  <a:latin typeface="+mj-ea"/>
                  <a:ea typeface="Cambria Math" panose="02040503050406030204" pitchFamily="18" charset="0"/>
                  <a:cs typeface="Gotham" panose="020B0600000101010101" charset="0"/>
                </a:endParaRPr>
              </a:p>
              <a:p>
                <a:pPr marL="1028700" lvl="1" indent="-5715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b="1" spc="217">
                    <a:solidFill>
                      <a:srgbClr val="000000"/>
                    </a:solidFill>
                    <a:latin typeface="+mj-ea"/>
                    <a:cs typeface="Gotham" panose="020B0600000101010101" charset="0"/>
                  </a:rPr>
                  <a:t>i, j : </a:t>
                </a:r>
                <a:r>
                  <a:rPr lang="ko-KR" altLang="en-US" sz="2400" b="1" spc="217">
                    <a:solidFill>
                      <a:srgbClr val="000000"/>
                    </a:solidFill>
                    <a:latin typeface="+mj-ea"/>
                    <a:cs typeface="Gotham" panose="020B0600000101010101" charset="0"/>
                  </a:rPr>
                  <a:t>입력</a:t>
                </a:r>
                <a:r>
                  <a:rPr lang="en-US" altLang="ko-KR" sz="2400" b="1" spc="217">
                    <a:solidFill>
                      <a:srgbClr val="000000"/>
                    </a:solidFill>
                    <a:latin typeface="+mj-ea"/>
                    <a:cs typeface="Gotham" panose="020B0600000101010101" charset="0"/>
                  </a:rPr>
                  <a:t>/</a:t>
                </a:r>
                <a:r>
                  <a:rPr lang="ko-KR" altLang="en-US" sz="2400" b="1" spc="217">
                    <a:solidFill>
                      <a:srgbClr val="000000"/>
                    </a:solidFill>
                    <a:latin typeface="+mj-ea"/>
                    <a:cs typeface="Gotham" panose="020B0600000101010101" charset="0"/>
                  </a:rPr>
                  <a:t>출력의 </a:t>
                </a:r>
                <a:r>
                  <a:rPr lang="en-US" altLang="ko-KR" sz="2400" b="1" spc="217">
                    <a:solidFill>
                      <a:srgbClr val="000000"/>
                    </a:solidFill>
                    <a:latin typeface="+mj-ea"/>
                    <a:cs typeface="Gotham" panose="020B0600000101010101" charset="0"/>
                  </a:rPr>
                  <a:t>i, j </a:t>
                </a:r>
                <a:r>
                  <a:rPr lang="ko-KR" altLang="en-US" sz="2400" b="1" spc="217">
                    <a:solidFill>
                      <a:srgbClr val="000000"/>
                    </a:solidFill>
                    <a:latin typeface="+mj-ea"/>
                    <a:cs typeface="Gotham" panose="020B0600000101010101" charset="0"/>
                  </a:rPr>
                  <a:t>위치 값</a:t>
                </a:r>
                <a:endParaRPr lang="en-US" altLang="ko-KR" sz="2400" b="1" spc="217">
                  <a:solidFill>
                    <a:srgbClr val="000000"/>
                  </a:solidFill>
                  <a:latin typeface="+mj-ea"/>
                  <a:cs typeface="Gotham" panose="020B0600000101010101" charset="0"/>
                </a:endParaRPr>
              </a:p>
              <a:p>
                <a:pPr marL="1028700" lvl="1" indent="-5715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b="1" spc="217">
                    <a:solidFill>
                      <a:srgbClr val="000000"/>
                    </a:solidFill>
                    <a:latin typeface="+mj-ea"/>
                    <a:cs typeface="Gotham" panose="020B0600000101010101" charset="0"/>
                  </a:rPr>
                  <a:t>k : pool </a:t>
                </a:r>
                <a:r>
                  <a:rPr lang="ko-KR" altLang="en-US" sz="2400" b="1" spc="217">
                    <a:solidFill>
                      <a:srgbClr val="000000"/>
                    </a:solidFill>
                    <a:latin typeface="+mj-ea"/>
                    <a:cs typeface="Gotham" panose="020B0600000101010101" charset="0"/>
                  </a:rPr>
                  <a:t>의 크기</a:t>
                </a:r>
                <a:endParaRPr lang="en-US" altLang="ko-KR" b="1" spc="217">
                  <a:solidFill>
                    <a:srgbClr val="000000"/>
                  </a:solidFill>
                  <a:latin typeface="+mj-ea"/>
                  <a:cs typeface="Gotham" panose="020B0600000101010101" charset="0"/>
                </a:endParaRPr>
              </a:p>
              <a:p>
                <a:pPr marL="1028700" lvl="1" indent="-5715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b="1" spc="217">
                    <a:solidFill>
                      <a:srgbClr val="000000"/>
                    </a:solidFill>
                    <a:latin typeface="+mj-ea"/>
                    <a:cs typeface="Gotham" panose="020B0600000101010101" charset="0"/>
                  </a:rPr>
                  <a:t>s : stride</a:t>
                </a:r>
              </a:p>
            </p:txBody>
          </p:sp>
        </mc:Choice>
        <mc:Fallback>
          <p:sp>
            <p:nvSpPr>
              <p:cNvPr id="6" name="TextBox 2">
                <a:extLst>
                  <a:ext uri="{FF2B5EF4-FFF2-40B4-BE49-F238E27FC236}">
                    <a16:creationId xmlns:a16="http://schemas.microsoft.com/office/drawing/2014/main" id="{CA3B9E44-5460-DD96-2B45-7420ECB1E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634479"/>
                <a:ext cx="16535400" cy="2786725"/>
              </a:xfrm>
              <a:prstGeom prst="rect">
                <a:avLst/>
              </a:prstGeom>
              <a:blipFill>
                <a:blip r:embed="rId5"/>
                <a:stretch>
                  <a:fillRect b="-30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2409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090098"/>
            <a:ext cx="9372348" cy="10277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86"/>
              </a:lnSpc>
            </a:pPr>
            <a:r>
              <a:rPr lang="ko-KR" altLang="en-US" sz="6204" b="1" spc="217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주제</a:t>
            </a:r>
            <a:endParaRPr lang="en-US" sz="6204" b="1" spc="217" dirty="0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C4E199E3-D7CE-2E27-442A-B36F28084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21000" y="9486900"/>
            <a:ext cx="2362200" cy="517525"/>
          </a:xfrm>
        </p:spPr>
        <p:txBody>
          <a:bodyPr/>
          <a:lstStyle/>
          <a:p>
            <a:fld id="{B6F15528-21DE-4FAA-801E-634DDDAF4B2B}" type="slidenum">
              <a:rPr lang="en-US" sz="1800" smtClean="0"/>
              <a:pPr/>
              <a:t>3</a:t>
            </a:fld>
            <a:endParaRPr lang="en-US" sz="180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CEED550-84C9-F18C-A298-6AB86340626E}"/>
              </a:ext>
            </a:extLst>
          </p:cNvPr>
          <p:cNvCxnSpPr>
            <a:cxnSpLocks/>
          </p:cNvCxnSpPr>
          <p:nvPr/>
        </p:nvCxnSpPr>
        <p:spPr>
          <a:xfrm>
            <a:off x="0" y="2247900"/>
            <a:ext cx="17449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2">
            <a:extLst>
              <a:ext uri="{FF2B5EF4-FFF2-40B4-BE49-F238E27FC236}">
                <a16:creationId xmlns:a16="http://schemas.microsoft.com/office/drawing/2014/main" id="{FD4E9AB2-EB31-25F5-2A9C-4E5552D0E8B3}"/>
              </a:ext>
            </a:extLst>
          </p:cNvPr>
          <p:cNvSpPr txBox="1"/>
          <p:nvPr/>
        </p:nvSpPr>
        <p:spPr>
          <a:xfrm>
            <a:off x="1752600" y="2634479"/>
            <a:ext cx="16535400" cy="68819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8686"/>
              </a:lnSpc>
              <a:buFont typeface="Wingdings" panose="05000000000000000000" pitchFamily="2" charset="2"/>
              <a:buChar char="l"/>
            </a:pPr>
            <a:r>
              <a:rPr lang="ko-KR" altLang="en-US" sz="3600" b="1" spc="217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문제 상황</a:t>
            </a:r>
            <a:endParaRPr lang="en-US" altLang="ko-KR" sz="3600" b="1" spc="217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  <a:p>
            <a:pPr marL="1028700" lvl="1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b="1" spc="217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농작물 수확 시기 판단이 어려움</a:t>
            </a:r>
          </a:p>
          <a:p>
            <a:pPr marL="1028700" lvl="1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b="1" spc="217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일관성 있는 품질로 관리하는 것이 어려움</a:t>
            </a:r>
          </a:p>
          <a:p>
            <a:pPr marL="1028700" lvl="1" indent="-571500">
              <a:lnSpc>
                <a:spcPts val="8686"/>
              </a:lnSpc>
              <a:buFont typeface="Wingdings" panose="05000000000000000000" pitchFamily="2" charset="2"/>
              <a:buChar char="l"/>
            </a:pPr>
            <a:endParaRPr lang="en-US" altLang="ko-KR" sz="3600" b="1" spc="217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  <a:p>
            <a:pPr marL="571500" indent="-571500">
              <a:lnSpc>
                <a:spcPts val="8686"/>
              </a:lnSpc>
              <a:buFont typeface="Wingdings" panose="05000000000000000000" pitchFamily="2" charset="2"/>
              <a:buChar char="l"/>
            </a:pPr>
            <a:endParaRPr lang="en-US" altLang="ko-KR" sz="3600" b="1" spc="217" dirty="0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  <a:p>
            <a:pPr>
              <a:lnSpc>
                <a:spcPts val="8686"/>
              </a:lnSpc>
            </a:pPr>
            <a:endParaRPr lang="en-US" altLang="ko-KR" sz="3600" b="1" spc="217" dirty="0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  <a:p>
            <a:pPr marL="571500" indent="-571500">
              <a:lnSpc>
                <a:spcPts val="8686"/>
              </a:lnSpc>
              <a:buFont typeface="Wingdings" panose="05000000000000000000" pitchFamily="2" charset="2"/>
              <a:buChar char="l"/>
            </a:pPr>
            <a:endParaRPr lang="en-US" sz="3600" b="1" spc="217" dirty="0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F4A576-241E-5898-E72A-ED5061071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D0CDB80A-44E8-1D7B-9FA0-975582528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21000" y="9486900"/>
            <a:ext cx="2362200" cy="5175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" name="같음 기호 2">
            <a:extLst>
              <a:ext uri="{FF2B5EF4-FFF2-40B4-BE49-F238E27FC236}">
                <a16:creationId xmlns:a16="http://schemas.microsoft.com/office/drawing/2014/main" id="{BEAAAEDF-38CD-0B15-1435-B44FAD23E6CD}"/>
              </a:ext>
            </a:extLst>
          </p:cNvPr>
          <p:cNvSpPr/>
          <p:nvPr/>
        </p:nvSpPr>
        <p:spPr>
          <a:xfrm>
            <a:off x="8683461" y="6249342"/>
            <a:ext cx="762000" cy="646331"/>
          </a:xfrm>
          <a:prstGeom prst="mathEqual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DE2351C-B5D6-EEF4-BA43-969660FA6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283206"/>
              </p:ext>
            </p:extLst>
          </p:nvPr>
        </p:nvGraphicFramePr>
        <p:xfrm>
          <a:off x="2460762" y="4496316"/>
          <a:ext cx="4466760" cy="41523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4460">
                  <a:extLst>
                    <a:ext uri="{9D8B030D-6E8A-4147-A177-3AD203B41FA5}">
                      <a16:colId xmlns:a16="http://schemas.microsoft.com/office/drawing/2014/main" val="3490315941"/>
                    </a:ext>
                  </a:extLst>
                </a:gridCol>
                <a:gridCol w="744460">
                  <a:extLst>
                    <a:ext uri="{9D8B030D-6E8A-4147-A177-3AD203B41FA5}">
                      <a16:colId xmlns:a16="http://schemas.microsoft.com/office/drawing/2014/main" val="2194421153"/>
                    </a:ext>
                  </a:extLst>
                </a:gridCol>
                <a:gridCol w="744460">
                  <a:extLst>
                    <a:ext uri="{9D8B030D-6E8A-4147-A177-3AD203B41FA5}">
                      <a16:colId xmlns:a16="http://schemas.microsoft.com/office/drawing/2014/main" val="1286452349"/>
                    </a:ext>
                  </a:extLst>
                </a:gridCol>
                <a:gridCol w="744460">
                  <a:extLst>
                    <a:ext uri="{9D8B030D-6E8A-4147-A177-3AD203B41FA5}">
                      <a16:colId xmlns:a16="http://schemas.microsoft.com/office/drawing/2014/main" val="81074760"/>
                    </a:ext>
                  </a:extLst>
                </a:gridCol>
                <a:gridCol w="744460">
                  <a:extLst>
                    <a:ext uri="{9D8B030D-6E8A-4147-A177-3AD203B41FA5}">
                      <a16:colId xmlns:a16="http://schemas.microsoft.com/office/drawing/2014/main" val="2601546863"/>
                    </a:ext>
                  </a:extLst>
                </a:gridCol>
                <a:gridCol w="744460">
                  <a:extLst>
                    <a:ext uri="{9D8B030D-6E8A-4147-A177-3AD203B41FA5}">
                      <a16:colId xmlns:a16="http://schemas.microsoft.com/office/drawing/2014/main" val="235439466"/>
                    </a:ext>
                  </a:extLst>
                </a:gridCol>
              </a:tblGrid>
              <a:tr h="692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91338"/>
                  </a:ext>
                </a:extLst>
              </a:tr>
              <a:tr h="692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9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2448350"/>
                  </a:ext>
                </a:extLst>
              </a:tr>
              <a:tr h="692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13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14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15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16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17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6256304"/>
                  </a:ext>
                </a:extLst>
              </a:tr>
              <a:tr h="692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18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19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23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572560"/>
                  </a:ext>
                </a:extLst>
              </a:tr>
              <a:tr h="692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24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25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26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27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28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29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6873780"/>
                  </a:ext>
                </a:extLst>
              </a:tr>
              <a:tr h="692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33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34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3295855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973029C5-9EE6-760A-AFCD-4A3511F78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4199" y="2972208"/>
            <a:ext cx="6173211" cy="415238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E5ECDC3-CF59-5E16-DF8E-4304CD4E2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5452" y="8267700"/>
            <a:ext cx="2550706" cy="1354512"/>
          </a:xfrm>
          <a:prstGeom prst="rect">
            <a:avLst/>
          </a:prstGeom>
        </p:spPr>
      </p:pic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8E714ABC-4CEB-1113-8981-3576C4460E6E}"/>
              </a:ext>
            </a:extLst>
          </p:cNvPr>
          <p:cNvSpPr/>
          <p:nvPr/>
        </p:nvSpPr>
        <p:spPr>
          <a:xfrm>
            <a:off x="13548143" y="7283655"/>
            <a:ext cx="565324" cy="824982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AFF0F4A3-250F-F92C-58A6-A273BCC4D98A}"/>
              </a:ext>
            </a:extLst>
          </p:cNvPr>
          <p:cNvSpPr txBox="1"/>
          <p:nvPr/>
        </p:nvSpPr>
        <p:spPr>
          <a:xfrm>
            <a:off x="1028700" y="1090098"/>
            <a:ext cx="9372348" cy="1040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86"/>
              </a:lnSpc>
            </a:pPr>
            <a:r>
              <a:rPr lang="en-US" sz="6204" b="1" spc="217">
                <a:solidFill>
                  <a:srgbClr val="000000"/>
                </a:solidFill>
                <a:latin typeface="+mn-ea"/>
                <a:cs typeface="Gotham" panose="020B0600000101010101" charset="0"/>
              </a:rPr>
              <a:t>Maxpool2d</a:t>
            </a:r>
            <a:endParaRPr lang="en-US" sz="6204" b="1" spc="217" dirty="0">
              <a:solidFill>
                <a:srgbClr val="000000"/>
              </a:solidFill>
              <a:latin typeface="+mn-ea"/>
              <a:cs typeface="Gotham" panose="020B0600000101010101" charset="0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70DE8904-02F7-E7E9-E712-3C8D00675CD0}"/>
              </a:ext>
            </a:extLst>
          </p:cNvPr>
          <p:cNvCxnSpPr>
            <a:cxnSpLocks/>
          </p:cNvCxnSpPr>
          <p:nvPr/>
        </p:nvCxnSpPr>
        <p:spPr>
          <a:xfrm>
            <a:off x="0" y="2247900"/>
            <a:ext cx="17449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2">
            <a:extLst>
              <a:ext uri="{FF2B5EF4-FFF2-40B4-BE49-F238E27FC236}">
                <a16:creationId xmlns:a16="http://schemas.microsoft.com/office/drawing/2014/main" id="{F8CC389B-0428-8C02-5ACF-2270FB39E0A1}"/>
              </a:ext>
            </a:extLst>
          </p:cNvPr>
          <p:cNvSpPr txBox="1"/>
          <p:nvPr/>
        </p:nvSpPr>
        <p:spPr>
          <a:xfrm>
            <a:off x="1752600" y="2634479"/>
            <a:ext cx="16535400" cy="937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8686"/>
              </a:lnSpc>
              <a:buFont typeface="Wingdings" panose="05000000000000000000" pitchFamily="2" charset="2"/>
              <a:buChar char="l"/>
            </a:pPr>
            <a:r>
              <a:rPr lang="en-US" altLang="ko-KR" sz="3600" b="1" spc="217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SW Reference</a:t>
            </a:r>
            <a:endParaRPr lang="en-US" altLang="ko-KR" sz="3600" b="1" spc="217" dirty="0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411C34-07B1-93E5-2D0A-AE10183A0296}"/>
              </a:ext>
            </a:extLst>
          </p:cNvPr>
          <p:cNvSpPr txBox="1"/>
          <p:nvPr/>
        </p:nvSpPr>
        <p:spPr>
          <a:xfrm>
            <a:off x="12503357" y="9683984"/>
            <a:ext cx="2654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16</a:t>
            </a:r>
            <a:r>
              <a:rPr lang="ko-KR" altLang="en-US"/>
              <a:t>진수 고정 소수점 표현</a:t>
            </a:r>
          </a:p>
        </p:txBody>
      </p:sp>
    </p:spTree>
    <p:extLst>
      <p:ext uri="{BB962C8B-B14F-4D97-AF65-F5344CB8AC3E}">
        <p14:creationId xmlns:p14="http://schemas.microsoft.com/office/powerpoint/2010/main" val="19389216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F7E07B-CCD5-A43F-07A2-B592FAA56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88ECC724-0F9F-0230-43D2-BDE4904ED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21000" y="9486900"/>
            <a:ext cx="2362200" cy="5175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B7586C4D-B5A9-F8D0-80D5-813FC16CB410}"/>
              </a:ext>
            </a:extLst>
          </p:cNvPr>
          <p:cNvSpPr txBox="1"/>
          <p:nvPr/>
        </p:nvSpPr>
        <p:spPr>
          <a:xfrm>
            <a:off x="1028700" y="1090098"/>
            <a:ext cx="9372348" cy="1040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86"/>
              </a:lnSpc>
            </a:pPr>
            <a:r>
              <a:rPr lang="en-US" sz="6204" b="1" spc="217">
                <a:solidFill>
                  <a:srgbClr val="000000"/>
                </a:solidFill>
                <a:latin typeface="+mn-ea"/>
                <a:cs typeface="Gotham" panose="020B0600000101010101" charset="0"/>
              </a:rPr>
              <a:t>Maxpool2d</a:t>
            </a:r>
            <a:endParaRPr lang="en-US" sz="6204" b="1" spc="217" dirty="0">
              <a:solidFill>
                <a:srgbClr val="000000"/>
              </a:solidFill>
              <a:latin typeface="+mn-ea"/>
              <a:cs typeface="Gotham" panose="020B0600000101010101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A7D966-A6EF-81D3-59AD-627EF3246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24246"/>
            <a:ext cx="18288000" cy="1286107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47FC31B-932F-8464-83B8-92982A6142F9}"/>
              </a:ext>
            </a:extLst>
          </p:cNvPr>
          <p:cNvCxnSpPr>
            <a:cxnSpLocks/>
          </p:cNvCxnSpPr>
          <p:nvPr/>
        </p:nvCxnSpPr>
        <p:spPr>
          <a:xfrm>
            <a:off x="0" y="2247900"/>
            <a:ext cx="17449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C16AB139-E0C3-45D6-A765-EC48033A36F8}"/>
              </a:ext>
            </a:extLst>
          </p:cNvPr>
          <p:cNvSpPr/>
          <p:nvPr/>
        </p:nvSpPr>
        <p:spPr>
          <a:xfrm>
            <a:off x="934720" y="5219700"/>
            <a:ext cx="17277080" cy="381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1B5A18C3-0CFD-8AB9-BBC5-5307135B7166}"/>
              </a:ext>
            </a:extLst>
          </p:cNvPr>
          <p:cNvSpPr txBox="1"/>
          <p:nvPr/>
        </p:nvSpPr>
        <p:spPr>
          <a:xfrm>
            <a:off x="1752600" y="2634479"/>
            <a:ext cx="16535400" cy="937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8686"/>
              </a:lnSpc>
              <a:buFont typeface="Wingdings" panose="05000000000000000000" pitchFamily="2" charset="2"/>
              <a:buChar char="l"/>
            </a:pPr>
            <a:r>
              <a:rPr lang="en-US" altLang="ko-KR" sz="3600" b="1" spc="217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RTL simulation/validation</a:t>
            </a:r>
            <a:endParaRPr lang="en-US" altLang="ko-KR" sz="3600" b="1" spc="217" dirty="0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7698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5D846D-520C-838D-5CBD-776FFA3F9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65A29D75-5D92-D68A-67F3-958A44525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21000" y="9486900"/>
            <a:ext cx="2362200" cy="5175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CA78EC13-2FE6-0F9A-EB99-F6EE304E7622}"/>
              </a:ext>
            </a:extLst>
          </p:cNvPr>
          <p:cNvSpPr txBox="1"/>
          <p:nvPr/>
        </p:nvSpPr>
        <p:spPr>
          <a:xfrm>
            <a:off x="1028700" y="1090098"/>
            <a:ext cx="9372348" cy="1040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86"/>
              </a:lnSpc>
            </a:pPr>
            <a:r>
              <a:rPr lang="en-US" sz="6204" b="1" spc="217">
                <a:solidFill>
                  <a:srgbClr val="000000"/>
                </a:solidFill>
                <a:latin typeface="+mn-ea"/>
                <a:cs typeface="Gotham" panose="020B0600000101010101" charset="0"/>
              </a:rPr>
              <a:t>Maxpool2d</a:t>
            </a:r>
            <a:endParaRPr lang="en-US" sz="6204" b="1" spc="217" dirty="0">
              <a:solidFill>
                <a:srgbClr val="000000"/>
              </a:solidFill>
              <a:latin typeface="+mn-ea"/>
              <a:cs typeface="Gotham" panose="020B0600000101010101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9CD01A-FE2A-85B3-7025-4DE3E5683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24246"/>
            <a:ext cx="18288000" cy="1286107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3685EEE-A0AE-EF1B-BE1B-667EAB7413A5}"/>
              </a:ext>
            </a:extLst>
          </p:cNvPr>
          <p:cNvCxnSpPr>
            <a:cxnSpLocks/>
          </p:cNvCxnSpPr>
          <p:nvPr/>
        </p:nvCxnSpPr>
        <p:spPr>
          <a:xfrm>
            <a:off x="0" y="2247900"/>
            <a:ext cx="17449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06EC0268-1A6A-260E-8A99-8B97B308CDE9}"/>
              </a:ext>
            </a:extLst>
          </p:cNvPr>
          <p:cNvSpPr/>
          <p:nvPr/>
        </p:nvSpPr>
        <p:spPr>
          <a:xfrm>
            <a:off x="934720" y="5219700"/>
            <a:ext cx="17277080" cy="381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FF5D97-1526-A339-91D1-23ABBA215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5040756"/>
            <a:ext cx="18210158" cy="66959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6087C70-15EB-9E64-D94A-E4DF49B4DB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36535" y="7581900"/>
            <a:ext cx="2550706" cy="13545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314026-1499-2794-0CC5-0850198D3057}"/>
              </a:ext>
            </a:extLst>
          </p:cNvPr>
          <p:cNvSpPr txBox="1"/>
          <p:nvPr/>
        </p:nvSpPr>
        <p:spPr>
          <a:xfrm>
            <a:off x="13859552" y="8936412"/>
            <a:ext cx="904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SW Ref </a:t>
            </a:r>
            <a:endParaRPr lang="ko-KR" altLang="en-US"/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CBCB6409-77F1-8462-2000-30D87D90766D}"/>
              </a:ext>
            </a:extLst>
          </p:cNvPr>
          <p:cNvSpPr txBox="1"/>
          <p:nvPr/>
        </p:nvSpPr>
        <p:spPr>
          <a:xfrm>
            <a:off x="1752600" y="2634479"/>
            <a:ext cx="16535400" cy="937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8686"/>
              </a:lnSpc>
              <a:buFont typeface="Wingdings" panose="05000000000000000000" pitchFamily="2" charset="2"/>
              <a:buChar char="l"/>
            </a:pPr>
            <a:r>
              <a:rPr lang="en-US" altLang="ko-KR" sz="3600" b="1" spc="217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RTL simulation/validation</a:t>
            </a:r>
            <a:endParaRPr lang="en-US" altLang="ko-KR" sz="3600" b="1" spc="217" dirty="0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9253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30403D-2CC8-E5AC-FB87-31EE5ADEC4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4A0F254D-AF44-95AA-5883-A3F4DDD27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21000" y="9486900"/>
            <a:ext cx="2362200" cy="5175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A2AF81A1-EABB-BE90-EA33-BDD501034CCA}"/>
              </a:ext>
            </a:extLst>
          </p:cNvPr>
          <p:cNvSpPr txBox="1"/>
          <p:nvPr/>
        </p:nvSpPr>
        <p:spPr>
          <a:xfrm>
            <a:off x="1028700" y="1090098"/>
            <a:ext cx="9372348" cy="1040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86"/>
              </a:lnSpc>
            </a:pPr>
            <a:r>
              <a:rPr lang="en-US" sz="6204" b="1" spc="217">
                <a:solidFill>
                  <a:srgbClr val="000000"/>
                </a:solidFill>
                <a:latin typeface="+mn-ea"/>
                <a:cs typeface="Gotham" panose="020B0600000101010101" charset="0"/>
              </a:rPr>
              <a:t>Maxpool2d</a:t>
            </a:r>
            <a:endParaRPr lang="en-US" sz="6204" b="1" spc="217" dirty="0">
              <a:solidFill>
                <a:srgbClr val="000000"/>
              </a:solidFill>
              <a:latin typeface="+mn-ea"/>
              <a:cs typeface="Gotham" panose="020B0600000101010101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8A64BF1-B061-084A-AA22-F6C6A89A59CA}"/>
              </a:ext>
            </a:extLst>
          </p:cNvPr>
          <p:cNvCxnSpPr>
            <a:cxnSpLocks/>
          </p:cNvCxnSpPr>
          <p:nvPr/>
        </p:nvCxnSpPr>
        <p:spPr>
          <a:xfrm>
            <a:off x="0" y="2247900"/>
            <a:ext cx="17449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2">
            <a:extLst>
              <a:ext uri="{FF2B5EF4-FFF2-40B4-BE49-F238E27FC236}">
                <a16:creationId xmlns:a16="http://schemas.microsoft.com/office/drawing/2014/main" id="{C3E2978A-BA04-C98E-8BDB-66E51A44DCC9}"/>
              </a:ext>
            </a:extLst>
          </p:cNvPr>
          <p:cNvSpPr txBox="1"/>
          <p:nvPr/>
        </p:nvSpPr>
        <p:spPr>
          <a:xfrm>
            <a:off x="1752600" y="2634479"/>
            <a:ext cx="16535400" cy="937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8686"/>
              </a:lnSpc>
              <a:buFont typeface="Wingdings" panose="05000000000000000000" pitchFamily="2" charset="2"/>
              <a:buChar char="l"/>
            </a:pPr>
            <a:r>
              <a:rPr lang="en-US" altLang="ko-KR" sz="3600" b="1" spc="217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HW/SW co-design</a:t>
            </a:r>
            <a:endParaRPr lang="en-US" altLang="ko-KR" sz="3600" b="1" spc="217" dirty="0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35AB4E84-2F8B-CC00-5C80-61EBC0993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0439" y="3249904"/>
            <a:ext cx="1958114" cy="5858798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206ACDE7-BFB2-5CFB-B60F-B7300A0253FB}"/>
              </a:ext>
            </a:extLst>
          </p:cNvPr>
          <p:cNvSpPr/>
          <p:nvPr/>
        </p:nvSpPr>
        <p:spPr>
          <a:xfrm>
            <a:off x="12669219" y="4187340"/>
            <a:ext cx="1808781" cy="3076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AD99D74-88C9-D55A-E607-E308231AE7A2}"/>
              </a:ext>
            </a:extLst>
          </p:cNvPr>
          <p:cNvSpPr/>
          <p:nvPr/>
        </p:nvSpPr>
        <p:spPr>
          <a:xfrm>
            <a:off x="12669219" y="4799087"/>
            <a:ext cx="1808781" cy="5730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C6FE77A-2AAF-4E90-27A5-8A538FC719D3}"/>
              </a:ext>
            </a:extLst>
          </p:cNvPr>
          <p:cNvSpPr txBox="1"/>
          <p:nvPr/>
        </p:nvSpPr>
        <p:spPr>
          <a:xfrm>
            <a:off x="11977890" y="4136630"/>
            <a:ext cx="644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CTRL</a:t>
            </a:r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0CC3577-2FF5-A87A-2444-F51025AC90E2}"/>
              </a:ext>
            </a:extLst>
          </p:cNvPr>
          <p:cNvSpPr txBox="1"/>
          <p:nvPr/>
        </p:nvSpPr>
        <p:spPr>
          <a:xfrm>
            <a:off x="11910372" y="4886218"/>
            <a:ext cx="779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Param</a:t>
            </a:r>
            <a:endParaRPr lang="ko-KR" altLang="en-US"/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A43A69A5-EE74-EE3B-168C-C3930FACAF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079043"/>
              </p:ext>
            </p:extLst>
          </p:nvPr>
        </p:nvGraphicFramePr>
        <p:xfrm>
          <a:off x="1883081" y="7851329"/>
          <a:ext cx="7663586" cy="12573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8148">
                  <a:extLst>
                    <a:ext uri="{9D8B030D-6E8A-4147-A177-3AD203B41FA5}">
                      <a16:colId xmlns:a16="http://schemas.microsoft.com/office/drawing/2014/main" val="2105679402"/>
                    </a:ext>
                  </a:extLst>
                </a:gridCol>
                <a:gridCol w="6335438">
                  <a:extLst>
                    <a:ext uri="{9D8B030D-6E8A-4147-A177-3AD203B41FA5}">
                      <a16:colId xmlns:a16="http://schemas.microsoft.com/office/drawing/2014/main" val="3149597626"/>
                    </a:ext>
                  </a:extLst>
                </a:gridCol>
              </a:tblGrid>
              <a:tr h="438659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CTRL(9)</a:t>
                      </a:r>
                      <a:endParaRPr lang="ko-KR" altLang="en-US" sz="1800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kumimoji="0" lang="en-US" altLang="ko-KR" sz="1800" b="0" i="0" u="none" strike="sngStrike" kern="1200" cap="none" spc="0" normalizeH="0" baseline="0" noProof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cur_layer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(4), </a:t>
                      </a:r>
                      <a:r>
                        <a:rPr kumimoji="0" lang="en-US" altLang="ko-K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maxpool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(1), </a:t>
                      </a:r>
                      <a:r>
                        <a:rPr kumimoji="0" lang="en-US" altLang="ko-KR" sz="1800" b="0" i="0" u="none" strike="sngStrike" kern="1200" cap="none" spc="0" normalizeH="0" baseline="0" noProof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Bn&amp;ReLU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(1), Conv(1), done(1), start(1)}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190698"/>
                  </a:ext>
                </a:extLst>
              </a:tr>
              <a:tr h="409357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param1(21) </a:t>
                      </a:r>
                      <a:endParaRPr lang="ko-KR" altLang="en-US" sz="1800"/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{stride(2), padding(1), kernel(2), height(8), width(8)}</a:t>
                      </a:r>
                      <a:endParaRPr lang="ko-KR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018721"/>
                  </a:ext>
                </a:extLst>
              </a:tr>
              <a:tr h="409357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param2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(20) </a:t>
                      </a:r>
                      <a:endParaRPr lang="ko-KR" altLang="en-US" sz="1800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{out-channel(10), in-channel(10)}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899432"/>
                  </a:ext>
                </a:extLst>
              </a:tr>
            </a:tbl>
          </a:graphicData>
        </a:graphic>
      </p:graphicFrame>
      <p:grpSp>
        <p:nvGrpSpPr>
          <p:cNvPr id="45" name="그룹 44">
            <a:extLst>
              <a:ext uri="{FF2B5EF4-FFF2-40B4-BE49-F238E27FC236}">
                <a16:creationId xmlns:a16="http://schemas.microsoft.com/office/drawing/2014/main" id="{B0E6D9DC-08BC-2E30-747A-6E1BEB33C664}"/>
              </a:ext>
            </a:extLst>
          </p:cNvPr>
          <p:cNvGrpSpPr/>
          <p:nvPr/>
        </p:nvGrpSpPr>
        <p:grpSpPr>
          <a:xfrm>
            <a:off x="4786542" y="4138477"/>
            <a:ext cx="2009317" cy="3147725"/>
            <a:chOff x="4146045" y="6650928"/>
            <a:chExt cx="2009317" cy="3147725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9EDD4FC8-CC41-C012-EDB8-D5D809768DAC}"/>
                </a:ext>
              </a:extLst>
            </p:cNvPr>
            <p:cNvSpPr/>
            <p:nvPr/>
          </p:nvSpPr>
          <p:spPr>
            <a:xfrm>
              <a:off x="4146796" y="7449172"/>
              <a:ext cx="2008566" cy="335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ysClr val="windowText" lastClr="000000"/>
                  </a:solidFill>
                </a:rPr>
                <a:t>CTRL</a:t>
              </a:r>
              <a:endParaRPr lang="ko-KR" altLang="en-US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4F91E55-4552-50F0-5D38-5818BD371074}"/>
                </a:ext>
              </a:extLst>
            </p:cNvPr>
            <p:cNvSpPr txBox="1"/>
            <p:nvPr/>
          </p:nvSpPr>
          <p:spPr>
            <a:xfrm>
              <a:off x="4185331" y="6650928"/>
              <a:ext cx="1920462" cy="461665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sz="2400" dirty="0"/>
                <a:t>CTRL memory</a:t>
              </a:r>
              <a:endParaRPr lang="ko-KR" altLang="en-US" sz="2400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DCCB924A-CE95-1BBA-C1C0-7C09DDB4FED3}"/>
                </a:ext>
              </a:extLst>
            </p:cNvPr>
            <p:cNvSpPr/>
            <p:nvPr/>
          </p:nvSpPr>
          <p:spPr>
            <a:xfrm>
              <a:off x="4146796" y="7780913"/>
              <a:ext cx="2008566" cy="335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ysClr val="windowText" lastClr="000000"/>
                  </a:solidFill>
                </a:rPr>
                <a:t>X</a:t>
              </a:r>
              <a:endParaRPr lang="ko-KR" altLang="en-US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94FC0334-8995-3C09-03D7-7BFD0EC45DA4}"/>
                </a:ext>
              </a:extLst>
            </p:cNvPr>
            <p:cNvSpPr/>
            <p:nvPr/>
          </p:nvSpPr>
          <p:spPr>
            <a:xfrm>
              <a:off x="4146796" y="8118439"/>
              <a:ext cx="2008566" cy="335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ysClr val="windowText" lastClr="000000"/>
                  </a:solidFill>
                </a:rPr>
                <a:t>param1(21)</a:t>
              </a:r>
              <a:endParaRPr lang="ko-KR" altLang="en-US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1612810-E603-773C-EBF7-7AC11A14BD66}"/>
                </a:ext>
              </a:extLst>
            </p:cNvPr>
            <p:cNvSpPr/>
            <p:nvPr/>
          </p:nvSpPr>
          <p:spPr>
            <a:xfrm>
              <a:off x="4146796" y="8455965"/>
              <a:ext cx="2008566" cy="335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ysClr val="windowText" lastClr="000000"/>
                  </a:solidFill>
                </a:rPr>
                <a:t>param2(20)</a:t>
              </a:r>
              <a:endParaRPr lang="ko-KR" altLang="en-US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36220882-668F-98A2-6F02-2E5E0A5BF820}"/>
                </a:ext>
              </a:extLst>
            </p:cNvPr>
            <p:cNvSpPr/>
            <p:nvPr/>
          </p:nvSpPr>
          <p:spPr>
            <a:xfrm>
              <a:off x="4146796" y="8793491"/>
              <a:ext cx="2008566" cy="335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ysClr val="windowText" lastClr="000000"/>
                  </a:solidFill>
                </a:rPr>
                <a:t>Kernel[0]</a:t>
              </a:r>
              <a:endParaRPr lang="ko-KR" altLang="en-US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34D0AC4C-AC75-1E23-A732-57099A7EF100}"/>
                </a:ext>
              </a:extLst>
            </p:cNvPr>
            <p:cNvSpPr/>
            <p:nvPr/>
          </p:nvSpPr>
          <p:spPr>
            <a:xfrm>
              <a:off x="4146796" y="9129286"/>
              <a:ext cx="2008566" cy="335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ysClr val="windowText" lastClr="000000"/>
                  </a:solidFill>
                </a:rPr>
                <a:t>...</a:t>
              </a:r>
              <a:endParaRPr lang="ko-KR" altLang="en-US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3961BAA0-D0C4-7035-6DEC-F6321C2BD84B}"/>
                </a:ext>
              </a:extLst>
            </p:cNvPr>
            <p:cNvSpPr/>
            <p:nvPr/>
          </p:nvSpPr>
          <p:spPr>
            <a:xfrm>
              <a:off x="4146796" y="9462858"/>
              <a:ext cx="2008566" cy="335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ysClr val="windowText" lastClr="000000"/>
                  </a:solidFill>
                </a:rPr>
                <a:t>Kernel[8]</a:t>
              </a:r>
              <a:endParaRPr lang="ko-KR" altLang="en-US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7395466-3835-3EEC-171D-E093DA2A39EF}"/>
                </a:ext>
              </a:extLst>
            </p:cNvPr>
            <p:cNvSpPr/>
            <p:nvPr/>
          </p:nvSpPr>
          <p:spPr>
            <a:xfrm>
              <a:off x="4146045" y="7113459"/>
              <a:ext cx="2008566" cy="3357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ysClr val="windowText" lastClr="000000"/>
                  </a:solidFill>
                </a:rPr>
                <a:t>Memory</a:t>
              </a:r>
              <a:endParaRPr lang="ko-KR" altLang="en-US" sz="2000" b="1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38076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B9FD0B-1EEF-35B4-5528-95710D02FA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67580565-1AC2-92BC-D532-0483CBB75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21000" y="9486900"/>
            <a:ext cx="2362200" cy="5175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872A6D8F-B471-FCBF-BB1E-E61F171DC7A1}"/>
              </a:ext>
            </a:extLst>
          </p:cNvPr>
          <p:cNvSpPr txBox="1"/>
          <p:nvPr/>
        </p:nvSpPr>
        <p:spPr>
          <a:xfrm>
            <a:off x="1028700" y="1090098"/>
            <a:ext cx="9372348" cy="1040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86"/>
              </a:lnSpc>
            </a:pPr>
            <a:r>
              <a:rPr lang="en-US" sz="6204" b="1" spc="217">
                <a:solidFill>
                  <a:srgbClr val="000000"/>
                </a:solidFill>
                <a:latin typeface="+mn-ea"/>
                <a:cs typeface="Gotham" panose="020B0600000101010101" charset="0"/>
              </a:rPr>
              <a:t>Maxpool2d</a:t>
            </a:r>
            <a:endParaRPr lang="en-US" sz="6204" b="1" spc="217" dirty="0">
              <a:solidFill>
                <a:srgbClr val="000000"/>
              </a:solidFill>
              <a:latin typeface="+mn-ea"/>
              <a:cs typeface="Gotham" panose="020B0600000101010101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F39F2C9-588B-3C8C-39EF-A0138E07A85F}"/>
              </a:ext>
            </a:extLst>
          </p:cNvPr>
          <p:cNvCxnSpPr>
            <a:cxnSpLocks/>
          </p:cNvCxnSpPr>
          <p:nvPr/>
        </p:nvCxnSpPr>
        <p:spPr>
          <a:xfrm>
            <a:off x="0" y="2247900"/>
            <a:ext cx="17449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2">
            <a:extLst>
              <a:ext uri="{FF2B5EF4-FFF2-40B4-BE49-F238E27FC236}">
                <a16:creationId xmlns:a16="http://schemas.microsoft.com/office/drawing/2014/main" id="{7A88A02B-7C3E-51E3-9838-B48DE742E619}"/>
              </a:ext>
            </a:extLst>
          </p:cNvPr>
          <p:cNvSpPr txBox="1"/>
          <p:nvPr/>
        </p:nvSpPr>
        <p:spPr>
          <a:xfrm>
            <a:off x="1752600" y="2634479"/>
            <a:ext cx="16535400" cy="937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8686"/>
              </a:lnSpc>
              <a:buFont typeface="Wingdings" panose="05000000000000000000" pitchFamily="2" charset="2"/>
              <a:buChar char="l"/>
            </a:pPr>
            <a:r>
              <a:rPr lang="en-US" altLang="ko-KR" sz="3600" b="1" spc="217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HW/SW co-design</a:t>
            </a:r>
            <a:endParaRPr lang="en-US" altLang="ko-KR" sz="3600" b="1" spc="217" dirty="0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8DE53DCB-FCEE-4179-BA3E-F5624819F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4379" y="5525259"/>
            <a:ext cx="5327202" cy="1789941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26D27F43-46CC-6B75-2CC7-861D1C3FD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3517" y="7951374"/>
            <a:ext cx="2891577" cy="153552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2264AE-9BC2-E6A3-F0CF-338BA87C0BEF}"/>
              </a:ext>
            </a:extLst>
          </p:cNvPr>
          <p:cNvSpPr txBox="1"/>
          <p:nvPr/>
        </p:nvSpPr>
        <p:spPr>
          <a:xfrm>
            <a:off x="4011906" y="4957274"/>
            <a:ext cx="1489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IMG</a:t>
            </a:r>
            <a:r>
              <a:rPr lang="ko-KR" altLang="en-US" sz="2400" b="1"/>
              <a:t> </a:t>
            </a:r>
            <a:r>
              <a:rPr lang="en-US" altLang="ko-KR" sz="2400" b="1" dirty="0"/>
              <a:t>MEM</a:t>
            </a:r>
            <a:endParaRPr lang="ko-KR" alt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9E62E1-FC04-FBBC-2B98-88B4BA51FA6D}"/>
              </a:ext>
            </a:extLst>
          </p:cNvPr>
          <p:cNvSpPr txBox="1"/>
          <p:nvPr/>
        </p:nvSpPr>
        <p:spPr>
          <a:xfrm>
            <a:off x="12232076" y="4669373"/>
            <a:ext cx="1694461" cy="428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OIMG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MEM</a:t>
            </a:r>
            <a:endParaRPr lang="ko-KR" altLang="en-US" sz="2400" b="1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AAE3551-8534-4728-912C-927645299C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785502"/>
              </p:ext>
            </p:extLst>
          </p:nvPr>
        </p:nvGraphicFramePr>
        <p:xfrm>
          <a:off x="3194561" y="7639876"/>
          <a:ext cx="3124200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341290696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50578463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4101359496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5023764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1539129286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480159317"/>
                    </a:ext>
                  </a:extLst>
                </a:gridCol>
              </a:tblGrid>
              <a:tr h="1562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1690183"/>
                  </a:ext>
                </a:extLst>
              </a:tr>
              <a:tr h="1562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9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7355679"/>
                  </a:ext>
                </a:extLst>
              </a:tr>
              <a:tr h="2635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18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19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23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4839129"/>
                  </a:ext>
                </a:extLst>
              </a:tr>
              <a:tr h="1562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13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14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15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16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17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964771"/>
                  </a:ext>
                </a:extLst>
              </a:tr>
              <a:tr h="1562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24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25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26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27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28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29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562050"/>
                  </a:ext>
                </a:extLst>
              </a:tr>
              <a:tr h="1562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33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34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9070013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CAED983C-4784-8D36-BBC9-58E2C9E07C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2192" y="5634730"/>
            <a:ext cx="6463331" cy="168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7165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24965B-E208-F9B8-EDE2-A6E51459A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43FD1FDE-9621-1398-4B21-2593AF7E4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21000" y="9486900"/>
            <a:ext cx="2362200" cy="5175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196BDDD7-DE4A-545F-4D1B-78E2C8F98560}"/>
              </a:ext>
            </a:extLst>
          </p:cNvPr>
          <p:cNvSpPr txBox="1"/>
          <p:nvPr/>
        </p:nvSpPr>
        <p:spPr>
          <a:xfrm>
            <a:off x="1028700" y="1090098"/>
            <a:ext cx="9372348" cy="1040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86"/>
              </a:lnSpc>
            </a:pPr>
            <a:r>
              <a:rPr lang="en-US" sz="6204" b="1" spc="217">
                <a:solidFill>
                  <a:srgbClr val="000000"/>
                </a:solidFill>
                <a:latin typeface="+mn-ea"/>
                <a:cs typeface="Gotham" panose="020B0600000101010101" charset="0"/>
              </a:rPr>
              <a:t>BN &amp; LeakyReLU</a:t>
            </a:r>
            <a:endParaRPr lang="en-US" sz="6204" b="1" spc="217" dirty="0">
              <a:solidFill>
                <a:srgbClr val="000000"/>
              </a:solidFill>
              <a:latin typeface="+mn-ea"/>
              <a:cs typeface="Gotham" panose="020B0600000101010101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230EEAB-2B34-16A5-B639-2755D31A68D6}"/>
              </a:ext>
            </a:extLst>
          </p:cNvPr>
          <p:cNvCxnSpPr>
            <a:cxnSpLocks/>
          </p:cNvCxnSpPr>
          <p:nvPr/>
        </p:nvCxnSpPr>
        <p:spPr>
          <a:xfrm>
            <a:off x="0" y="2247900"/>
            <a:ext cx="17449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2">
                <a:extLst>
                  <a:ext uri="{FF2B5EF4-FFF2-40B4-BE49-F238E27FC236}">
                    <a16:creationId xmlns:a16="http://schemas.microsoft.com/office/drawing/2014/main" id="{378ED7BF-45F5-05E3-6BB2-D3C87059B8F7}"/>
                  </a:ext>
                </a:extLst>
              </p:cNvPr>
              <p:cNvSpPr txBox="1"/>
              <p:nvPr/>
            </p:nvSpPr>
            <p:spPr>
              <a:xfrm>
                <a:off x="1752600" y="2634479"/>
                <a:ext cx="16535400" cy="7167796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marL="571500" indent="-571500">
                  <a:lnSpc>
                    <a:spcPts val="8686"/>
                  </a:lnSpc>
                  <a:buFont typeface="Wingdings" panose="05000000000000000000" pitchFamily="2" charset="2"/>
                  <a:buChar char="l"/>
                </a:pPr>
                <a:r>
                  <a:rPr lang="en-US" altLang="ko-KR" sz="3600" b="1" spc="217">
                    <a:solidFill>
                      <a:srgbClr val="000000"/>
                    </a:solidFill>
                    <a:latin typeface="+mj-ea"/>
                    <a:ea typeface="+mj-ea"/>
                    <a:cs typeface="Gotham" panose="020B0600000101010101" charset="0"/>
                  </a:rPr>
                  <a:t>Batch normalize (on Software)</a:t>
                </a:r>
              </a:p>
              <a:p>
                <a:pPr marL="571500" indent="-571500">
                  <a:lnSpc>
                    <a:spcPts val="8686"/>
                  </a:lnSpc>
                  <a:buFont typeface="Wingdings" panose="05000000000000000000" pitchFamily="2" charset="2"/>
                  <a:buChar char="l"/>
                </a:pPr>
                <a:endParaRPr lang="en-US" altLang="ko-KR" sz="3600" b="1" spc="217">
                  <a:solidFill>
                    <a:srgbClr val="000000"/>
                  </a:solidFill>
                  <a:latin typeface="+mj-ea"/>
                  <a:ea typeface="+mj-ea"/>
                  <a:cs typeface="Gotham" panose="020B0600000101010101" charset="0"/>
                </a:endParaRPr>
              </a:p>
              <a:p>
                <a:endParaRPr lang="en-US" altLang="ko-KR" sz="3600" b="1" spc="217">
                  <a:solidFill>
                    <a:srgbClr val="000000"/>
                  </a:solidFill>
                  <a:latin typeface="+mj-ea"/>
                  <a:ea typeface="+mj-ea"/>
                  <a:cs typeface="Gotham" panose="020B0600000101010101" charset="0"/>
                </a:endParaRPr>
              </a:p>
              <a:p>
                <a:pPr marL="1028700" lvl="1" indent="-5715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b="1" i="1" spc="217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  <a:cs typeface="Gotham" panose="020B0600000101010101" charset="0"/>
                          </a:rPr>
                        </m:ctrlPr>
                      </m:sSubPr>
                      <m:e>
                        <m:r>
                          <a:rPr lang="en-US" altLang="ko-KR" sz="3200" b="1" i="1" spc="217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  <a:cs typeface="Gotham" panose="020B0600000101010101" charset="0"/>
                          </a:rPr>
                          <m:t>𝒙</m:t>
                        </m:r>
                      </m:e>
                      <m:sub>
                        <m:r>
                          <a:rPr lang="en-US" altLang="ko-KR" sz="3200" b="1" i="1" spc="217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  <a:cs typeface="Gotham" panose="020B0600000101010101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ko-KR" sz="3200" b="1" spc="217">
                    <a:solidFill>
                      <a:srgbClr val="000000"/>
                    </a:solidFill>
                    <a:latin typeface="+mj-ea"/>
                    <a:ea typeface="+mj-ea"/>
                    <a:cs typeface="Gotham" panose="020B0600000101010101" charset="0"/>
                  </a:rPr>
                  <a:t> = </a:t>
                </a:r>
                <a:r>
                  <a:rPr lang="ko-KR" altLang="en-US" sz="3200" b="1" spc="217">
                    <a:solidFill>
                      <a:srgbClr val="000000"/>
                    </a:solidFill>
                    <a:latin typeface="+mj-ea"/>
                    <a:ea typeface="+mj-ea"/>
                    <a:cs typeface="Gotham" panose="020B0600000101010101" charset="0"/>
                  </a:rPr>
                  <a:t>입력 값</a:t>
                </a:r>
                <a:endParaRPr lang="en-US" altLang="ko-KR" sz="3200" b="1" spc="217">
                  <a:solidFill>
                    <a:srgbClr val="000000"/>
                  </a:solidFill>
                  <a:latin typeface="+mj-ea"/>
                  <a:ea typeface="+mj-ea"/>
                  <a:cs typeface="Gotham" panose="020B0600000101010101" charset="0"/>
                </a:endParaRPr>
              </a:p>
              <a:p>
                <a:pPr marL="1028700" lvl="1" indent="-5715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b="1" i="1" spc="217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  <a:cs typeface="Gotham" panose="020B0600000101010101" charset="0"/>
                          </a:rPr>
                        </m:ctrlPr>
                      </m:sSubPr>
                      <m:e>
                        <m:r>
                          <a:rPr lang="ko-KR" altLang="en-US" sz="3200" b="1" i="1" spc="217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  <a:cs typeface="Gotham" panose="020B0600000101010101" charset="0"/>
                          </a:rPr>
                          <m:t>𝝁</m:t>
                        </m:r>
                      </m:e>
                      <m:sub>
                        <m:r>
                          <a:rPr lang="en-US" altLang="ko-KR" sz="3200" b="1" i="1" spc="217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  <a:cs typeface="Gotham" panose="020B0600000101010101" charset="0"/>
                          </a:rPr>
                          <m:t>𝑩</m:t>
                        </m:r>
                      </m:sub>
                    </m:sSub>
                  </m:oMath>
                </a14:m>
                <a:r>
                  <a:rPr lang="en-US" altLang="ko-KR" sz="3200" b="1" spc="217">
                    <a:solidFill>
                      <a:srgbClr val="000000"/>
                    </a:solidFill>
                    <a:latin typeface="+mj-ea"/>
                    <a:ea typeface="+mj-ea"/>
                    <a:cs typeface="Gotham" panose="020B0600000101010101" charset="0"/>
                  </a:rPr>
                  <a:t> = </a:t>
                </a:r>
                <a:r>
                  <a:rPr lang="ko-KR" altLang="en-US" sz="3200" b="1" spc="217">
                    <a:solidFill>
                      <a:srgbClr val="000000"/>
                    </a:solidFill>
                    <a:latin typeface="+mj-ea"/>
                    <a:ea typeface="+mj-ea"/>
                    <a:cs typeface="Gotham" panose="020B0600000101010101" charset="0"/>
                  </a:rPr>
                  <a:t>평균 값</a:t>
                </a:r>
                <a:endParaRPr lang="en-US" altLang="ko-KR" sz="3200" b="1" spc="217">
                  <a:solidFill>
                    <a:srgbClr val="000000"/>
                  </a:solidFill>
                  <a:latin typeface="+mj-ea"/>
                  <a:ea typeface="+mj-ea"/>
                  <a:cs typeface="Gotham" panose="020B0600000101010101" charset="0"/>
                </a:endParaRPr>
              </a:p>
              <a:p>
                <a:pPr marL="1028700" lvl="1" indent="-5715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3200" b="1" i="1" spc="217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  <a:cs typeface="Gotham" panose="020B0600000101010101" charset="0"/>
                          </a:rPr>
                        </m:ctrlPr>
                      </m:sSubSupPr>
                      <m:e>
                        <m:r>
                          <a:rPr lang="ko-KR" altLang="en-US" sz="3200" b="1" i="1" spc="217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  <a:cs typeface="Gotham" panose="020B0600000101010101" charset="0"/>
                          </a:rPr>
                          <m:t>𝝈</m:t>
                        </m:r>
                      </m:e>
                      <m:sub>
                        <m:r>
                          <a:rPr lang="en-US" altLang="ko-KR" sz="3200" b="1" i="1" spc="217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  <a:cs typeface="Gotham" panose="020B0600000101010101" charset="0"/>
                          </a:rPr>
                          <m:t>𝑩</m:t>
                        </m:r>
                      </m:sub>
                      <m:sup>
                        <m:r>
                          <a:rPr lang="en-US" altLang="ko-KR" sz="3200" b="1" i="1" spc="217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  <a:cs typeface="Gotham" panose="020B0600000101010101" charset="0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en-US" altLang="ko-KR" sz="3200" b="1" spc="217">
                    <a:solidFill>
                      <a:srgbClr val="000000"/>
                    </a:solidFill>
                    <a:latin typeface="+mj-ea"/>
                    <a:ea typeface="+mj-ea"/>
                    <a:cs typeface="Gotham" panose="020B0600000101010101" charset="0"/>
                  </a:rPr>
                  <a:t> = </a:t>
                </a:r>
                <a:r>
                  <a:rPr lang="ko-KR" altLang="en-US" sz="3200" b="1" spc="217">
                    <a:solidFill>
                      <a:srgbClr val="000000"/>
                    </a:solidFill>
                    <a:latin typeface="+mj-ea"/>
                    <a:ea typeface="+mj-ea"/>
                    <a:cs typeface="Gotham" panose="020B0600000101010101" charset="0"/>
                  </a:rPr>
                  <a:t>분산 값</a:t>
                </a:r>
                <a:endParaRPr lang="en-US" altLang="ko-KR" sz="3200" b="1" spc="217">
                  <a:solidFill>
                    <a:srgbClr val="000000"/>
                  </a:solidFill>
                  <a:latin typeface="+mj-ea"/>
                  <a:ea typeface="+mj-ea"/>
                  <a:cs typeface="Gotham" panose="020B0600000101010101" charset="0"/>
                </a:endParaRPr>
              </a:p>
              <a:p>
                <a:pPr marL="1028700" lvl="1" indent="-5715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ko-KR" altLang="en-US" sz="3200" b="1" i="1" spc="217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  <a:cs typeface="Gotham" panose="020B0600000101010101" charset="0"/>
                      </a:rPr>
                      <m:t>𝝐</m:t>
                    </m:r>
                    <m:r>
                      <a:rPr lang="en-US" altLang="ko-KR" sz="3200" b="1" i="1" spc="217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  <a:cs typeface="Gotham" panose="020B0600000101010101" charset="0"/>
                      </a:rPr>
                      <m:t> </m:t>
                    </m:r>
                  </m:oMath>
                </a14:m>
                <a:r>
                  <a:rPr lang="en-US" altLang="ko-KR" sz="3200" b="1" spc="217">
                    <a:solidFill>
                      <a:srgbClr val="000000"/>
                    </a:solidFill>
                    <a:latin typeface="+mj-ea"/>
                    <a:ea typeface="+mj-ea"/>
                    <a:cs typeface="Gotham" panose="020B0600000101010101" charset="0"/>
                  </a:rPr>
                  <a:t>= </a:t>
                </a:r>
                <a:r>
                  <a:rPr lang="ko-KR" altLang="en-US" sz="3200" b="1" spc="217">
                    <a:solidFill>
                      <a:srgbClr val="000000"/>
                    </a:solidFill>
                    <a:latin typeface="+mj-ea"/>
                    <a:ea typeface="+mj-ea"/>
                    <a:cs typeface="Gotham" panose="020B0600000101010101" charset="0"/>
                  </a:rPr>
                  <a:t>안정성을 보장하기 위해 사용하는 작은 값</a:t>
                </a:r>
                <a:endParaRPr lang="en-US" altLang="ko-KR" sz="3200" b="1" spc="217">
                  <a:solidFill>
                    <a:srgbClr val="000000"/>
                  </a:solidFill>
                  <a:latin typeface="+mj-ea"/>
                  <a:ea typeface="+mj-ea"/>
                  <a:cs typeface="Gotham" panose="020B0600000101010101" charset="0"/>
                </a:endParaRPr>
              </a:p>
              <a:p>
                <a:pPr marL="1028700" lvl="1" indent="-5715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ko-KR" altLang="en-US" sz="3200" b="1" i="1" spc="217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  <a:cs typeface="Gotham" panose="020B0600000101010101" charset="0"/>
                      </a:rPr>
                      <m:t>𝜸</m:t>
                    </m:r>
                    <m:r>
                      <a:rPr lang="en-US" altLang="ko-KR" sz="3200" b="1" i="1" spc="217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  <a:cs typeface="Gotham" panose="020B0600000101010101" charset="0"/>
                      </a:rPr>
                      <m:t> </m:t>
                    </m:r>
                  </m:oMath>
                </a14:m>
                <a:r>
                  <a:rPr lang="en-US" altLang="ko-KR" sz="3200" b="1" spc="217">
                    <a:solidFill>
                      <a:srgbClr val="000000"/>
                    </a:solidFill>
                    <a:latin typeface="+mj-ea"/>
                    <a:ea typeface="+mj-ea"/>
                    <a:cs typeface="Gotham" panose="020B0600000101010101" charset="0"/>
                  </a:rPr>
                  <a:t>= </a:t>
                </a:r>
                <a:r>
                  <a:rPr lang="ko-KR" altLang="en-US" sz="3200" b="1" spc="217">
                    <a:solidFill>
                      <a:srgbClr val="000000"/>
                    </a:solidFill>
                    <a:latin typeface="+mj-ea"/>
                    <a:ea typeface="+mj-ea"/>
                    <a:cs typeface="Gotham" panose="020B0600000101010101" charset="0"/>
                  </a:rPr>
                  <a:t>스케일</a:t>
                </a:r>
                <a:endParaRPr lang="en-US" altLang="ko-KR" sz="3200" b="1" spc="217">
                  <a:solidFill>
                    <a:srgbClr val="000000"/>
                  </a:solidFill>
                  <a:latin typeface="+mj-ea"/>
                  <a:ea typeface="+mj-ea"/>
                  <a:cs typeface="Gotham" panose="020B0600000101010101" charset="0"/>
                </a:endParaRPr>
              </a:p>
              <a:p>
                <a:pPr marL="1028700" lvl="1" indent="-5715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ko-KR" altLang="en-US" sz="3200" b="1" i="1" spc="217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  <a:cs typeface="Gotham" panose="020B0600000101010101" charset="0"/>
                      </a:rPr>
                      <m:t>𝜷</m:t>
                    </m:r>
                    <m:r>
                      <a:rPr lang="en-US" altLang="ko-KR" sz="3200" b="1" i="1" spc="217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  <a:cs typeface="Gotham" panose="020B0600000101010101" charset="0"/>
                      </a:rPr>
                      <m:t> </m:t>
                    </m:r>
                  </m:oMath>
                </a14:m>
                <a:r>
                  <a:rPr lang="en-US" altLang="ko-KR" sz="3200" b="1" spc="217">
                    <a:solidFill>
                      <a:srgbClr val="000000"/>
                    </a:solidFill>
                    <a:latin typeface="+mj-ea"/>
                    <a:ea typeface="+mj-ea"/>
                    <a:cs typeface="Gotham" panose="020B0600000101010101" charset="0"/>
                  </a:rPr>
                  <a:t>= bias </a:t>
                </a:r>
                <a:r>
                  <a:rPr lang="ko-KR" altLang="en-US" sz="3200" b="1" spc="217">
                    <a:solidFill>
                      <a:srgbClr val="000000"/>
                    </a:solidFill>
                    <a:latin typeface="+mj-ea"/>
                    <a:ea typeface="+mj-ea"/>
                    <a:cs typeface="Gotham" panose="020B0600000101010101" charset="0"/>
                  </a:rPr>
                  <a:t>값</a:t>
                </a:r>
                <a:endParaRPr lang="en-US" altLang="ko-KR" sz="3200" b="1" spc="217">
                  <a:solidFill>
                    <a:srgbClr val="000000"/>
                  </a:solidFill>
                  <a:latin typeface="+mj-ea"/>
                  <a:ea typeface="+mj-ea"/>
                  <a:cs typeface="Gotham" panose="020B0600000101010101" charset="0"/>
                </a:endParaRPr>
              </a:p>
            </p:txBody>
          </p:sp>
        </mc:Choice>
        <mc:Fallback>
          <p:sp>
            <p:nvSpPr>
              <p:cNvPr id="12" name="TextBox 2">
                <a:extLst>
                  <a:ext uri="{FF2B5EF4-FFF2-40B4-BE49-F238E27FC236}">
                    <a16:creationId xmlns:a16="http://schemas.microsoft.com/office/drawing/2014/main" id="{378ED7BF-45F5-05E3-6BB2-D3C87059B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634479"/>
                <a:ext cx="16535400" cy="7167796"/>
              </a:xfrm>
              <a:prstGeom prst="rect">
                <a:avLst/>
              </a:prstGeom>
              <a:blipFill>
                <a:blip r:embed="rId2"/>
                <a:stretch>
                  <a:fillRect l="-1549" b="-24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72E91882-99F3-CAEB-6E7D-FEF096D55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919" y="3619500"/>
            <a:ext cx="6084428" cy="174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758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5BFEDF-E15A-2AC4-1A24-C0839BC622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BF2C0C7F-08A0-4CDD-1088-77D57E44C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21000" y="9486900"/>
            <a:ext cx="2362200" cy="5175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C485073E-291F-B9E7-8120-495A18A3469C}"/>
              </a:ext>
            </a:extLst>
          </p:cNvPr>
          <p:cNvSpPr txBox="1"/>
          <p:nvPr/>
        </p:nvSpPr>
        <p:spPr>
          <a:xfrm>
            <a:off x="1028700" y="1090098"/>
            <a:ext cx="9372348" cy="1040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86"/>
              </a:lnSpc>
            </a:pPr>
            <a:r>
              <a:rPr lang="en-US" sz="6204" b="1" spc="217">
                <a:solidFill>
                  <a:srgbClr val="000000"/>
                </a:solidFill>
                <a:latin typeface="+mn-ea"/>
                <a:cs typeface="Gotham" panose="020B0600000101010101" charset="0"/>
              </a:rPr>
              <a:t>BN &amp; LeakyReLU</a:t>
            </a:r>
            <a:endParaRPr lang="en-US" sz="6204" b="1" spc="217" dirty="0">
              <a:solidFill>
                <a:srgbClr val="000000"/>
              </a:solidFill>
              <a:latin typeface="+mn-ea"/>
              <a:cs typeface="Gotham" panose="020B0600000101010101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7C707B3-E8D7-4E8D-9E0C-810865A17141}"/>
              </a:ext>
            </a:extLst>
          </p:cNvPr>
          <p:cNvCxnSpPr>
            <a:cxnSpLocks/>
          </p:cNvCxnSpPr>
          <p:nvPr/>
        </p:nvCxnSpPr>
        <p:spPr>
          <a:xfrm>
            <a:off x="0" y="2247900"/>
            <a:ext cx="17449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2">
            <a:extLst>
              <a:ext uri="{FF2B5EF4-FFF2-40B4-BE49-F238E27FC236}">
                <a16:creationId xmlns:a16="http://schemas.microsoft.com/office/drawing/2014/main" id="{097A8F74-B0EC-2982-CD50-BB1991998FF7}"/>
              </a:ext>
            </a:extLst>
          </p:cNvPr>
          <p:cNvSpPr txBox="1"/>
          <p:nvPr/>
        </p:nvSpPr>
        <p:spPr>
          <a:xfrm>
            <a:off x="1752600" y="2634479"/>
            <a:ext cx="16535400" cy="58477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8686"/>
              </a:lnSpc>
              <a:buFont typeface="Wingdings" panose="05000000000000000000" pitchFamily="2" charset="2"/>
              <a:buChar char="l"/>
            </a:pPr>
            <a:r>
              <a:rPr lang="en-US" altLang="ko-KR" sz="3600" b="1" spc="217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LeakyReLU (on Software)</a:t>
            </a:r>
          </a:p>
          <a:p>
            <a:pPr marL="571500" indent="-571500">
              <a:lnSpc>
                <a:spcPts val="8686"/>
              </a:lnSpc>
              <a:buFont typeface="Wingdings" panose="05000000000000000000" pitchFamily="2" charset="2"/>
              <a:buChar char="l"/>
            </a:pPr>
            <a:endParaRPr lang="en-US" altLang="ko-KR" sz="3600" b="1" spc="217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  <a:p>
            <a:pPr marL="571500" indent="-571500">
              <a:lnSpc>
                <a:spcPts val="8686"/>
              </a:lnSpc>
              <a:buFont typeface="Wingdings" panose="05000000000000000000" pitchFamily="2" charset="2"/>
              <a:buChar char="l"/>
            </a:pPr>
            <a:endParaRPr lang="en-US" altLang="ko-KR" sz="3600" b="1" spc="217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3600" b="1" spc="217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  <a:p>
            <a:pPr marL="571500" indent="-571500">
              <a:lnSpc>
                <a:spcPts val="8686"/>
              </a:lnSpc>
              <a:buFont typeface="Wingdings" panose="05000000000000000000" pitchFamily="2" charset="2"/>
              <a:buChar char="l"/>
            </a:pPr>
            <a:endParaRPr lang="en-US" altLang="ko-KR" sz="3600" b="1" spc="217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  <a:p>
            <a:endParaRPr lang="en-US" altLang="ko-KR" sz="3600" b="1" spc="217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C327ABB-2611-D155-E1EE-EE1F8EFF8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924300"/>
            <a:ext cx="4466036" cy="1365091"/>
          </a:xfrm>
          <a:prstGeom prst="rect">
            <a:avLst/>
          </a:prstGeom>
        </p:spPr>
      </p:pic>
      <p:pic>
        <p:nvPicPr>
          <p:cNvPr id="13314" name="Picture 2" descr="Keras 지원하는 활성함수(2)">
            <a:extLst>
              <a:ext uri="{FF2B5EF4-FFF2-40B4-BE49-F238E27FC236}">
                <a16:creationId xmlns:a16="http://schemas.microsoft.com/office/drawing/2014/main" id="{EBA4A1A4-6FC7-77AF-70D0-E89BA966F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137" y="4665847"/>
            <a:ext cx="8467725" cy="4535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7CE64F-6554-20CD-F32C-8B2A19DCBB44}"/>
              </a:ext>
            </a:extLst>
          </p:cNvPr>
          <p:cNvSpPr txBox="1"/>
          <p:nvPr/>
        </p:nvSpPr>
        <p:spPr>
          <a:xfrm>
            <a:off x="15621000" y="9984298"/>
            <a:ext cx="21578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/>
              <a:t>https://deeptak.tistory.com/10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1026775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DBFBF7A-8DC6-8CA5-7884-5D3EFAEF7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454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>
            <a:extLst>
              <a:ext uri="{FF2B5EF4-FFF2-40B4-BE49-F238E27FC236}">
                <a16:creationId xmlns:a16="http://schemas.microsoft.com/office/drawing/2014/main" id="{B47FD0AF-501F-9E7A-3AD6-781A10C5B18E}"/>
              </a:ext>
            </a:extLst>
          </p:cNvPr>
          <p:cNvSpPr txBox="1"/>
          <p:nvPr/>
        </p:nvSpPr>
        <p:spPr>
          <a:xfrm>
            <a:off x="1028700" y="1090098"/>
            <a:ext cx="9372348" cy="10164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86"/>
              </a:lnSpc>
            </a:pPr>
            <a:r>
              <a:rPr lang="ko-KR" altLang="en-US" sz="6204" b="1" spc="217" dirty="0">
                <a:solidFill>
                  <a:srgbClr val="000000"/>
                </a:solidFill>
                <a:latin typeface="+mj-ea"/>
                <a:ea typeface="+mj-ea"/>
              </a:rPr>
              <a:t>일정</a:t>
            </a:r>
            <a:endParaRPr lang="en-US" sz="6204" b="1" spc="217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9E25600F-F891-5F56-34FA-8C984B316197}"/>
              </a:ext>
            </a:extLst>
          </p:cNvPr>
          <p:cNvSpPr txBox="1">
            <a:spLocks/>
          </p:cNvSpPr>
          <p:nvPr/>
        </p:nvSpPr>
        <p:spPr>
          <a:xfrm>
            <a:off x="15621000" y="9486900"/>
            <a:ext cx="2362200" cy="517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1800" smtClean="0"/>
              <a:pPr/>
              <a:t>38</a:t>
            </a:fld>
            <a:endParaRPr lang="en-US" sz="1800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5D3523A9-5EE5-5A2D-2F33-4687E2F16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97898"/>
              </p:ext>
            </p:extLst>
          </p:nvPr>
        </p:nvGraphicFramePr>
        <p:xfrm>
          <a:off x="2590800" y="2999865"/>
          <a:ext cx="13117051" cy="5486043"/>
        </p:xfrm>
        <a:graphic>
          <a:graphicData uri="http://schemas.openxmlformats.org/drawingml/2006/table">
            <a:tbl>
              <a:tblPr/>
              <a:tblGrid>
                <a:gridCol w="1398480">
                  <a:extLst>
                    <a:ext uri="{9D8B030D-6E8A-4147-A177-3AD203B41FA5}">
                      <a16:colId xmlns:a16="http://schemas.microsoft.com/office/drawing/2014/main" val="2737811147"/>
                    </a:ext>
                  </a:extLst>
                </a:gridCol>
                <a:gridCol w="1726006">
                  <a:extLst>
                    <a:ext uri="{9D8B030D-6E8A-4147-A177-3AD203B41FA5}">
                      <a16:colId xmlns:a16="http://schemas.microsoft.com/office/drawing/2014/main" val="4088626177"/>
                    </a:ext>
                  </a:extLst>
                </a:gridCol>
                <a:gridCol w="370095">
                  <a:extLst>
                    <a:ext uri="{9D8B030D-6E8A-4147-A177-3AD203B41FA5}">
                      <a16:colId xmlns:a16="http://schemas.microsoft.com/office/drawing/2014/main" val="3050296482"/>
                    </a:ext>
                  </a:extLst>
                </a:gridCol>
                <a:gridCol w="370095">
                  <a:extLst>
                    <a:ext uri="{9D8B030D-6E8A-4147-A177-3AD203B41FA5}">
                      <a16:colId xmlns:a16="http://schemas.microsoft.com/office/drawing/2014/main" val="3009446279"/>
                    </a:ext>
                  </a:extLst>
                </a:gridCol>
                <a:gridCol w="370095">
                  <a:extLst>
                    <a:ext uri="{9D8B030D-6E8A-4147-A177-3AD203B41FA5}">
                      <a16:colId xmlns:a16="http://schemas.microsoft.com/office/drawing/2014/main" val="1267921690"/>
                    </a:ext>
                  </a:extLst>
                </a:gridCol>
                <a:gridCol w="370095">
                  <a:extLst>
                    <a:ext uri="{9D8B030D-6E8A-4147-A177-3AD203B41FA5}">
                      <a16:colId xmlns:a16="http://schemas.microsoft.com/office/drawing/2014/main" val="3867567815"/>
                    </a:ext>
                  </a:extLst>
                </a:gridCol>
                <a:gridCol w="370095">
                  <a:extLst>
                    <a:ext uri="{9D8B030D-6E8A-4147-A177-3AD203B41FA5}">
                      <a16:colId xmlns:a16="http://schemas.microsoft.com/office/drawing/2014/main" val="3163883857"/>
                    </a:ext>
                  </a:extLst>
                </a:gridCol>
                <a:gridCol w="370095">
                  <a:extLst>
                    <a:ext uri="{9D8B030D-6E8A-4147-A177-3AD203B41FA5}">
                      <a16:colId xmlns:a16="http://schemas.microsoft.com/office/drawing/2014/main" val="3720715182"/>
                    </a:ext>
                  </a:extLst>
                </a:gridCol>
                <a:gridCol w="370095">
                  <a:extLst>
                    <a:ext uri="{9D8B030D-6E8A-4147-A177-3AD203B41FA5}">
                      <a16:colId xmlns:a16="http://schemas.microsoft.com/office/drawing/2014/main" val="3847967568"/>
                    </a:ext>
                  </a:extLst>
                </a:gridCol>
                <a:gridCol w="370095">
                  <a:extLst>
                    <a:ext uri="{9D8B030D-6E8A-4147-A177-3AD203B41FA5}">
                      <a16:colId xmlns:a16="http://schemas.microsoft.com/office/drawing/2014/main" val="2622314157"/>
                    </a:ext>
                  </a:extLst>
                </a:gridCol>
                <a:gridCol w="370095">
                  <a:extLst>
                    <a:ext uri="{9D8B030D-6E8A-4147-A177-3AD203B41FA5}">
                      <a16:colId xmlns:a16="http://schemas.microsoft.com/office/drawing/2014/main" val="2607511366"/>
                    </a:ext>
                  </a:extLst>
                </a:gridCol>
                <a:gridCol w="370095">
                  <a:extLst>
                    <a:ext uri="{9D8B030D-6E8A-4147-A177-3AD203B41FA5}">
                      <a16:colId xmlns:a16="http://schemas.microsoft.com/office/drawing/2014/main" val="1642865619"/>
                    </a:ext>
                  </a:extLst>
                </a:gridCol>
                <a:gridCol w="370095">
                  <a:extLst>
                    <a:ext uri="{9D8B030D-6E8A-4147-A177-3AD203B41FA5}">
                      <a16:colId xmlns:a16="http://schemas.microsoft.com/office/drawing/2014/main" val="866574922"/>
                    </a:ext>
                  </a:extLst>
                </a:gridCol>
                <a:gridCol w="370095">
                  <a:extLst>
                    <a:ext uri="{9D8B030D-6E8A-4147-A177-3AD203B41FA5}">
                      <a16:colId xmlns:a16="http://schemas.microsoft.com/office/drawing/2014/main" val="4192775497"/>
                    </a:ext>
                  </a:extLst>
                </a:gridCol>
                <a:gridCol w="370095">
                  <a:extLst>
                    <a:ext uri="{9D8B030D-6E8A-4147-A177-3AD203B41FA5}">
                      <a16:colId xmlns:a16="http://schemas.microsoft.com/office/drawing/2014/main" val="200803913"/>
                    </a:ext>
                  </a:extLst>
                </a:gridCol>
                <a:gridCol w="370095">
                  <a:extLst>
                    <a:ext uri="{9D8B030D-6E8A-4147-A177-3AD203B41FA5}">
                      <a16:colId xmlns:a16="http://schemas.microsoft.com/office/drawing/2014/main" val="3211799418"/>
                    </a:ext>
                  </a:extLst>
                </a:gridCol>
                <a:gridCol w="370095">
                  <a:extLst>
                    <a:ext uri="{9D8B030D-6E8A-4147-A177-3AD203B41FA5}">
                      <a16:colId xmlns:a16="http://schemas.microsoft.com/office/drawing/2014/main" val="1802132432"/>
                    </a:ext>
                  </a:extLst>
                </a:gridCol>
                <a:gridCol w="370095">
                  <a:extLst>
                    <a:ext uri="{9D8B030D-6E8A-4147-A177-3AD203B41FA5}">
                      <a16:colId xmlns:a16="http://schemas.microsoft.com/office/drawing/2014/main" val="1730540413"/>
                    </a:ext>
                  </a:extLst>
                </a:gridCol>
                <a:gridCol w="370095">
                  <a:extLst>
                    <a:ext uri="{9D8B030D-6E8A-4147-A177-3AD203B41FA5}">
                      <a16:colId xmlns:a16="http://schemas.microsoft.com/office/drawing/2014/main" val="1042628747"/>
                    </a:ext>
                  </a:extLst>
                </a:gridCol>
                <a:gridCol w="370095">
                  <a:extLst>
                    <a:ext uri="{9D8B030D-6E8A-4147-A177-3AD203B41FA5}">
                      <a16:colId xmlns:a16="http://schemas.microsoft.com/office/drawing/2014/main" val="613454439"/>
                    </a:ext>
                  </a:extLst>
                </a:gridCol>
                <a:gridCol w="370095">
                  <a:extLst>
                    <a:ext uri="{9D8B030D-6E8A-4147-A177-3AD203B41FA5}">
                      <a16:colId xmlns:a16="http://schemas.microsoft.com/office/drawing/2014/main" val="1212653574"/>
                    </a:ext>
                  </a:extLst>
                </a:gridCol>
                <a:gridCol w="370095">
                  <a:extLst>
                    <a:ext uri="{9D8B030D-6E8A-4147-A177-3AD203B41FA5}">
                      <a16:colId xmlns:a16="http://schemas.microsoft.com/office/drawing/2014/main" val="4170679148"/>
                    </a:ext>
                  </a:extLst>
                </a:gridCol>
                <a:gridCol w="370095">
                  <a:extLst>
                    <a:ext uri="{9D8B030D-6E8A-4147-A177-3AD203B41FA5}">
                      <a16:colId xmlns:a16="http://schemas.microsoft.com/office/drawing/2014/main" val="1500523082"/>
                    </a:ext>
                  </a:extLst>
                </a:gridCol>
                <a:gridCol w="370095">
                  <a:extLst>
                    <a:ext uri="{9D8B030D-6E8A-4147-A177-3AD203B41FA5}">
                      <a16:colId xmlns:a16="http://schemas.microsoft.com/office/drawing/2014/main" val="32054053"/>
                    </a:ext>
                  </a:extLst>
                </a:gridCol>
                <a:gridCol w="370095">
                  <a:extLst>
                    <a:ext uri="{9D8B030D-6E8A-4147-A177-3AD203B41FA5}">
                      <a16:colId xmlns:a16="http://schemas.microsoft.com/office/drawing/2014/main" val="252730625"/>
                    </a:ext>
                  </a:extLst>
                </a:gridCol>
                <a:gridCol w="370095">
                  <a:extLst>
                    <a:ext uri="{9D8B030D-6E8A-4147-A177-3AD203B41FA5}">
                      <a16:colId xmlns:a16="http://schemas.microsoft.com/office/drawing/2014/main" val="1047983848"/>
                    </a:ext>
                  </a:extLst>
                </a:gridCol>
                <a:gridCol w="370095">
                  <a:extLst>
                    <a:ext uri="{9D8B030D-6E8A-4147-A177-3AD203B41FA5}">
                      <a16:colId xmlns:a16="http://schemas.microsoft.com/office/drawing/2014/main" val="2878657090"/>
                    </a:ext>
                  </a:extLst>
                </a:gridCol>
                <a:gridCol w="370095">
                  <a:extLst>
                    <a:ext uri="{9D8B030D-6E8A-4147-A177-3AD203B41FA5}">
                      <a16:colId xmlns:a16="http://schemas.microsoft.com/office/drawing/2014/main" val="3571507920"/>
                    </a:ext>
                  </a:extLst>
                </a:gridCol>
                <a:gridCol w="370095">
                  <a:extLst>
                    <a:ext uri="{9D8B030D-6E8A-4147-A177-3AD203B41FA5}">
                      <a16:colId xmlns:a16="http://schemas.microsoft.com/office/drawing/2014/main" val="21018437"/>
                    </a:ext>
                  </a:extLst>
                </a:gridCol>
              </a:tblGrid>
              <a:tr h="543403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ko-KR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작업</a:t>
                      </a:r>
                      <a:endParaRPr kumimoji="0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ko-KR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세부 작업</a:t>
                      </a:r>
                      <a:endParaRPr kumimoji="0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6</a:t>
                      </a: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월</a:t>
                      </a:r>
                      <a:endParaRPr lang="ko-KR" altLang="en-US" sz="3600" dirty="0"/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6</a:t>
                      </a: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월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rgbClr val="DDDDDD">
                            <a:gamma/>
                            <a:shade val="89020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7</a:t>
                      </a: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월</a:t>
                      </a:r>
                      <a:endParaRPr lang="ko-KR" altLang="en-US" sz="3600" dirty="0"/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7</a:t>
                      </a: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월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rgbClr val="DDDDDD">
                            <a:gamma/>
                            <a:shade val="89020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8</a:t>
                      </a: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월</a:t>
                      </a: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rgbClr val="DDDDDD">
                            <a:gamma/>
                            <a:shade val="89020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9</a:t>
                      </a: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월</a:t>
                      </a: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10</a:t>
                      </a: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월</a:t>
                      </a: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11</a:t>
                      </a: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월</a:t>
                      </a: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671474"/>
                  </a:ext>
                </a:extLst>
              </a:tr>
              <a:tr h="4054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11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주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12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주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13</a:t>
                      </a:r>
                      <a:r>
                        <a:rPr kumimoji="0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주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14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주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15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주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16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주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17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주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18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주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19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주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20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주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21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주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22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주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23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주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24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주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25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주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26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주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27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주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28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주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29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주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30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주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31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주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32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주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33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주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34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주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35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주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36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주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37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주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011935"/>
                  </a:ext>
                </a:extLst>
              </a:tr>
              <a:tr h="548540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자료조사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OV7670</a:t>
                      </a: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200008"/>
                  </a:ext>
                </a:extLst>
              </a:tr>
              <a:tr h="54854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이미지 처리 알고리즘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(YOLOv8n, SW 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구현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)</a:t>
                      </a: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17792"/>
                  </a:ext>
                </a:extLst>
              </a:tr>
              <a:tr h="5485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소프트웨어 구현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Zynq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에 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CNN 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이식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490721"/>
                  </a:ext>
                </a:extLst>
              </a:tr>
              <a:tr h="548540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FPGA 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구현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라이다 센서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464563"/>
                  </a:ext>
                </a:extLst>
              </a:tr>
              <a:tr h="5485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카메라 구현 및 화면 띄우기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7596622"/>
                  </a:ext>
                </a:extLst>
              </a:tr>
              <a:tr h="54854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모델 레이어 구현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648472"/>
                  </a:ext>
                </a:extLst>
              </a:tr>
              <a:tr h="54854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정리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807090"/>
                  </a:ext>
                </a:extLst>
              </a:tr>
            </a:tbl>
          </a:graphicData>
        </a:graphic>
      </p:graphicFrame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D2025DCF-422F-0B17-86F1-19AEE9AA053D}"/>
              </a:ext>
            </a:extLst>
          </p:cNvPr>
          <p:cNvSpPr>
            <a:spLocks/>
          </p:cNvSpPr>
          <p:nvPr/>
        </p:nvSpPr>
        <p:spPr bwMode="auto">
          <a:xfrm>
            <a:off x="14586030" y="8134517"/>
            <a:ext cx="1066800" cy="251991"/>
          </a:xfrm>
          <a:prstGeom prst="righ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216000" bIns="108000" rtlCol="0" anchor="ctr"/>
          <a:lstStyle/>
          <a:p>
            <a:pPr algn="ctr"/>
            <a:endParaRPr lang="ko-KR" altLang="en-US" sz="3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3C51F42B-3339-1CF6-1451-4182C09EB257}"/>
              </a:ext>
            </a:extLst>
          </p:cNvPr>
          <p:cNvCxnSpPr>
            <a:cxnSpLocks/>
          </p:cNvCxnSpPr>
          <p:nvPr/>
        </p:nvCxnSpPr>
        <p:spPr>
          <a:xfrm>
            <a:off x="0" y="2247900"/>
            <a:ext cx="17449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688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1028700" y="1090098"/>
            <a:ext cx="9372348" cy="10172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86"/>
              </a:lnSpc>
            </a:pPr>
            <a:r>
              <a:rPr lang="ko-KR" altLang="en-US" sz="6204" b="1" spc="217">
                <a:solidFill>
                  <a:srgbClr val="000000"/>
                </a:solidFill>
                <a:latin typeface="+mn-ea"/>
                <a:cs typeface="Gotham" panose="020B0600000101010101" charset="0"/>
              </a:rPr>
              <a:t>주제</a:t>
            </a:r>
            <a:endParaRPr lang="en-US" sz="6204" b="1" spc="217" dirty="0">
              <a:solidFill>
                <a:srgbClr val="000000"/>
              </a:solidFill>
              <a:latin typeface="+mn-ea"/>
              <a:cs typeface="Gotham" panose="020B0600000101010101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9F8EB7-DACB-2CB1-F0AD-DB02EBDC3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21000" y="9486900"/>
            <a:ext cx="2362200" cy="517525"/>
          </a:xfrm>
        </p:spPr>
        <p:txBody>
          <a:bodyPr/>
          <a:lstStyle/>
          <a:p>
            <a:fld id="{B6F15528-21DE-4FAA-801E-634DDDAF4B2B}" type="slidenum">
              <a:rPr lang="en-US" sz="1800" smtClean="0"/>
              <a:pPr/>
              <a:t>4</a:t>
            </a:fld>
            <a:endParaRPr lang="en-US" sz="1800"/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38177FD3-7495-077C-9BE0-16525EB3C2C9}"/>
              </a:ext>
            </a:extLst>
          </p:cNvPr>
          <p:cNvSpPr txBox="1"/>
          <p:nvPr/>
        </p:nvSpPr>
        <p:spPr>
          <a:xfrm>
            <a:off x="1752600" y="2634479"/>
            <a:ext cx="16535400" cy="61432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8686"/>
              </a:lnSpc>
              <a:buFont typeface="Wingdings" panose="05000000000000000000" pitchFamily="2" charset="2"/>
              <a:buChar char="l"/>
            </a:pPr>
            <a:r>
              <a:rPr lang="ko-KR" altLang="en-US" sz="3600" b="1" spc="217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해결 방안 및 구현 기능</a:t>
            </a:r>
            <a:endParaRPr lang="en-US" altLang="ko-KR" sz="3600" b="1" spc="217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  <a:p>
            <a:pPr marL="1028700" lvl="1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b="1" spc="217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FPGA </a:t>
            </a:r>
            <a:r>
              <a:rPr lang="ko-KR" altLang="en-US" sz="2400" b="1" spc="217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기반 농작물 크기 인식 및 수확 판별 시스템 </a:t>
            </a:r>
          </a:p>
          <a:p>
            <a:pPr marL="1028700" lvl="1" indent="-571500">
              <a:lnSpc>
                <a:spcPts val="8686"/>
              </a:lnSpc>
              <a:buFont typeface="Wingdings" panose="05000000000000000000" pitchFamily="2" charset="2"/>
              <a:buChar char="l"/>
            </a:pPr>
            <a:endParaRPr lang="en-US" altLang="ko-KR" sz="3600" b="1" spc="217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  <a:p>
            <a:pPr marL="571500" indent="-571500">
              <a:lnSpc>
                <a:spcPts val="8686"/>
              </a:lnSpc>
              <a:buFont typeface="Wingdings" panose="05000000000000000000" pitchFamily="2" charset="2"/>
              <a:buChar char="l"/>
            </a:pPr>
            <a:endParaRPr lang="en-US" altLang="ko-KR" sz="3600" b="1" spc="217" dirty="0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  <a:p>
            <a:pPr>
              <a:lnSpc>
                <a:spcPts val="8686"/>
              </a:lnSpc>
            </a:pPr>
            <a:endParaRPr lang="en-US" altLang="ko-KR" sz="3600" b="1" spc="217" dirty="0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  <a:p>
            <a:pPr marL="571500" indent="-571500">
              <a:lnSpc>
                <a:spcPts val="8686"/>
              </a:lnSpc>
              <a:buFont typeface="Wingdings" panose="05000000000000000000" pitchFamily="2" charset="2"/>
              <a:buChar char="l"/>
            </a:pPr>
            <a:endParaRPr lang="en-US" sz="3600" b="1" spc="217" dirty="0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E6FC61B-CAE2-82E5-9ABE-5065DE6DC5BA}"/>
              </a:ext>
            </a:extLst>
          </p:cNvPr>
          <p:cNvCxnSpPr>
            <a:cxnSpLocks/>
          </p:cNvCxnSpPr>
          <p:nvPr/>
        </p:nvCxnSpPr>
        <p:spPr>
          <a:xfrm>
            <a:off x="0" y="2247900"/>
            <a:ext cx="17449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>
            <a:extLst>
              <a:ext uri="{FF2B5EF4-FFF2-40B4-BE49-F238E27FC236}">
                <a16:creationId xmlns:a16="http://schemas.microsoft.com/office/drawing/2014/main" id="{FE26B0ED-6F6A-6A64-9551-34681A018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21000" y="9486900"/>
            <a:ext cx="2362200" cy="517525"/>
          </a:xfrm>
        </p:spPr>
        <p:txBody>
          <a:bodyPr/>
          <a:lstStyle/>
          <a:p>
            <a:fld id="{B6F15528-21DE-4FAA-801E-634DDDAF4B2B}" type="slidenum">
              <a:rPr lang="en-US" sz="1800" smtClean="0"/>
              <a:pPr/>
              <a:t>5</a:t>
            </a:fld>
            <a:endParaRPr lang="en-US" sz="1800"/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67E49ABC-6BC3-2C16-95A7-969879F532A1}"/>
              </a:ext>
            </a:extLst>
          </p:cNvPr>
          <p:cNvSpPr txBox="1"/>
          <p:nvPr/>
        </p:nvSpPr>
        <p:spPr>
          <a:xfrm>
            <a:off x="1028700" y="1090098"/>
            <a:ext cx="9372348" cy="1040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86"/>
              </a:lnSpc>
            </a:pPr>
            <a:r>
              <a:rPr lang="ko-KR" altLang="en-US" sz="6204" b="1" spc="217">
                <a:solidFill>
                  <a:srgbClr val="000000"/>
                </a:solidFill>
                <a:latin typeface="+mn-ea"/>
                <a:cs typeface="Gotham" panose="020B0600000101010101" charset="0"/>
              </a:rPr>
              <a:t>주제</a:t>
            </a:r>
            <a:endParaRPr lang="en-US" sz="6204" b="1" spc="217" dirty="0">
              <a:solidFill>
                <a:srgbClr val="000000"/>
              </a:solidFill>
              <a:latin typeface="+mn-ea"/>
              <a:cs typeface="Gotham" panose="020B0600000101010101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8C77BC7-CB83-1F4E-C14B-4C48EBB03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2900" y="4862231"/>
            <a:ext cx="2362200" cy="2362200"/>
          </a:xfrm>
          <a:prstGeom prst="rect">
            <a:avLst/>
          </a:prstGeom>
        </p:spPr>
      </p:pic>
      <p:pic>
        <p:nvPicPr>
          <p:cNvPr id="1032" name="Picture 8" descr="Camera Module png images | PNGWing">
            <a:extLst>
              <a:ext uri="{FF2B5EF4-FFF2-40B4-BE49-F238E27FC236}">
                <a16:creationId xmlns:a16="http://schemas.microsoft.com/office/drawing/2014/main" id="{6AB32829-7E5C-E064-8A66-8D219ED5E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894" b="89773" l="10000" r="90000">
                        <a14:foregroundMark x1="49783" y1="10227" x2="49783" y2="10227"/>
                        <a14:foregroundMark x1="55000" y1="7008" x2="55000" y2="7008"/>
                        <a14:foregroundMark x1="66630" y1="1894" x2="66630" y2="1894"/>
                        <a14:backgroundMark x1="46196" y1="82765" x2="46196" y2="82765"/>
                        <a14:backgroundMark x1="46087" y1="83523" x2="46087" y2="83523"/>
                        <a14:backgroundMark x1="34348" y1="85038" x2="47174" y2="82008"/>
                        <a14:backgroundMark x1="35109" y1="86174" x2="43913" y2="808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961" y="5080405"/>
            <a:ext cx="3983182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dr, electronics, parts, ram, ram ddr icon - Download on Iconfinder">
            <a:extLst>
              <a:ext uri="{FF2B5EF4-FFF2-40B4-BE49-F238E27FC236}">
                <a16:creationId xmlns:a16="http://schemas.microsoft.com/office/drawing/2014/main" id="{D0BDC959-8AF7-02BC-8515-D11F0A812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6972300"/>
            <a:ext cx="1150721" cy="1150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7B326EC7-C1AF-97E7-FD97-3EBC7E256B52}"/>
              </a:ext>
            </a:extLst>
          </p:cNvPr>
          <p:cNvGrpSpPr/>
          <p:nvPr/>
        </p:nvGrpSpPr>
        <p:grpSpPr>
          <a:xfrm>
            <a:off x="12418268" y="4862231"/>
            <a:ext cx="2597467" cy="2807635"/>
            <a:chOff x="12418268" y="4862231"/>
            <a:chExt cx="2597467" cy="2807635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EA769833-3638-0E0D-C4BE-45CBCF39D3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705" b="96591" l="1946" r="98833">
                          <a14:foregroundMark x1="3891" y1="3409" x2="1946" y2="13068"/>
                          <a14:foregroundMark x1="15175" y1="68182" x2="22568" y2="80682"/>
                          <a14:foregroundMark x1="4280" y1="69886" x2="30350" y2="67614"/>
                          <a14:foregroundMark x1="30350" y1="67614" x2="79377" y2="75568"/>
                          <a14:foregroundMark x1="79377" y1="75568" x2="11284" y2="83523"/>
                          <a14:foregroundMark x1="11284" y1="83523" x2="7393" y2="75568"/>
                          <a14:foregroundMark x1="87549" y1="81250" x2="54864" y2="89773"/>
                          <a14:foregroundMark x1="54864" y1="89773" x2="20233" y2="82955"/>
                          <a14:foregroundMark x1="20233" y1="82955" x2="79767" y2="73295"/>
                          <a14:foregroundMark x1="79767" y1="73295" x2="93385" y2="87500"/>
                          <a14:foregroundMark x1="92996" y1="75000" x2="95331" y2="26136"/>
                          <a14:foregroundMark x1="97276" y1="3977" x2="88327" y2="3977"/>
                          <a14:foregroundMark x1="88327" y1="14773" x2="80545" y2="15909"/>
                          <a14:foregroundMark x1="64202" y1="19318" x2="54086" y2="19318"/>
                          <a14:foregroundMark x1="47860" y1="19318" x2="47860" y2="19318"/>
                          <a14:foregroundMark x1="36187" y1="17614" x2="32296" y2="17614"/>
                          <a14:foregroundMark x1="10895" y1="10795" x2="5058" y2="9659"/>
                          <a14:foregroundMark x1="7393" y1="1705" x2="13230" y2="27273"/>
                          <a14:foregroundMark x1="4669" y1="6250" x2="31907" y2="4545"/>
                          <a14:foregroundMark x1="31907" y1="4545" x2="77821" y2="14205"/>
                          <a14:foregroundMark x1="77821" y1="14205" x2="24514" y2="23864"/>
                          <a14:foregroundMark x1="24514" y1="23864" x2="62257" y2="9091"/>
                          <a14:foregroundMark x1="62257" y1="9091" x2="44747" y2="30682"/>
                          <a14:foregroundMark x1="44747" y1="30682" x2="53307" y2="61932"/>
                          <a14:foregroundMark x1="53307" y1="61932" x2="6226" y2="96591"/>
                          <a14:foregroundMark x1="6226" y1="96591" x2="6226" y2="96591"/>
                          <a14:foregroundMark x1="18288" y1="66477" x2="31128" y2="67045"/>
                          <a14:foregroundMark x1="89105" y1="85227" x2="96887" y2="87500"/>
                          <a14:foregroundMark x1="98833" y1="86364" x2="98054" y2="89773"/>
                          <a14:backgroundMark x1="778" y1="1136" x2="778" y2="1136"/>
                          <a14:backgroundMark x1="1167" y1="98864" x2="1167" y2="98864"/>
                          <a14:backgroundMark x1="99222" y1="98864" x2="99222" y2="98864"/>
                          <a14:backgroundMark x1="99222" y1="1136" x2="99222" y2="113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2493040" y="5205131"/>
              <a:ext cx="2447925" cy="1676400"/>
            </a:xfrm>
            <a:prstGeom prst="rect">
              <a:avLst/>
            </a:prstGeom>
          </p:spPr>
        </p:pic>
        <p:pic>
          <p:nvPicPr>
            <p:cNvPr id="1038" name="Picture 14" descr="Monitor - Free technology icons">
              <a:extLst>
                <a:ext uri="{FF2B5EF4-FFF2-40B4-BE49-F238E27FC236}">
                  <a16:creationId xmlns:a16="http://schemas.microsoft.com/office/drawing/2014/main" id="{0A048D62-86EE-E065-2B67-AD034893C1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18268" y="4862231"/>
              <a:ext cx="2597467" cy="28076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3A00C2E-2DFB-5D0D-843F-923C138CE7C2}"/>
              </a:ext>
            </a:extLst>
          </p:cNvPr>
          <p:cNvCxnSpPr/>
          <p:nvPr/>
        </p:nvCxnSpPr>
        <p:spPr>
          <a:xfrm>
            <a:off x="6477000" y="6134100"/>
            <a:ext cx="1600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32F240A-8CED-18D2-FBBF-66ACB3332BC5}"/>
              </a:ext>
            </a:extLst>
          </p:cNvPr>
          <p:cNvCxnSpPr/>
          <p:nvPr/>
        </p:nvCxnSpPr>
        <p:spPr>
          <a:xfrm>
            <a:off x="10210800" y="6134100"/>
            <a:ext cx="1600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31BE6943-D692-17B9-F18D-9C29647243B3}"/>
              </a:ext>
            </a:extLst>
          </p:cNvPr>
          <p:cNvCxnSpPr>
            <a:cxnSpLocks/>
          </p:cNvCxnSpPr>
          <p:nvPr/>
        </p:nvCxnSpPr>
        <p:spPr>
          <a:xfrm>
            <a:off x="0" y="2247900"/>
            <a:ext cx="17449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9C707C4-ADF3-25E6-82E6-24CBC0B58678}"/>
              </a:ext>
            </a:extLst>
          </p:cNvPr>
          <p:cNvSpPr txBox="1"/>
          <p:nvPr/>
        </p:nvSpPr>
        <p:spPr>
          <a:xfrm>
            <a:off x="1752600" y="2634479"/>
            <a:ext cx="16535400" cy="937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8686"/>
              </a:lnSpc>
              <a:buFont typeface="Wingdings" panose="05000000000000000000" pitchFamily="2" charset="2"/>
              <a:buChar char="l"/>
            </a:pPr>
            <a:r>
              <a:rPr lang="ko-KR" altLang="en-US" sz="3600" b="1" spc="217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시스템 구성도</a:t>
            </a:r>
            <a:endParaRPr lang="en-US" altLang="ko-KR" sz="3600" b="1" spc="217" dirty="0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176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>
            <a:extLst>
              <a:ext uri="{FF2B5EF4-FFF2-40B4-BE49-F238E27FC236}">
                <a16:creationId xmlns:a16="http://schemas.microsoft.com/office/drawing/2014/main" id="{FE26B0ED-6F6A-6A64-9551-34681A018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21000" y="9486900"/>
            <a:ext cx="2362200" cy="517525"/>
          </a:xfrm>
        </p:spPr>
        <p:txBody>
          <a:bodyPr/>
          <a:lstStyle/>
          <a:p>
            <a:fld id="{B6F15528-21DE-4FAA-801E-634DDDAF4B2B}" type="slidenum">
              <a:rPr lang="en-US" sz="1800" smtClean="0"/>
              <a:pPr/>
              <a:t>6</a:t>
            </a:fld>
            <a:endParaRPr lang="en-US" sz="1800"/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67E49ABC-6BC3-2C16-95A7-969879F532A1}"/>
              </a:ext>
            </a:extLst>
          </p:cNvPr>
          <p:cNvSpPr txBox="1"/>
          <p:nvPr/>
        </p:nvSpPr>
        <p:spPr>
          <a:xfrm>
            <a:off x="1028700" y="1090098"/>
            <a:ext cx="9372348" cy="1040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86"/>
              </a:lnSpc>
            </a:pPr>
            <a:r>
              <a:rPr lang="ko-KR" altLang="en-US" sz="6204" b="1" spc="217">
                <a:solidFill>
                  <a:srgbClr val="000000"/>
                </a:solidFill>
                <a:latin typeface="+mn-ea"/>
                <a:cs typeface="Gotham" panose="020B0600000101010101" charset="0"/>
              </a:rPr>
              <a:t>주제</a:t>
            </a:r>
            <a:endParaRPr lang="en-US" sz="6204" b="1" spc="217" dirty="0">
              <a:solidFill>
                <a:srgbClr val="000000"/>
              </a:solidFill>
              <a:latin typeface="+mn-ea"/>
              <a:cs typeface="Gotham" panose="020B0600000101010101" charset="0"/>
            </a:endParaRPr>
          </a:p>
        </p:txBody>
      </p:sp>
      <p:sp>
        <p:nvSpPr>
          <p:cNvPr id="19" name="Freeform 4">
            <a:extLst>
              <a:ext uri="{FF2B5EF4-FFF2-40B4-BE49-F238E27FC236}">
                <a16:creationId xmlns:a16="http://schemas.microsoft.com/office/drawing/2014/main" id="{C52F2174-13A7-C746-B82F-A71A41361208}"/>
              </a:ext>
            </a:extLst>
          </p:cNvPr>
          <p:cNvSpPr/>
          <p:nvPr/>
        </p:nvSpPr>
        <p:spPr>
          <a:xfrm>
            <a:off x="11672203" y="4557318"/>
            <a:ext cx="1259145" cy="1007730"/>
          </a:xfrm>
          <a:custGeom>
            <a:avLst/>
            <a:gdLst/>
            <a:ahLst/>
            <a:cxnLst/>
            <a:rect l="l" t="t" r="r" b="b"/>
            <a:pathLst>
              <a:path w="1259145" h="1007730">
                <a:moveTo>
                  <a:pt x="0" y="0"/>
                </a:moveTo>
                <a:lnTo>
                  <a:pt x="1259145" y="0"/>
                </a:lnTo>
                <a:lnTo>
                  <a:pt x="1259145" y="1007731"/>
                </a:lnTo>
                <a:lnTo>
                  <a:pt x="0" y="10077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1954" b="-12994"/>
            </a:stretch>
          </a:blip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D92957D4-B71E-1B7A-9C7E-FEA38AF7030C}"/>
              </a:ext>
            </a:extLst>
          </p:cNvPr>
          <p:cNvSpPr/>
          <p:nvPr/>
        </p:nvSpPr>
        <p:spPr>
          <a:xfrm>
            <a:off x="11676028" y="7395706"/>
            <a:ext cx="1255320" cy="1007792"/>
          </a:xfrm>
          <a:custGeom>
            <a:avLst/>
            <a:gdLst/>
            <a:ahLst/>
            <a:cxnLst/>
            <a:rect l="l" t="t" r="r" b="b"/>
            <a:pathLst>
              <a:path w="1255320" h="1007792">
                <a:moveTo>
                  <a:pt x="0" y="0"/>
                </a:moveTo>
                <a:lnTo>
                  <a:pt x="1255319" y="0"/>
                </a:lnTo>
                <a:lnTo>
                  <a:pt x="1255319" y="1007792"/>
                </a:lnTo>
                <a:lnTo>
                  <a:pt x="0" y="10077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7299" b="91971" l="4094" r="92982">
                          <a14:foregroundMark x1="11696" y1="86861" x2="11696" y2="86861"/>
                          <a14:foregroundMark x1="11111" y1="85401" x2="10526" y2="89051"/>
                          <a14:foregroundMark x1="11111" y1="91971" x2="8187" y2="91241"/>
                          <a14:foregroundMark x1="5263" y1="88321" x2="4094" y2="84672"/>
                          <a14:foregroundMark x1="5848" y1="84672" x2="7018" y2="83212"/>
                          <a14:foregroundMark x1="15789" y1="83212" x2="21637" y2="84672"/>
                          <a14:foregroundMark x1="21053" y1="83212" x2="22807" y2="83212"/>
                          <a14:foregroundMark x1="22222" y1="82482" x2="23392" y2="82482"/>
                          <a14:foregroundMark x1="26316" y1="91971" x2="32164" y2="91241"/>
                          <a14:foregroundMark x1="29825" y1="83942" x2="29240" y2="83212"/>
                          <a14:foregroundMark x1="38596" y1="83212" x2="39181" y2="90511"/>
                          <a14:foregroundMark x1="39181" y1="83212" x2="40351" y2="88321"/>
                          <a14:foregroundMark x1="49123" y1="83212" x2="55556" y2="83212"/>
                          <a14:foregroundMark x1="52047" y1="85401" x2="52632" y2="90511"/>
                          <a14:foregroundMark x1="50877" y1="86131" x2="50877" y2="89781"/>
                          <a14:foregroundMark x1="60234" y1="83942" x2="66082" y2="83212"/>
                          <a14:foregroundMark x1="75439" y1="83212" x2="70760" y2="89781"/>
                          <a14:foregroundMark x1="78947" y1="83942" x2="78947" y2="83942"/>
                          <a14:foregroundMark x1="85380" y1="83212" x2="85380" y2="89781"/>
                          <a14:foregroundMark x1="92398" y1="83212" x2="91813" y2="89781"/>
                          <a14:foregroundMark x1="91813" y1="89781" x2="92398" y2="91241"/>
                          <a14:foregroundMark x1="92398" y1="89781" x2="92982" y2="90511"/>
                          <a14:foregroundMark x1="92398" y1="87591" x2="92398" y2="87591"/>
                          <a14:foregroundMark x1="61988" y1="75182" x2="63158" y2="75912"/>
                          <a14:foregroundMark x1="69006" y1="65693" x2="69006" y2="65693"/>
                          <a14:foregroundMark x1="69591" y1="62044" x2="69591" y2="62044"/>
                          <a14:foregroundMark x1="70760" y1="59854" x2="70760" y2="59854"/>
                          <a14:foregroundMark x1="90643" y1="83212" x2="90643" y2="83212"/>
                          <a14:foregroundMark x1="86550" y1="82482" x2="86550" y2="82482"/>
                          <a14:foregroundMark x1="85965" y1="90511" x2="85965" y2="9051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8">
            <a:extLst>
              <a:ext uri="{FF2B5EF4-FFF2-40B4-BE49-F238E27FC236}">
                <a16:creationId xmlns:a16="http://schemas.microsoft.com/office/drawing/2014/main" id="{3584B219-797E-42D9-5AD4-B9EE499C327A}"/>
              </a:ext>
            </a:extLst>
          </p:cNvPr>
          <p:cNvSpPr txBox="1"/>
          <p:nvPr/>
        </p:nvSpPr>
        <p:spPr>
          <a:xfrm>
            <a:off x="13204564" y="4740532"/>
            <a:ext cx="2022100" cy="5229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4499"/>
              </a:lnSpc>
            </a:pP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ModelSim</a:t>
            </a:r>
          </a:p>
        </p:txBody>
      </p:sp>
      <p:sp>
        <p:nvSpPr>
          <p:cNvPr id="22" name="TextBox 12">
            <a:extLst>
              <a:ext uri="{FF2B5EF4-FFF2-40B4-BE49-F238E27FC236}">
                <a16:creationId xmlns:a16="http://schemas.microsoft.com/office/drawing/2014/main" id="{A45FBFB1-C890-51AF-1B4C-5EB070F0356C}"/>
              </a:ext>
            </a:extLst>
          </p:cNvPr>
          <p:cNvSpPr txBox="1"/>
          <p:nvPr/>
        </p:nvSpPr>
        <p:spPr>
          <a:xfrm>
            <a:off x="13201100" y="7638120"/>
            <a:ext cx="2022100" cy="5229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4499"/>
              </a:lnSpc>
            </a:pP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Quartus II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9273E18E-2292-5D22-31E9-A41F8C54B7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6600" y="4111335"/>
            <a:ext cx="4710881" cy="1717509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F5086CF-7DA5-69F2-C864-6D5D0951B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125" b="98214" l="2667" r="98667">
                        <a14:foregroundMark x1="16000" y1="6250" x2="2667" y2="41071"/>
                        <a14:foregroundMark x1="2667" y1="41071" x2="3556" y2="75000"/>
                        <a14:foregroundMark x1="3556" y1="75000" x2="16444" y2="97321"/>
                        <a14:foregroundMark x1="16444" y1="97321" x2="52444" y2="98214"/>
                        <a14:foregroundMark x1="52444" y1="98214" x2="76889" y2="94196"/>
                        <a14:foregroundMark x1="76889" y1="94196" x2="96889" y2="77679"/>
                        <a14:foregroundMark x1="96889" y1="77679" x2="96444" y2="35714"/>
                        <a14:foregroundMark x1="96444" y1="35714" x2="87556" y2="5804"/>
                        <a14:foregroundMark x1="87556" y1="5804" x2="16444" y2="5804"/>
                        <a14:foregroundMark x1="86222" y1="4911" x2="16444" y2="5357"/>
                        <a14:foregroundMark x1="16444" y1="5357" x2="3556" y2="31696"/>
                        <a14:foregroundMark x1="3556" y1="31696" x2="8889" y2="93304"/>
                        <a14:foregroundMark x1="8889" y1="93304" x2="40889" y2="98214"/>
                        <a14:foregroundMark x1="40889" y1="98214" x2="78222" y2="93750"/>
                        <a14:foregroundMark x1="78222" y1="93750" x2="95556" y2="66518"/>
                        <a14:foregroundMark x1="95556" y1="66518" x2="98667" y2="29911"/>
                        <a14:foregroundMark x1="98667" y1="29911" x2="85778" y2="7589"/>
                        <a14:foregroundMark x1="85778" y1="7589" x2="85778" y2="7143"/>
                        <a14:foregroundMark x1="96444" y1="22321" x2="95556" y2="20982"/>
                        <a14:foregroundMark x1="94222" y1="13839" x2="92444" y2="10268"/>
                        <a14:foregroundMark x1="78222" y1="3125" x2="72000" y2="3125"/>
                        <a14:foregroundMark x1="69333" y1="3125" x2="61333" y2="3125"/>
                        <a14:foregroundMark x1="11556" y1="4911" x2="6222" y2="10268"/>
                        <a14:foregroundMark x1="5778" y1="19196" x2="5333" y2="22768"/>
                        <a14:foregroundMark x1="7111" y1="14286" x2="2667" y2="21875"/>
                        <a14:foregroundMark x1="15111" y1="94196" x2="27556" y2="98214"/>
                        <a14:foregroundMark x1="79111" y1="97768" x2="91111" y2="90625"/>
                        <a14:foregroundMark x1="38667" y1="57143" x2="38222" y2="48214"/>
                        <a14:foregroundMark x1="38667" y1="49554" x2="38222" y2="59821"/>
                        <a14:foregroundMark x1="40889" y1="44196" x2="29333" y2="66518"/>
                        <a14:foregroundMark x1="39556" y1="48661" x2="28444" y2="65625"/>
                        <a14:foregroundMark x1="43556" y1="25446" x2="55556" y2="50000"/>
                        <a14:foregroundMark x1="44000" y1="28125" x2="57778" y2="45982"/>
                        <a14:foregroundMark x1="52000" y1="60268" x2="72889" y2="62500"/>
                        <a14:foregroundMark x1="50667" y1="54911" x2="72000" y2="60714"/>
                        <a14:foregroundMark x1="97333" y1="82589" x2="93333" y2="8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7234384"/>
            <a:ext cx="1336375" cy="133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12">
            <a:extLst>
              <a:ext uri="{FF2B5EF4-FFF2-40B4-BE49-F238E27FC236}">
                <a16:creationId xmlns:a16="http://schemas.microsoft.com/office/drawing/2014/main" id="{5F0C2BB1-0C20-6FEE-46CA-EDEA5A77689C}"/>
              </a:ext>
            </a:extLst>
          </p:cNvPr>
          <p:cNvSpPr txBox="1"/>
          <p:nvPr/>
        </p:nvSpPr>
        <p:spPr>
          <a:xfrm>
            <a:off x="5374975" y="7638120"/>
            <a:ext cx="2022100" cy="5229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4499"/>
              </a:lnSpc>
            </a:pP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Vivado</a:t>
            </a:r>
            <a:endParaRPr lang="en-US" sz="3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AF318490-DE38-C1F9-C877-4AF3F647CC1B}"/>
              </a:ext>
            </a:extLst>
          </p:cNvPr>
          <p:cNvCxnSpPr>
            <a:cxnSpLocks/>
          </p:cNvCxnSpPr>
          <p:nvPr/>
        </p:nvCxnSpPr>
        <p:spPr>
          <a:xfrm>
            <a:off x="0" y="2247900"/>
            <a:ext cx="17449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2">
            <a:extLst>
              <a:ext uri="{FF2B5EF4-FFF2-40B4-BE49-F238E27FC236}">
                <a16:creationId xmlns:a16="http://schemas.microsoft.com/office/drawing/2014/main" id="{51D7BF61-B24D-2E09-3473-2613F8827A2E}"/>
              </a:ext>
            </a:extLst>
          </p:cNvPr>
          <p:cNvSpPr txBox="1"/>
          <p:nvPr/>
        </p:nvSpPr>
        <p:spPr>
          <a:xfrm>
            <a:off x="1752600" y="2634479"/>
            <a:ext cx="16535400" cy="937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8686"/>
              </a:lnSpc>
              <a:buFont typeface="Wingdings" panose="05000000000000000000" pitchFamily="2" charset="2"/>
              <a:buChar char="l"/>
            </a:pPr>
            <a:r>
              <a:rPr lang="ko-KR" altLang="en-US" sz="3600" b="1" spc="217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필요 기술</a:t>
            </a:r>
            <a:endParaRPr lang="en-US" altLang="ko-KR" sz="3600" b="1" spc="217" dirty="0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>
            <a:extLst>
              <a:ext uri="{FF2B5EF4-FFF2-40B4-BE49-F238E27FC236}">
                <a16:creationId xmlns:a16="http://schemas.microsoft.com/office/drawing/2014/main" id="{FE26B0ED-6F6A-6A64-9551-34681A018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21000" y="9486900"/>
            <a:ext cx="2362200" cy="517525"/>
          </a:xfrm>
        </p:spPr>
        <p:txBody>
          <a:bodyPr/>
          <a:lstStyle/>
          <a:p>
            <a:fld id="{B6F15528-21DE-4FAA-801E-634DDDAF4B2B}" type="slidenum">
              <a:rPr lang="en-US" sz="1800" smtClean="0"/>
              <a:pPr/>
              <a:t>7</a:t>
            </a:fld>
            <a:endParaRPr lang="en-US" sz="1800"/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67E49ABC-6BC3-2C16-95A7-969879F532A1}"/>
              </a:ext>
            </a:extLst>
          </p:cNvPr>
          <p:cNvSpPr txBox="1"/>
          <p:nvPr/>
        </p:nvSpPr>
        <p:spPr>
          <a:xfrm>
            <a:off x="1028700" y="1090098"/>
            <a:ext cx="9372348" cy="1040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86"/>
              </a:lnSpc>
            </a:pPr>
            <a:r>
              <a:rPr lang="ko-KR" altLang="en-US" sz="6204" b="1" spc="217" dirty="0">
                <a:solidFill>
                  <a:srgbClr val="000000"/>
                </a:solidFill>
                <a:latin typeface="+mn-ea"/>
                <a:cs typeface="Gotham" panose="020B0600000101010101" charset="0"/>
              </a:rPr>
              <a:t>최종 목표</a:t>
            </a:r>
            <a:endParaRPr lang="en-US" sz="6204" b="1" spc="217" dirty="0">
              <a:solidFill>
                <a:srgbClr val="000000"/>
              </a:solidFill>
              <a:latin typeface="+mn-ea"/>
              <a:cs typeface="Gotham" panose="020B0600000101010101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842CD3-227A-DF49-4458-1F2775282981}"/>
              </a:ext>
            </a:extLst>
          </p:cNvPr>
          <p:cNvSpPr txBox="1"/>
          <p:nvPr/>
        </p:nvSpPr>
        <p:spPr>
          <a:xfrm>
            <a:off x="998220" y="4609026"/>
            <a:ext cx="9144000" cy="1068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8686"/>
              </a:lnSpc>
            </a:pPr>
            <a:r>
              <a:rPr lang="ko-KR" altLang="en-US" sz="5000" b="1" spc="217" dirty="0">
                <a:solidFill>
                  <a:srgbClr val="000000"/>
                </a:solidFill>
                <a:latin typeface="+mn-ea"/>
                <a:cs typeface="Gotham" panose="020B0600000101010101" charset="0"/>
              </a:rPr>
              <a:t>기대 효과</a:t>
            </a:r>
            <a:endParaRPr lang="en-US" altLang="ko-KR" sz="5000" b="1" spc="217" dirty="0">
              <a:solidFill>
                <a:srgbClr val="000000"/>
              </a:solidFill>
              <a:latin typeface="+mn-ea"/>
              <a:cs typeface="Gotham" panose="020B0600000101010101" charset="0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68E8404-9D3F-E5AC-D7C4-DAADDFA3FAB9}"/>
              </a:ext>
            </a:extLst>
          </p:cNvPr>
          <p:cNvCxnSpPr>
            <a:cxnSpLocks/>
          </p:cNvCxnSpPr>
          <p:nvPr/>
        </p:nvCxnSpPr>
        <p:spPr>
          <a:xfrm>
            <a:off x="0" y="2247900"/>
            <a:ext cx="17449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FE2676F-B75C-CDF4-1310-6FA047509211}"/>
              </a:ext>
            </a:extLst>
          </p:cNvPr>
          <p:cNvSpPr txBox="1"/>
          <p:nvPr/>
        </p:nvSpPr>
        <p:spPr>
          <a:xfrm>
            <a:off x="1752600" y="2634479"/>
            <a:ext cx="16535400" cy="937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8686"/>
              </a:lnSpc>
              <a:buFont typeface="Wingdings" panose="05000000000000000000" pitchFamily="2" charset="2"/>
              <a:buChar char="l"/>
            </a:pPr>
            <a:r>
              <a:rPr lang="ko-KR" altLang="en-US" sz="3600" b="1" spc="217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수확 가능한 사과를 실시간으로 찾기 </a:t>
            </a:r>
            <a:r>
              <a:rPr lang="en-US" altLang="ko-KR" sz="3600" b="1" spc="217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– FPGA &amp; OV7670 </a:t>
            </a:r>
            <a:r>
              <a:rPr lang="ko-KR" altLang="en-US" sz="3600" b="1" spc="217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기반</a:t>
            </a:r>
            <a:endParaRPr lang="en-US" altLang="ko-KR" sz="3600" b="1" spc="217" dirty="0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1653746D-2F08-4F7B-65C4-37439AF675E2}"/>
              </a:ext>
            </a:extLst>
          </p:cNvPr>
          <p:cNvSpPr txBox="1"/>
          <p:nvPr/>
        </p:nvSpPr>
        <p:spPr>
          <a:xfrm>
            <a:off x="1752600" y="5574337"/>
            <a:ext cx="16535400" cy="61432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8686"/>
              </a:lnSpc>
              <a:buFont typeface="Wingdings" panose="05000000000000000000" pitchFamily="2" charset="2"/>
              <a:buChar char="l"/>
            </a:pPr>
            <a:r>
              <a:rPr lang="ko-KR" altLang="en-US" sz="3600" b="1" spc="217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경량화</a:t>
            </a:r>
          </a:p>
          <a:p>
            <a:pPr marL="1028700" lvl="1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b="1" spc="217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FPGA </a:t>
            </a:r>
            <a:r>
              <a:rPr lang="ko-KR" altLang="en-US" sz="2400" b="1" spc="217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소형 칩을 사용하여 부피</a:t>
            </a:r>
            <a:r>
              <a:rPr lang="en-US" altLang="ko-KR" sz="2400" b="1" spc="217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, </a:t>
            </a:r>
            <a:r>
              <a:rPr lang="ko-KR" altLang="en-US" sz="2400" b="1" spc="217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면적 감소</a:t>
            </a:r>
          </a:p>
          <a:p>
            <a:pPr marL="1028700" lvl="1" indent="-571500">
              <a:lnSpc>
                <a:spcPts val="8686"/>
              </a:lnSpc>
              <a:buFont typeface="Wingdings" panose="05000000000000000000" pitchFamily="2" charset="2"/>
              <a:buChar char="l"/>
            </a:pPr>
            <a:endParaRPr lang="en-US" altLang="ko-KR" sz="3600" b="1" spc="217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  <a:p>
            <a:pPr marL="571500" indent="-571500">
              <a:lnSpc>
                <a:spcPts val="8686"/>
              </a:lnSpc>
              <a:buFont typeface="Wingdings" panose="05000000000000000000" pitchFamily="2" charset="2"/>
              <a:buChar char="l"/>
            </a:pPr>
            <a:endParaRPr lang="en-US" altLang="ko-KR" sz="3600" b="1" spc="217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  <a:p>
            <a:pPr>
              <a:lnSpc>
                <a:spcPts val="8686"/>
              </a:lnSpc>
            </a:pPr>
            <a:endParaRPr lang="en-US" altLang="ko-KR" sz="3600" b="1" spc="217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  <a:p>
            <a:pPr marL="571500" indent="-571500">
              <a:lnSpc>
                <a:spcPts val="8686"/>
              </a:lnSpc>
              <a:buFont typeface="Wingdings" panose="05000000000000000000" pitchFamily="2" charset="2"/>
              <a:buChar char="l"/>
            </a:pPr>
            <a:endParaRPr lang="en-US" sz="3600" b="1" spc="217" dirty="0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770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45EF12-82B8-A2E6-AAE9-C1EDA98212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01E1B40-7E09-4273-4291-079C40CB9DC6}"/>
              </a:ext>
            </a:extLst>
          </p:cNvPr>
          <p:cNvSpPr/>
          <p:nvPr/>
        </p:nvSpPr>
        <p:spPr>
          <a:xfrm>
            <a:off x="9144000" y="-3810"/>
            <a:ext cx="9144000" cy="10290810"/>
          </a:xfrm>
          <a:prstGeom prst="rect">
            <a:avLst/>
          </a:prstGeom>
          <a:solidFill>
            <a:schemeClr val="bg1">
              <a:lumMod val="8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슬라이드 번호 개체 틀 3">
            <a:extLst>
              <a:ext uri="{FF2B5EF4-FFF2-40B4-BE49-F238E27FC236}">
                <a16:creationId xmlns:a16="http://schemas.microsoft.com/office/drawing/2014/main" id="{13194778-35C8-6F5C-358F-49D9FFEC9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21000" y="9486900"/>
            <a:ext cx="2362200" cy="517525"/>
          </a:xfrm>
        </p:spPr>
        <p:txBody>
          <a:bodyPr/>
          <a:lstStyle/>
          <a:p>
            <a:fld id="{B6F15528-21DE-4FAA-801E-634DDDAF4B2B}" type="slidenum">
              <a:rPr lang="en-US" sz="1800" smtClean="0">
                <a:solidFill>
                  <a:sysClr val="windowText" lastClr="000000"/>
                </a:solidFill>
              </a:rPr>
              <a:pPr/>
              <a:t>8</a:t>
            </a:fld>
            <a:endParaRPr lang="en-US" sz="1800">
              <a:solidFill>
                <a:sysClr val="windowText" lastClr="000000"/>
              </a:solidFill>
            </a:endParaRPr>
          </a:p>
        </p:txBody>
      </p:sp>
      <p:sp>
        <p:nvSpPr>
          <p:cNvPr id="25" name="TextBox 7">
            <a:extLst>
              <a:ext uri="{FF2B5EF4-FFF2-40B4-BE49-F238E27FC236}">
                <a16:creationId xmlns:a16="http://schemas.microsoft.com/office/drawing/2014/main" id="{0E51E396-31BE-C890-8D0D-9766D56AEC40}"/>
              </a:ext>
            </a:extLst>
          </p:cNvPr>
          <p:cNvSpPr txBox="1"/>
          <p:nvPr/>
        </p:nvSpPr>
        <p:spPr>
          <a:xfrm>
            <a:off x="2667000" y="4632847"/>
            <a:ext cx="4114800" cy="10213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686"/>
              </a:lnSpc>
            </a:pPr>
            <a:r>
              <a:rPr lang="en-US" altLang="ko-KR" sz="6600" b="1" spc="217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Structure</a:t>
            </a:r>
            <a:endParaRPr lang="en-US" altLang="ko-KR" sz="6600" b="1" spc="217" dirty="0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FCC078-B1DE-102F-1751-D7DCD04C2FDF}"/>
              </a:ext>
            </a:extLst>
          </p:cNvPr>
          <p:cNvSpPr txBox="1"/>
          <p:nvPr/>
        </p:nvSpPr>
        <p:spPr>
          <a:xfrm>
            <a:off x="10858500" y="2476500"/>
            <a:ext cx="5715000" cy="706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4400"/>
              <a:t>전체 구성도</a:t>
            </a:r>
            <a:endParaRPr lang="en-US" altLang="ko-KR" sz="4400"/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4400"/>
              <a:t>사용 모델</a:t>
            </a:r>
            <a:endParaRPr lang="en-US" altLang="ko-KR" sz="4400"/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4400"/>
              <a:t>사용 센서</a:t>
            </a:r>
            <a:endParaRPr lang="en-US" altLang="ko-KR" sz="4400"/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4400"/>
              <a:t>모듈 구조</a:t>
            </a:r>
            <a:r>
              <a:rPr lang="en-US" altLang="ko-KR" sz="4400"/>
              <a:t> (RTL)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4400"/>
              <a:t>CNN </a:t>
            </a:r>
            <a:r>
              <a:rPr lang="ko-KR" altLang="en-US" sz="4400"/>
              <a:t>구조</a:t>
            </a:r>
            <a:endParaRPr lang="en-US" altLang="ko-KR" sz="440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altLang="ko-KR" sz="3200"/>
              <a:t>Conv2d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altLang="ko-KR" sz="3200"/>
              <a:t>Maxpool2d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4400"/>
          </a:p>
        </p:txBody>
      </p:sp>
    </p:spTree>
    <p:extLst>
      <p:ext uri="{BB962C8B-B14F-4D97-AF65-F5344CB8AC3E}">
        <p14:creationId xmlns:p14="http://schemas.microsoft.com/office/powerpoint/2010/main" val="800880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F4C67B-94A9-4987-734D-00570BF738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F38EA45E-7E61-8936-E748-496F5FF331FC}"/>
              </a:ext>
            </a:extLst>
          </p:cNvPr>
          <p:cNvSpPr/>
          <p:nvPr/>
        </p:nvSpPr>
        <p:spPr>
          <a:xfrm>
            <a:off x="4571168" y="5143500"/>
            <a:ext cx="2764784" cy="3612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>
                <a:solidFill>
                  <a:sysClr val="windowText" lastClr="000000"/>
                </a:solidFill>
              </a:rPr>
              <a:t>can</a:t>
            </a:r>
            <a:r>
              <a:rPr lang="ko-KR" altLang="en-US" sz="1600">
                <a:solidFill>
                  <a:sysClr val="windowText" lastClr="000000"/>
                </a:solidFill>
              </a:rPr>
              <a:t> </a:t>
            </a:r>
            <a:r>
              <a:rPr lang="en-US" altLang="ko-KR" sz="1600">
                <a:solidFill>
                  <a:sysClr val="windowText" lastClr="000000"/>
                </a:solidFill>
              </a:rPr>
              <a:t>be</a:t>
            </a:r>
            <a:r>
              <a:rPr lang="ko-KR" altLang="en-US" sz="1600">
                <a:solidFill>
                  <a:sysClr val="windowText" lastClr="000000"/>
                </a:solidFill>
              </a:rPr>
              <a:t> </a:t>
            </a:r>
            <a:r>
              <a:rPr lang="en-US" altLang="ko-KR" sz="1600">
                <a:solidFill>
                  <a:sysClr val="windowText" lastClr="000000"/>
                </a:solidFill>
              </a:rPr>
              <a:t>integrated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4E6CFA5-F9F1-B50C-D97A-20302FEC848C}"/>
              </a:ext>
            </a:extLst>
          </p:cNvPr>
          <p:cNvSpPr/>
          <p:nvPr/>
        </p:nvSpPr>
        <p:spPr>
          <a:xfrm>
            <a:off x="8783639" y="2720976"/>
            <a:ext cx="6684962" cy="6053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3200" dirty="0">
                <a:solidFill>
                  <a:sysClr val="windowText" lastClr="000000"/>
                </a:solidFill>
              </a:rPr>
              <a:t> PL</a:t>
            </a:r>
            <a:endParaRPr lang="ko-KR" altLang="en-US" sz="3200" dirty="0">
              <a:solidFill>
                <a:sysClr val="windowText" lastClr="000000"/>
              </a:solidFill>
            </a:endParaRPr>
          </a:p>
        </p:txBody>
      </p:sp>
      <p:sp>
        <p:nvSpPr>
          <p:cNvPr id="15" name="슬라이드 번호 개체 틀 3">
            <a:extLst>
              <a:ext uri="{FF2B5EF4-FFF2-40B4-BE49-F238E27FC236}">
                <a16:creationId xmlns:a16="http://schemas.microsoft.com/office/drawing/2014/main" id="{155B3AAD-0F0C-5646-C305-A7A8B0148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21000" y="9486900"/>
            <a:ext cx="2362200" cy="517525"/>
          </a:xfrm>
        </p:spPr>
        <p:txBody>
          <a:bodyPr/>
          <a:lstStyle/>
          <a:p>
            <a:fld id="{B6F15528-21DE-4FAA-801E-634DDDAF4B2B}" type="slidenum">
              <a:rPr lang="en-US" sz="1800" smtClean="0"/>
              <a:pPr/>
              <a:t>9</a:t>
            </a:fld>
            <a:endParaRPr lang="en-US" sz="1800"/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988DFA7B-3B97-BB4D-CF34-7CD48F944B28}"/>
              </a:ext>
            </a:extLst>
          </p:cNvPr>
          <p:cNvSpPr txBox="1"/>
          <p:nvPr/>
        </p:nvSpPr>
        <p:spPr>
          <a:xfrm>
            <a:off x="1028700" y="1090098"/>
            <a:ext cx="9372348" cy="1040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86"/>
              </a:lnSpc>
            </a:pPr>
            <a:r>
              <a:rPr lang="ko-KR" altLang="en-US" sz="6204" b="1" spc="217">
                <a:solidFill>
                  <a:srgbClr val="000000"/>
                </a:solidFill>
                <a:latin typeface="+mn-ea"/>
                <a:cs typeface="Gotham" panose="020B0600000101010101" charset="0"/>
              </a:rPr>
              <a:t>전체 구성도</a:t>
            </a:r>
            <a:endParaRPr lang="en-US" sz="6204" b="1" spc="217" dirty="0">
              <a:solidFill>
                <a:srgbClr val="000000"/>
              </a:solidFill>
              <a:latin typeface="+mn-ea"/>
              <a:cs typeface="Gotham" panose="020B0600000101010101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CC8ECEC-442F-A503-A093-B0A2E86E3AC1}"/>
              </a:ext>
            </a:extLst>
          </p:cNvPr>
          <p:cNvSpPr/>
          <p:nvPr/>
        </p:nvSpPr>
        <p:spPr>
          <a:xfrm>
            <a:off x="838200" y="2720975"/>
            <a:ext cx="2362200" cy="6461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4000" dirty="0">
                <a:solidFill>
                  <a:sysClr val="windowText" lastClr="000000"/>
                </a:solidFill>
              </a:rPr>
              <a:t>ZYNQ PS</a:t>
            </a:r>
            <a:endParaRPr lang="ko-KR" altLang="en-US" sz="4000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D4044F-7D2B-D41B-A6ED-5312DA21281A}"/>
              </a:ext>
            </a:extLst>
          </p:cNvPr>
          <p:cNvSpPr/>
          <p:nvPr/>
        </p:nvSpPr>
        <p:spPr>
          <a:xfrm>
            <a:off x="15963575" y="2975336"/>
            <a:ext cx="1677050" cy="11259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ysClr val="windowText" lastClr="000000"/>
                </a:solidFill>
              </a:rPr>
              <a:t>OV7670</a:t>
            </a:r>
            <a:endParaRPr lang="ko-KR" altLang="en-US" sz="3200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1D9895F-F9E2-2456-F5C3-01FA61219855}"/>
              </a:ext>
            </a:extLst>
          </p:cNvPr>
          <p:cNvSpPr/>
          <p:nvPr/>
        </p:nvSpPr>
        <p:spPr>
          <a:xfrm>
            <a:off x="4857878" y="5514949"/>
            <a:ext cx="2230441" cy="735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</a:rPr>
              <a:t>CTRL MEM</a:t>
            </a:r>
            <a:endParaRPr lang="ko-KR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D659FCE-4602-070B-8C46-F94DB659C0C6}"/>
              </a:ext>
            </a:extLst>
          </p:cNvPr>
          <p:cNvSpPr/>
          <p:nvPr/>
        </p:nvSpPr>
        <p:spPr>
          <a:xfrm>
            <a:off x="9278082" y="5080475"/>
            <a:ext cx="5696076" cy="3429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32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3200" dirty="0" err="1">
                <a:solidFill>
                  <a:sysClr val="windowText" lastClr="000000"/>
                </a:solidFill>
              </a:rPr>
              <a:t>Conv_top</a:t>
            </a:r>
            <a:endParaRPr lang="en-US" altLang="ko-KR" sz="3200" dirty="0">
              <a:solidFill>
                <a:sysClr val="windowText" lastClr="000000"/>
              </a:solidFill>
            </a:endParaRPr>
          </a:p>
          <a:p>
            <a:endParaRPr lang="en-US" altLang="ko-KR" sz="3200" dirty="0">
              <a:solidFill>
                <a:sysClr val="windowText" lastClr="000000"/>
              </a:solidFill>
            </a:endParaRPr>
          </a:p>
          <a:p>
            <a:endParaRPr lang="ko-KR" altLang="en-US" sz="3200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8FD975-53CF-EAD8-44F4-6F65523CFBCD}"/>
              </a:ext>
            </a:extLst>
          </p:cNvPr>
          <p:cNvSpPr/>
          <p:nvPr/>
        </p:nvSpPr>
        <p:spPr>
          <a:xfrm>
            <a:off x="9631570" y="5686160"/>
            <a:ext cx="2353138" cy="249366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400" dirty="0">
                <a:solidFill>
                  <a:sysClr val="windowText" lastClr="000000"/>
                </a:solidFill>
              </a:rPr>
              <a:t>Conv2d</a:t>
            </a:r>
          </a:p>
          <a:p>
            <a:endParaRPr lang="en-US" altLang="ko-KR" sz="2400" dirty="0">
              <a:solidFill>
                <a:sysClr val="windowText" lastClr="000000"/>
              </a:solidFill>
            </a:endParaRPr>
          </a:p>
          <a:p>
            <a:endParaRPr lang="ko-KR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773A591-E5EF-E37E-37EC-7AD1E065FA00}"/>
              </a:ext>
            </a:extLst>
          </p:cNvPr>
          <p:cNvSpPr/>
          <p:nvPr/>
        </p:nvSpPr>
        <p:spPr>
          <a:xfrm>
            <a:off x="12343541" y="5682663"/>
            <a:ext cx="2353138" cy="249366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400" dirty="0">
                <a:solidFill>
                  <a:sysClr val="windowText" lastClr="000000"/>
                </a:solidFill>
              </a:rPr>
              <a:t>Maxpool2d</a:t>
            </a:r>
            <a:endParaRPr lang="ko-KR" altLang="en-US" sz="2400" dirty="0">
              <a:solidFill>
                <a:sysClr val="windowText" lastClr="000000"/>
              </a:solidFill>
            </a:endParaRPr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4C7A7BB0-EB30-56FC-2AB5-A4B994D5D96C}"/>
              </a:ext>
            </a:extLst>
          </p:cNvPr>
          <p:cNvGrpSpPr/>
          <p:nvPr/>
        </p:nvGrpSpPr>
        <p:grpSpPr>
          <a:xfrm>
            <a:off x="10035085" y="6250661"/>
            <a:ext cx="1657403" cy="1695328"/>
            <a:chOff x="8458200" y="4838700"/>
            <a:chExt cx="2034403" cy="2209800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F6CBF5AA-8284-1627-166B-EEC2D9AC8A24}"/>
                </a:ext>
              </a:extLst>
            </p:cNvPr>
            <p:cNvGrpSpPr/>
            <p:nvPr/>
          </p:nvGrpSpPr>
          <p:grpSpPr>
            <a:xfrm>
              <a:off x="8458200" y="4838700"/>
              <a:ext cx="2034403" cy="685198"/>
              <a:chOff x="8458200" y="4838700"/>
              <a:chExt cx="2034403" cy="685198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65BD92F2-E53D-EFF3-69B8-E73E24FBB7D5}"/>
                  </a:ext>
                </a:extLst>
              </p:cNvPr>
              <p:cNvSpPr/>
              <p:nvPr/>
            </p:nvSpPr>
            <p:spPr>
              <a:xfrm>
                <a:off x="8458200" y="4838700"/>
                <a:ext cx="2286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01750CD0-6A3E-1E47-D4E1-6147EC465D47}"/>
                  </a:ext>
                </a:extLst>
              </p:cNvPr>
              <p:cNvSpPr/>
              <p:nvPr/>
            </p:nvSpPr>
            <p:spPr>
              <a:xfrm>
                <a:off x="8686800" y="4838700"/>
                <a:ext cx="2286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6B5F2730-2E3A-D238-3720-B89B74DE2CCC}"/>
                  </a:ext>
                </a:extLst>
              </p:cNvPr>
              <p:cNvSpPr/>
              <p:nvPr/>
            </p:nvSpPr>
            <p:spPr>
              <a:xfrm>
                <a:off x="8915148" y="4838700"/>
                <a:ext cx="2286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62D75F1F-136B-68A1-FA1D-3E649695AF37}"/>
                  </a:ext>
                </a:extLst>
              </p:cNvPr>
              <p:cNvSpPr/>
              <p:nvPr/>
            </p:nvSpPr>
            <p:spPr>
              <a:xfrm>
                <a:off x="9143748" y="48387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39284EB8-6974-D00B-D1D0-5392BA752498}"/>
                  </a:ext>
                </a:extLst>
              </p:cNvPr>
              <p:cNvSpPr/>
              <p:nvPr/>
            </p:nvSpPr>
            <p:spPr>
              <a:xfrm>
                <a:off x="9372096" y="48387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8DAE9B84-7279-BE05-4330-5B0B45C540D5}"/>
                  </a:ext>
                </a:extLst>
              </p:cNvPr>
              <p:cNvSpPr/>
              <p:nvPr/>
            </p:nvSpPr>
            <p:spPr>
              <a:xfrm>
                <a:off x="9600444" y="48387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F199A281-19C2-2788-BD1D-2E6F328B1F47}"/>
                  </a:ext>
                </a:extLst>
              </p:cNvPr>
              <p:cNvSpPr/>
              <p:nvPr/>
            </p:nvSpPr>
            <p:spPr>
              <a:xfrm>
                <a:off x="9828792" y="48387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FFCCE891-72BF-93EE-A382-A0A6BB4FF99C}"/>
                  </a:ext>
                </a:extLst>
              </p:cNvPr>
              <p:cNvSpPr/>
              <p:nvPr/>
            </p:nvSpPr>
            <p:spPr>
              <a:xfrm>
                <a:off x="8458200" y="5067300"/>
                <a:ext cx="2286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CB02685E-D8F6-D517-FC8E-1611E73A1DB0}"/>
                  </a:ext>
                </a:extLst>
              </p:cNvPr>
              <p:cNvSpPr/>
              <p:nvPr/>
            </p:nvSpPr>
            <p:spPr>
              <a:xfrm>
                <a:off x="8686800" y="5067300"/>
                <a:ext cx="2286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7D5C985D-585A-4608-054E-C0E53D9A9D9D}"/>
                  </a:ext>
                </a:extLst>
              </p:cNvPr>
              <p:cNvSpPr/>
              <p:nvPr/>
            </p:nvSpPr>
            <p:spPr>
              <a:xfrm>
                <a:off x="8915148" y="5067300"/>
                <a:ext cx="2286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886A771D-65C3-5E6E-DDE0-E65227847435}"/>
                  </a:ext>
                </a:extLst>
              </p:cNvPr>
              <p:cNvSpPr/>
              <p:nvPr/>
            </p:nvSpPr>
            <p:spPr>
              <a:xfrm>
                <a:off x="9143748" y="50673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1E4202F1-6D1A-8676-3F61-F9FC63293303}"/>
                  </a:ext>
                </a:extLst>
              </p:cNvPr>
              <p:cNvSpPr/>
              <p:nvPr/>
            </p:nvSpPr>
            <p:spPr>
              <a:xfrm>
                <a:off x="9372096" y="50673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4A3CED1B-E5C4-1C6A-0D13-D85A42150531}"/>
                  </a:ext>
                </a:extLst>
              </p:cNvPr>
              <p:cNvSpPr/>
              <p:nvPr/>
            </p:nvSpPr>
            <p:spPr>
              <a:xfrm>
                <a:off x="9600444" y="50673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A4DD7ADE-949A-1EE2-1BCB-A2665525EFE1}"/>
                  </a:ext>
                </a:extLst>
              </p:cNvPr>
              <p:cNvSpPr/>
              <p:nvPr/>
            </p:nvSpPr>
            <p:spPr>
              <a:xfrm>
                <a:off x="9828792" y="50673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2EE412D0-68EF-1715-1A37-6CFA34CCE09B}"/>
                  </a:ext>
                </a:extLst>
              </p:cNvPr>
              <p:cNvSpPr/>
              <p:nvPr/>
            </p:nvSpPr>
            <p:spPr>
              <a:xfrm>
                <a:off x="8458200" y="5295298"/>
                <a:ext cx="2286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D74017C1-2ED2-2DF4-EF1E-00B7DC1DD812}"/>
                  </a:ext>
                </a:extLst>
              </p:cNvPr>
              <p:cNvSpPr/>
              <p:nvPr/>
            </p:nvSpPr>
            <p:spPr>
              <a:xfrm>
                <a:off x="8686800" y="5295298"/>
                <a:ext cx="2286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0E4664F5-29F5-2682-563B-47607C52FC93}"/>
                  </a:ext>
                </a:extLst>
              </p:cNvPr>
              <p:cNvSpPr/>
              <p:nvPr/>
            </p:nvSpPr>
            <p:spPr>
              <a:xfrm>
                <a:off x="8915148" y="5295298"/>
                <a:ext cx="2286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079AA4A7-9971-1EDA-F83E-53D7CBD10915}"/>
                  </a:ext>
                </a:extLst>
              </p:cNvPr>
              <p:cNvSpPr/>
              <p:nvPr/>
            </p:nvSpPr>
            <p:spPr>
              <a:xfrm>
                <a:off x="9143748" y="529529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AFB5F5D5-2A98-B074-5867-4D9F622D0AE5}"/>
                  </a:ext>
                </a:extLst>
              </p:cNvPr>
              <p:cNvSpPr/>
              <p:nvPr/>
            </p:nvSpPr>
            <p:spPr>
              <a:xfrm>
                <a:off x="9372096" y="529529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0C2B3AF3-D9D5-E758-30E1-41B7AABD5986}"/>
                  </a:ext>
                </a:extLst>
              </p:cNvPr>
              <p:cNvSpPr/>
              <p:nvPr/>
            </p:nvSpPr>
            <p:spPr>
              <a:xfrm>
                <a:off x="9600444" y="529529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431CD27D-2EF5-9785-6CB8-09898C47F06D}"/>
                  </a:ext>
                </a:extLst>
              </p:cNvPr>
              <p:cNvSpPr/>
              <p:nvPr/>
            </p:nvSpPr>
            <p:spPr>
              <a:xfrm>
                <a:off x="9828792" y="529529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C7FD9F2E-F0BE-8630-035F-80DC2C9BD08F}"/>
                  </a:ext>
                </a:extLst>
              </p:cNvPr>
              <p:cNvSpPr/>
              <p:nvPr/>
            </p:nvSpPr>
            <p:spPr>
              <a:xfrm>
                <a:off x="10258488" y="51435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46687034-F43A-02F4-CC67-F05F168C045E}"/>
                  </a:ext>
                </a:extLst>
              </p:cNvPr>
              <p:cNvSpPr/>
              <p:nvPr/>
            </p:nvSpPr>
            <p:spPr>
              <a:xfrm>
                <a:off x="10354572" y="51435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CFCAA8B4-87CF-49EB-EAC4-2AA77C550324}"/>
                  </a:ext>
                </a:extLst>
              </p:cNvPr>
              <p:cNvSpPr/>
              <p:nvPr/>
            </p:nvSpPr>
            <p:spPr>
              <a:xfrm>
                <a:off x="10446884" y="51435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0606516C-3178-A2B1-66F0-9D39C511FF8C}"/>
                </a:ext>
              </a:extLst>
            </p:cNvPr>
            <p:cNvGrpSpPr/>
            <p:nvPr/>
          </p:nvGrpSpPr>
          <p:grpSpPr>
            <a:xfrm>
              <a:off x="8458200" y="5800341"/>
              <a:ext cx="685548" cy="685198"/>
              <a:chOff x="8458200" y="5800341"/>
              <a:chExt cx="685548" cy="685198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078E084B-2F05-338C-3E07-9BF05BC42827}"/>
                  </a:ext>
                </a:extLst>
              </p:cNvPr>
              <p:cNvSpPr/>
              <p:nvPr/>
            </p:nvSpPr>
            <p:spPr>
              <a:xfrm>
                <a:off x="8458200" y="5800341"/>
                <a:ext cx="2286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B83032DA-8A7A-B99A-4382-902CE4BCDCCB}"/>
                  </a:ext>
                </a:extLst>
              </p:cNvPr>
              <p:cNvSpPr/>
              <p:nvPr/>
            </p:nvSpPr>
            <p:spPr>
              <a:xfrm>
                <a:off x="8686800" y="5800341"/>
                <a:ext cx="2286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54B2AD69-95AD-2EB9-536B-5028ACA6FFFE}"/>
                  </a:ext>
                </a:extLst>
              </p:cNvPr>
              <p:cNvSpPr/>
              <p:nvPr/>
            </p:nvSpPr>
            <p:spPr>
              <a:xfrm>
                <a:off x="8915148" y="5800341"/>
                <a:ext cx="2286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3995A189-FA11-7BA8-5B00-647DB1FE4621}"/>
                  </a:ext>
                </a:extLst>
              </p:cNvPr>
              <p:cNvSpPr/>
              <p:nvPr/>
            </p:nvSpPr>
            <p:spPr>
              <a:xfrm>
                <a:off x="8458200" y="6028941"/>
                <a:ext cx="2286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F197860D-600C-D4A0-DD21-6F92A5B9DC42}"/>
                  </a:ext>
                </a:extLst>
              </p:cNvPr>
              <p:cNvSpPr/>
              <p:nvPr/>
            </p:nvSpPr>
            <p:spPr>
              <a:xfrm>
                <a:off x="8686800" y="6028941"/>
                <a:ext cx="2286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7BE9B560-42F4-F369-40EC-E10D6A661B61}"/>
                  </a:ext>
                </a:extLst>
              </p:cNvPr>
              <p:cNvSpPr/>
              <p:nvPr/>
            </p:nvSpPr>
            <p:spPr>
              <a:xfrm>
                <a:off x="8915148" y="6028941"/>
                <a:ext cx="2286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EA939A6B-052D-F432-74DE-0AE91E3DD8D5}"/>
                  </a:ext>
                </a:extLst>
              </p:cNvPr>
              <p:cNvSpPr/>
              <p:nvPr/>
            </p:nvSpPr>
            <p:spPr>
              <a:xfrm>
                <a:off x="8458200" y="6256939"/>
                <a:ext cx="2286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66ECB6F9-9043-F5A5-E49C-629440593053}"/>
                  </a:ext>
                </a:extLst>
              </p:cNvPr>
              <p:cNvSpPr/>
              <p:nvPr/>
            </p:nvSpPr>
            <p:spPr>
              <a:xfrm>
                <a:off x="8686800" y="6256939"/>
                <a:ext cx="2286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506CA4CC-A362-EABA-AC33-32F08836D672}"/>
                  </a:ext>
                </a:extLst>
              </p:cNvPr>
              <p:cNvSpPr/>
              <p:nvPr/>
            </p:nvSpPr>
            <p:spPr>
              <a:xfrm>
                <a:off x="8915148" y="6256939"/>
                <a:ext cx="2286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7" name="곱하기 기호 76">
              <a:extLst>
                <a:ext uri="{FF2B5EF4-FFF2-40B4-BE49-F238E27FC236}">
                  <a16:creationId xmlns:a16="http://schemas.microsoft.com/office/drawing/2014/main" id="{7955057C-C3F4-38E9-2E74-0F1BE10A30C8}"/>
                </a:ext>
              </a:extLst>
            </p:cNvPr>
            <p:cNvSpPr/>
            <p:nvPr/>
          </p:nvSpPr>
          <p:spPr>
            <a:xfrm>
              <a:off x="8724900" y="5589264"/>
              <a:ext cx="152400" cy="134275"/>
            </a:xfrm>
            <a:prstGeom prst="mathMultiply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E3198195-8C02-41AF-3D7C-84FF13B439A3}"/>
                </a:ext>
              </a:extLst>
            </p:cNvPr>
            <p:cNvSpPr/>
            <p:nvPr/>
          </p:nvSpPr>
          <p:spPr>
            <a:xfrm>
              <a:off x="8686548" y="6819900"/>
              <a:ext cx="228600" cy="2286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같음 기호 79">
              <a:extLst>
                <a:ext uri="{FF2B5EF4-FFF2-40B4-BE49-F238E27FC236}">
                  <a16:creationId xmlns:a16="http://schemas.microsoft.com/office/drawing/2014/main" id="{8B15A6B1-54A2-8D6C-2EA2-5D4EEEE727D8}"/>
                </a:ext>
              </a:extLst>
            </p:cNvPr>
            <p:cNvSpPr/>
            <p:nvPr/>
          </p:nvSpPr>
          <p:spPr>
            <a:xfrm rot="5400000">
              <a:off x="8724522" y="6553074"/>
              <a:ext cx="152652" cy="228600"/>
            </a:xfrm>
            <a:prstGeom prst="mathEqual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96E31715-0699-9E0C-31D4-51BF60184B24}"/>
              </a:ext>
            </a:extLst>
          </p:cNvPr>
          <p:cNvGrpSpPr/>
          <p:nvPr/>
        </p:nvGrpSpPr>
        <p:grpSpPr>
          <a:xfrm>
            <a:off x="12747056" y="6286137"/>
            <a:ext cx="1604205" cy="768286"/>
            <a:chOff x="13293296" y="4904066"/>
            <a:chExt cx="1969104" cy="1001434"/>
          </a:xfrm>
        </p:grpSpPr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DCFCD24B-D048-BE97-5076-01CA990C150E}"/>
                </a:ext>
              </a:extLst>
            </p:cNvPr>
            <p:cNvGrpSpPr/>
            <p:nvPr/>
          </p:nvGrpSpPr>
          <p:grpSpPr>
            <a:xfrm>
              <a:off x="13293296" y="4904066"/>
              <a:ext cx="1969104" cy="457200"/>
              <a:chOff x="13293296" y="4904066"/>
              <a:chExt cx="1969104" cy="457200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7E7F37DC-E819-43C0-B093-6750EDE74547}"/>
                  </a:ext>
                </a:extLst>
              </p:cNvPr>
              <p:cNvSpPr/>
              <p:nvPr/>
            </p:nvSpPr>
            <p:spPr>
              <a:xfrm>
                <a:off x="13293296" y="4904066"/>
                <a:ext cx="2286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FA8EA716-6105-07A4-A0E8-990FB5D5759B}"/>
                  </a:ext>
                </a:extLst>
              </p:cNvPr>
              <p:cNvSpPr/>
              <p:nvPr/>
            </p:nvSpPr>
            <p:spPr>
              <a:xfrm>
                <a:off x="13521896" y="4904066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5D5329C3-FEFF-118C-72FF-D3A2BD4ABB8F}"/>
                  </a:ext>
                </a:extLst>
              </p:cNvPr>
              <p:cNvSpPr/>
              <p:nvPr/>
            </p:nvSpPr>
            <p:spPr>
              <a:xfrm>
                <a:off x="13750244" y="4904066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E7378CAF-A88D-B9F0-4452-ABC37A75C890}"/>
                  </a:ext>
                </a:extLst>
              </p:cNvPr>
              <p:cNvSpPr/>
              <p:nvPr/>
            </p:nvSpPr>
            <p:spPr>
              <a:xfrm>
                <a:off x="13978844" y="4904066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A6876255-FAAD-C512-EA7F-F0D3EAE106E0}"/>
                  </a:ext>
                </a:extLst>
              </p:cNvPr>
              <p:cNvSpPr/>
              <p:nvPr/>
            </p:nvSpPr>
            <p:spPr>
              <a:xfrm>
                <a:off x="14207192" y="4904066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FC974CD2-FA1E-963A-4A7A-0C7B8A93069C}"/>
                  </a:ext>
                </a:extLst>
              </p:cNvPr>
              <p:cNvSpPr/>
              <p:nvPr/>
            </p:nvSpPr>
            <p:spPr>
              <a:xfrm>
                <a:off x="14435540" y="4904066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B8A0D976-3CBA-A5C5-20C7-418370DD2097}"/>
                  </a:ext>
                </a:extLst>
              </p:cNvPr>
              <p:cNvSpPr/>
              <p:nvPr/>
            </p:nvSpPr>
            <p:spPr>
              <a:xfrm>
                <a:off x="14663888" y="4904066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C7FB52E6-DC22-9E5D-2922-3ED2F71E4E90}"/>
                  </a:ext>
                </a:extLst>
              </p:cNvPr>
              <p:cNvSpPr/>
              <p:nvPr/>
            </p:nvSpPr>
            <p:spPr>
              <a:xfrm>
                <a:off x="13293296" y="5132666"/>
                <a:ext cx="228600" cy="2286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DAB6915C-EDFB-EB3C-9E51-0B42F651579D}"/>
                  </a:ext>
                </a:extLst>
              </p:cNvPr>
              <p:cNvSpPr/>
              <p:nvPr/>
            </p:nvSpPr>
            <p:spPr>
              <a:xfrm>
                <a:off x="13521896" y="5132666"/>
                <a:ext cx="228600" cy="2286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F3FA3AE6-F5EA-E6F6-C1CB-4B06563CA1BC}"/>
                  </a:ext>
                </a:extLst>
              </p:cNvPr>
              <p:cNvSpPr/>
              <p:nvPr/>
            </p:nvSpPr>
            <p:spPr>
              <a:xfrm>
                <a:off x="13750244" y="5132666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96198140-B9A5-2159-E134-692B025E59E1}"/>
                  </a:ext>
                </a:extLst>
              </p:cNvPr>
              <p:cNvSpPr/>
              <p:nvPr/>
            </p:nvSpPr>
            <p:spPr>
              <a:xfrm>
                <a:off x="13978844" y="5132666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4A154CC7-D5B0-F65F-21B8-6E6EDB54C97D}"/>
                  </a:ext>
                </a:extLst>
              </p:cNvPr>
              <p:cNvSpPr/>
              <p:nvPr/>
            </p:nvSpPr>
            <p:spPr>
              <a:xfrm>
                <a:off x="14207192" y="5132666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3DC61C5C-B46F-5752-E543-668EA29107D8}"/>
                  </a:ext>
                </a:extLst>
              </p:cNvPr>
              <p:cNvSpPr/>
              <p:nvPr/>
            </p:nvSpPr>
            <p:spPr>
              <a:xfrm>
                <a:off x="14435540" y="5132666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A151E9AF-44EA-F796-0518-E06607F98AF2}"/>
                  </a:ext>
                </a:extLst>
              </p:cNvPr>
              <p:cNvSpPr/>
              <p:nvPr/>
            </p:nvSpPr>
            <p:spPr>
              <a:xfrm>
                <a:off x="14663888" y="5132666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타원 102">
                <a:extLst>
                  <a:ext uri="{FF2B5EF4-FFF2-40B4-BE49-F238E27FC236}">
                    <a16:creationId xmlns:a16="http://schemas.microsoft.com/office/drawing/2014/main" id="{E0514C91-C0AC-B72D-A211-095A44B6E97F}"/>
                  </a:ext>
                </a:extLst>
              </p:cNvPr>
              <p:cNvSpPr/>
              <p:nvPr/>
            </p:nvSpPr>
            <p:spPr>
              <a:xfrm>
                <a:off x="15028285" y="510980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타원 103">
                <a:extLst>
                  <a:ext uri="{FF2B5EF4-FFF2-40B4-BE49-F238E27FC236}">
                    <a16:creationId xmlns:a16="http://schemas.microsoft.com/office/drawing/2014/main" id="{1EB84C65-86FC-698C-C0DC-627EE7BEB7FF}"/>
                  </a:ext>
                </a:extLst>
              </p:cNvPr>
              <p:cNvSpPr/>
              <p:nvPr/>
            </p:nvSpPr>
            <p:spPr>
              <a:xfrm>
                <a:off x="15124369" y="510980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타원 104">
                <a:extLst>
                  <a:ext uri="{FF2B5EF4-FFF2-40B4-BE49-F238E27FC236}">
                    <a16:creationId xmlns:a16="http://schemas.microsoft.com/office/drawing/2014/main" id="{338D1650-C974-4D49-D736-90463DE608E6}"/>
                  </a:ext>
                </a:extLst>
              </p:cNvPr>
              <p:cNvSpPr/>
              <p:nvPr/>
            </p:nvSpPr>
            <p:spPr>
              <a:xfrm>
                <a:off x="15216681" y="510980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FC37301C-CA4E-05F6-3E23-611523BBEA94}"/>
                </a:ext>
              </a:extLst>
            </p:cNvPr>
            <p:cNvSpPr/>
            <p:nvPr/>
          </p:nvSpPr>
          <p:spPr>
            <a:xfrm>
              <a:off x="13407596" y="5676900"/>
              <a:ext cx="228600" cy="2286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같음 기호 106">
              <a:extLst>
                <a:ext uri="{FF2B5EF4-FFF2-40B4-BE49-F238E27FC236}">
                  <a16:creationId xmlns:a16="http://schemas.microsoft.com/office/drawing/2014/main" id="{D97E1E35-4BCF-CCE8-01CA-BC65218A2C63}"/>
                </a:ext>
              </a:extLst>
            </p:cNvPr>
            <p:cNvSpPr/>
            <p:nvPr/>
          </p:nvSpPr>
          <p:spPr>
            <a:xfrm rot="5400000">
              <a:off x="13445570" y="5410326"/>
              <a:ext cx="152652" cy="228600"/>
            </a:xfrm>
            <a:prstGeom prst="mathEqual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939B1A74-BAAB-EBD2-0DE4-C877D740BC8B}"/>
              </a:ext>
            </a:extLst>
          </p:cNvPr>
          <p:cNvCxnSpPr>
            <a:cxnSpLocks/>
          </p:cNvCxnSpPr>
          <p:nvPr/>
        </p:nvCxnSpPr>
        <p:spPr>
          <a:xfrm>
            <a:off x="3197478" y="3204299"/>
            <a:ext cx="55832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96C77622-4CAF-DD31-985D-6570273547F8}"/>
              </a:ext>
            </a:extLst>
          </p:cNvPr>
          <p:cNvSpPr/>
          <p:nvPr/>
        </p:nvSpPr>
        <p:spPr>
          <a:xfrm>
            <a:off x="4844852" y="6647484"/>
            <a:ext cx="2230441" cy="735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</a:rPr>
              <a:t>IMG MEM</a:t>
            </a:r>
            <a:endParaRPr lang="ko-KR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9A349F39-EA49-F542-170E-D7F8F439337C}"/>
              </a:ext>
            </a:extLst>
          </p:cNvPr>
          <p:cNvSpPr/>
          <p:nvPr/>
        </p:nvSpPr>
        <p:spPr>
          <a:xfrm>
            <a:off x="4857877" y="7780019"/>
            <a:ext cx="2230441" cy="735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</a:rPr>
              <a:t>OUT IMG MEM</a:t>
            </a:r>
            <a:endParaRPr lang="ko-KR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BDE702B-B811-BDC5-A210-6A51B3B2A971}"/>
              </a:ext>
            </a:extLst>
          </p:cNvPr>
          <p:cNvSpPr txBox="1"/>
          <p:nvPr/>
        </p:nvSpPr>
        <p:spPr>
          <a:xfrm>
            <a:off x="5161216" y="2811095"/>
            <a:ext cx="1658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25Mhz (PL CLK)</a:t>
            </a:r>
            <a:endParaRPr lang="ko-KR" altLang="en-US" dirty="0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937C8DF3-D837-E2D5-E7C4-43C9EF8E1E09}"/>
              </a:ext>
            </a:extLst>
          </p:cNvPr>
          <p:cNvSpPr/>
          <p:nvPr/>
        </p:nvSpPr>
        <p:spPr>
          <a:xfrm>
            <a:off x="13255011" y="3229699"/>
            <a:ext cx="1459693" cy="617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>
                <a:solidFill>
                  <a:sysClr val="windowText" lastClr="000000"/>
                </a:solidFill>
              </a:rPr>
              <a:t>cam_init</a:t>
            </a:r>
            <a:endParaRPr lang="ko-KR" altLang="en-US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358A2618-129D-C373-C06D-39A207D27517}"/>
              </a:ext>
            </a:extLst>
          </p:cNvPr>
          <p:cNvCxnSpPr>
            <a:stCxn id="152" idx="3"/>
            <a:endCxn id="4" idx="1"/>
          </p:cNvCxnSpPr>
          <p:nvPr/>
        </p:nvCxnSpPr>
        <p:spPr>
          <a:xfrm flipV="1">
            <a:off x="14714704" y="3538297"/>
            <a:ext cx="124887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D582765A-B7D9-67AB-7850-13556A21C3AA}"/>
              </a:ext>
            </a:extLst>
          </p:cNvPr>
          <p:cNvSpPr txBox="1"/>
          <p:nvPr/>
        </p:nvSpPr>
        <p:spPr>
          <a:xfrm>
            <a:off x="14830338" y="3229699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SCCB</a:t>
            </a:r>
            <a:endParaRPr lang="ko-KR" altLang="en-US" dirty="0"/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0058FAE2-960D-BB80-AA12-9206E5821AF6}"/>
              </a:ext>
            </a:extLst>
          </p:cNvPr>
          <p:cNvSpPr/>
          <p:nvPr/>
        </p:nvSpPr>
        <p:spPr>
          <a:xfrm>
            <a:off x="12725400" y="4099251"/>
            <a:ext cx="1988783" cy="617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>
                <a:solidFill>
                  <a:sysClr val="windowText" lastClr="000000"/>
                </a:solidFill>
              </a:rPr>
              <a:t>cam_capture</a:t>
            </a:r>
            <a:endParaRPr lang="ko-KR" altLang="en-US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161" name="연결선: 꺾임 160">
            <a:extLst>
              <a:ext uri="{FF2B5EF4-FFF2-40B4-BE49-F238E27FC236}">
                <a16:creationId xmlns:a16="http://schemas.microsoft.com/office/drawing/2014/main" id="{66EFE469-9557-9714-D6AA-D3282E7B5F54}"/>
              </a:ext>
            </a:extLst>
          </p:cNvPr>
          <p:cNvCxnSpPr>
            <a:stCxn id="4" idx="2"/>
            <a:endCxn id="159" idx="3"/>
          </p:cNvCxnSpPr>
          <p:nvPr/>
        </p:nvCxnSpPr>
        <p:spPr>
          <a:xfrm rot="5400000">
            <a:off x="15604846" y="3210595"/>
            <a:ext cx="306593" cy="208791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E3097BCB-C374-0261-2F98-F331507F1386}"/>
              </a:ext>
            </a:extLst>
          </p:cNvPr>
          <p:cNvSpPr/>
          <p:nvPr/>
        </p:nvSpPr>
        <p:spPr>
          <a:xfrm>
            <a:off x="4857878" y="4099251"/>
            <a:ext cx="2230441" cy="6171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</a:rPr>
              <a:t>CAM MEM</a:t>
            </a:r>
            <a:endParaRPr lang="ko-KR" altLang="en-US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165" name="연결선: 꺾임 164">
            <a:extLst>
              <a:ext uri="{FF2B5EF4-FFF2-40B4-BE49-F238E27FC236}">
                <a16:creationId xmlns:a16="http://schemas.microsoft.com/office/drawing/2014/main" id="{B2D53A1C-EC4E-0E33-3898-926E92F6F4D4}"/>
              </a:ext>
            </a:extLst>
          </p:cNvPr>
          <p:cNvCxnSpPr>
            <a:cxnSpLocks/>
            <a:stCxn id="159" idx="1"/>
            <a:endCxn id="163" idx="3"/>
          </p:cNvCxnSpPr>
          <p:nvPr/>
        </p:nvCxnSpPr>
        <p:spPr>
          <a:xfrm rot="10800000">
            <a:off x="7088320" y="4407850"/>
            <a:ext cx="5637081" cy="12700"/>
          </a:xfrm>
          <a:prstGeom prst="bentConnector3">
            <a:avLst>
              <a:gd name="adj1" fmla="val 21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AE828C2B-A3B4-4497-B495-26B5ED60570D}"/>
              </a:ext>
            </a:extLst>
          </p:cNvPr>
          <p:cNvCxnSpPr>
            <a:cxnSpLocks/>
          </p:cNvCxnSpPr>
          <p:nvPr/>
        </p:nvCxnSpPr>
        <p:spPr>
          <a:xfrm flipH="1">
            <a:off x="7088318" y="8146609"/>
            <a:ext cx="218441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E6475AAC-5A28-C209-F2D0-398512ECE6D3}"/>
              </a:ext>
            </a:extLst>
          </p:cNvPr>
          <p:cNvCxnSpPr>
            <a:cxnSpLocks/>
          </p:cNvCxnSpPr>
          <p:nvPr/>
        </p:nvCxnSpPr>
        <p:spPr>
          <a:xfrm flipV="1">
            <a:off x="7088319" y="7027967"/>
            <a:ext cx="2184418" cy="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직선 화살표 연결선 185">
            <a:extLst>
              <a:ext uri="{FF2B5EF4-FFF2-40B4-BE49-F238E27FC236}">
                <a16:creationId xmlns:a16="http://schemas.microsoft.com/office/drawing/2014/main" id="{D22A4EDD-7B17-2824-A249-6B86761EB3F0}"/>
              </a:ext>
            </a:extLst>
          </p:cNvPr>
          <p:cNvCxnSpPr>
            <a:cxnSpLocks/>
          </p:cNvCxnSpPr>
          <p:nvPr/>
        </p:nvCxnSpPr>
        <p:spPr>
          <a:xfrm>
            <a:off x="7088319" y="5873745"/>
            <a:ext cx="2184418" cy="82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6FDA0BFD-FF88-3A4B-174C-D1BC207CC175}"/>
              </a:ext>
            </a:extLst>
          </p:cNvPr>
          <p:cNvSpPr txBox="1"/>
          <p:nvPr/>
        </p:nvSpPr>
        <p:spPr>
          <a:xfrm>
            <a:off x="2789042" y="7003114"/>
            <a:ext cx="419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cxnSp>
        <p:nvCxnSpPr>
          <p:cNvPr id="194" name="연결선: 꺾임 193">
            <a:extLst>
              <a:ext uri="{FF2B5EF4-FFF2-40B4-BE49-F238E27FC236}">
                <a16:creationId xmlns:a16="http://schemas.microsoft.com/office/drawing/2014/main" id="{5A31CBAE-6AA4-CC18-8153-8AC2E02FA44C}"/>
              </a:ext>
            </a:extLst>
          </p:cNvPr>
          <p:cNvCxnSpPr>
            <a:stCxn id="192" idx="3"/>
            <a:endCxn id="5" idx="1"/>
          </p:cNvCxnSpPr>
          <p:nvPr/>
        </p:nvCxnSpPr>
        <p:spPr>
          <a:xfrm flipV="1">
            <a:off x="3208400" y="5882805"/>
            <a:ext cx="1649478" cy="130497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6" name="연결선: 꺾임 195">
            <a:extLst>
              <a:ext uri="{FF2B5EF4-FFF2-40B4-BE49-F238E27FC236}">
                <a16:creationId xmlns:a16="http://schemas.microsoft.com/office/drawing/2014/main" id="{01AC53DD-9993-8B44-1092-04C1B4D00895}"/>
              </a:ext>
            </a:extLst>
          </p:cNvPr>
          <p:cNvCxnSpPr>
            <a:stCxn id="192" idx="3"/>
            <a:endCxn id="115" idx="1"/>
          </p:cNvCxnSpPr>
          <p:nvPr/>
        </p:nvCxnSpPr>
        <p:spPr>
          <a:xfrm flipV="1">
            <a:off x="3208400" y="7015340"/>
            <a:ext cx="1636452" cy="17244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8" name="연결선: 꺾임 197">
            <a:extLst>
              <a:ext uri="{FF2B5EF4-FFF2-40B4-BE49-F238E27FC236}">
                <a16:creationId xmlns:a16="http://schemas.microsoft.com/office/drawing/2014/main" id="{3766848E-84F9-F7E1-1713-95C8D8ECF32E}"/>
              </a:ext>
            </a:extLst>
          </p:cNvPr>
          <p:cNvCxnSpPr>
            <a:stCxn id="192" idx="3"/>
            <a:endCxn id="116" idx="1"/>
          </p:cNvCxnSpPr>
          <p:nvPr/>
        </p:nvCxnSpPr>
        <p:spPr>
          <a:xfrm>
            <a:off x="3208400" y="7187780"/>
            <a:ext cx="1649477" cy="96009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5B4D914-45F8-8398-1350-B69C9DBE36F2}"/>
              </a:ext>
            </a:extLst>
          </p:cNvPr>
          <p:cNvSpPr/>
          <p:nvPr/>
        </p:nvSpPr>
        <p:spPr>
          <a:xfrm>
            <a:off x="4857877" y="9196902"/>
            <a:ext cx="2230440" cy="56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ysClr val="windowText" lastClr="000000"/>
                </a:solidFill>
              </a:rPr>
              <a:t>LiDAR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071D98E2-7641-73F2-E6C9-BA537B7B9B00}"/>
              </a:ext>
            </a:extLst>
          </p:cNvPr>
          <p:cNvCxnSpPr>
            <a:stCxn id="2" idx="2"/>
            <a:endCxn id="17" idx="1"/>
          </p:cNvCxnSpPr>
          <p:nvPr/>
        </p:nvCxnSpPr>
        <p:spPr>
          <a:xfrm rot="16200000" flipH="1">
            <a:off x="3290447" y="7910952"/>
            <a:ext cx="296282" cy="283857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0F3F7CE-41C1-A170-BEE2-14AAE8CCE787}"/>
              </a:ext>
            </a:extLst>
          </p:cNvPr>
          <p:cNvSpPr txBox="1"/>
          <p:nvPr/>
        </p:nvSpPr>
        <p:spPr>
          <a:xfrm>
            <a:off x="2998721" y="9180624"/>
            <a:ext cx="1658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UART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15EEE85-E567-15C0-588C-DD7D207E5AAA}"/>
              </a:ext>
            </a:extLst>
          </p:cNvPr>
          <p:cNvCxnSpPr>
            <a:cxnSpLocks/>
          </p:cNvCxnSpPr>
          <p:nvPr/>
        </p:nvCxnSpPr>
        <p:spPr>
          <a:xfrm>
            <a:off x="0" y="2247900"/>
            <a:ext cx="17449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95EFAB5-62D8-02BE-9F5D-0C1430ACE60C}"/>
              </a:ext>
            </a:extLst>
          </p:cNvPr>
          <p:cNvSpPr/>
          <p:nvPr/>
        </p:nvSpPr>
        <p:spPr>
          <a:xfrm>
            <a:off x="1169151" y="5668301"/>
            <a:ext cx="1700296" cy="6171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ysClr val="windowText" lastClr="000000"/>
                </a:solidFill>
              </a:rPr>
              <a:t>DDR</a:t>
            </a:r>
            <a:endParaRPr lang="ko-KR" altLang="en-US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7822A06C-2FCE-28E1-4828-4252ED207DC5}"/>
              </a:ext>
            </a:extLst>
          </p:cNvPr>
          <p:cNvCxnSpPr>
            <a:cxnSpLocks/>
            <a:stCxn id="163" idx="1"/>
            <a:endCxn id="23" idx="3"/>
          </p:cNvCxnSpPr>
          <p:nvPr/>
        </p:nvCxnSpPr>
        <p:spPr>
          <a:xfrm rot="10800000" flipV="1">
            <a:off x="2869448" y="4407850"/>
            <a:ext cx="1988431" cy="1569050"/>
          </a:xfrm>
          <a:prstGeom prst="bentConnector3">
            <a:avLst>
              <a:gd name="adj1" fmla="val 6954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8724086C-262C-10B0-B11C-43757D83761C}"/>
              </a:ext>
            </a:extLst>
          </p:cNvPr>
          <p:cNvCxnSpPr>
            <a:stCxn id="23" idx="2"/>
            <a:endCxn id="192" idx="3"/>
          </p:cNvCxnSpPr>
          <p:nvPr/>
        </p:nvCxnSpPr>
        <p:spPr>
          <a:xfrm rot="16200000" flipH="1">
            <a:off x="2162708" y="6142088"/>
            <a:ext cx="902282" cy="1189101"/>
          </a:xfrm>
          <a:prstGeom prst="bentConnector4">
            <a:avLst>
              <a:gd name="adj1" fmla="val 39767"/>
              <a:gd name="adj2" fmla="val 32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174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2034</Words>
  <Application>Microsoft Office PowerPoint</Application>
  <PresentationFormat>사용자 지정</PresentationFormat>
  <Paragraphs>721</Paragraphs>
  <Slides>38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6" baseType="lpstr">
      <vt:lpstr>맑은 고딕</vt:lpstr>
      <vt:lpstr>Arial</vt:lpstr>
      <vt:lpstr>Calibri</vt:lpstr>
      <vt:lpstr>Cambria Math</vt:lpstr>
      <vt:lpstr>Consolas</vt:lpstr>
      <vt:lpstr>Times New Roman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파란색 깔끔하고 미니멀한 면접 발표 디자인 크리에이티브 포트폴리오 프레젠테이션</dc:title>
  <dc:creator>PC</dc:creator>
  <cp:lastModifiedBy>J HaHa</cp:lastModifiedBy>
  <cp:revision>182</cp:revision>
  <dcterms:created xsi:type="dcterms:W3CDTF">2006-08-16T00:00:00Z</dcterms:created>
  <dcterms:modified xsi:type="dcterms:W3CDTF">2024-12-11T06:11:35Z</dcterms:modified>
  <cp:version/>
</cp:coreProperties>
</file>