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65" r:id="rId3"/>
    <p:sldId id="258" r:id="rId4"/>
    <p:sldId id="257" r:id="rId5"/>
    <p:sldId id="267" r:id="rId6"/>
    <p:sldId id="260" r:id="rId7"/>
    <p:sldId id="270" r:id="rId8"/>
    <p:sldId id="303" r:id="rId9"/>
    <p:sldId id="297" r:id="rId10"/>
    <p:sldId id="269" r:id="rId11"/>
    <p:sldId id="286" r:id="rId12"/>
    <p:sldId id="298" r:id="rId13"/>
    <p:sldId id="299" r:id="rId14"/>
    <p:sldId id="300" r:id="rId15"/>
    <p:sldId id="287" r:id="rId16"/>
    <p:sldId id="290" r:id="rId17"/>
    <p:sldId id="292" r:id="rId18"/>
    <p:sldId id="304" r:id="rId19"/>
    <p:sldId id="288" r:id="rId20"/>
    <p:sldId id="291" r:id="rId21"/>
    <p:sldId id="296" r:id="rId22"/>
    <p:sldId id="262" r:id="rId2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2552" autoAdjust="0"/>
  </p:normalViewPr>
  <p:slideViewPr>
    <p:cSldViewPr>
      <p:cViewPr>
        <p:scale>
          <a:sx n="66" d="100"/>
          <a:sy n="66" d="100"/>
        </p:scale>
        <p:origin x="197" y="91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73188DD5-2C87-451C-BFE7-00944E718392}" type="datetime1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3708B867-1FAD-4BA3-B150-0B976EC53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89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417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타임 테이블</a:t>
            </a:r>
            <a:endParaRPr lang="en-US" altLang="ko-KR" dirty="0"/>
          </a:p>
          <a:p>
            <a:r>
              <a:rPr lang="ko-KR" altLang="en-US" dirty="0"/>
              <a:t>구체화 필요</a:t>
            </a:r>
            <a:r>
              <a:rPr lang="en-US" altLang="ko-KR" dirty="0"/>
              <a:t>(</a:t>
            </a:r>
            <a:r>
              <a:rPr lang="ko-KR" altLang="en-US" dirty="0"/>
              <a:t>역할 분담 및 </a:t>
            </a:r>
            <a:r>
              <a:rPr lang="en-US" altLang="ko-KR" dirty="0"/>
              <a:t>8</a:t>
            </a:r>
            <a:r>
              <a:rPr lang="ko-KR" altLang="en-US" dirty="0"/>
              <a:t>월 말까지 끝내는 것을 목표로 수정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E757E-FDBD-4EA1-949F-E53FD73B80B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59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520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A556C-4435-1D68-254F-7605102E1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30CACE-65AD-008F-CE4A-CB5C9DEE45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635DDE2-E4E8-9FA8-7E61-3E6DBA5052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C16767-D08C-A5FB-65BA-DB7715F3D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102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78E18-F2E7-7928-CF95-B7E612CBD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EA16AB0-BF68-3BD6-8166-2E480072A7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7A5F39-C301-EE35-EBE8-365400700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D0870D-CFE0-1760-4314-63A8C1B84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487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E4FD2-A7AB-B818-9037-3D21996BB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3B9848B-2F88-0BE6-8ADA-FB9F04F4BB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61B6AAE-BD5E-799D-E0E1-DE3A15AE8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CEBC3B-779C-EE54-24EA-48A592310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9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A9357-D12B-C7BB-C00D-A4F12A720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888CCF-91DE-42F7-CA94-F14F042A7D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606D8EF-7C5E-1993-662E-58D23B4D3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68FBCB-65A8-E57C-C453-A03F4D4DF5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39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6C476-C460-4F29-CD8D-2DD80AF88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A356D0-1C23-DD35-E09A-CE52277D92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D17BDE5-7D59-F8FA-523D-EFA3565993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978F96-CFBC-9127-93DC-A6129A3D42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335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이거 한 파일은 </a:t>
            </a:r>
            <a:r>
              <a:rPr lang="en-US" altLang="ko-KR"/>
              <a:t>sim &gt; conv2d_adjust.v </a:t>
            </a:r>
            <a:r>
              <a:rPr lang="ko-KR" altLang="en-US"/>
              <a:t>파일임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399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60775-3337-9744-BC9E-0313E0784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B749503-7625-573E-CC0D-80B0677616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F83AF76-16DD-35B2-EDEA-1EF426895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5D2EFE-DD72-0E5F-C932-923FE93670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928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DCA5-070C-4EE0-B8D0-48A45FF5931B}" type="datetime1">
              <a:rPr lang="en-US" altLang="ko-KR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0FBF-901D-42FA-97AC-A7B04FE4CA39}" type="datetime1">
              <a:rPr lang="en-US" altLang="ko-KR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C9C0-F738-419D-BDA5-0B2A5B6CC0C7}" type="datetime1">
              <a:rPr lang="en-US" altLang="ko-KR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24C3-4F46-4E48-A637-45AB023D75FC}" type="datetime1">
              <a:rPr lang="en-US" altLang="ko-KR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D1C1-73D0-4475-A155-8B2BABCF3B6F}" type="datetime1">
              <a:rPr lang="en-US" altLang="ko-KR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2ED3-6DC8-4930-9C6E-77F5782CA0B3}" type="datetime1">
              <a:rPr lang="en-US" altLang="ko-KR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B64E-2E91-41C4-AC35-760383D908DE}" type="datetime1">
              <a:rPr lang="en-US" altLang="ko-KR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E97F-A921-41B1-BE93-736001A6480F}" type="datetime1">
              <a:rPr lang="en-US" altLang="ko-KR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44486-689E-489C-9EAD-11255A04AD64}" type="datetime1">
              <a:rPr lang="en-US" altLang="ko-KR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1027-74C8-49BC-B6CF-D72693BF4B93}" type="datetime1">
              <a:rPr lang="en-US" altLang="ko-KR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9D68-9A8C-46CE-8EC7-CC1529BBE67D}" type="datetime1">
              <a:rPr lang="en-US" altLang="ko-KR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613C2-9706-4140-A4B8-9E87ABB666C9}" type="datetime1">
              <a:rPr lang="en-US" altLang="ko-KR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971675"/>
            <a:ext cx="16230600" cy="142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5"/>
              </a:lnSpc>
            </a:pPr>
            <a:r>
              <a:rPr lang="ko-KR" altLang="en-US" sz="9337" dirty="0" err="1">
                <a:solidFill>
                  <a:srgbClr val="000000"/>
                </a:solidFill>
                <a:latin typeface="+mj-ea"/>
                <a:ea typeface="+mj-ea"/>
              </a:rPr>
              <a:t>캡스톤</a:t>
            </a:r>
            <a:r>
              <a:rPr lang="ko-KR" altLang="en-US" sz="9337" dirty="0">
                <a:solidFill>
                  <a:srgbClr val="000000"/>
                </a:solidFill>
                <a:latin typeface="+mj-ea"/>
                <a:ea typeface="+mj-ea"/>
              </a:rPr>
              <a:t> 디자인</a:t>
            </a:r>
            <a:endParaRPr lang="en-US" sz="933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01608" y="8014334"/>
            <a:ext cx="2284784" cy="1181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39"/>
              </a:lnSpc>
            </a:pPr>
            <a:r>
              <a:rPr lang="en-US" sz="1799" spc="53" dirty="0">
                <a:solidFill>
                  <a:srgbClr val="000000"/>
                </a:solidFill>
                <a:latin typeface="+mn-ea"/>
              </a:rPr>
              <a:t>201912439 정윤혁</a:t>
            </a:r>
          </a:p>
          <a:p>
            <a:pPr>
              <a:lnSpc>
                <a:spcPts val="3239"/>
              </a:lnSpc>
            </a:pPr>
            <a:r>
              <a:rPr lang="en-US" sz="1799" spc="53" dirty="0">
                <a:solidFill>
                  <a:srgbClr val="000000"/>
                </a:solidFill>
                <a:latin typeface="+mn-ea"/>
              </a:rPr>
              <a:t>202012545 차동근</a:t>
            </a:r>
          </a:p>
          <a:p>
            <a:pPr>
              <a:lnSpc>
                <a:spcPts val="3239"/>
              </a:lnSpc>
            </a:pPr>
            <a:endParaRPr lang="en-US" sz="1799" spc="53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01AC0DD5-A280-46F6-5B84-13689AB0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</a:t>
            </a:fld>
            <a:endParaRPr lang="en-US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FE26B0ED-6F6A-6A64-9551-34681A01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10</a:t>
            </a:fld>
            <a:endParaRPr lang="en-US" sz="1800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67E49ABC-6BC3-2C16-95A7-969879F532A1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사용 모델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A8545EF-945E-B2BA-7A75-2C6EA706FAF8}"/>
              </a:ext>
            </a:extLst>
          </p:cNvPr>
          <p:cNvSpPr txBox="1"/>
          <p:nvPr/>
        </p:nvSpPr>
        <p:spPr>
          <a:xfrm>
            <a:off x="1028700" y="2118880"/>
            <a:ext cx="16535400" cy="9418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sz="3600" b="1" spc="217" dirty="0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YOLOv3-tiny</a:t>
            </a:r>
          </a:p>
        </p:txBody>
      </p:sp>
      <p:pic>
        <p:nvPicPr>
          <p:cNvPr id="2052" name="Picture 4" descr="YOLOv3-tiny network architecture. | Download Scientific Diagram">
            <a:extLst>
              <a:ext uri="{FF2B5EF4-FFF2-40B4-BE49-F238E27FC236}">
                <a16:creationId xmlns:a16="http://schemas.microsoft.com/office/drawing/2014/main" id="{0586FE23-5293-645C-A8FF-F0679EF36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1928173"/>
            <a:ext cx="6443662" cy="723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14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02C1AE-5FC1-C889-4C71-E5C254D1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872FD375-F145-07F2-B14E-6342BEFA7779}"/>
              </a:ext>
            </a:extLst>
          </p:cNvPr>
          <p:cNvSpPr txBox="1"/>
          <p:nvPr/>
        </p:nvSpPr>
        <p:spPr>
          <a:xfrm>
            <a:off x="1028700" y="1090098"/>
            <a:ext cx="11010900" cy="1021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altLang="ko-KR" sz="6600" b="1" spc="217" dirty="0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LiDAR</a:t>
            </a:r>
            <a:r>
              <a:rPr lang="ko-KR" altLang="en-US" sz="6600" b="1" spc="217" dirty="0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 모듈</a:t>
            </a:r>
            <a:endParaRPr lang="en-US" altLang="ko-KR" sz="6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0199BA-A292-8771-2AA9-D2BBCF93D3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82"/>
          <a:stretch/>
        </p:blipFill>
        <p:spPr bwMode="auto">
          <a:xfrm>
            <a:off x="6705600" y="2781300"/>
            <a:ext cx="4876800" cy="265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EC7866A3-B3F4-178F-73D9-5488EACD5CE4}"/>
              </a:ext>
            </a:extLst>
          </p:cNvPr>
          <p:cNvCxnSpPr>
            <a:cxnSpLocks/>
          </p:cNvCxnSpPr>
          <p:nvPr/>
        </p:nvCxnSpPr>
        <p:spPr>
          <a:xfrm rot="10800000">
            <a:off x="9201150" y="4482354"/>
            <a:ext cx="2609850" cy="2438400"/>
          </a:xfrm>
          <a:prstGeom prst="bentConnector3">
            <a:avLst>
              <a:gd name="adj1" fmla="val 10029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8C52537-6A7B-017E-7A92-344CC087098B}"/>
              </a:ext>
            </a:extLst>
          </p:cNvPr>
          <p:cNvSpPr/>
          <p:nvPr/>
        </p:nvSpPr>
        <p:spPr>
          <a:xfrm>
            <a:off x="11811000" y="6291846"/>
            <a:ext cx="2609850" cy="12578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ko-KR" sz="2400" b="1">
                <a:solidFill>
                  <a:sysClr val="windowText" lastClr="000000"/>
                </a:solidFill>
              </a:rPr>
              <a:t>Cmd send</a:t>
            </a:r>
          </a:p>
          <a:p>
            <a:r>
              <a:rPr lang="en-US" altLang="ko-KR" sz="2400">
                <a:solidFill>
                  <a:sysClr val="windowText" lastClr="000000"/>
                </a:solidFill>
              </a:rPr>
              <a:t>55 AA 81 00 FA</a:t>
            </a:r>
            <a:endParaRPr lang="ko-KR" altLang="en-US" sz="2400">
              <a:solidFill>
                <a:sysClr val="windowText" lastClr="000000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4C08BFA-7E93-1CE5-9024-6DBE37DA863B}"/>
              </a:ext>
            </a:extLst>
          </p:cNvPr>
          <p:cNvCxnSpPr/>
          <p:nvPr/>
        </p:nvCxnSpPr>
        <p:spPr>
          <a:xfrm rot="10800000" flipV="1">
            <a:off x="6248400" y="4482354"/>
            <a:ext cx="2743200" cy="243840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2A12C20-1245-82D5-5C4F-DBB7CC0A432B}"/>
              </a:ext>
            </a:extLst>
          </p:cNvPr>
          <p:cNvSpPr/>
          <p:nvPr/>
        </p:nvSpPr>
        <p:spPr>
          <a:xfrm>
            <a:off x="2743200" y="6291846"/>
            <a:ext cx="3542071" cy="12578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ko-KR" sz="2400" b="1">
                <a:solidFill>
                  <a:sysClr val="windowText" lastClr="000000"/>
                </a:solidFill>
              </a:rPr>
              <a:t>Data receive</a:t>
            </a:r>
          </a:p>
          <a:p>
            <a:r>
              <a:rPr lang="en-US" altLang="ko-KR" sz="2400">
                <a:solidFill>
                  <a:sysClr val="windowText" lastClr="000000"/>
                </a:solidFill>
              </a:rPr>
              <a:t>55 AA 81 03 </a:t>
            </a:r>
            <a:r>
              <a:rPr lang="en-US" altLang="ko-KR" sz="2400">
                <a:solidFill>
                  <a:srgbClr val="FF0000"/>
                </a:solidFill>
              </a:rPr>
              <a:t>XX YY ZZ </a:t>
            </a:r>
            <a:r>
              <a:rPr lang="en-US" altLang="ko-KR" sz="2400">
                <a:solidFill>
                  <a:sysClr val="windowText" lastClr="000000"/>
                </a:solidFill>
              </a:rPr>
              <a:t>FA</a:t>
            </a:r>
            <a:endParaRPr lang="ko-KR" altLang="en-US" sz="2400">
              <a:solidFill>
                <a:sysClr val="windowText" lastClr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CF5135-C988-0004-FA43-A996E46B72AE}"/>
              </a:ext>
            </a:extLst>
          </p:cNvPr>
          <p:cNvSpPr txBox="1"/>
          <p:nvPr/>
        </p:nvSpPr>
        <p:spPr>
          <a:xfrm>
            <a:off x="2007297" y="8365905"/>
            <a:ext cx="9053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XX YY : </a:t>
            </a:r>
            <a:r>
              <a:rPr lang="ko-KR" altLang="en-US" sz="2400"/>
              <a:t>라이다 모듈에서 물체까지의 거리 </a:t>
            </a:r>
            <a:r>
              <a:rPr lang="en-US" altLang="ko-KR" sz="2400"/>
              <a:t>(hex value)</a:t>
            </a:r>
          </a:p>
          <a:p>
            <a:r>
              <a:rPr lang="en-US" altLang="ko-KR" sz="2400"/>
              <a:t>ZZ : </a:t>
            </a:r>
            <a:r>
              <a:rPr lang="ko-KR" altLang="en-US" sz="2400"/>
              <a:t>정상 수신 확인 신호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53344C-CDDC-8073-1366-2617A022BEE1}"/>
              </a:ext>
            </a:extLst>
          </p:cNvPr>
          <p:cNvSpPr txBox="1"/>
          <p:nvPr/>
        </p:nvSpPr>
        <p:spPr>
          <a:xfrm>
            <a:off x="9853622" y="6526768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UART_TX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C3E4D5-C9A3-B639-CAAA-6EFED5624FD1}"/>
              </a:ext>
            </a:extLst>
          </p:cNvPr>
          <p:cNvSpPr txBox="1"/>
          <p:nvPr/>
        </p:nvSpPr>
        <p:spPr>
          <a:xfrm>
            <a:off x="7157397" y="6551422"/>
            <a:ext cx="105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UART_RX</a:t>
            </a:r>
            <a:endParaRPr lang="ko-KR" altLang="en-US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0977764C-59F8-2CE2-3CE7-67EE7C2F9D46}"/>
              </a:ext>
            </a:extLst>
          </p:cNvPr>
          <p:cNvSpPr txBox="1"/>
          <p:nvPr/>
        </p:nvSpPr>
        <p:spPr>
          <a:xfrm>
            <a:off x="1028700" y="2118880"/>
            <a:ext cx="16535400" cy="955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ko-KR" altLang="en-US" sz="3600" b="1" spc="217" dirty="0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거리 측정용</a:t>
            </a:r>
            <a:endParaRPr lang="en-US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847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DE7F29-3B62-6DDA-03B8-4136E2BE9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BF909892-B7EA-057C-D492-04F060F5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12</a:t>
            </a:fld>
            <a:endParaRPr lang="en-US" sz="1800"/>
          </a:p>
        </p:txBody>
      </p:sp>
      <p:pic>
        <p:nvPicPr>
          <p:cNvPr id="3074" name="Picture 2" descr="Drawing">
            <a:extLst>
              <a:ext uri="{FF2B5EF4-FFF2-40B4-BE49-F238E27FC236}">
                <a16:creationId xmlns:a16="http://schemas.microsoft.com/office/drawing/2014/main" id="{FC9B9B25-0D06-6C31-C76A-BA4E9661E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737"/>
            <a:ext cx="14020800" cy="542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24D1C5-0240-B574-E9A7-69D43B72CD6F}"/>
              </a:ext>
            </a:extLst>
          </p:cNvPr>
          <p:cNvSpPr txBox="1"/>
          <p:nvPr/>
        </p:nvSpPr>
        <p:spPr>
          <a:xfrm>
            <a:off x="10369517" y="9865925"/>
            <a:ext cx="7004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https://gaussian37.github.io/vision-concept-mono_camera_distance_to_objects/?utm_source=chatgpt.com</a:t>
            </a:r>
            <a:endParaRPr lang="ko-KR" altLang="en-US" sz="1200" dirty="0"/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8401DA2A-2CE5-E33D-6B8F-15AE420DA5A8}"/>
              </a:ext>
            </a:extLst>
          </p:cNvPr>
          <p:cNvSpPr txBox="1"/>
          <p:nvPr/>
        </p:nvSpPr>
        <p:spPr>
          <a:xfrm>
            <a:off x="1028700" y="1090098"/>
            <a:ext cx="11010900" cy="1021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altLang="ko-KR" sz="6600" b="1" spc="217" dirty="0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LiDAR</a:t>
            </a:r>
            <a:r>
              <a:rPr lang="ko-KR" altLang="en-US" sz="6600" b="1" spc="217" dirty="0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 모듈</a:t>
            </a:r>
            <a:endParaRPr lang="en-US" altLang="ko-KR" sz="6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C402200-69DD-8B9E-A94D-AFDBC6C18F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3191"/>
          <a:stretch/>
        </p:blipFill>
        <p:spPr>
          <a:xfrm>
            <a:off x="4588639" y="7810500"/>
            <a:ext cx="2994782" cy="18288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5D06DBF-D6F7-7632-F2EE-00A1CABA4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0" y="7810500"/>
            <a:ext cx="523415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92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D87E47-C9E9-D3A4-0873-CD9D99FF9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ED49F67E-FA31-3840-363B-E35873789A21}"/>
              </a:ext>
            </a:extLst>
          </p:cNvPr>
          <p:cNvSpPr txBox="1"/>
          <p:nvPr/>
        </p:nvSpPr>
        <p:spPr>
          <a:xfrm>
            <a:off x="11080794" y="3919990"/>
            <a:ext cx="162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o_outimg_we</a:t>
            </a:r>
            <a:endParaRPr lang="ko-KR" altLang="en-US" dirty="0"/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68325E8A-398D-C42A-8F97-62C4E3E2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13</a:t>
            </a:fld>
            <a:endParaRPr lang="en-US" sz="1800"/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CE97CE10-2468-6277-90EC-FF1B16802702}"/>
              </a:ext>
            </a:extLst>
          </p:cNvPr>
          <p:cNvSpPr txBox="1"/>
          <p:nvPr/>
        </p:nvSpPr>
        <p:spPr>
          <a:xfrm>
            <a:off x="1028700" y="1090098"/>
            <a:ext cx="11010900" cy="1021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altLang="ko-KR" sz="6600" b="1" spc="217" dirty="0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Memory I/O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69626E-15BB-0F44-8720-D9EB18465C3D}"/>
              </a:ext>
            </a:extLst>
          </p:cNvPr>
          <p:cNvSpPr txBox="1"/>
          <p:nvPr/>
        </p:nvSpPr>
        <p:spPr>
          <a:xfrm>
            <a:off x="15932702" y="6537115"/>
            <a:ext cx="143456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param(bit-width)</a:t>
            </a:r>
            <a:endParaRPr lang="ko-KR" altLang="en-US" sz="1400" dirty="0"/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A45A88B3-4AA4-031D-7352-E98176B89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101638"/>
              </p:ext>
            </p:extLst>
          </p:nvPr>
        </p:nvGraphicFramePr>
        <p:xfrm>
          <a:off x="9677400" y="6856258"/>
          <a:ext cx="7663586" cy="12573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8148">
                  <a:extLst>
                    <a:ext uri="{9D8B030D-6E8A-4147-A177-3AD203B41FA5}">
                      <a16:colId xmlns:a16="http://schemas.microsoft.com/office/drawing/2014/main" val="2105679402"/>
                    </a:ext>
                  </a:extLst>
                </a:gridCol>
                <a:gridCol w="6335438">
                  <a:extLst>
                    <a:ext uri="{9D8B030D-6E8A-4147-A177-3AD203B41FA5}">
                      <a16:colId xmlns:a16="http://schemas.microsoft.com/office/drawing/2014/main" val="3149597626"/>
                    </a:ext>
                  </a:extLst>
                </a:gridCol>
              </a:tblGrid>
              <a:tr h="438659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CTRL(9)</a:t>
                      </a:r>
                      <a:endParaRPr lang="ko-KR" altLang="en-US" sz="1800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en-US" altLang="ko-KR" sz="1800" b="0" i="0" u="none" strike="sng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cur_layer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(4), </a:t>
                      </a:r>
                      <a:r>
                        <a:rPr kumimoji="0" lang="en-US" altLang="ko-K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maxpool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(1), </a:t>
                      </a:r>
                      <a:r>
                        <a:rPr kumimoji="0" lang="en-US" altLang="ko-KR" sz="1800" b="0" i="0" u="none" strike="sng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Bn&amp;ReLU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(1), Conv(1), done(1), start(1)}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90698"/>
                  </a:ext>
                </a:extLst>
              </a:tr>
              <a:tr h="40935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param1(21) </a:t>
                      </a:r>
                      <a:endParaRPr lang="ko-KR" altLang="en-US" sz="180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{stride(2), padding(1), kernel(2), height(8), width(8)}</a:t>
                      </a:r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018721"/>
                  </a:ext>
                </a:extLst>
              </a:tr>
              <a:tr h="40935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param2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(20) </a:t>
                      </a:r>
                      <a:endParaRPr lang="ko-KR" altLang="en-US" sz="1800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{out-channel(10), in-channel(10)}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8994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395C658-C3A6-3B9F-D150-B38BDD65FBDA}"/>
              </a:ext>
            </a:extLst>
          </p:cNvPr>
          <p:cNvSpPr txBox="1"/>
          <p:nvPr/>
        </p:nvSpPr>
        <p:spPr>
          <a:xfrm>
            <a:off x="9441333" y="5675644"/>
            <a:ext cx="97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i_rst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8E0272-2B37-A6F2-3B39-64D3D6160F34}"/>
              </a:ext>
            </a:extLst>
          </p:cNvPr>
          <p:cNvSpPr txBox="1"/>
          <p:nvPr/>
        </p:nvSpPr>
        <p:spPr>
          <a:xfrm>
            <a:off x="7569217" y="5724287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i_clk</a:t>
            </a:r>
            <a:endParaRPr lang="ko-KR" altLang="en-US" sz="2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0B5070A-5BE2-7108-7388-0F1DCA23C4CC}"/>
              </a:ext>
            </a:extLst>
          </p:cNvPr>
          <p:cNvCxnSpPr>
            <a:cxnSpLocks/>
          </p:cNvCxnSpPr>
          <p:nvPr/>
        </p:nvCxnSpPr>
        <p:spPr>
          <a:xfrm>
            <a:off x="10964453" y="3559714"/>
            <a:ext cx="1900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89972D-88EE-3538-ADE6-CD277B01D8CC}"/>
              </a:ext>
            </a:extLst>
          </p:cNvPr>
          <p:cNvSpPr/>
          <p:nvPr/>
        </p:nvSpPr>
        <p:spPr>
          <a:xfrm>
            <a:off x="6676036" y="2571208"/>
            <a:ext cx="4345168" cy="26172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Conv_top</a:t>
            </a:r>
            <a:endParaRPr lang="ko-KR" altLang="en-US" sz="3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C273726-F7B3-B1D2-9F8B-6AD31382A38F}"/>
              </a:ext>
            </a:extLst>
          </p:cNvPr>
          <p:cNvCxnSpPr>
            <a:cxnSpLocks/>
          </p:cNvCxnSpPr>
          <p:nvPr/>
        </p:nvCxnSpPr>
        <p:spPr>
          <a:xfrm>
            <a:off x="5040486" y="4438653"/>
            <a:ext cx="1617286" cy="4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1CC7FF-E9FA-66EA-E474-7562A876D231}"/>
              </a:ext>
            </a:extLst>
          </p:cNvPr>
          <p:cNvSpPr txBox="1"/>
          <p:nvPr/>
        </p:nvSpPr>
        <p:spPr>
          <a:xfrm>
            <a:off x="4986559" y="3981343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i_img_</a:t>
            </a:r>
            <a:r>
              <a:rPr lang="en-US" altLang="ko-KR" err="1"/>
              <a:t>addr</a:t>
            </a:r>
            <a:r>
              <a:rPr lang="en-US" altLang="ko-KR"/>
              <a:t>(18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B418369-0AB3-BE7C-F9C6-44C229B66235}"/>
              </a:ext>
            </a:extLst>
          </p:cNvPr>
          <p:cNvCxnSpPr>
            <a:cxnSpLocks/>
          </p:cNvCxnSpPr>
          <p:nvPr/>
        </p:nvCxnSpPr>
        <p:spPr>
          <a:xfrm>
            <a:off x="5040486" y="4963726"/>
            <a:ext cx="16172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ED328F-7F69-239B-A0E7-27E4782730EB}"/>
              </a:ext>
            </a:extLst>
          </p:cNvPr>
          <p:cNvSpPr txBox="1"/>
          <p:nvPr/>
        </p:nvSpPr>
        <p:spPr>
          <a:xfrm>
            <a:off x="5011648" y="4526497"/>
            <a:ext cx="1604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i_img_data</a:t>
            </a:r>
            <a:r>
              <a:rPr lang="en-US" altLang="ko-KR" dirty="0"/>
              <a:t>(32)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1355FCA-7B6C-CB46-F87B-E3EB917BEA0A}"/>
              </a:ext>
            </a:extLst>
          </p:cNvPr>
          <p:cNvCxnSpPr/>
          <p:nvPr/>
        </p:nvCxnSpPr>
        <p:spPr>
          <a:xfrm flipV="1">
            <a:off x="9813061" y="5188461"/>
            <a:ext cx="0" cy="575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2C655EA-8E19-B028-BBBE-948AB869570E}"/>
              </a:ext>
            </a:extLst>
          </p:cNvPr>
          <p:cNvCxnSpPr/>
          <p:nvPr/>
        </p:nvCxnSpPr>
        <p:spPr>
          <a:xfrm flipV="1">
            <a:off x="7884183" y="5188461"/>
            <a:ext cx="0" cy="575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830E44F-2679-F094-02D3-2B435F418D42}"/>
              </a:ext>
            </a:extLst>
          </p:cNvPr>
          <p:cNvSpPr txBox="1"/>
          <p:nvPr/>
        </p:nvSpPr>
        <p:spPr>
          <a:xfrm>
            <a:off x="11028026" y="3170144"/>
            <a:ext cx="161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o_ctrl_data(32)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E8C2286-0D85-26CA-C712-04AE3E67B974}"/>
              </a:ext>
            </a:extLst>
          </p:cNvPr>
          <p:cNvCxnSpPr>
            <a:cxnSpLocks/>
          </p:cNvCxnSpPr>
          <p:nvPr/>
        </p:nvCxnSpPr>
        <p:spPr>
          <a:xfrm>
            <a:off x="11015482" y="3122088"/>
            <a:ext cx="1849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3ACC74-FA6A-636B-990B-24AD5F39C834}"/>
              </a:ext>
            </a:extLst>
          </p:cNvPr>
          <p:cNvSpPr txBox="1"/>
          <p:nvPr/>
        </p:nvSpPr>
        <p:spPr>
          <a:xfrm>
            <a:off x="11015482" y="2707685"/>
            <a:ext cx="164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o_ctrl_addr(4)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6F223E8-D70A-193E-458C-D2D2205E7B19}"/>
              </a:ext>
            </a:extLst>
          </p:cNvPr>
          <p:cNvCxnSpPr>
            <a:cxnSpLocks/>
          </p:cNvCxnSpPr>
          <p:nvPr/>
        </p:nvCxnSpPr>
        <p:spPr>
          <a:xfrm>
            <a:off x="11015482" y="2638811"/>
            <a:ext cx="18623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95F9A0-EC4A-DDC1-B50E-653AD644A32C}"/>
              </a:ext>
            </a:extLst>
          </p:cNvPr>
          <p:cNvSpPr txBox="1"/>
          <p:nvPr/>
        </p:nvSpPr>
        <p:spPr>
          <a:xfrm>
            <a:off x="11121686" y="2251959"/>
            <a:ext cx="131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>
                <a:solidFill>
                  <a:srgbClr val="FF0000"/>
                </a:solidFill>
              </a:rPr>
              <a:t>o</a:t>
            </a:r>
            <a:r>
              <a:rPr lang="en-US" altLang="ko-KR">
                <a:solidFill>
                  <a:srgbClr val="FF0000"/>
                </a:solidFill>
              </a:rPr>
              <a:t>_ctrl_we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AD3D811-59F0-3293-24FB-CBD66F4A547F}"/>
              </a:ext>
            </a:extLst>
          </p:cNvPr>
          <p:cNvCxnSpPr>
            <a:cxnSpLocks/>
          </p:cNvCxnSpPr>
          <p:nvPr/>
        </p:nvCxnSpPr>
        <p:spPr>
          <a:xfrm flipV="1">
            <a:off x="5040486" y="3185535"/>
            <a:ext cx="1617286" cy="5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D1B813C-5987-657B-7A61-786D5D64CFFB}"/>
              </a:ext>
            </a:extLst>
          </p:cNvPr>
          <p:cNvSpPr txBox="1"/>
          <p:nvPr/>
        </p:nvSpPr>
        <p:spPr>
          <a:xfrm>
            <a:off x="5031852" y="2821477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i_ctrl_addr</a:t>
            </a:r>
            <a:r>
              <a:rPr lang="en-US" altLang="ko-KR" dirty="0">
                <a:solidFill>
                  <a:srgbClr val="FF0000"/>
                </a:solidFill>
              </a:rPr>
              <a:t>(4)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AA787A0-9545-EBB2-6E4E-0D40C0E6376E}"/>
              </a:ext>
            </a:extLst>
          </p:cNvPr>
          <p:cNvCxnSpPr>
            <a:cxnSpLocks/>
          </p:cNvCxnSpPr>
          <p:nvPr/>
        </p:nvCxnSpPr>
        <p:spPr>
          <a:xfrm>
            <a:off x="5040486" y="3715881"/>
            <a:ext cx="16172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A7988B1-C103-7D24-09FE-9217B66E670C}"/>
              </a:ext>
            </a:extLst>
          </p:cNvPr>
          <p:cNvSpPr txBox="1"/>
          <p:nvPr/>
        </p:nvSpPr>
        <p:spPr>
          <a:xfrm>
            <a:off x="5009228" y="3304754"/>
            <a:ext cx="156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i_ctrl_data</a:t>
            </a:r>
            <a:r>
              <a:rPr lang="en-US" altLang="ko-KR" dirty="0">
                <a:solidFill>
                  <a:srgbClr val="FF0000"/>
                </a:solidFill>
              </a:rPr>
              <a:t>(32)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C499CA8B-0D12-551C-FB78-CF8F9F0C5B55}"/>
              </a:ext>
            </a:extLst>
          </p:cNvPr>
          <p:cNvGrpSpPr/>
          <p:nvPr/>
        </p:nvGrpSpPr>
        <p:grpSpPr>
          <a:xfrm>
            <a:off x="4146045" y="6650928"/>
            <a:ext cx="2009317" cy="3147725"/>
            <a:chOff x="4146045" y="6650928"/>
            <a:chExt cx="2009317" cy="314772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608F7BC-B01A-44B8-0F17-33F6A59390BD}"/>
                </a:ext>
              </a:extLst>
            </p:cNvPr>
            <p:cNvSpPr/>
            <p:nvPr/>
          </p:nvSpPr>
          <p:spPr>
            <a:xfrm>
              <a:off x="4146796" y="7449172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CTRL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268E683-A3AF-FF30-A9A3-E705E6B65486}"/>
                </a:ext>
              </a:extLst>
            </p:cNvPr>
            <p:cNvSpPr txBox="1"/>
            <p:nvPr/>
          </p:nvSpPr>
          <p:spPr>
            <a:xfrm>
              <a:off x="4185331" y="6650928"/>
              <a:ext cx="1920462" cy="46166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CTRL memory</a:t>
              </a:r>
              <a:endParaRPr lang="ko-KR" altLang="en-US" sz="24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BF1583-D4F2-1AA0-69D6-871CEF2BA07B}"/>
                </a:ext>
              </a:extLst>
            </p:cNvPr>
            <p:cNvSpPr/>
            <p:nvPr/>
          </p:nvSpPr>
          <p:spPr>
            <a:xfrm>
              <a:off x="4146796" y="7780913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X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9706708-CD5B-0085-07CF-3C71C6138E4D}"/>
                </a:ext>
              </a:extLst>
            </p:cNvPr>
            <p:cNvSpPr/>
            <p:nvPr/>
          </p:nvSpPr>
          <p:spPr>
            <a:xfrm>
              <a:off x="4146796" y="8118439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param1(21)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9426A5C-9E6F-C524-D055-83E33530878D}"/>
                </a:ext>
              </a:extLst>
            </p:cNvPr>
            <p:cNvSpPr/>
            <p:nvPr/>
          </p:nvSpPr>
          <p:spPr>
            <a:xfrm>
              <a:off x="4146796" y="8455965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param2(20)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95753DC-5D86-1023-B047-E96BF2553995}"/>
                </a:ext>
              </a:extLst>
            </p:cNvPr>
            <p:cNvSpPr/>
            <p:nvPr/>
          </p:nvSpPr>
          <p:spPr>
            <a:xfrm>
              <a:off x="4146796" y="8793491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Kernel[0]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196AAF2-7753-09A9-3A32-C1C556AFA1EF}"/>
                </a:ext>
              </a:extLst>
            </p:cNvPr>
            <p:cNvSpPr/>
            <p:nvPr/>
          </p:nvSpPr>
          <p:spPr>
            <a:xfrm>
              <a:off x="4146796" y="9129286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...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AB15F52-5B84-0B3A-16C4-7E8B8FC83422}"/>
                </a:ext>
              </a:extLst>
            </p:cNvPr>
            <p:cNvSpPr/>
            <p:nvPr/>
          </p:nvSpPr>
          <p:spPr>
            <a:xfrm>
              <a:off x="4146796" y="9462858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Kernel[8]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8BD4FE2-D430-7721-ECBB-450F1D00EC05}"/>
                </a:ext>
              </a:extLst>
            </p:cNvPr>
            <p:cNvSpPr/>
            <p:nvPr/>
          </p:nvSpPr>
          <p:spPr>
            <a:xfrm>
              <a:off x="4146045" y="7113459"/>
              <a:ext cx="2008566" cy="3357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ysClr val="windowText" lastClr="000000"/>
                  </a:solidFill>
                </a:rPr>
                <a:t>Memory</a:t>
              </a:r>
              <a:endParaRPr lang="ko-KR" altLang="en-US" sz="2000" b="1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F4B7F3D-E503-B9D1-A12B-D38D5C14A8FF}"/>
              </a:ext>
            </a:extLst>
          </p:cNvPr>
          <p:cNvSpPr txBox="1"/>
          <p:nvPr/>
        </p:nvSpPr>
        <p:spPr>
          <a:xfrm>
            <a:off x="2861429" y="6699820"/>
            <a:ext cx="121058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i_ctrl_addr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4C6DBCD-F18B-5BB4-273B-C6CD7939C30F}"/>
              </a:ext>
            </a:extLst>
          </p:cNvPr>
          <p:cNvSpPr/>
          <p:nvPr/>
        </p:nvSpPr>
        <p:spPr>
          <a:xfrm>
            <a:off x="2971799" y="7447442"/>
            <a:ext cx="938085" cy="3375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0x0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0EED91B-0943-02D6-FE58-A066491C57AF}"/>
              </a:ext>
            </a:extLst>
          </p:cNvPr>
          <p:cNvSpPr/>
          <p:nvPr/>
        </p:nvSpPr>
        <p:spPr>
          <a:xfrm>
            <a:off x="2971799" y="7779183"/>
            <a:ext cx="938085" cy="3375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0x4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F9D8D7F-0F23-E06C-4876-25143BBBC1B7}"/>
              </a:ext>
            </a:extLst>
          </p:cNvPr>
          <p:cNvSpPr/>
          <p:nvPr/>
        </p:nvSpPr>
        <p:spPr>
          <a:xfrm>
            <a:off x="2971799" y="8116709"/>
            <a:ext cx="938085" cy="3375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0x8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CF19017-37F0-649E-650F-4F683A101914}"/>
              </a:ext>
            </a:extLst>
          </p:cNvPr>
          <p:cNvSpPr/>
          <p:nvPr/>
        </p:nvSpPr>
        <p:spPr>
          <a:xfrm>
            <a:off x="2971799" y="8454235"/>
            <a:ext cx="938085" cy="3375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0xC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2A50EB2-5355-F36D-8E5F-A9C8CA114D9C}"/>
              </a:ext>
            </a:extLst>
          </p:cNvPr>
          <p:cNvSpPr/>
          <p:nvPr/>
        </p:nvSpPr>
        <p:spPr>
          <a:xfrm>
            <a:off x="2971799" y="8791761"/>
            <a:ext cx="938085" cy="3375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0x10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B2F8CD7-0B38-E397-20A0-C0D9C53B0903}"/>
              </a:ext>
            </a:extLst>
          </p:cNvPr>
          <p:cNvSpPr/>
          <p:nvPr/>
        </p:nvSpPr>
        <p:spPr>
          <a:xfrm>
            <a:off x="2971799" y="9127556"/>
            <a:ext cx="938085" cy="3375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...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9CC0DA0-9DFF-66C2-6514-18BFD8CEFB22}"/>
              </a:ext>
            </a:extLst>
          </p:cNvPr>
          <p:cNvSpPr/>
          <p:nvPr/>
        </p:nvSpPr>
        <p:spPr>
          <a:xfrm>
            <a:off x="2971799" y="9461128"/>
            <a:ext cx="938085" cy="3375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0x30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8F3324D-44F1-C40D-1695-785A33518142}"/>
              </a:ext>
            </a:extLst>
          </p:cNvPr>
          <p:cNvSpPr/>
          <p:nvPr/>
        </p:nvSpPr>
        <p:spPr>
          <a:xfrm>
            <a:off x="2971048" y="7111729"/>
            <a:ext cx="938085" cy="3375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#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0DF5BFA-3DFE-3A4F-A8D1-96CE0710E6B0}"/>
              </a:ext>
            </a:extLst>
          </p:cNvPr>
          <p:cNvCxnSpPr>
            <a:cxnSpLocks/>
          </p:cNvCxnSpPr>
          <p:nvPr/>
        </p:nvCxnSpPr>
        <p:spPr>
          <a:xfrm>
            <a:off x="11015482" y="3947821"/>
            <a:ext cx="18623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1D66AF-6080-96B9-E012-6BA8DB77EDA9}"/>
              </a:ext>
            </a:extLst>
          </p:cNvPr>
          <p:cNvSpPr txBox="1"/>
          <p:nvPr/>
        </p:nvSpPr>
        <p:spPr>
          <a:xfrm>
            <a:off x="11015482" y="3533418"/>
            <a:ext cx="164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o_img_addr(18)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80C89B8-3460-7AEA-0AC1-54B05269077F}"/>
              </a:ext>
            </a:extLst>
          </p:cNvPr>
          <p:cNvCxnSpPr>
            <a:cxnSpLocks/>
          </p:cNvCxnSpPr>
          <p:nvPr/>
        </p:nvCxnSpPr>
        <p:spPr>
          <a:xfrm>
            <a:off x="11028025" y="5180571"/>
            <a:ext cx="18371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86F6613-ED1A-BBC7-B38C-BC18FB92F6D8}"/>
              </a:ext>
            </a:extLst>
          </p:cNvPr>
          <p:cNvSpPr txBox="1"/>
          <p:nvPr/>
        </p:nvSpPr>
        <p:spPr>
          <a:xfrm>
            <a:off x="11028025" y="4779060"/>
            <a:ext cx="172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o_oimg_data(32)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BC34341-2679-EAF1-13A5-AEABCD8C1E39}"/>
              </a:ext>
            </a:extLst>
          </p:cNvPr>
          <p:cNvCxnSpPr>
            <a:cxnSpLocks/>
          </p:cNvCxnSpPr>
          <p:nvPr/>
        </p:nvCxnSpPr>
        <p:spPr>
          <a:xfrm>
            <a:off x="11015482" y="4731004"/>
            <a:ext cx="18623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0BB0A8F-DB63-3FB4-5C72-E8E7419FFCC1}"/>
              </a:ext>
            </a:extLst>
          </p:cNvPr>
          <p:cNvSpPr txBox="1"/>
          <p:nvPr/>
        </p:nvSpPr>
        <p:spPr>
          <a:xfrm>
            <a:off x="11015482" y="4316601"/>
            <a:ext cx="193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o_oimg_addr(18)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9759E5F-1AAC-B02B-B41A-AAD982B5CEFC}"/>
              </a:ext>
            </a:extLst>
          </p:cNvPr>
          <p:cNvCxnSpPr>
            <a:cxnSpLocks/>
          </p:cNvCxnSpPr>
          <p:nvPr/>
        </p:nvCxnSpPr>
        <p:spPr>
          <a:xfrm>
            <a:off x="11015482" y="4247727"/>
            <a:ext cx="18623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53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194B91-3616-E0F8-F0A1-9B94A23AD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3F978561-856C-648F-0150-98CC02C1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14</a:t>
            </a:fld>
            <a:endParaRPr lang="en-US" sz="1800"/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BD122FC4-5518-9AAA-E77B-1E2670FAAAE0}"/>
              </a:ext>
            </a:extLst>
          </p:cNvPr>
          <p:cNvSpPr txBox="1"/>
          <p:nvPr/>
        </p:nvSpPr>
        <p:spPr>
          <a:xfrm>
            <a:off x="2552700" y="4632847"/>
            <a:ext cx="13182600" cy="1021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86"/>
              </a:lnSpc>
            </a:pPr>
            <a:r>
              <a:rPr lang="en-US" altLang="ko-KR" sz="6600" b="1" spc="217" dirty="0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973343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EC46CF-BF68-61EB-0222-97A4CB0EF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29C32159-2AB2-898A-80DA-10B5768A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67E49ABC-6BC3-2C16-95A7-969879F532A1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altLang="ko-KR" sz="6204" b="1" spc="217" dirty="0">
                <a:solidFill>
                  <a:srgbClr val="000000"/>
                </a:solidFill>
                <a:latin typeface="+mn-ea"/>
                <a:cs typeface="Gotham" panose="020B0600000101010101" charset="0"/>
              </a:rPr>
              <a:t>Conv2d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DA8545EF-945E-B2BA-7A75-2C6EA706FAF8}"/>
                  </a:ext>
                </a:extLst>
              </p:cNvPr>
              <p:cNvSpPr txBox="1"/>
              <p:nvPr/>
            </p:nvSpPr>
            <p:spPr>
              <a:xfrm>
                <a:off x="1028700" y="2118880"/>
                <a:ext cx="16535400" cy="297421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571500" indent="-571500">
                  <a:lnSpc>
                    <a:spcPts val="8686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𝑶𝒖𝒕𝒑𝒖𝒕</m:t>
                    </m:r>
                    <m:d>
                      <m:dPr>
                        <m:ctrlP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</m:ctrlPr>
                      </m:dPr>
                      <m:e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𝒊</m:t>
                        </m:r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,</m:t>
                        </m:r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𝒋</m:t>
                        </m:r>
                      </m:e>
                    </m:d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=(</m:t>
                    </m:r>
                    <m:nary>
                      <m:naryPr>
                        <m:chr m:val="∑"/>
                        <m:ctrlP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otham" panose="020B0600000101010101" charset="0"/>
                          </a:rPr>
                        </m:ctrlPr>
                      </m:naryPr>
                      <m:sub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otham" panose="020B0600000101010101" charset="0"/>
                          </a:rPr>
                          <m:t>𝒎</m:t>
                        </m:r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otham" panose="020B0600000101010101" charset="0"/>
                          </a:rPr>
                          <m:t>=</m:t>
                        </m:r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otham" panose="020B0600000101010101" charset="0"/>
                          </a:rPr>
                          <m:t>𝟎</m:t>
                        </m:r>
                      </m:sub>
                      <m:sup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otham" panose="020B0600000101010101" charset="0"/>
                          </a:rPr>
                          <m:t>𝒌</m:t>
                        </m:r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otham" panose="020B0600000101010101" charset="0"/>
                          </a:rPr>
                          <m:t>−</m:t>
                        </m:r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otham" panose="020B0600000101010101" charset="0"/>
                          </a:rPr>
                          <m:t>𝟏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36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</m:ctrlPr>
                          </m:naryPr>
                          <m:sub>
                            <m:r>
                              <a:rPr lang="en-US" altLang="ko-KR" sz="36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𝒏</m:t>
                            </m:r>
                            <m:r>
                              <a:rPr lang="en-US" altLang="ko-KR" sz="36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=</m:t>
                            </m:r>
                            <m:r>
                              <a:rPr lang="en-US" altLang="ko-KR" sz="36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ko-KR" sz="36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𝒌</m:t>
                            </m:r>
                            <m:r>
                              <a:rPr lang="en-US" altLang="ko-KR" sz="36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−</m:t>
                            </m:r>
                            <m:r>
                              <a:rPr lang="en-US" altLang="ko-KR" sz="36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𝟏</m:t>
                            </m:r>
                          </m:sup>
                          <m:e>
                            <m:r>
                              <a:rPr lang="en-US" altLang="ko-KR" sz="36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𝑰𝒏𝒑𝒖𝒕</m:t>
                            </m:r>
                            <m:d>
                              <m:dPr>
                                <m:ctrlPr>
                                  <a:rPr lang="en-US" altLang="ko-KR" sz="36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36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𝒊</m:t>
                                </m:r>
                                <m:r>
                                  <a:rPr lang="en-US" altLang="ko-KR" sz="36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+</m:t>
                                </m:r>
                                <m:r>
                                  <a:rPr lang="en-US" altLang="ko-KR" sz="36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𝒎</m:t>
                                </m:r>
                                <m:r>
                                  <a:rPr lang="en-US" altLang="ko-KR" sz="36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, </m:t>
                                </m:r>
                                <m:r>
                                  <a:rPr lang="en-US" altLang="ko-KR" sz="36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𝒋</m:t>
                                </m:r>
                                <m:r>
                                  <a:rPr lang="en-US" altLang="ko-KR" sz="36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+</m:t>
                                </m:r>
                                <m:r>
                                  <a:rPr lang="en-US" altLang="ko-KR" sz="36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𝒏</m:t>
                                </m:r>
                              </m:e>
                            </m:d>
                            <m:r>
                              <a:rPr lang="en-US" altLang="ko-KR" sz="36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∗</m:t>
                            </m:r>
                            <m:r>
                              <a:rPr lang="en-US" altLang="ko-KR" sz="36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𝑲𝒆𝒓𝒏𝒆𝒍</m:t>
                            </m:r>
                            <m:d>
                              <m:dPr>
                                <m:ctrlPr>
                                  <a:rPr lang="en-US" altLang="ko-KR" sz="36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36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𝒎</m:t>
                                </m:r>
                                <m:r>
                                  <a:rPr lang="en-US" altLang="ko-KR" sz="36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,</m:t>
                                </m:r>
                                <m:r>
                                  <a:rPr lang="en-US" altLang="ko-KR" sz="36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𝒏</m:t>
                                </m:r>
                              </m:e>
                            </m:d>
                            <m:r>
                              <a:rPr lang="en-US" altLang="ko-KR" sz="36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)+</m:t>
                            </m:r>
                            <m:r>
                              <a:rPr lang="en-US" altLang="ko-KR" sz="36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𝑩𝒊𝒂𝒔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sz="3600" b="1" spc="217" dirty="0">
                  <a:solidFill>
                    <a:srgbClr val="000000"/>
                  </a:solidFill>
                  <a:latin typeface="+mj-ea"/>
                  <a:ea typeface="Cambria Math" panose="02040503050406030204" pitchFamily="18" charset="0"/>
                  <a:cs typeface="Gotham" panose="020B0600000101010101" charset="0"/>
                </a:endParaRPr>
              </a:p>
              <a:p>
                <a:pPr marL="1028700" lvl="1" indent="-5715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sz="2800" b="1" spc="217" dirty="0" err="1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i</a:t>
                </a:r>
                <a:r>
                  <a:rPr lang="en-US" sz="28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, j : </a:t>
                </a:r>
                <a:r>
                  <a:rPr lang="ko-KR" altLang="en-US" sz="28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입력</a:t>
                </a:r>
                <a:r>
                  <a:rPr lang="en-US" altLang="ko-KR" sz="28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/</a:t>
                </a:r>
                <a:r>
                  <a:rPr lang="ko-KR" altLang="en-US" sz="28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출력의 </a:t>
                </a:r>
                <a:r>
                  <a:rPr lang="en-US" altLang="ko-KR" sz="2800" b="1" spc="217" dirty="0" err="1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i</a:t>
                </a:r>
                <a:r>
                  <a:rPr lang="en-US" altLang="ko-KR" sz="28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, j </a:t>
                </a:r>
                <a:r>
                  <a:rPr lang="ko-KR" altLang="en-US" sz="28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위치 값</a:t>
                </a:r>
                <a:endParaRPr lang="en-US" altLang="ko-KR" sz="2800" b="1" spc="217" dirty="0">
                  <a:solidFill>
                    <a:srgbClr val="000000"/>
                  </a:solidFill>
                  <a:latin typeface="+mj-ea"/>
                  <a:ea typeface="+mj-ea"/>
                  <a:cs typeface="Gotham" panose="020B0600000101010101" charset="0"/>
                </a:endParaRPr>
              </a:p>
              <a:p>
                <a:pPr marL="1028700" lvl="1" indent="-5715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sz="28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Kernel(</a:t>
                </a:r>
                <a:r>
                  <a:rPr lang="en-US" sz="2800" b="1" spc="217" dirty="0" err="1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m,n</a:t>
                </a:r>
                <a:r>
                  <a:rPr lang="en-US" sz="28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) : </a:t>
                </a:r>
                <a:r>
                  <a:rPr lang="ko-KR" altLang="en-US" sz="28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필터 </a:t>
                </a:r>
                <a:r>
                  <a:rPr lang="en-US" altLang="ko-KR" sz="2800" b="1" spc="217" dirty="0" err="1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m,n</a:t>
                </a:r>
                <a:r>
                  <a:rPr lang="en-US" altLang="ko-KR" sz="28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 </a:t>
                </a:r>
                <a:r>
                  <a:rPr lang="ko-KR" altLang="en-US" sz="28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위치의 가중치</a:t>
                </a:r>
                <a:endParaRPr lang="en-US" altLang="ko-KR" sz="2800" b="1" spc="217" dirty="0">
                  <a:solidFill>
                    <a:srgbClr val="000000"/>
                  </a:solidFill>
                  <a:latin typeface="+mj-ea"/>
                  <a:ea typeface="+mj-ea"/>
                  <a:cs typeface="Gotham" panose="020B0600000101010101" charset="0"/>
                </a:endParaRPr>
              </a:p>
              <a:p>
                <a:pPr marL="1028700" lvl="1" indent="-5715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sz="28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k : </a:t>
                </a:r>
                <a:r>
                  <a:rPr lang="ko-KR" altLang="en-US" sz="28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필터의 크기</a:t>
                </a:r>
                <a:endParaRPr lang="en-US" altLang="ko-KR" sz="2800" b="1" spc="217" dirty="0">
                  <a:solidFill>
                    <a:srgbClr val="000000"/>
                  </a:solidFill>
                  <a:latin typeface="+mj-ea"/>
                  <a:ea typeface="+mj-ea"/>
                  <a:cs typeface="Gotham" panose="020B0600000101010101" charset="0"/>
                </a:endParaRPr>
              </a:p>
            </p:txBody>
          </p:sp>
        </mc:Choice>
        <mc:Fallback xmlns=""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DA8545EF-945E-B2BA-7A75-2C6EA706F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2118880"/>
                <a:ext cx="16535400" cy="2974212"/>
              </a:xfrm>
              <a:prstGeom prst="rect">
                <a:avLst/>
              </a:prstGeom>
              <a:blipFill>
                <a:blip r:embed="rId2"/>
                <a:stretch>
                  <a:fillRect b="-63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>
            <a:extLst>
              <a:ext uri="{FF2B5EF4-FFF2-40B4-BE49-F238E27FC236}">
                <a16:creationId xmlns:a16="http://schemas.microsoft.com/office/drawing/2014/main" id="{4C867690-B2B2-DDA0-FCEE-FD84AFD6C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62" y="6121874"/>
            <a:ext cx="2806880" cy="22922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553B96D-33D2-5A35-4365-87DFD5351E9C}"/>
              </a:ext>
            </a:extLst>
          </p:cNvPr>
          <p:cNvSpPr txBox="1"/>
          <p:nvPr/>
        </p:nvSpPr>
        <p:spPr>
          <a:xfrm>
            <a:off x="2206333" y="8421778"/>
            <a:ext cx="181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input feature</a:t>
            </a:r>
            <a:endParaRPr lang="ko-KR" altLang="en-US" sz="24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51B98D-963E-1318-EA33-580AEAE6E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1687" y="7002448"/>
            <a:ext cx="376248" cy="6521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D6701D-BA9A-B7E6-E7DB-B459132097EC}"/>
              </a:ext>
            </a:extLst>
          </p:cNvPr>
          <p:cNvSpPr txBox="1"/>
          <p:nvPr/>
        </p:nvSpPr>
        <p:spPr>
          <a:xfrm>
            <a:off x="5895280" y="8348184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kernel</a:t>
            </a:r>
            <a:endParaRPr lang="ko-KR" alt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8A6FB-A9A3-9B01-DFCE-7B805BE04BDA}"/>
              </a:ext>
            </a:extLst>
          </p:cNvPr>
          <p:cNvSpPr txBox="1"/>
          <p:nvPr/>
        </p:nvSpPr>
        <p:spPr>
          <a:xfrm>
            <a:off x="8370768" y="8355804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bias</a:t>
            </a:r>
            <a:endParaRPr lang="ko-KR" alt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4DAEF-4205-6804-DC90-F928D00C5290}"/>
              </a:ext>
            </a:extLst>
          </p:cNvPr>
          <p:cNvSpPr txBox="1"/>
          <p:nvPr/>
        </p:nvSpPr>
        <p:spPr>
          <a:xfrm>
            <a:off x="10174227" y="6343129"/>
            <a:ext cx="64011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Output(0,0) = (	1*1 </a:t>
            </a:r>
            <a:r>
              <a:rPr lang="en-US" altLang="ko-KR" sz="2800"/>
              <a:t>+ 2 </a:t>
            </a:r>
            <a:r>
              <a:rPr lang="en-US" altLang="ko-KR" sz="2800" dirty="0"/>
              <a:t>* 0 </a:t>
            </a:r>
            <a:r>
              <a:rPr lang="en-US" altLang="ko-KR" sz="2800"/>
              <a:t>+ 3 </a:t>
            </a:r>
            <a:r>
              <a:rPr lang="en-US" altLang="ko-KR" sz="2800" dirty="0"/>
              <a:t>* 0 + </a:t>
            </a:r>
          </a:p>
          <a:p>
            <a:r>
              <a:rPr lang="en-US" altLang="ko-KR" sz="2800" dirty="0"/>
              <a:t>		    	4 * -1 </a:t>
            </a:r>
            <a:r>
              <a:rPr lang="en-US" altLang="ko-KR" sz="2800"/>
              <a:t>+ 5 </a:t>
            </a:r>
            <a:r>
              <a:rPr lang="en-US" altLang="ko-KR" sz="2800" dirty="0"/>
              <a:t>* 1 </a:t>
            </a:r>
            <a:r>
              <a:rPr lang="en-US" altLang="ko-KR" sz="2800"/>
              <a:t>+ 6 </a:t>
            </a:r>
            <a:r>
              <a:rPr lang="en-US" altLang="ko-KR" sz="2800" dirty="0"/>
              <a:t>* 0 + </a:t>
            </a:r>
          </a:p>
          <a:p>
            <a:r>
              <a:rPr lang="en-US" altLang="ko-KR" sz="2800" dirty="0"/>
              <a:t>		    	7 * 0 </a:t>
            </a:r>
            <a:r>
              <a:rPr lang="en-US" altLang="ko-KR" sz="2800"/>
              <a:t>+ 8 </a:t>
            </a:r>
            <a:r>
              <a:rPr lang="en-US" altLang="ko-KR" sz="2800" dirty="0"/>
              <a:t>* 0 </a:t>
            </a:r>
            <a:r>
              <a:rPr lang="en-US" altLang="ko-KR" sz="2800"/>
              <a:t>+ 9 </a:t>
            </a:r>
            <a:r>
              <a:rPr lang="en-US" altLang="ko-KR" sz="2800" dirty="0"/>
              <a:t>* 0</a:t>
            </a:r>
            <a:r>
              <a:rPr lang="en-US" altLang="ko-KR" sz="2800"/>
              <a:t>) + </a:t>
            </a:r>
            <a:r>
              <a:rPr lang="en-US" altLang="ko-KR" sz="2800" dirty="0"/>
              <a:t>1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C02A64-0D5F-A6DD-53F1-05CF9EED76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129" y="6343129"/>
            <a:ext cx="2842104" cy="197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49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66082E-87EE-565C-BA9A-A8A67D341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AEA864D5-A0FE-5EA8-F706-E9DF6638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84BCBB36-AB94-DE46-94E0-CF5D941ACC80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altLang="ko-KR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Conv2d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170A837-6C57-8A23-0B2F-FCAFF5693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046698"/>
              </p:ext>
            </p:extLst>
          </p:nvPr>
        </p:nvGraphicFramePr>
        <p:xfrm>
          <a:off x="7223760" y="4840488"/>
          <a:ext cx="1905000" cy="1714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405797081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51292003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179963125"/>
                    </a:ext>
                  </a:extLst>
                </a:gridCol>
              </a:tblGrid>
              <a:tr h="5715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666756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-0.5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57413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19302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5C55700-2A95-61B8-4EBA-9B3483AFBF63}"/>
              </a:ext>
            </a:extLst>
          </p:cNvPr>
          <p:cNvSpPr txBox="1"/>
          <p:nvPr/>
        </p:nvSpPr>
        <p:spPr>
          <a:xfrm>
            <a:off x="9735475" y="525993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no bias</a:t>
            </a:r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6A359A7A-6922-E50A-C3C9-B5DB70CB9EA6}"/>
              </a:ext>
            </a:extLst>
          </p:cNvPr>
          <p:cNvSpPr/>
          <p:nvPr/>
        </p:nvSpPr>
        <p:spPr>
          <a:xfrm>
            <a:off x="13593859" y="5690118"/>
            <a:ext cx="565324" cy="7620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같음 기호 12">
            <a:extLst>
              <a:ext uri="{FF2B5EF4-FFF2-40B4-BE49-F238E27FC236}">
                <a16:creationId xmlns:a16="http://schemas.microsoft.com/office/drawing/2014/main" id="{1C9CF5A2-8009-6159-0135-8C20DF622BAF}"/>
              </a:ext>
            </a:extLst>
          </p:cNvPr>
          <p:cNvSpPr/>
          <p:nvPr/>
        </p:nvSpPr>
        <p:spPr>
          <a:xfrm>
            <a:off x="9829801" y="5495598"/>
            <a:ext cx="762000" cy="646331"/>
          </a:xfrm>
          <a:prstGeom prst="mathEqua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2BE99F38-13FA-8149-3C85-2EE6EA55C173}"/>
              </a:ext>
            </a:extLst>
          </p:cNvPr>
          <p:cNvSpPr/>
          <p:nvPr/>
        </p:nvSpPr>
        <p:spPr>
          <a:xfrm>
            <a:off x="5867400" y="5298030"/>
            <a:ext cx="762000" cy="799416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204B92A-CD2A-C26D-B852-E9FA4E65F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903126"/>
              </p:ext>
            </p:extLst>
          </p:nvPr>
        </p:nvGraphicFramePr>
        <p:xfrm>
          <a:off x="1542449" y="3924300"/>
          <a:ext cx="3959192" cy="3788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899">
                  <a:extLst>
                    <a:ext uri="{9D8B030D-6E8A-4147-A177-3AD203B41FA5}">
                      <a16:colId xmlns:a16="http://schemas.microsoft.com/office/drawing/2014/main" val="2126648423"/>
                    </a:ext>
                  </a:extLst>
                </a:gridCol>
                <a:gridCol w="494899">
                  <a:extLst>
                    <a:ext uri="{9D8B030D-6E8A-4147-A177-3AD203B41FA5}">
                      <a16:colId xmlns:a16="http://schemas.microsoft.com/office/drawing/2014/main" val="1810685515"/>
                    </a:ext>
                  </a:extLst>
                </a:gridCol>
                <a:gridCol w="494899">
                  <a:extLst>
                    <a:ext uri="{9D8B030D-6E8A-4147-A177-3AD203B41FA5}">
                      <a16:colId xmlns:a16="http://schemas.microsoft.com/office/drawing/2014/main" val="2841783329"/>
                    </a:ext>
                  </a:extLst>
                </a:gridCol>
                <a:gridCol w="494899">
                  <a:extLst>
                    <a:ext uri="{9D8B030D-6E8A-4147-A177-3AD203B41FA5}">
                      <a16:colId xmlns:a16="http://schemas.microsoft.com/office/drawing/2014/main" val="1642543477"/>
                    </a:ext>
                  </a:extLst>
                </a:gridCol>
                <a:gridCol w="494899">
                  <a:extLst>
                    <a:ext uri="{9D8B030D-6E8A-4147-A177-3AD203B41FA5}">
                      <a16:colId xmlns:a16="http://schemas.microsoft.com/office/drawing/2014/main" val="1106153078"/>
                    </a:ext>
                  </a:extLst>
                </a:gridCol>
                <a:gridCol w="494899">
                  <a:extLst>
                    <a:ext uri="{9D8B030D-6E8A-4147-A177-3AD203B41FA5}">
                      <a16:colId xmlns:a16="http://schemas.microsoft.com/office/drawing/2014/main" val="778187519"/>
                    </a:ext>
                  </a:extLst>
                </a:gridCol>
                <a:gridCol w="494899">
                  <a:extLst>
                    <a:ext uri="{9D8B030D-6E8A-4147-A177-3AD203B41FA5}">
                      <a16:colId xmlns:a16="http://schemas.microsoft.com/office/drawing/2014/main" val="1126933116"/>
                    </a:ext>
                  </a:extLst>
                </a:gridCol>
                <a:gridCol w="494899">
                  <a:extLst>
                    <a:ext uri="{9D8B030D-6E8A-4147-A177-3AD203B41FA5}">
                      <a16:colId xmlns:a16="http://schemas.microsoft.com/office/drawing/2014/main" val="3415638656"/>
                    </a:ext>
                  </a:extLst>
                </a:gridCol>
              </a:tblGrid>
              <a:tr h="473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630946"/>
                  </a:ext>
                </a:extLst>
              </a:tr>
              <a:tr h="473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942153"/>
                  </a:ext>
                </a:extLst>
              </a:tr>
              <a:tr h="473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711777"/>
                  </a:ext>
                </a:extLst>
              </a:tr>
              <a:tr h="473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802064"/>
                  </a:ext>
                </a:extLst>
              </a:tr>
              <a:tr h="473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898020"/>
                  </a:ext>
                </a:extLst>
              </a:tr>
              <a:tr h="473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931341"/>
                  </a:ext>
                </a:extLst>
              </a:tr>
              <a:tr h="473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769311"/>
                  </a:ext>
                </a:extLst>
              </a:tr>
              <a:tr h="473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68188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5149339-81CD-63AF-A922-55AACB191AE4}"/>
              </a:ext>
            </a:extLst>
          </p:cNvPr>
          <p:cNvSpPr txBox="1"/>
          <p:nvPr/>
        </p:nvSpPr>
        <p:spPr>
          <a:xfrm>
            <a:off x="2880683" y="7924800"/>
            <a:ext cx="1412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input</a:t>
            </a:r>
            <a:r>
              <a:rPr lang="ko-KR" altLang="en-US"/>
              <a:t> </a:t>
            </a:r>
            <a:r>
              <a:rPr lang="en-US" altLang="ko-KR"/>
              <a:t>feature</a:t>
            </a:r>
          </a:p>
          <a:p>
            <a:r>
              <a:rPr lang="en-US" altLang="ko-KR"/>
              <a:t>padding = 1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25FADA-3577-E7E7-8DDF-5848AC378B9A}"/>
              </a:ext>
            </a:extLst>
          </p:cNvPr>
          <p:cNvSpPr txBox="1"/>
          <p:nvPr/>
        </p:nvSpPr>
        <p:spPr>
          <a:xfrm>
            <a:off x="12549074" y="9486900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16</a:t>
            </a:r>
            <a:r>
              <a:rPr lang="ko-KR" altLang="en-US"/>
              <a:t>진수 고정 소수점 표현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9A7B806-4B75-31E4-A1D0-CC03D119E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1055" y="6659625"/>
            <a:ext cx="5595692" cy="278829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EF2A94D-ECEC-B337-C70C-0875CEEA6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1055" y="2882229"/>
            <a:ext cx="5610932" cy="25908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EC2BECC-A2A8-6B13-9A87-1764F6D186E3}"/>
              </a:ext>
            </a:extLst>
          </p:cNvPr>
          <p:cNvSpPr txBox="1"/>
          <p:nvPr/>
        </p:nvSpPr>
        <p:spPr>
          <a:xfrm>
            <a:off x="7792693" y="8063299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kernel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851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28712E-6573-DAB0-C851-FD3FCBF98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1F31B6AC-7062-856B-8684-9B51566C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CF80E2A3-F045-F74E-58BA-7F34221A7315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altLang="ko-KR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Conv2d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3784463-ABEA-7274-233A-24BBDDCB8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859" y="6623571"/>
            <a:ext cx="5595692" cy="27882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0D31D2-CF85-705D-4E79-0C6DBB57E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09900"/>
            <a:ext cx="18288000" cy="164878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907AFA2-6773-2715-A439-CFA8C784E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20033"/>
            <a:ext cx="18288000" cy="652646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31F05AFC-4266-6302-C795-8252CD9C016A}"/>
              </a:ext>
            </a:extLst>
          </p:cNvPr>
          <p:cNvSpPr/>
          <p:nvPr/>
        </p:nvSpPr>
        <p:spPr>
          <a:xfrm>
            <a:off x="762000" y="3969727"/>
            <a:ext cx="914400" cy="609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755CCDB-7A18-71F0-1568-22905B8E485A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0" y="4274527"/>
            <a:ext cx="762000" cy="124550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FB2B5FD-F9F0-3C97-94CA-18846863FAB4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1676400" y="4274527"/>
            <a:ext cx="16611600" cy="124550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858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3B8630-3B9E-0478-3C17-F831014D0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D1C53833-B331-E305-E41E-6FC2C9AB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18</a:t>
            </a:fld>
            <a:endParaRPr lang="en-US" sz="1800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ACF6CE73-F8CE-9035-9248-AFFA6894EC9E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altLang="ko-KR" sz="6204" b="1" spc="217" dirty="0">
                <a:solidFill>
                  <a:srgbClr val="000000"/>
                </a:solidFill>
                <a:latin typeface="+mn-ea"/>
                <a:cs typeface="Gotham" panose="020B0600000101010101" charset="0"/>
              </a:rPr>
              <a:t>Conv2d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C9E60316-C7FD-56AB-C011-73431CA83ACE}"/>
              </a:ext>
            </a:extLst>
          </p:cNvPr>
          <p:cNvSpPr txBox="1"/>
          <p:nvPr/>
        </p:nvSpPr>
        <p:spPr>
          <a:xfrm>
            <a:off x="1028700" y="2118880"/>
            <a:ext cx="16535400" cy="955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SW </a:t>
            </a:r>
            <a:r>
              <a:rPr lang="ko-KR" altLang="en-US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제어</a:t>
            </a:r>
            <a:endParaRPr lang="en-US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3C67C3-D458-2AEC-4BED-7B197913B48D}"/>
              </a:ext>
            </a:extLst>
          </p:cNvPr>
          <p:cNvSpPr txBox="1"/>
          <p:nvPr/>
        </p:nvSpPr>
        <p:spPr>
          <a:xfrm>
            <a:off x="4032620" y="3970947"/>
            <a:ext cx="156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CTRL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MEM</a:t>
            </a:r>
            <a:endParaRPr lang="ko-KR" altLang="en-US" sz="2400" b="1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1FC2E33-8EEE-004E-A75E-2B07E7FBC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63634"/>
              </p:ext>
            </p:extLst>
          </p:nvPr>
        </p:nvGraphicFramePr>
        <p:xfrm>
          <a:off x="10265461" y="546947"/>
          <a:ext cx="7663586" cy="12573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8148">
                  <a:extLst>
                    <a:ext uri="{9D8B030D-6E8A-4147-A177-3AD203B41FA5}">
                      <a16:colId xmlns:a16="http://schemas.microsoft.com/office/drawing/2014/main" val="2105679402"/>
                    </a:ext>
                  </a:extLst>
                </a:gridCol>
                <a:gridCol w="6335438">
                  <a:extLst>
                    <a:ext uri="{9D8B030D-6E8A-4147-A177-3AD203B41FA5}">
                      <a16:colId xmlns:a16="http://schemas.microsoft.com/office/drawing/2014/main" val="3149597626"/>
                    </a:ext>
                  </a:extLst>
                </a:gridCol>
              </a:tblGrid>
              <a:tr h="438659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CTRL(9)</a:t>
                      </a:r>
                      <a:endParaRPr lang="ko-KR" altLang="en-US" sz="1800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en-US" altLang="ko-KR" sz="1800" b="0" i="0" u="none" strike="sng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cur_layer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(4), </a:t>
                      </a:r>
                      <a:r>
                        <a:rPr kumimoji="0" lang="en-US" altLang="ko-K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maxpool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(1), </a:t>
                      </a:r>
                      <a:r>
                        <a:rPr kumimoji="0" lang="en-US" altLang="ko-KR" sz="1800" b="0" i="0" u="none" strike="sng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Bn&amp;ReLU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(1), Conv(1), done(1), start(1)}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90698"/>
                  </a:ext>
                </a:extLst>
              </a:tr>
              <a:tr h="40935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param1(21) </a:t>
                      </a:r>
                      <a:endParaRPr lang="ko-KR" altLang="en-US" sz="180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{stride(2), padding(1), kernel(2), height(8), width(8)}</a:t>
                      </a:r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018721"/>
                  </a:ext>
                </a:extLst>
              </a:tr>
              <a:tr h="40935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param2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(20) </a:t>
                      </a:r>
                      <a:endParaRPr lang="ko-KR" altLang="en-US" sz="1800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{out-channel(10), in-channel(10)}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899432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60CB9524-A917-5B44-4446-3521150A5B07}"/>
              </a:ext>
            </a:extLst>
          </p:cNvPr>
          <p:cNvGrpSpPr/>
          <p:nvPr/>
        </p:nvGrpSpPr>
        <p:grpSpPr>
          <a:xfrm>
            <a:off x="3103897" y="4458079"/>
            <a:ext cx="3425822" cy="5340594"/>
            <a:chOff x="1419617" y="4359031"/>
            <a:chExt cx="3425822" cy="5340594"/>
          </a:xfrm>
        </p:grpSpPr>
        <p:pic>
          <p:nvPicPr>
            <p:cNvPr id="21" name="그림 20" descr="텍스트, 폰트, 스크린샷, 번호이(가) 표시된 사진&#10;&#10;자동 생성된 설명">
              <a:extLst>
                <a:ext uri="{FF2B5EF4-FFF2-40B4-BE49-F238E27FC236}">
                  <a16:creationId xmlns:a16="http://schemas.microsoft.com/office/drawing/2014/main" id="{D73129F4-1A10-3E1D-D7F6-B1854607A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6061" y="4359031"/>
              <a:ext cx="1947678" cy="5127869"/>
            </a:xfrm>
            <a:prstGeom prst="rect">
              <a:avLst/>
            </a:prstGeom>
          </p:spPr>
        </p:pic>
        <p:sp>
          <p:nvSpPr>
            <p:cNvPr id="22" name="곱하기 기호 21">
              <a:extLst>
                <a:ext uri="{FF2B5EF4-FFF2-40B4-BE49-F238E27FC236}">
                  <a16:creationId xmlns:a16="http://schemas.microsoft.com/office/drawing/2014/main" id="{4DBFFD38-A2CF-E47B-18AC-08912E9389C3}"/>
                </a:ext>
              </a:extLst>
            </p:cNvPr>
            <p:cNvSpPr/>
            <p:nvPr/>
          </p:nvSpPr>
          <p:spPr>
            <a:xfrm>
              <a:off x="1419617" y="8343900"/>
              <a:ext cx="3425822" cy="1355725"/>
            </a:xfrm>
            <a:prstGeom prst="mathMultiply">
              <a:avLst>
                <a:gd name="adj1" fmla="val 607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E83C06E-FE07-1255-15BE-C04E93F89874}"/>
              </a:ext>
            </a:extLst>
          </p:cNvPr>
          <p:cNvGrpSpPr/>
          <p:nvPr/>
        </p:nvGrpSpPr>
        <p:grpSpPr>
          <a:xfrm>
            <a:off x="6724388" y="2672408"/>
            <a:ext cx="1669779" cy="7543830"/>
            <a:chOff x="6155734" y="2712343"/>
            <a:chExt cx="1669779" cy="7543830"/>
          </a:xfrm>
        </p:grpSpPr>
        <p:pic>
          <p:nvPicPr>
            <p:cNvPr id="23" name="그림 22" descr="텍스트, 패턴, 스크린샷, 대칭이(가) 표시된 사진&#10;&#10;자동 생성된 설명">
              <a:extLst>
                <a:ext uri="{FF2B5EF4-FFF2-40B4-BE49-F238E27FC236}">
                  <a16:creationId xmlns:a16="http://schemas.microsoft.com/office/drawing/2014/main" id="{48B084AC-E7AB-9285-2DDB-69FE1B871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5734" y="3174008"/>
              <a:ext cx="1669779" cy="708216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854692-22D4-C605-3C13-04E034F4018C}"/>
                </a:ext>
              </a:extLst>
            </p:cNvPr>
            <p:cNvSpPr txBox="1"/>
            <p:nvPr/>
          </p:nvSpPr>
          <p:spPr>
            <a:xfrm>
              <a:off x="6245868" y="2712343"/>
              <a:ext cx="1489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IMG</a:t>
              </a:r>
              <a:r>
                <a:rPr lang="ko-KR" altLang="en-US" sz="2400" b="1" dirty="0"/>
                <a:t> </a:t>
              </a:r>
              <a:r>
                <a:rPr lang="en-US" altLang="ko-KR" sz="2400" b="1" dirty="0"/>
                <a:t>MEM</a:t>
              </a:r>
              <a:endParaRPr lang="ko-KR" altLang="en-US" sz="2400" b="1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9262E42-B9E6-49D5-9712-8860CB2FE107}"/>
              </a:ext>
            </a:extLst>
          </p:cNvPr>
          <p:cNvGrpSpPr/>
          <p:nvPr/>
        </p:nvGrpSpPr>
        <p:grpSpPr>
          <a:xfrm>
            <a:off x="9502636" y="2520037"/>
            <a:ext cx="2079410" cy="7768410"/>
            <a:chOff x="8104295" y="2535079"/>
            <a:chExt cx="2079410" cy="7768410"/>
          </a:xfrm>
        </p:grpSpPr>
        <p:pic>
          <p:nvPicPr>
            <p:cNvPr id="26" name="그림 25" descr="텍스트, 패턴, 타이포그래피이(가) 표시된 사진&#10;&#10;자동 생성된 설명">
              <a:extLst>
                <a:ext uri="{FF2B5EF4-FFF2-40B4-BE49-F238E27FC236}">
                  <a16:creationId xmlns:a16="http://schemas.microsoft.com/office/drawing/2014/main" id="{02DCD0A2-90CA-665C-B47C-D55E7526F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4295" y="2947817"/>
              <a:ext cx="2079410" cy="735567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344D740-813B-2054-0BB1-C41668B19F51}"/>
                </a:ext>
              </a:extLst>
            </p:cNvPr>
            <p:cNvSpPr txBox="1"/>
            <p:nvPr/>
          </p:nvSpPr>
          <p:spPr>
            <a:xfrm>
              <a:off x="8295049" y="2535079"/>
              <a:ext cx="1697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OIMG</a:t>
              </a:r>
              <a:r>
                <a:rPr lang="ko-KR" altLang="en-US" sz="2400" b="1" dirty="0"/>
                <a:t> </a:t>
              </a:r>
              <a:r>
                <a:rPr lang="en-US" altLang="ko-KR" sz="2400" b="1" dirty="0"/>
                <a:t>MEM</a:t>
              </a:r>
              <a:endParaRPr lang="ko-KR" altLang="en-US" sz="2400" b="1" dirty="0"/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88636E24-8CF9-191D-2DA2-102CA2E00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9200" y="7149785"/>
            <a:ext cx="4284562" cy="2134969"/>
          </a:xfrm>
          <a:prstGeom prst="rect">
            <a:avLst/>
          </a:prstGeom>
        </p:spPr>
      </p:pic>
      <p:sp>
        <p:nvSpPr>
          <p:cNvPr id="29" name="같음 기호 28">
            <a:extLst>
              <a:ext uri="{FF2B5EF4-FFF2-40B4-BE49-F238E27FC236}">
                <a16:creationId xmlns:a16="http://schemas.microsoft.com/office/drawing/2014/main" id="{0C2BEEBB-F14B-7695-40BE-A2196C40FC96}"/>
              </a:ext>
            </a:extLst>
          </p:cNvPr>
          <p:cNvSpPr/>
          <p:nvPr/>
        </p:nvSpPr>
        <p:spPr>
          <a:xfrm>
            <a:off x="11857781" y="7883900"/>
            <a:ext cx="609600" cy="762000"/>
          </a:xfrm>
          <a:prstGeom prst="mathEqual">
            <a:avLst>
              <a:gd name="adj1" fmla="val 12887"/>
              <a:gd name="adj2" fmla="val 1176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ECB187C-DA68-A315-837A-302208A3D768}"/>
              </a:ext>
            </a:extLst>
          </p:cNvPr>
          <p:cNvGrpSpPr/>
          <p:nvPr/>
        </p:nvGrpSpPr>
        <p:grpSpPr>
          <a:xfrm>
            <a:off x="937241" y="4914900"/>
            <a:ext cx="2009317" cy="3147725"/>
            <a:chOff x="4146045" y="6650928"/>
            <a:chExt cx="2009317" cy="314772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35586A3-0DA7-6F0E-2FF3-DA198C9805EF}"/>
                </a:ext>
              </a:extLst>
            </p:cNvPr>
            <p:cNvSpPr/>
            <p:nvPr/>
          </p:nvSpPr>
          <p:spPr>
            <a:xfrm>
              <a:off x="4146796" y="7449172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CTRL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D5AE47-6AB1-4A7B-F38E-2F7F605AF2DF}"/>
                </a:ext>
              </a:extLst>
            </p:cNvPr>
            <p:cNvSpPr txBox="1"/>
            <p:nvPr/>
          </p:nvSpPr>
          <p:spPr>
            <a:xfrm>
              <a:off x="4185331" y="6650928"/>
              <a:ext cx="1920462" cy="46166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CTRL memory</a:t>
              </a:r>
              <a:endParaRPr lang="ko-KR" altLang="en-US" sz="24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4F1C0BF-D9F4-9F8D-3E3D-2169173B1299}"/>
                </a:ext>
              </a:extLst>
            </p:cNvPr>
            <p:cNvSpPr/>
            <p:nvPr/>
          </p:nvSpPr>
          <p:spPr>
            <a:xfrm>
              <a:off x="4146796" y="7780913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X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1ECCBF5-B1FA-A493-62A4-82A12685B080}"/>
                </a:ext>
              </a:extLst>
            </p:cNvPr>
            <p:cNvSpPr/>
            <p:nvPr/>
          </p:nvSpPr>
          <p:spPr>
            <a:xfrm>
              <a:off x="4146796" y="8118439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param1(21)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CE701B9-CD0D-6B5B-3D4C-0918E72E88CC}"/>
                </a:ext>
              </a:extLst>
            </p:cNvPr>
            <p:cNvSpPr/>
            <p:nvPr/>
          </p:nvSpPr>
          <p:spPr>
            <a:xfrm>
              <a:off x="4146796" y="8455965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param2(20)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AA2FA10-2FB4-E03A-255E-27D63A20CD80}"/>
                </a:ext>
              </a:extLst>
            </p:cNvPr>
            <p:cNvSpPr/>
            <p:nvPr/>
          </p:nvSpPr>
          <p:spPr>
            <a:xfrm>
              <a:off x="4146796" y="8793491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Kernel[0]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1352C22-28FA-C4EC-0D7E-54263517115D}"/>
                </a:ext>
              </a:extLst>
            </p:cNvPr>
            <p:cNvSpPr/>
            <p:nvPr/>
          </p:nvSpPr>
          <p:spPr>
            <a:xfrm>
              <a:off x="4146796" y="9129286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...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572566F-9616-FE52-DED3-01303DFBE3B5}"/>
                </a:ext>
              </a:extLst>
            </p:cNvPr>
            <p:cNvSpPr/>
            <p:nvPr/>
          </p:nvSpPr>
          <p:spPr>
            <a:xfrm>
              <a:off x="4146796" y="9462858"/>
              <a:ext cx="2008566" cy="3357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Kernel[8]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37C383B-1AB4-DB3E-716F-E147962C40D0}"/>
                </a:ext>
              </a:extLst>
            </p:cNvPr>
            <p:cNvSpPr/>
            <p:nvPr/>
          </p:nvSpPr>
          <p:spPr>
            <a:xfrm>
              <a:off x="4146045" y="7113459"/>
              <a:ext cx="2008566" cy="3357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ysClr val="windowText" lastClr="000000"/>
                  </a:solidFill>
                </a:rPr>
                <a:t>Memory</a:t>
              </a:r>
              <a:endParaRPr lang="ko-KR" altLang="en-US" sz="2000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230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F3CE62-B6C3-B141-70B1-3EBD7342C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6130C31A-05EA-5F4B-A3AA-DBC2A258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4EA3FB38-7AED-384A-FA2A-5EC8F9CB42F2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Maxpool2d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">
                <a:extLst>
                  <a:ext uri="{FF2B5EF4-FFF2-40B4-BE49-F238E27FC236}">
                    <a16:creationId xmlns:a16="http://schemas.microsoft.com/office/drawing/2014/main" id="{362B300E-A56A-9313-32E3-4D89F7566990}"/>
                  </a:ext>
                </a:extLst>
              </p:cNvPr>
              <p:cNvSpPr txBox="1"/>
              <p:nvPr/>
            </p:nvSpPr>
            <p:spPr>
              <a:xfrm>
                <a:off x="1028700" y="2118880"/>
                <a:ext cx="16535400" cy="297139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571500" indent="-571500">
                  <a:lnSpc>
                    <a:spcPts val="8686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𝑶𝒖𝒕𝒑𝒖𝒕</m:t>
                    </m:r>
                    <m:d>
                      <m:dPr>
                        <m:ctrlP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</m:ctrlPr>
                      </m:dPr>
                      <m:e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𝒊</m:t>
                        </m:r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,</m:t>
                        </m:r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𝒋</m:t>
                        </m:r>
                      </m:e>
                    </m:d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=</m:t>
                    </m:r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𝒎𝒂</m:t>
                    </m:r>
                    <m:sSub>
                      <m:sSubPr>
                        <m:ctrlP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</m:ctrlPr>
                      </m:sSubPr>
                      <m:e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𝒙</m:t>
                        </m:r>
                      </m:e>
                      <m:sub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𝟎</m:t>
                        </m:r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≤</m:t>
                        </m:r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𝒎</m:t>
                        </m:r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&lt;</m:t>
                        </m:r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𝒌</m:t>
                        </m:r>
                      </m:sub>
                    </m:sSub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𝒎𝒂</m:t>
                    </m:r>
                    <m:sSub>
                      <m:sSubPr>
                        <m:ctrlP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</m:ctrlPr>
                      </m:sSubPr>
                      <m:e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𝒙</m:t>
                        </m:r>
                      </m:e>
                      <m:sub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𝟎</m:t>
                        </m:r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≤</m:t>
                        </m:r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𝒏</m:t>
                        </m:r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&lt;</m:t>
                        </m:r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𝒌</m:t>
                        </m:r>
                      </m:sub>
                    </m:sSub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𝑰𝒏𝒑𝒖𝒕</m:t>
                    </m:r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(</m:t>
                    </m:r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𝒊</m:t>
                    </m:r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∗</m:t>
                    </m:r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𝒔</m:t>
                    </m:r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+</m:t>
                    </m:r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𝒎</m:t>
                    </m:r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, </m:t>
                    </m:r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𝒋</m:t>
                    </m:r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∗</m:t>
                    </m:r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𝒔</m:t>
                    </m:r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+</m:t>
                    </m:r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𝒏</m:t>
                    </m:r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)</m:t>
                    </m:r>
                  </m:oMath>
                </a14:m>
                <a:endParaRPr lang="en-US" altLang="ko-KR" sz="3600" b="1" spc="217">
                  <a:solidFill>
                    <a:srgbClr val="000000"/>
                  </a:solidFill>
                  <a:latin typeface="+mj-ea"/>
                  <a:ea typeface="Cambria Math" panose="02040503050406030204" pitchFamily="18" charset="0"/>
                  <a:cs typeface="Gotham" panose="020B0600000101010101" charset="0"/>
                </a:endParaRPr>
              </a:p>
              <a:p>
                <a:pPr marL="1028700" lvl="1" indent="-5715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sz="28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i, j : </a:t>
                </a:r>
                <a:r>
                  <a:rPr lang="ko-KR" altLang="en-US" sz="28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입력</a:t>
                </a:r>
                <a:r>
                  <a:rPr lang="en-US" altLang="ko-KR" sz="28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/</a:t>
                </a:r>
                <a:r>
                  <a:rPr lang="ko-KR" altLang="en-US" sz="28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출력의 </a:t>
                </a:r>
                <a:r>
                  <a:rPr lang="en-US" altLang="ko-KR" sz="28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i, j </a:t>
                </a:r>
                <a:r>
                  <a:rPr lang="ko-KR" altLang="en-US" sz="28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위치 값</a:t>
                </a:r>
                <a:endParaRPr lang="en-US" altLang="ko-KR" sz="2800" b="1" spc="217">
                  <a:solidFill>
                    <a:srgbClr val="000000"/>
                  </a:solidFill>
                  <a:latin typeface="+mj-ea"/>
                  <a:ea typeface="+mj-ea"/>
                  <a:cs typeface="Gotham" panose="020B0600000101010101" charset="0"/>
                </a:endParaRPr>
              </a:p>
              <a:p>
                <a:pPr marL="1028700" lvl="1" indent="-5715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ko-KR" sz="28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k : pool </a:t>
                </a:r>
                <a:r>
                  <a:rPr lang="ko-KR" altLang="en-US" sz="28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의 크기</a:t>
                </a:r>
                <a:endParaRPr lang="en-US" altLang="ko-KR" sz="2000" b="1" spc="217">
                  <a:solidFill>
                    <a:srgbClr val="000000"/>
                  </a:solidFill>
                  <a:latin typeface="+mj-ea"/>
                  <a:ea typeface="+mj-ea"/>
                  <a:cs typeface="Gotham" panose="020B0600000101010101" charset="0"/>
                </a:endParaRPr>
              </a:p>
              <a:p>
                <a:pPr marL="1028700" lvl="1" indent="-5715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ko-KR" sz="28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s : stride</a:t>
                </a:r>
              </a:p>
            </p:txBody>
          </p:sp>
        </mc:Choice>
        <mc:Fallback xmlns="">
          <p:sp>
            <p:nvSpPr>
              <p:cNvPr id="5" name="TextBox 2">
                <a:extLst>
                  <a:ext uri="{FF2B5EF4-FFF2-40B4-BE49-F238E27FC236}">
                    <a16:creationId xmlns:a16="http://schemas.microsoft.com/office/drawing/2014/main" id="{362B300E-A56A-9313-32E3-4D89F7566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2118880"/>
                <a:ext cx="16535400" cy="2971391"/>
              </a:xfrm>
              <a:prstGeom prst="rect">
                <a:avLst/>
              </a:prstGeom>
              <a:blipFill>
                <a:blip r:embed="rId2"/>
                <a:stretch>
                  <a:fillRect b="-63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32D7BB3-C1A7-F23F-7254-D23F0D81335C}"/>
              </a:ext>
            </a:extLst>
          </p:cNvPr>
          <p:cNvSpPr txBox="1"/>
          <p:nvPr/>
        </p:nvSpPr>
        <p:spPr>
          <a:xfrm>
            <a:off x="3273133" y="8443307"/>
            <a:ext cx="181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input feature</a:t>
            </a:r>
            <a:endParaRPr lang="ko-KR" altLang="en-US" sz="240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D073A87-5A16-C3C2-B34A-D008DB546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6372745"/>
            <a:ext cx="2371024" cy="20477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BC945D6-42EF-99D0-F245-CC0A49EB292E}"/>
              </a:ext>
            </a:extLst>
          </p:cNvPr>
          <p:cNvSpPr txBox="1"/>
          <p:nvPr/>
        </p:nvSpPr>
        <p:spPr>
          <a:xfrm>
            <a:off x="8153400" y="5826665"/>
            <a:ext cx="2542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Output(0,0) = </a:t>
            </a:r>
            <a:endParaRPr lang="ko-KR" altLang="en-US" sz="3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8D4837-DA73-5BEA-8F4B-0EA3220DF0E3}"/>
              </a:ext>
            </a:extLst>
          </p:cNvPr>
          <p:cNvSpPr txBox="1"/>
          <p:nvPr/>
        </p:nvSpPr>
        <p:spPr>
          <a:xfrm>
            <a:off x="3074981" y="5803805"/>
            <a:ext cx="2299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ex : k = 2, s = 1</a:t>
            </a:r>
            <a:endParaRPr lang="ko-KR" altLang="en-US" sz="280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D1D9034-B22E-723A-05A4-E92B7ECD1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0884" y="5301037"/>
            <a:ext cx="3230337" cy="13280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EB7662-5E87-DA36-ED53-160E8F31CE0B}"/>
              </a:ext>
            </a:extLst>
          </p:cNvPr>
          <p:cNvSpPr txBox="1"/>
          <p:nvPr/>
        </p:nvSpPr>
        <p:spPr>
          <a:xfrm>
            <a:off x="8138160" y="7296232"/>
            <a:ext cx="2542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Output(0,1) = </a:t>
            </a:r>
            <a:endParaRPr lang="ko-KR" altLang="en-US" sz="3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9133BF-20CF-3B00-F774-2A353BD56F65}"/>
              </a:ext>
            </a:extLst>
          </p:cNvPr>
          <p:cNvSpPr txBox="1"/>
          <p:nvPr/>
        </p:nvSpPr>
        <p:spPr>
          <a:xfrm>
            <a:off x="10665604" y="8765799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...</a:t>
            </a:r>
            <a:endParaRPr lang="ko-KR" altLang="en-US" sz="320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6F7855E-3E9C-7216-5B21-B22718229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0884" y="6957616"/>
            <a:ext cx="3230337" cy="1331183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45169A-279C-C62F-0A93-7E617DE3D152}"/>
              </a:ext>
            </a:extLst>
          </p:cNvPr>
          <p:cNvSpPr/>
          <p:nvPr/>
        </p:nvSpPr>
        <p:spPr>
          <a:xfrm>
            <a:off x="3074980" y="6420311"/>
            <a:ext cx="1420819" cy="13139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40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4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목차</a:t>
            </a:r>
            <a:endParaRPr lang="en-US" sz="6204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7C4E2-EFBC-6ECB-2E08-C37FD490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800" smtClean="0"/>
              <a:pPr/>
              <a:t>2</a:t>
            </a:fld>
            <a:endParaRPr lang="en-US" sz="180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157C48FC-D1D1-E870-18C2-AE3BD3CE5422}"/>
              </a:ext>
            </a:extLst>
          </p:cNvPr>
          <p:cNvSpPr txBox="1"/>
          <p:nvPr/>
        </p:nvSpPr>
        <p:spPr>
          <a:xfrm>
            <a:off x="1752600" y="2086790"/>
            <a:ext cx="16535400" cy="54046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ko-KR" altLang="en-US" sz="3600" b="1" spc="217" dirty="0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주제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ko-KR" altLang="en-US" sz="3600" b="1" spc="217" dirty="0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구조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ko-KR" altLang="en-US" sz="3600" b="1" spc="217" dirty="0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일정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>
              <a:lnSpc>
                <a:spcPts val="8686"/>
              </a:lnSpc>
            </a:pP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endParaRPr lang="en-US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8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F4A576-241E-5898-E72A-ED5061071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D0CDB80A-44E8-1D7B-9FA0-97558252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같음 기호 2">
            <a:extLst>
              <a:ext uri="{FF2B5EF4-FFF2-40B4-BE49-F238E27FC236}">
                <a16:creationId xmlns:a16="http://schemas.microsoft.com/office/drawing/2014/main" id="{BEAAAEDF-38CD-0B15-1435-B44FAD23E6CD}"/>
              </a:ext>
            </a:extLst>
          </p:cNvPr>
          <p:cNvSpPr/>
          <p:nvPr/>
        </p:nvSpPr>
        <p:spPr>
          <a:xfrm>
            <a:off x="8683461" y="5513648"/>
            <a:ext cx="762000" cy="646331"/>
          </a:xfrm>
          <a:prstGeom prst="mathEqua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DE2351C-B5D6-EEF4-BA43-969660FA6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334154"/>
              </p:ext>
            </p:extLst>
          </p:nvPr>
        </p:nvGraphicFramePr>
        <p:xfrm>
          <a:off x="2460762" y="3760622"/>
          <a:ext cx="4466760" cy="4152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460">
                  <a:extLst>
                    <a:ext uri="{9D8B030D-6E8A-4147-A177-3AD203B41FA5}">
                      <a16:colId xmlns:a16="http://schemas.microsoft.com/office/drawing/2014/main" val="3490315941"/>
                    </a:ext>
                  </a:extLst>
                </a:gridCol>
                <a:gridCol w="744460">
                  <a:extLst>
                    <a:ext uri="{9D8B030D-6E8A-4147-A177-3AD203B41FA5}">
                      <a16:colId xmlns:a16="http://schemas.microsoft.com/office/drawing/2014/main" val="2194421153"/>
                    </a:ext>
                  </a:extLst>
                </a:gridCol>
                <a:gridCol w="744460">
                  <a:extLst>
                    <a:ext uri="{9D8B030D-6E8A-4147-A177-3AD203B41FA5}">
                      <a16:colId xmlns:a16="http://schemas.microsoft.com/office/drawing/2014/main" val="1286452349"/>
                    </a:ext>
                  </a:extLst>
                </a:gridCol>
                <a:gridCol w="744460">
                  <a:extLst>
                    <a:ext uri="{9D8B030D-6E8A-4147-A177-3AD203B41FA5}">
                      <a16:colId xmlns:a16="http://schemas.microsoft.com/office/drawing/2014/main" val="81074760"/>
                    </a:ext>
                  </a:extLst>
                </a:gridCol>
                <a:gridCol w="744460">
                  <a:extLst>
                    <a:ext uri="{9D8B030D-6E8A-4147-A177-3AD203B41FA5}">
                      <a16:colId xmlns:a16="http://schemas.microsoft.com/office/drawing/2014/main" val="2601546863"/>
                    </a:ext>
                  </a:extLst>
                </a:gridCol>
                <a:gridCol w="744460">
                  <a:extLst>
                    <a:ext uri="{9D8B030D-6E8A-4147-A177-3AD203B41FA5}">
                      <a16:colId xmlns:a16="http://schemas.microsoft.com/office/drawing/2014/main" val="235439466"/>
                    </a:ext>
                  </a:extLst>
                </a:gridCol>
              </a:tblGrid>
              <a:tr h="692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91338"/>
                  </a:ext>
                </a:extLst>
              </a:tr>
              <a:tr h="692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448350"/>
                  </a:ext>
                </a:extLst>
              </a:tr>
              <a:tr h="692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17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256304"/>
                  </a:ext>
                </a:extLst>
              </a:tr>
              <a:tr h="692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19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72560"/>
                  </a:ext>
                </a:extLst>
              </a:tr>
              <a:tr h="692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26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27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29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873780"/>
                  </a:ext>
                </a:extLst>
              </a:tr>
              <a:tr h="692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295855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73029C5-9EE6-760A-AFCD-4A3511F78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199" y="2781300"/>
            <a:ext cx="6173211" cy="41523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5ECDC3-CF59-5E16-DF8E-4304CD4E2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5452" y="8267700"/>
            <a:ext cx="2550706" cy="1354512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8E714ABC-4CEB-1113-8981-3576C4460E6E}"/>
              </a:ext>
            </a:extLst>
          </p:cNvPr>
          <p:cNvSpPr/>
          <p:nvPr/>
        </p:nvSpPr>
        <p:spPr>
          <a:xfrm>
            <a:off x="13548143" y="7283655"/>
            <a:ext cx="565324" cy="82498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AFF0F4A3-250F-F92C-58A6-A273BCC4D98A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Maxpool2d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921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32E7CA-5F92-743D-F00C-4303985C9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68464557-9A2F-23F8-E92E-B42332B5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229E0CE9-5BBD-7D06-4BFD-09C303EE7AFF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Maxpool2d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3E9F1F-1AA6-696B-28F0-97722FCC1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500"/>
            <a:ext cx="18288000" cy="12861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7539F3-3830-83EA-9E0B-94A09480C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1" y="4870403"/>
            <a:ext cx="18210158" cy="66959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77F4AA3-C54A-4691-D0F4-4B3221B2E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6994254"/>
            <a:ext cx="2868121" cy="2671880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DD99314D-6069-5D37-205E-CD4E6B2CD685}"/>
              </a:ext>
            </a:extLst>
          </p:cNvPr>
          <p:cNvSpPr txBox="1"/>
          <p:nvPr/>
        </p:nvSpPr>
        <p:spPr>
          <a:xfrm>
            <a:off x="1028700" y="5789592"/>
            <a:ext cx="16535400" cy="955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SW </a:t>
            </a:r>
            <a:r>
              <a:rPr lang="ko-KR" altLang="en-US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제어</a:t>
            </a:r>
            <a:endParaRPr lang="en-US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A5FD47C-33B3-685B-1DE4-7ED63707C1E4}"/>
              </a:ext>
            </a:extLst>
          </p:cNvPr>
          <p:cNvSpPr/>
          <p:nvPr/>
        </p:nvSpPr>
        <p:spPr>
          <a:xfrm>
            <a:off x="790937" y="3603393"/>
            <a:ext cx="914400" cy="44790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C2937D-FEE9-8EB5-5144-51B9FA51732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8921" y="3827347"/>
            <a:ext cx="752016" cy="104305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FE11207-8FBE-713A-C4BB-50D4067C0DE4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1705337" y="3827347"/>
            <a:ext cx="16543742" cy="104305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119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B47FD0AF-501F-9E7A-3AD6-781A10C5B18E}"/>
              </a:ext>
            </a:extLst>
          </p:cNvPr>
          <p:cNvSpPr txBox="1"/>
          <p:nvPr/>
        </p:nvSpPr>
        <p:spPr>
          <a:xfrm>
            <a:off x="1028700" y="1090098"/>
            <a:ext cx="9372348" cy="1016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4" b="1" spc="217" dirty="0">
                <a:solidFill>
                  <a:srgbClr val="000000"/>
                </a:solidFill>
                <a:latin typeface="+mj-ea"/>
                <a:ea typeface="+mj-ea"/>
              </a:rPr>
              <a:t>일정</a:t>
            </a:r>
            <a:endParaRPr lang="en-US" sz="6204" b="1" spc="217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9E25600F-F891-5F56-34FA-8C984B316197}"/>
              </a:ext>
            </a:extLst>
          </p:cNvPr>
          <p:cNvSpPr txBox="1">
            <a:spLocks/>
          </p:cNvSpPr>
          <p:nvPr/>
        </p:nvSpPr>
        <p:spPr>
          <a:xfrm>
            <a:off x="15621000" y="9486900"/>
            <a:ext cx="2362200" cy="517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1800" smtClean="0"/>
              <a:pPr/>
              <a:t>22</a:t>
            </a:fld>
            <a:endParaRPr lang="en-US" sz="180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D3523A9-5EE5-5A2D-2F33-4687E2F16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97898"/>
              </p:ext>
            </p:extLst>
          </p:nvPr>
        </p:nvGraphicFramePr>
        <p:xfrm>
          <a:off x="2590800" y="2999865"/>
          <a:ext cx="13117051" cy="5486043"/>
        </p:xfrm>
        <a:graphic>
          <a:graphicData uri="http://schemas.openxmlformats.org/drawingml/2006/table">
            <a:tbl>
              <a:tblPr/>
              <a:tblGrid>
                <a:gridCol w="1398480">
                  <a:extLst>
                    <a:ext uri="{9D8B030D-6E8A-4147-A177-3AD203B41FA5}">
                      <a16:colId xmlns:a16="http://schemas.microsoft.com/office/drawing/2014/main" val="2737811147"/>
                    </a:ext>
                  </a:extLst>
                </a:gridCol>
                <a:gridCol w="1726006">
                  <a:extLst>
                    <a:ext uri="{9D8B030D-6E8A-4147-A177-3AD203B41FA5}">
                      <a16:colId xmlns:a16="http://schemas.microsoft.com/office/drawing/2014/main" val="4088626177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3050296482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3009446279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1267921690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3867567815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3163883857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3720715182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3847967568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2622314157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2607511366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1642865619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866574922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4192775497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200803913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3211799418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1802132432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1730540413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1042628747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613454439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1212653574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4170679148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1500523082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32054053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252730625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1047983848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2878657090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3571507920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21018437"/>
                    </a:ext>
                  </a:extLst>
                </a:gridCol>
              </a:tblGrid>
              <a:tr h="543403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작업</a:t>
                      </a: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세부 작업</a:t>
                      </a: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  <a:endParaRPr lang="ko-KR" altLang="en-US" sz="3600" dirty="0"/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  <a:endParaRPr lang="ko-KR" altLang="en-US" sz="3600" dirty="0"/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671474"/>
                  </a:ext>
                </a:extLst>
              </a:tr>
              <a:tr h="4054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12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13</a:t>
                      </a: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14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15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16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17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18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19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20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21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22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23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24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25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26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27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28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29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30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31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32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33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34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35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36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37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011935"/>
                  </a:ext>
                </a:extLst>
              </a:tr>
              <a:tr h="54854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자료조사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OV7670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200008"/>
                  </a:ext>
                </a:extLst>
              </a:tr>
              <a:tr h="54854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이미지 처리 알고리즘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(YOLOv8n, SW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구현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17792"/>
                  </a:ext>
                </a:extLst>
              </a:tr>
              <a:tr h="54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소프트웨어 구현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Zynq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에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CNN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이식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490721"/>
                  </a:ext>
                </a:extLst>
              </a:tr>
              <a:tr h="54854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FPGA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구현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라이다 센서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464563"/>
                  </a:ext>
                </a:extLst>
              </a:tr>
              <a:tr h="548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카메라 구현 및 화면 띄우기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596622"/>
                  </a:ext>
                </a:extLst>
              </a:tr>
              <a:tr h="54854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모델 레이어 구현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648472"/>
                  </a:ext>
                </a:extLst>
              </a:tr>
              <a:tr h="54854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정리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807090"/>
                  </a:ext>
                </a:extLst>
              </a:tr>
            </a:tbl>
          </a:graphicData>
        </a:graphic>
      </p:graphicFrame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7877719-A59B-E5D5-F528-847BD26AAAEB}"/>
              </a:ext>
            </a:extLst>
          </p:cNvPr>
          <p:cNvSpPr>
            <a:spLocks/>
          </p:cNvSpPr>
          <p:nvPr/>
        </p:nvSpPr>
        <p:spPr bwMode="auto">
          <a:xfrm>
            <a:off x="14611743" y="6362700"/>
            <a:ext cx="357354" cy="251991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216000" bIns="108000" rtlCol="0" anchor="ctr"/>
          <a:lstStyle/>
          <a:p>
            <a:pPr algn="ctr"/>
            <a:endParaRPr lang="ko-KR" altLang="en-US" sz="3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2025DCF-422F-0B17-86F1-19AEE9AA053D}"/>
              </a:ext>
            </a:extLst>
          </p:cNvPr>
          <p:cNvSpPr>
            <a:spLocks/>
          </p:cNvSpPr>
          <p:nvPr/>
        </p:nvSpPr>
        <p:spPr bwMode="auto">
          <a:xfrm>
            <a:off x="14586030" y="8134517"/>
            <a:ext cx="1066800" cy="251991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216000" bIns="108000" rtlCol="0" anchor="ctr"/>
          <a:lstStyle/>
          <a:p>
            <a:pPr algn="ctr"/>
            <a:endParaRPr lang="ko-KR" altLang="en-US" sz="3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DD1E1073-88DD-8C6F-B359-02401F4B4CBA}"/>
              </a:ext>
            </a:extLst>
          </p:cNvPr>
          <p:cNvSpPr>
            <a:spLocks/>
          </p:cNvSpPr>
          <p:nvPr/>
        </p:nvSpPr>
        <p:spPr bwMode="auto">
          <a:xfrm>
            <a:off x="14627079" y="7508026"/>
            <a:ext cx="357354" cy="251991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216000" bIns="108000" rtlCol="0" anchor="ctr"/>
          <a:lstStyle/>
          <a:p>
            <a:pPr algn="ctr"/>
            <a:endParaRPr lang="ko-KR" altLang="en-US" sz="3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A94E29C-7394-7052-49FB-2901F2966C1A}"/>
              </a:ext>
            </a:extLst>
          </p:cNvPr>
          <p:cNvSpPr>
            <a:spLocks/>
          </p:cNvSpPr>
          <p:nvPr/>
        </p:nvSpPr>
        <p:spPr bwMode="auto">
          <a:xfrm>
            <a:off x="14611742" y="5797464"/>
            <a:ext cx="704457" cy="251991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216000" bIns="108000" rtlCol="0" anchor="ctr"/>
          <a:lstStyle/>
          <a:p>
            <a:pPr algn="ctr"/>
            <a:endParaRPr lang="ko-KR" altLang="en-US" sz="3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668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90098"/>
            <a:ext cx="9372348" cy="1027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4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주제</a:t>
            </a:r>
            <a:endParaRPr lang="en-US" sz="6204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C4E199E3-D7CE-2E27-442A-B36F2808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3</a:t>
            </a:fld>
            <a:endParaRPr lang="en-US" sz="180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3CCBD73E-50DB-05F9-12E1-D07B81C12EFC}"/>
              </a:ext>
            </a:extLst>
          </p:cNvPr>
          <p:cNvSpPr txBox="1"/>
          <p:nvPr/>
        </p:nvSpPr>
        <p:spPr>
          <a:xfrm>
            <a:off x="1752600" y="2086790"/>
            <a:ext cx="16535400" cy="975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ko-KR" altLang="en-US" sz="3600" b="1" spc="217" dirty="0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문제 상황</a:t>
            </a:r>
            <a:endParaRPr lang="en-US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4A7198B1-A849-4CD6-73B2-BD4135881809}"/>
              </a:ext>
            </a:extLst>
          </p:cNvPr>
          <p:cNvSpPr txBox="1"/>
          <p:nvPr/>
        </p:nvSpPr>
        <p:spPr>
          <a:xfrm>
            <a:off x="2462504" y="3271141"/>
            <a:ext cx="13738273" cy="1378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>
              <a:lnSpc>
                <a:spcPts val="3662"/>
              </a:lnSpc>
              <a:buFont typeface="Arial" panose="020B0604020202020204" pitchFamily="34" charset="0"/>
              <a:buChar char="•"/>
            </a:pPr>
            <a:r>
              <a:rPr lang="ko-KR" altLang="en-US" sz="2616" b="1">
                <a:solidFill>
                  <a:srgbClr val="000000"/>
                </a:solidFill>
                <a:latin typeface="+mn-ea"/>
              </a:rPr>
              <a:t>농작물 수확 시기 판단이 어려움</a:t>
            </a:r>
            <a:endParaRPr lang="en-US" altLang="ko-KR" sz="2616" b="1">
              <a:solidFill>
                <a:srgbClr val="000000"/>
              </a:solidFill>
              <a:latin typeface="+mn-ea"/>
            </a:endParaRPr>
          </a:p>
          <a:p>
            <a:pPr marL="514350" indent="-514350">
              <a:lnSpc>
                <a:spcPts val="3662"/>
              </a:lnSpc>
              <a:buFont typeface="Arial" panose="020B0604020202020204" pitchFamily="34" charset="0"/>
              <a:buChar char="•"/>
            </a:pPr>
            <a:endParaRPr lang="en-US" altLang="ko-KR" sz="2616" b="1">
              <a:solidFill>
                <a:srgbClr val="000000"/>
              </a:solidFill>
              <a:latin typeface="+mn-ea"/>
            </a:endParaRPr>
          </a:p>
          <a:p>
            <a:pPr marL="514350" indent="-514350">
              <a:lnSpc>
                <a:spcPts val="3662"/>
              </a:lnSpc>
              <a:buFont typeface="Arial" panose="020B0604020202020204" pitchFamily="34" charset="0"/>
              <a:buChar char="•"/>
            </a:pPr>
            <a:r>
              <a:rPr lang="ko-KR" altLang="en-US" sz="2616" b="1">
                <a:solidFill>
                  <a:srgbClr val="000000"/>
                </a:solidFill>
                <a:latin typeface="+mn-ea"/>
              </a:rPr>
              <a:t>일관성 있는 품질로 관리하는 것이 어려움</a:t>
            </a:r>
            <a:endParaRPr lang="en-US" altLang="ko-KR" sz="2616" b="1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028700" y="1090098"/>
            <a:ext cx="9372348" cy="1017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주제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9F8EB7-DACB-2CB1-F0AD-DB02EBDC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4</a:t>
            </a:fld>
            <a:endParaRPr lang="en-US" sz="180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312CBFEE-A229-B3BD-FEE8-FBDD18E611BF}"/>
              </a:ext>
            </a:extLst>
          </p:cNvPr>
          <p:cNvSpPr txBox="1"/>
          <p:nvPr/>
        </p:nvSpPr>
        <p:spPr>
          <a:xfrm>
            <a:off x="1752600" y="2086790"/>
            <a:ext cx="16535400" cy="975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ko-KR" altLang="en-US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해결 방안 및 구현 기능</a:t>
            </a:r>
            <a:endParaRPr lang="en-US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DBCF32C-BC0D-768E-3929-0EBFCEB3368F}"/>
              </a:ext>
            </a:extLst>
          </p:cNvPr>
          <p:cNvSpPr txBox="1"/>
          <p:nvPr/>
        </p:nvSpPr>
        <p:spPr>
          <a:xfrm>
            <a:off x="2462504" y="3271141"/>
            <a:ext cx="13738273" cy="4341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662"/>
              </a:lnSpc>
              <a:buFont typeface="Arial" panose="020B0604020202020204" pitchFamily="34" charset="0"/>
              <a:buChar char="•"/>
            </a:pPr>
            <a:r>
              <a:rPr lang="en-US" altLang="ko-KR" sz="2800" b="1">
                <a:solidFill>
                  <a:srgbClr val="000000"/>
                </a:solidFill>
                <a:latin typeface="+mn-ea"/>
              </a:rPr>
              <a:t>FPGA</a:t>
            </a:r>
            <a:r>
              <a:rPr lang="ko-KR" altLang="en-US" sz="2800" b="1">
                <a:solidFill>
                  <a:srgbClr val="000000"/>
                </a:solidFill>
                <a:latin typeface="+mn-ea"/>
              </a:rPr>
              <a:t> 기반 농작물 크기 인식 및 수확 판별 시스템 </a:t>
            </a:r>
            <a:endParaRPr lang="en-US" altLang="ko-KR" sz="2616" b="1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FE26B0ED-6F6A-6A64-9551-34681A01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5</a:t>
            </a:fld>
            <a:endParaRPr lang="en-US" sz="1800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67E49ABC-6BC3-2C16-95A7-969879F532A1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주제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ABC6EEE9-F784-64C0-70EA-D0470CF51B80}"/>
              </a:ext>
            </a:extLst>
          </p:cNvPr>
          <p:cNvSpPr txBox="1"/>
          <p:nvPr/>
        </p:nvSpPr>
        <p:spPr>
          <a:xfrm>
            <a:off x="1752600" y="2086790"/>
            <a:ext cx="16535400" cy="975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ko-KR" altLang="en-US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시스템 구성도</a:t>
            </a:r>
            <a:endParaRPr lang="en-US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C77BC7-CB83-1F4E-C14B-4C48EBB03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900" y="4862231"/>
            <a:ext cx="2362200" cy="2362200"/>
          </a:xfrm>
          <a:prstGeom prst="rect">
            <a:avLst/>
          </a:prstGeom>
        </p:spPr>
      </p:pic>
      <p:pic>
        <p:nvPicPr>
          <p:cNvPr id="1032" name="Picture 8" descr="Camera Module png images | PNGWing">
            <a:extLst>
              <a:ext uri="{FF2B5EF4-FFF2-40B4-BE49-F238E27FC236}">
                <a16:creationId xmlns:a16="http://schemas.microsoft.com/office/drawing/2014/main" id="{6AB32829-7E5C-E064-8A66-8D219ED5E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94" b="89773" l="10000" r="90000">
                        <a14:foregroundMark x1="49783" y1="10227" x2="49783" y2="10227"/>
                        <a14:foregroundMark x1="55000" y1="7008" x2="55000" y2="7008"/>
                        <a14:foregroundMark x1="66630" y1="1894" x2="66630" y2="1894"/>
                        <a14:backgroundMark x1="46196" y1="82765" x2="46196" y2="82765"/>
                        <a14:backgroundMark x1="46087" y1="83523" x2="46087" y2="83523"/>
                        <a14:backgroundMark x1="34348" y1="85038" x2="47174" y2="82008"/>
                        <a14:backgroundMark x1="35109" y1="86174" x2="43913" y2="808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961" y="5080405"/>
            <a:ext cx="398318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dr, electronics, parts, ram, ram ddr icon - Download on Iconfinder">
            <a:extLst>
              <a:ext uri="{FF2B5EF4-FFF2-40B4-BE49-F238E27FC236}">
                <a16:creationId xmlns:a16="http://schemas.microsoft.com/office/drawing/2014/main" id="{D0BDC959-8AF7-02BC-8515-D11F0A812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6972300"/>
            <a:ext cx="1150721" cy="115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7B326EC7-C1AF-97E7-FD97-3EBC7E256B52}"/>
              </a:ext>
            </a:extLst>
          </p:cNvPr>
          <p:cNvGrpSpPr/>
          <p:nvPr/>
        </p:nvGrpSpPr>
        <p:grpSpPr>
          <a:xfrm>
            <a:off x="12418268" y="4862231"/>
            <a:ext cx="2597467" cy="2807635"/>
            <a:chOff x="12418268" y="4862231"/>
            <a:chExt cx="2597467" cy="280763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A769833-3638-0E0D-C4BE-45CBCF39D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705" b="96591" l="1946" r="98833">
                          <a14:foregroundMark x1="3891" y1="3409" x2="1946" y2="13068"/>
                          <a14:foregroundMark x1="15175" y1="68182" x2="22568" y2="80682"/>
                          <a14:foregroundMark x1="4280" y1="69886" x2="30350" y2="67614"/>
                          <a14:foregroundMark x1="30350" y1="67614" x2="79377" y2="75568"/>
                          <a14:foregroundMark x1="79377" y1="75568" x2="11284" y2="83523"/>
                          <a14:foregroundMark x1="11284" y1="83523" x2="7393" y2="75568"/>
                          <a14:foregroundMark x1="87549" y1="81250" x2="54864" y2="89773"/>
                          <a14:foregroundMark x1="54864" y1="89773" x2="20233" y2="82955"/>
                          <a14:foregroundMark x1="20233" y1="82955" x2="79767" y2="73295"/>
                          <a14:foregroundMark x1="79767" y1="73295" x2="93385" y2="87500"/>
                          <a14:foregroundMark x1="92996" y1="75000" x2="95331" y2="26136"/>
                          <a14:foregroundMark x1="97276" y1="3977" x2="88327" y2="3977"/>
                          <a14:foregroundMark x1="88327" y1="14773" x2="80545" y2="15909"/>
                          <a14:foregroundMark x1="64202" y1="19318" x2="54086" y2="19318"/>
                          <a14:foregroundMark x1="47860" y1="19318" x2="47860" y2="19318"/>
                          <a14:foregroundMark x1="36187" y1="17614" x2="32296" y2="17614"/>
                          <a14:foregroundMark x1="10895" y1="10795" x2="5058" y2="9659"/>
                          <a14:foregroundMark x1="7393" y1="1705" x2="13230" y2="27273"/>
                          <a14:foregroundMark x1="4669" y1="6250" x2="31907" y2="4545"/>
                          <a14:foregroundMark x1="31907" y1="4545" x2="77821" y2="14205"/>
                          <a14:foregroundMark x1="77821" y1="14205" x2="24514" y2="23864"/>
                          <a14:foregroundMark x1="24514" y1="23864" x2="62257" y2="9091"/>
                          <a14:foregroundMark x1="62257" y1="9091" x2="44747" y2="30682"/>
                          <a14:foregroundMark x1="44747" y1="30682" x2="53307" y2="61932"/>
                          <a14:foregroundMark x1="53307" y1="61932" x2="6226" y2="96591"/>
                          <a14:foregroundMark x1="6226" y1="96591" x2="6226" y2="96591"/>
                          <a14:foregroundMark x1="18288" y1="66477" x2="31128" y2="67045"/>
                          <a14:foregroundMark x1="89105" y1="85227" x2="96887" y2="87500"/>
                          <a14:foregroundMark x1="98833" y1="86364" x2="98054" y2="89773"/>
                          <a14:backgroundMark x1="778" y1="1136" x2="778" y2="1136"/>
                          <a14:backgroundMark x1="1167" y1="98864" x2="1167" y2="98864"/>
                          <a14:backgroundMark x1="99222" y1="98864" x2="99222" y2="98864"/>
                          <a14:backgroundMark x1="99222" y1="1136" x2="99222" y2="113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93040" y="5205131"/>
              <a:ext cx="2447925" cy="1676400"/>
            </a:xfrm>
            <a:prstGeom prst="rect">
              <a:avLst/>
            </a:prstGeom>
          </p:spPr>
        </p:pic>
        <p:pic>
          <p:nvPicPr>
            <p:cNvPr id="1038" name="Picture 14" descr="Monitor - Free technology icons">
              <a:extLst>
                <a:ext uri="{FF2B5EF4-FFF2-40B4-BE49-F238E27FC236}">
                  <a16:creationId xmlns:a16="http://schemas.microsoft.com/office/drawing/2014/main" id="{0A048D62-86EE-E065-2B67-AD034893C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8268" y="4862231"/>
              <a:ext cx="2597467" cy="2807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3A00C2E-2DFB-5D0D-843F-923C138CE7C2}"/>
              </a:ext>
            </a:extLst>
          </p:cNvPr>
          <p:cNvCxnSpPr/>
          <p:nvPr/>
        </p:nvCxnSpPr>
        <p:spPr>
          <a:xfrm>
            <a:off x="6477000" y="6134100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2F240A-8CED-18D2-FBBF-66ACB3332BC5}"/>
              </a:ext>
            </a:extLst>
          </p:cNvPr>
          <p:cNvCxnSpPr/>
          <p:nvPr/>
        </p:nvCxnSpPr>
        <p:spPr>
          <a:xfrm>
            <a:off x="10210800" y="6134100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7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FE26B0ED-6F6A-6A64-9551-34681A01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6</a:t>
            </a:fld>
            <a:endParaRPr lang="en-US" sz="1800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67E49ABC-6BC3-2C16-95A7-969879F532A1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주제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ABC6EEE9-F784-64C0-70EA-D0470CF51B80}"/>
              </a:ext>
            </a:extLst>
          </p:cNvPr>
          <p:cNvSpPr txBox="1"/>
          <p:nvPr/>
        </p:nvSpPr>
        <p:spPr>
          <a:xfrm>
            <a:off x="1752600" y="2086790"/>
            <a:ext cx="16535400" cy="975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ko-KR" altLang="en-US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필요 기술</a:t>
            </a:r>
            <a:endParaRPr lang="en-US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19" name="Freeform 4">
            <a:extLst>
              <a:ext uri="{FF2B5EF4-FFF2-40B4-BE49-F238E27FC236}">
                <a16:creationId xmlns:a16="http://schemas.microsoft.com/office/drawing/2014/main" id="{C52F2174-13A7-C746-B82F-A71A41361208}"/>
              </a:ext>
            </a:extLst>
          </p:cNvPr>
          <p:cNvSpPr/>
          <p:nvPr/>
        </p:nvSpPr>
        <p:spPr>
          <a:xfrm>
            <a:off x="11672203" y="4557318"/>
            <a:ext cx="1259145" cy="1007730"/>
          </a:xfrm>
          <a:custGeom>
            <a:avLst/>
            <a:gdLst/>
            <a:ahLst/>
            <a:cxnLst/>
            <a:rect l="l" t="t" r="r" b="b"/>
            <a:pathLst>
              <a:path w="1259145" h="1007730">
                <a:moveTo>
                  <a:pt x="0" y="0"/>
                </a:moveTo>
                <a:lnTo>
                  <a:pt x="1259145" y="0"/>
                </a:lnTo>
                <a:lnTo>
                  <a:pt x="1259145" y="1007731"/>
                </a:lnTo>
                <a:lnTo>
                  <a:pt x="0" y="10077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954" b="-12994"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D92957D4-B71E-1B7A-9C7E-FEA38AF7030C}"/>
              </a:ext>
            </a:extLst>
          </p:cNvPr>
          <p:cNvSpPr/>
          <p:nvPr/>
        </p:nvSpPr>
        <p:spPr>
          <a:xfrm>
            <a:off x="11676028" y="7395706"/>
            <a:ext cx="1255320" cy="1007792"/>
          </a:xfrm>
          <a:custGeom>
            <a:avLst/>
            <a:gdLst/>
            <a:ahLst/>
            <a:cxnLst/>
            <a:rect l="l" t="t" r="r" b="b"/>
            <a:pathLst>
              <a:path w="1255320" h="1007792">
                <a:moveTo>
                  <a:pt x="0" y="0"/>
                </a:moveTo>
                <a:lnTo>
                  <a:pt x="1255319" y="0"/>
                </a:lnTo>
                <a:lnTo>
                  <a:pt x="1255319" y="1007792"/>
                </a:lnTo>
                <a:lnTo>
                  <a:pt x="0" y="10077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299" b="91971" l="4094" r="92982">
                          <a14:foregroundMark x1="11696" y1="86861" x2="11696" y2="86861"/>
                          <a14:foregroundMark x1="11111" y1="85401" x2="10526" y2="89051"/>
                          <a14:foregroundMark x1="11111" y1="91971" x2="8187" y2="91241"/>
                          <a14:foregroundMark x1="5263" y1="88321" x2="4094" y2="84672"/>
                          <a14:foregroundMark x1="5848" y1="84672" x2="7018" y2="83212"/>
                          <a14:foregroundMark x1="15789" y1="83212" x2="21637" y2="84672"/>
                          <a14:foregroundMark x1="21053" y1="83212" x2="22807" y2="83212"/>
                          <a14:foregroundMark x1="22222" y1="82482" x2="23392" y2="82482"/>
                          <a14:foregroundMark x1="26316" y1="91971" x2="32164" y2="91241"/>
                          <a14:foregroundMark x1="29825" y1="83942" x2="29240" y2="83212"/>
                          <a14:foregroundMark x1="38596" y1="83212" x2="39181" y2="90511"/>
                          <a14:foregroundMark x1="39181" y1="83212" x2="40351" y2="88321"/>
                          <a14:foregroundMark x1="49123" y1="83212" x2="55556" y2="83212"/>
                          <a14:foregroundMark x1="52047" y1="85401" x2="52632" y2="90511"/>
                          <a14:foregroundMark x1="50877" y1="86131" x2="50877" y2="89781"/>
                          <a14:foregroundMark x1="60234" y1="83942" x2="66082" y2="83212"/>
                          <a14:foregroundMark x1="75439" y1="83212" x2="70760" y2="89781"/>
                          <a14:foregroundMark x1="78947" y1="83942" x2="78947" y2="83942"/>
                          <a14:foregroundMark x1="85380" y1="83212" x2="85380" y2="89781"/>
                          <a14:foregroundMark x1="92398" y1="83212" x2="91813" y2="89781"/>
                          <a14:foregroundMark x1="91813" y1="89781" x2="92398" y2="91241"/>
                          <a14:foregroundMark x1="92398" y1="89781" x2="92982" y2="90511"/>
                          <a14:foregroundMark x1="92398" y1="87591" x2="92398" y2="87591"/>
                          <a14:foregroundMark x1="61988" y1="75182" x2="63158" y2="75912"/>
                          <a14:foregroundMark x1="69006" y1="65693" x2="69006" y2="65693"/>
                          <a14:foregroundMark x1="69591" y1="62044" x2="69591" y2="62044"/>
                          <a14:foregroundMark x1="70760" y1="59854" x2="70760" y2="59854"/>
                          <a14:foregroundMark x1="90643" y1="83212" x2="90643" y2="83212"/>
                          <a14:foregroundMark x1="86550" y1="82482" x2="86550" y2="82482"/>
                          <a14:foregroundMark x1="85965" y1="90511" x2="85965" y2="9051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3584B219-797E-42D9-5AD4-B9EE499C327A}"/>
              </a:ext>
            </a:extLst>
          </p:cNvPr>
          <p:cNvSpPr txBox="1"/>
          <p:nvPr/>
        </p:nvSpPr>
        <p:spPr>
          <a:xfrm>
            <a:off x="13204564" y="4740532"/>
            <a:ext cx="2022100" cy="5229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499"/>
              </a:lnSpc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ModelSim</a:t>
            </a: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A45FBFB1-C890-51AF-1B4C-5EB070F0356C}"/>
              </a:ext>
            </a:extLst>
          </p:cNvPr>
          <p:cNvSpPr txBox="1"/>
          <p:nvPr/>
        </p:nvSpPr>
        <p:spPr>
          <a:xfrm>
            <a:off x="13201100" y="7638120"/>
            <a:ext cx="2022100" cy="522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499"/>
              </a:lnSpc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Quartus II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273E18E-2292-5D22-31E9-A41F8C54B7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4111335"/>
            <a:ext cx="4710881" cy="171750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F5086CF-7DA5-69F2-C864-6D5D0951B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25" b="98214" l="2667" r="98667">
                        <a14:foregroundMark x1="16000" y1="6250" x2="2667" y2="41071"/>
                        <a14:foregroundMark x1="2667" y1="41071" x2="3556" y2="75000"/>
                        <a14:foregroundMark x1="3556" y1="75000" x2="16444" y2="97321"/>
                        <a14:foregroundMark x1="16444" y1="97321" x2="52444" y2="98214"/>
                        <a14:foregroundMark x1="52444" y1="98214" x2="76889" y2="94196"/>
                        <a14:foregroundMark x1="76889" y1="94196" x2="96889" y2="77679"/>
                        <a14:foregroundMark x1="96889" y1="77679" x2="96444" y2="35714"/>
                        <a14:foregroundMark x1="96444" y1="35714" x2="87556" y2="5804"/>
                        <a14:foregroundMark x1="87556" y1="5804" x2="16444" y2="5804"/>
                        <a14:foregroundMark x1="86222" y1="4911" x2="16444" y2="5357"/>
                        <a14:foregroundMark x1="16444" y1="5357" x2="3556" y2="31696"/>
                        <a14:foregroundMark x1="3556" y1="31696" x2="8889" y2="93304"/>
                        <a14:foregroundMark x1="8889" y1="93304" x2="40889" y2="98214"/>
                        <a14:foregroundMark x1="40889" y1="98214" x2="78222" y2="93750"/>
                        <a14:foregroundMark x1="78222" y1="93750" x2="95556" y2="66518"/>
                        <a14:foregroundMark x1="95556" y1="66518" x2="98667" y2="29911"/>
                        <a14:foregroundMark x1="98667" y1="29911" x2="85778" y2="7589"/>
                        <a14:foregroundMark x1="85778" y1="7589" x2="85778" y2="7143"/>
                        <a14:foregroundMark x1="96444" y1="22321" x2="95556" y2="20982"/>
                        <a14:foregroundMark x1="94222" y1="13839" x2="92444" y2="10268"/>
                        <a14:foregroundMark x1="78222" y1="3125" x2="72000" y2="3125"/>
                        <a14:foregroundMark x1="69333" y1="3125" x2="61333" y2="3125"/>
                        <a14:foregroundMark x1="11556" y1="4911" x2="6222" y2="10268"/>
                        <a14:foregroundMark x1="5778" y1="19196" x2="5333" y2="22768"/>
                        <a14:foregroundMark x1="7111" y1="14286" x2="2667" y2="21875"/>
                        <a14:foregroundMark x1="15111" y1="94196" x2="27556" y2="98214"/>
                        <a14:foregroundMark x1="79111" y1="97768" x2="91111" y2="90625"/>
                        <a14:foregroundMark x1="38667" y1="57143" x2="38222" y2="48214"/>
                        <a14:foregroundMark x1="38667" y1="49554" x2="38222" y2="59821"/>
                        <a14:foregroundMark x1="40889" y1="44196" x2="29333" y2="66518"/>
                        <a14:foregroundMark x1="39556" y1="48661" x2="28444" y2="65625"/>
                        <a14:foregroundMark x1="43556" y1="25446" x2="55556" y2="50000"/>
                        <a14:foregroundMark x1="44000" y1="28125" x2="57778" y2="45982"/>
                        <a14:foregroundMark x1="52000" y1="60268" x2="72889" y2="62500"/>
                        <a14:foregroundMark x1="50667" y1="54911" x2="72000" y2="60714"/>
                        <a14:foregroundMark x1="97333" y1="82589" x2="93333" y2="8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7234384"/>
            <a:ext cx="1336375" cy="133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12">
            <a:extLst>
              <a:ext uri="{FF2B5EF4-FFF2-40B4-BE49-F238E27FC236}">
                <a16:creationId xmlns:a16="http://schemas.microsoft.com/office/drawing/2014/main" id="{5F0C2BB1-0C20-6FEE-46CA-EDEA5A77689C}"/>
              </a:ext>
            </a:extLst>
          </p:cNvPr>
          <p:cNvSpPr txBox="1"/>
          <p:nvPr/>
        </p:nvSpPr>
        <p:spPr>
          <a:xfrm>
            <a:off x="5374975" y="7638120"/>
            <a:ext cx="2022100" cy="522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499"/>
              </a:lnSpc>
            </a:pP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Vivado</a:t>
            </a:r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FE26B0ED-6F6A-6A64-9551-34681A01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7</a:t>
            </a:fld>
            <a:endParaRPr lang="en-US" sz="1800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67E49ABC-6BC3-2C16-95A7-969879F532A1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4" b="1" spc="217" dirty="0">
                <a:solidFill>
                  <a:srgbClr val="000000"/>
                </a:solidFill>
                <a:latin typeface="+mn-ea"/>
                <a:cs typeface="Gotham" panose="020B0600000101010101" charset="0"/>
              </a:rPr>
              <a:t>최종 목표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042A0C03-1DD6-867E-4EBF-1D3FC8C53FD5}"/>
              </a:ext>
            </a:extLst>
          </p:cNvPr>
          <p:cNvSpPr txBox="1"/>
          <p:nvPr/>
        </p:nvSpPr>
        <p:spPr>
          <a:xfrm>
            <a:off x="1028700" y="2118880"/>
            <a:ext cx="16535400" cy="975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ko-KR" altLang="en-US" sz="3600" b="1" spc="217" dirty="0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수확 가능한 사과를 실시간으로 찾기 </a:t>
            </a:r>
            <a:r>
              <a:rPr lang="en-US" altLang="ko-KR" sz="3600" b="1" spc="217" dirty="0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– FPGA &amp; OV7670 </a:t>
            </a:r>
            <a:r>
              <a:rPr lang="ko-KR" altLang="en-US" sz="3600" b="1" spc="217" dirty="0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기반</a:t>
            </a:r>
            <a:endParaRPr lang="en-US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842CD3-227A-DF49-4458-1F2775282981}"/>
              </a:ext>
            </a:extLst>
          </p:cNvPr>
          <p:cNvSpPr txBox="1"/>
          <p:nvPr/>
        </p:nvSpPr>
        <p:spPr>
          <a:xfrm>
            <a:off x="914400" y="3304386"/>
            <a:ext cx="9144000" cy="1068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5000" b="1" spc="217" dirty="0">
                <a:solidFill>
                  <a:srgbClr val="000000"/>
                </a:solidFill>
                <a:latin typeface="+mn-ea"/>
                <a:cs typeface="Gotham" panose="020B0600000101010101" charset="0"/>
              </a:rPr>
              <a:t>기대 효과</a:t>
            </a:r>
            <a:endParaRPr lang="en-US" altLang="ko-KR" sz="5000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sp>
        <p:nvSpPr>
          <p:cNvPr id="36" name="TextBox 5">
            <a:extLst>
              <a:ext uri="{FF2B5EF4-FFF2-40B4-BE49-F238E27FC236}">
                <a16:creationId xmlns:a16="http://schemas.microsoft.com/office/drawing/2014/main" id="{BA87AEA3-4180-93BE-9BFF-9003E4B9BA02}"/>
              </a:ext>
            </a:extLst>
          </p:cNvPr>
          <p:cNvSpPr txBox="1"/>
          <p:nvPr/>
        </p:nvSpPr>
        <p:spPr>
          <a:xfrm>
            <a:off x="1579179" y="5324072"/>
            <a:ext cx="13738273" cy="429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>
              <a:lnSpc>
                <a:spcPts val="3662"/>
              </a:lnSpc>
              <a:buFont typeface="Wingdings" panose="05000000000000000000" pitchFamily="2" charset="2"/>
              <a:buChar char="u"/>
            </a:pPr>
            <a:r>
              <a:rPr lang="en-US" altLang="ko-KR" sz="2616" b="1" dirty="0">
                <a:solidFill>
                  <a:srgbClr val="000000"/>
                </a:solidFill>
                <a:latin typeface="+mn-ea"/>
              </a:rPr>
              <a:t>FPGA </a:t>
            </a:r>
            <a:r>
              <a:rPr lang="ko-KR" altLang="en-US" sz="2616" b="1" dirty="0">
                <a:solidFill>
                  <a:srgbClr val="000000"/>
                </a:solidFill>
                <a:latin typeface="+mn-ea"/>
              </a:rPr>
              <a:t>소형 칩을 사용하여 부피</a:t>
            </a:r>
            <a:r>
              <a:rPr lang="en-US" altLang="ko-KR" sz="2616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616" b="1" dirty="0">
                <a:solidFill>
                  <a:srgbClr val="000000"/>
                </a:solidFill>
                <a:latin typeface="+mn-ea"/>
              </a:rPr>
              <a:t>면적 감소</a:t>
            </a:r>
            <a:endParaRPr lang="en-US" altLang="ko-KR" sz="2616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7" name="TextBox 2">
            <a:extLst>
              <a:ext uri="{FF2B5EF4-FFF2-40B4-BE49-F238E27FC236}">
                <a16:creationId xmlns:a16="http://schemas.microsoft.com/office/drawing/2014/main" id="{68AE1BED-D626-712A-F34E-CA71FFF359EB}"/>
              </a:ext>
            </a:extLst>
          </p:cNvPr>
          <p:cNvSpPr txBox="1"/>
          <p:nvPr/>
        </p:nvSpPr>
        <p:spPr>
          <a:xfrm>
            <a:off x="1028700" y="4188430"/>
            <a:ext cx="16535400" cy="955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Arial" panose="020B0604020202020204" pitchFamily="34" charset="0"/>
              <a:buChar char="•"/>
            </a:pPr>
            <a:r>
              <a:rPr lang="ko-KR" altLang="en-US" sz="3600" b="1" spc="217" dirty="0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경량화</a:t>
            </a:r>
            <a:endParaRPr lang="en-US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7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D14E81-ACAA-CDEE-C9F1-5FB318E5C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69C9F6A0-B19B-EAA8-8D47-15A9AEFC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8</a:t>
            </a:fld>
            <a:endParaRPr lang="en-US" sz="1800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D05DC35F-D894-3713-2C43-96D1617FE4C4}"/>
              </a:ext>
            </a:extLst>
          </p:cNvPr>
          <p:cNvSpPr txBox="1"/>
          <p:nvPr/>
        </p:nvSpPr>
        <p:spPr>
          <a:xfrm>
            <a:off x="2552700" y="4632847"/>
            <a:ext cx="13182600" cy="1021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86"/>
              </a:lnSpc>
            </a:pPr>
            <a:r>
              <a:rPr lang="en-US" altLang="ko-KR" sz="6600" b="1" spc="217" dirty="0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296839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F4C67B-94A9-4987-734D-00570BF73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4E6CFA5-F9F1-B50C-D97A-20302FEC848C}"/>
              </a:ext>
            </a:extLst>
          </p:cNvPr>
          <p:cNvSpPr/>
          <p:nvPr/>
        </p:nvSpPr>
        <p:spPr>
          <a:xfrm>
            <a:off x="8783639" y="2720976"/>
            <a:ext cx="6684962" cy="605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200" dirty="0">
                <a:solidFill>
                  <a:sysClr val="windowText" lastClr="000000"/>
                </a:solidFill>
              </a:rPr>
              <a:t> PL</a:t>
            </a:r>
            <a:endParaRPr lang="ko-KR" altLang="en-US" sz="3200" dirty="0">
              <a:solidFill>
                <a:sysClr val="windowText" lastClr="000000"/>
              </a:solidFill>
            </a:endParaRP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155B3AAD-0F0C-5646-C305-A7A8B014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9</a:t>
            </a:fld>
            <a:endParaRPr lang="en-US" sz="1800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988DFA7B-3B97-BB4D-CF34-7CD48F944B28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4" b="1" spc="217" dirty="0">
                <a:solidFill>
                  <a:srgbClr val="000000"/>
                </a:solidFill>
                <a:latin typeface="+mn-ea"/>
                <a:cs typeface="Gotham" panose="020B0600000101010101" charset="0"/>
              </a:rPr>
              <a:t>전체 설계도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C8ECEC-442F-A503-A093-B0A2E86E3AC1}"/>
              </a:ext>
            </a:extLst>
          </p:cNvPr>
          <p:cNvSpPr/>
          <p:nvPr/>
        </p:nvSpPr>
        <p:spPr>
          <a:xfrm>
            <a:off x="838200" y="2720975"/>
            <a:ext cx="2362200" cy="6461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ysClr val="windowText" lastClr="000000"/>
                </a:solidFill>
              </a:rPr>
              <a:t>ZYNQ PS</a:t>
            </a:r>
            <a:endParaRPr lang="ko-KR" altLang="en-US" sz="40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D4044F-7D2B-D41B-A6ED-5312DA21281A}"/>
              </a:ext>
            </a:extLst>
          </p:cNvPr>
          <p:cNvSpPr/>
          <p:nvPr/>
        </p:nvSpPr>
        <p:spPr>
          <a:xfrm>
            <a:off x="15963575" y="2975336"/>
            <a:ext cx="1677050" cy="1125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ysClr val="windowText" lastClr="000000"/>
                </a:solidFill>
              </a:rPr>
              <a:t>OV7670</a:t>
            </a:r>
            <a:endParaRPr lang="ko-KR" altLang="en-US" sz="3200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D9895F-F9E2-2456-F5C3-01FA61219855}"/>
              </a:ext>
            </a:extLst>
          </p:cNvPr>
          <p:cNvSpPr/>
          <p:nvPr/>
        </p:nvSpPr>
        <p:spPr>
          <a:xfrm>
            <a:off x="4857878" y="5514949"/>
            <a:ext cx="2230441" cy="735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CTRL MEM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73A526E-FD9B-528F-93B9-B9857C37193F}"/>
              </a:ext>
            </a:extLst>
          </p:cNvPr>
          <p:cNvGrpSpPr/>
          <p:nvPr/>
        </p:nvGrpSpPr>
        <p:grpSpPr>
          <a:xfrm>
            <a:off x="9278082" y="5080475"/>
            <a:ext cx="5696076" cy="3429000"/>
            <a:chOff x="7410072" y="3247641"/>
            <a:chExt cx="6991728" cy="446958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D659FCE-4602-070B-8C46-F94DB659C0C6}"/>
                </a:ext>
              </a:extLst>
            </p:cNvPr>
            <p:cNvSpPr/>
            <p:nvPr/>
          </p:nvSpPr>
          <p:spPr>
            <a:xfrm>
              <a:off x="7410072" y="3247641"/>
              <a:ext cx="6991728" cy="44695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3200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3200" dirty="0" err="1">
                  <a:solidFill>
                    <a:sysClr val="windowText" lastClr="000000"/>
                  </a:solidFill>
                </a:rPr>
                <a:t>Conv_top</a:t>
              </a:r>
              <a:endParaRPr lang="en-US" altLang="ko-KR" sz="3200" dirty="0">
                <a:solidFill>
                  <a:sysClr val="windowText" lastClr="000000"/>
                </a:solidFill>
              </a:endParaRPr>
            </a:p>
            <a:p>
              <a:endParaRPr lang="en-US" altLang="ko-KR" sz="3200" dirty="0">
                <a:solidFill>
                  <a:sysClr val="windowText" lastClr="000000"/>
                </a:solidFill>
              </a:endParaRPr>
            </a:p>
            <a:p>
              <a:endParaRPr lang="ko-KR" altLang="en-US" sz="3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98FD975-53CF-EAD8-44F4-6F65523CFBCD}"/>
                </a:ext>
              </a:extLst>
            </p:cNvPr>
            <p:cNvSpPr/>
            <p:nvPr/>
          </p:nvSpPr>
          <p:spPr>
            <a:xfrm>
              <a:off x="7843966" y="4037130"/>
              <a:ext cx="2888392" cy="32504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2400" dirty="0">
                  <a:solidFill>
                    <a:sysClr val="windowText" lastClr="000000"/>
                  </a:solidFill>
                </a:rPr>
                <a:t>Conv2d</a:t>
              </a:r>
            </a:p>
            <a:p>
              <a:endParaRPr lang="en-US" altLang="ko-KR" sz="2400" dirty="0">
                <a:solidFill>
                  <a:sysClr val="windowText" lastClr="000000"/>
                </a:solidFill>
              </a:endParaRPr>
            </a:p>
            <a:p>
              <a:endParaRPr lang="ko-KR" alt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773A591-E5EF-E37E-37EC-7AD1E065FA00}"/>
                </a:ext>
              </a:extLst>
            </p:cNvPr>
            <p:cNvSpPr/>
            <p:nvPr/>
          </p:nvSpPr>
          <p:spPr>
            <a:xfrm>
              <a:off x="11172813" y="4032572"/>
              <a:ext cx="2888392" cy="32504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2400" dirty="0">
                  <a:solidFill>
                    <a:sysClr val="windowText" lastClr="000000"/>
                  </a:solidFill>
                </a:rPr>
                <a:t>Maxpool2d</a:t>
              </a:r>
              <a:endParaRPr lang="ko-KR" altLang="en-US" sz="24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4C7A7BB0-EB30-56FC-2AB5-A4B994D5D96C}"/>
                </a:ext>
              </a:extLst>
            </p:cNvPr>
            <p:cNvGrpSpPr/>
            <p:nvPr/>
          </p:nvGrpSpPr>
          <p:grpSpPr>
            <a:xfrm>
              <a:off x="8339266" y="4772937"/>
              <a:ext cx="2034403" cy="2209800"/>
              <a:chOff x="8458200" y="4838700"/>
              <a:chExt cx="2034403" cy="2209800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F6CBF5AA-8284-1627-166B-EEC2D9AC8A24}"/>
                  </a:ext>
                </a:extLst>
              </p:cNvPr>
              <p:cNvGrpSpPr/>
              <p:nvPr/>
            </p:nvGrpSpPr>
            <p:grpSpPr>
              <a:xfrm>
                <a:off x="8458200" y="4838700"/>
                <a:ext cx="2034403" cy="685198"/>
                <a:chOff x="8458200" y="4838700"/>
                <a:chExt cx="2034403" cy="685198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65BD92F2-E53D-EFF3-69B8-E73E24FBB7D5}"/>
                    </a:ext>
                  </a:extLst>
                </p:cNvPr>
                <p:cNvSpPr/>
                <p:nvPr/>
              </p:nvSpPr>
              <p:spPr>
                <a:xfrm>
                  <a:off x="8458200" y="4838700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01750CD0-6A3E-1E47-D4E1-6147EC465D47}"/>
                    </a:ext>
                  </a:extLst>
                </p:cNvPr>
                <p:cNvSpPr/>
                <p:nvPr/>
              </p:nvSpPr>
              <p:spPr>
                <a:xfrm>
                  <a:off x="8686800" y="4838700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6B5F2730-2E3A-D238-3720-B89B74DE2CCC}"/>
                    </a:ext>
                  </a:extLst>
                </p:cNvPr>
                <p:cNvSpPr/>
                <p:nvPr/>
              </p:nvSpPr>
              <p:spPr>
                <a:xfrm>
                  <a:off x="8915148" y="4838700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62D75F1F-136B-68A1-FA1D-3E649695AF37}"/>
                    </a:ext>
                  </a:extLst>
                </p:cNvPr>
                <p:cNvSpPr/>
                <p:nvPr/>
              </p:nvSpPr>
              <p:spPr>
                <a:xfrm>
                  <a:off x="9143748" y="4838700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39284EB8-6974-D00B-D1D0-5392BA752498}"/>
                    </a:ext>
                  </a:extLst>
                </p:cNvPr>
                <p:cNvSpPr/>
                <p:nvPr/>
              </p:nvSpPr>
              <p:spPr>
                <a:xfrm>
                  <a:off x="9372096" y="4838700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8DAE9B84-7279-BE05-4330-5B0B45C540D5}"/>
                    </a:ext>
                  </a:extLst>
                </p:cNvPr>
                <p:cNvSpPr/>
                <p:nvPr/>
              </p:nvSpPr>
              <p:spPr>
                <a:xfrm>
                  <a:off x="9600444" y="4838700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F199A281-19C2-2788-BD1D-2E6F328B1F47}"/>
                    </a:ext>
                  </a:extLst>
                </p:cNvPr>
                <p:cNvSpPr/>
                <p:nvPr/>
              </p:nvSpPr>
              <p:spPr>
                <a:xfrm>
                  <a:off x="9828792" y="4838700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FFCCE891-72BF-93EE-A382-A0A6BB4FF99C}"/>
                    </a:ext>
                  </a:extLst>
                </p:cNvPr>
                <p:cNvSpPr/>
                <p:nvPr/>
              </p:nvSpPr>
              <p:spPr>
                <a:xfrm>
                  <a:off x="8458200" y="5067300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CB02685E-D8F6-D517-FC8E-1611E73A1DB0}"/>
                    </a:ext>
                  </a:extLst>
                </p:cNvPr>
                <p:cNvSpPr/>
                <p:nvPr/>
              </p:nvSpPr>
              <p:spPr>
                <a:xfrm>
                  <a:off x="8686800" y="5067300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7D5C985D-585A-4608-054E-C0E53D9A9D9D}"/>
                    </a:ext>
                  </a:extLst>
                </p:cNvPr>
                <p:cNvSpPr/>
                <p:nvPr/>
              </p:nvSpPr>
              <p:spPr>
                <a:xfrm>
                  <a:off x="8915148" y="5067300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886A771D-65C3-5E6E-DDE0-E65227847435}"/>
                    </a:ext>
                  </a:extLst>
                </p:cNvPr>
                <p:cNvSpPr/>
                <p:nvPr/>
              </p:nvSpPr>
              <p:spPr>
                <a:xfrm>
                  <a:off x="9143748" y="5067300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1E4202F1-6D1A-8676-3F61-F9FC63293303}"/>
                    </a:ext>
                  </a:extLst>
                </p:cNvPr>
                <p:cNvSpPr/>
                <p:nvPr/>
              </p:nvSpPr>
              <p:spPr>
                <a:xfrm>
                  <a:off x="9372096" y="5067300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4A3CED1B-E5C4-1C6A-0D13-D85A42150531}"/>
                    </a:ext>
                  </a:extLst>
                </p:cNvPr>
                <p:cNvSpPr/>
                <p:nvPr/>
              </p:nvSpPr>
              <p:spPr>
                <a:xfrm>
                  <a:off x="9600444" y="5067300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A4DD7ADE-949A-1EE2-1BCB-A2665525EFE1}"/>
                    </a:ext>
                  </a:extLst>
                </p:cNvPr>
                <p:cNvSpPr/>
                <p:nvPr/>
              </p:nvSpPr>
              <p:spPr>
                <a:xfrm>
                  <a:off x="9828792" y="5067300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2EE412D0-68EF-1715-1A37-6CFA34CCE09B}"/>
                    </a:ext>
                  </a:extLst>
                </p:cNvPr>
                <p:cNvSpPr/>
                <p:nvPr/>
              </p:nvSpPr>
              <p:spPr>
                <a:xfrm>
                  <a:off x="8458200" y="5295298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D74017C1-2ED2-2DF4-EF1E-00B7DC1DD812}"/>
                    </a:ext>
                  </a:extLst>
                </p:cNvPr>
                <p:cNvSpPr/>
                <p:nvPr/>
              </p:nvSpPr>
              <p:spPr>
                <a:xfrm>
                  <a:off x="8686800" y="5295298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E4664F5-29F5-2682-563B-47607C52FC93}"/>
                    </a:ext>
                  </a:extLst>
                </p:cNvPr>
                <p:cNvSpPr/>
                <p:nvPr/>
              </p:nvSpPr>
              <p:spPr>
                <a:xfrm>
                  <a:off x="8915148" y="5295298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079AA4A7-9971-1EDA-F83E-53D7CBD10915}"/>
                    </a:ext>
                  </a:extLst>
                </p:cNvPr>
                <p:cNvSpPr/>
                <p:nvPr/>
              </p:nvSpPr>
              <p:spPr>
                <a:xfrm>
                  <a:off x="9143748" y="529529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AFB5F5D5-2A98-B074-5867-4D9F622D0AE5}"/>
                    </a:ext>
                  </a:extLst>
                </p:cNvPr>
                <p:cNvSpPr/>
                <p:nvPr/>
              </p:nvSpPr>
              <p:spPr>
                <a:xfrm>
                  <a:off x="9372096" y="529529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0C2B3AF3-D9D5-E758-30E1-41B7AABD5986}"/>
                    </a:ext>
                  </a:extLst>
                </p:cNvPr>
                <p:cNvSpPr/>
                <p:nvPr/>
              </p:nvSpPr>
              <p:spPr>
                <a:xfrm>
                  <a:off x="9600444" y="529529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431CD27D-2EF5-9785-6CB8-09898C47F06D}"/>
                    </a:ext>
                  </a:extLst>
                </p:cNvPr>
                <p:cNvSpPr/>
                <p:nvPr/>
              </p:nvSpPr>
              <p:spPr>
                <a:xfrm>
                  <a:off x="9828792" y="529529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C7FD9F2E-F0BE-8630-035F-80DC2C9BD08F}"/>
                    </a:ext>
                  </a:extLst>
                </p:cNvPr>
                <p:cNvSpPr/>
                <p:nvPr/>
              </p:nvSpPr>
              <p:spPr>
                <a:xfrm>
                  <a:off x="10258488" y="51435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46687034-F43A-02F4-CC67-F05F168C045E}"/>
                    </a:ext>
                  </a:extLst>
                </p:cNvPr>
                <p:cNvSpPr/>
                <p:nvPr/>
              </p:nvSpPr>
              <p:spPr>
                <a:xfrm>
                  <a:off x="10354572" y="51435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CFCAA8B4-87CF-49EB-EAC4-2AA77C550324}"/>
                    </a:ext>
                  </a:extLst>
                </p:cNvPr>
                <p:cNvSpPr/>
                <p:nvPr/>
              </p:nvSpPr>
              <p:spPr>
                <a:xfrm>
                  <a:off x="10446884" y="51435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0606516C-3178-A2B1-66F0-9D39C511FF8C}"/>
                  </a:ext>
                </a:extLst>
              </p:cNvPr>
              <p:cNvGrpSpPr/>
              <p:nvPr/>
            </p:nvGrpSpPr>
            <p:grpSpPr>
              <a:xfrm>
                <a:off x="8458200" y="5800341"/>
                <a:ext cx="685548" cy="685198"/>
                <a:chOff x="8458200" y="5800341"/>
                <a:chExt cx="685548" cy="685198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078E084B-2F05-338C-3E07-9BF05BC42827}"/>
                    </a:ext>
                  </a:extLst>
                </p:cNvPr>
                <p:cNvSpPr/>
                <p:nvPr/>
              </p:nvSpPr>
              <p:spPr>
                <a:xfrm>
                  <a:off x="8458200" y="5800341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B83032DA-8A7A-B99A-4382-902CE4BCDCCB}"/>
                    </a:ext>
                  </a:extLst>
                </p:cNvPr>
                <p:cNvSpPr/>
                <p:nvPr/>
              </p:nvSpPr>
              <p:spPr>
                <a:xfrm>
                  <a:off x="8686800" y="5800341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54B2AD69-95AD-2EB9-536B-5028ACA6FFFE}"/>
                    </a:ext>
                  </a:extLst>
                </p:cNvPr>
                <p:cNvSpPr/>
                <p:nvPr/>
              </p:nvSpPr>
              <p:spPr>
                <a:xfrm>
                  <a:off x="8915148" y="5800341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3995A189-FA11-7BA8-5B00-647DB1FE4621}"/>
                    </a:ext>
                  </a:extLst>
                </p:cNvPr>
                <p:cNvSpPr/>
                <p:nvPr/>
              </p:nvSpPr>
              <p:spPr>
                <a:xfrm>
                  <a:off x="8458200" y="6028941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F197860D-600C-D4A0-DD21-6F92A5B9DC42}"/>
                    </a:ext>
                  </a:extLst>
                </p:cNvPr>
                <p:cNvSpPr/>
                <p:nvPr/>
              </p:nvSpPr>
              <p:spPr>
                <a:xfrm>
                  <a:off x="8686800" y="6028941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7BE9B560-42F4-F369-40EC-E10D6A661B61}"/>
                    </a:ext>
                  </a:extLst>
                </p:cNvPr>
                <p:cNvSpPr/>
                <p:nvPr/>
              </p:nvSpPr>
              <p:spPr>
                <a:xfrm>
                  <a:off x="8915148" y="6028941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EA939A6B-052D-F432-74DE-0AE91E3DD8D5}"/>
                    </a:ext>
                  </a:extLst>
                </p:cNvPr>
                <p:cNvSpPr/>
                <p:nvPr/>
              </p:nvSpPr>
              <p:spPr>
                <a:xfrm>
                  <a:off x="8458200" y="6256939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66ECB6F9-9043-F5A5-E49C-629440593053}"/>
                    </a:ext>
                  </a:extLst>
                </p:cNvPr>
                <p:cNvSpPr/>
                <p:nvPr/>
              </p:nvSpPr>
              <p:spPr>
                <a:xfrm>
                  <a:off x="8686800" y="6256939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506CA4CC-A362-EABA-AC33-32F08836D672}"/>
                    </a:ext>
                  </a:extLst>
                </p:cNvPr>
                <p:cNvSpPr/>
                <p:nvPr/>
              </p:nvSpPr>
              <p:spPr>
                <a:xfrm>
                  <a:off x="8915148" y="6256939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7" name="곱하기 기호 76">
                <a:extLst>
                  <a:ext uri="{FF2B5EF4-FFF2-40B4-BE49-F238E27FC236}">
                    <a16:creationId xmlns:a16="http://schemas.microsoft.com/office/drawing/2014/main" id="{7955057C-C3F4-38E9-2E74-0F1BE10A30C8}"/>
                  </a:ext>
                </a:extLst>
              </p:cNvPr>
              <p:cNvSpPr/>
              <p:nvPr/>
            </p:nvSpPr>
            <p:spPr>
              <a:xfrm>
                <a:off x="8724900" y="5589264"/>
                <a:ext cx="152400" cy="134275"/>
              </a:xfrm>
              <a:prstGeom prst="mathMultiply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E3198195-8C02-41AF-3D7C-84FF13B439A3}"/>
                  </a:ext>
                </a:extLst>
              </p:cNvPr>
              <p:cNvSpPr/>
              <p:nvPr/>
            </p:nvSpPr>
            <p:spPr>
              <a:xfrm>
                <a:off x="8686548" y="68199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같음 기호 79">
                <a:extLst>
                  <a:ext uri="{FF2B5EF4-FFF2-40B4-BE49-F238E27FC236}">
                    <a16:creationId xmlns:a16="http://schemas.microsoft.com/office/drawing/2014/main" id="{8B15A6B1-54A2-8D6C-2EA2-5D4EEEE727D8}"/>
                  </a:ext>
                </a:extLst>
              </p:cNvPr>
              <p:cNvSpPr/>
              <p:nvPr/>
            </p:nvSpPr>
            <p:spPr>
              <a:xfrm rot="5400000">
                <a:off x="8724522" y="6553074"/>
                <a:ext cx="152652" cy="228600"/>
              </a:xfrm>
              <a:prstGeom prst="mathEqual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96E31715-0699-9E0C-31D4-51BF60184B24}"/>
                </a:ext>
              </a:extLst>
            </p:cNvPr>
            <p:cNvGrpSpPr/>
            <p:nvPr/>
          </p:nvGrpSpPr>
          <p:grpSpPr>
            <a:xfrm>
              <a:off x="11668113" y="4819179"/>
              <a:ext cx="1969104" cy="1001434"/>
              <a:chOff x="13293296" y="4904066"/>
              <a:chExt cx="1969104" cy="1001434"/>
            </a:xfrm>
          </p:grpSpPr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DCFCD24B-D048-BE97-5076-01CA990C150E}"/>
                  </a:ext>
                </a:extLst>
              </p:cNvPr>
              <p:cNvGrpSpPr/>
              <p:nvPr/>
            </p:nvGrpSpPr>
            <p:grpSpPr>
              <a:xfrm>
                <a:off x="13293296" y="4904066"/>
                <a:ext cx="1969104" cy="457200"/>
                <a:chOff x="13293296" y="4904066"/>
                <a:chExt cx="1969104" cy="457200"/>
              </a:xfrm>
            </p:grpSpPr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7E7F37DC-E819-43C0-B093-6750EDE74547}"/>
                    </a:ext>
                  </a:extLst>
                </p:cNvPr>
                <p:cNvSpPr/>
                <p:nvPr/>
              </p:nvSpPr>
              <p:spPr>
                <a:xfrm>
                  <a:off x="13293296" y="4904066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FA8EA716-6105-07A4-A0E8-990FB5D5759B}"/>
                    </a:ext>
                  </a:extLst>
                </p:cNvPr>
                <p:cNvSpPr/>
                <p:nvPr/>
              </p:nvSpPr>
              <p:spPr>
                <a:xfrm>
                  <a:off x="13521896" y="4904066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5D5329C3-FEFF-118C-72FF-D3A2BD4ABB8F}"/>
                    </a:ext>
                  </a:extLst>
                </p:cNvPr>
                <p:cNvSpPr/>
                <p:nvPr/>
              </p:nvSpPr>
              <p:spPr>
                <a:xfrm>
                  <a:off x="13750244" y="4904066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E7378CAF-A88D-B9F0-4452-ABC37A75C890}"/>
                    </a:ext>
                  </a:extLst>
                </p:cNvPr>
                <p:cNvSpPr/>
                <p:nvPr/>
              </p:nvSpPr>
              <p:spPr>
                <a:xfrm>
                  <a:off x="13978844" y="4904066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A6876255-FAAD-C512-EA7F-F0D3EAE106E0}"/>
                    </a:ext>
                  </a:extLst>
                </p:cNvPr>
                <p:cNvSpPr/>
                <p:nvPr/>
              </p:nvSpPr>
              <p:spPr>
                <a:xfrm>
                  <a:off x="14207192" y="4904066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FC974CD2-FA1E-963A-4A7A-0C7B8A93069C}"/>
                    </a:ext>
                  </a:extLst>
                </p:cNvPr>
                <p:cNvSpPr/>
                <p:nvPr/>
              </p:nvSpPr>
              <p:spPr>
                <a:xfrm>
                  <a:off x="14435540" y="4904066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B8A0D976-3CBA-A5C5-20C7-418370DD2097}"/>
                    </a:ext>
                  </a:extLst>
                </p:cNvPr>
                <p:cNvSpPr/>
                <p:nvPr/>
              </p:nvSpPr>
              <p:spPr>
                <a:xfrm>
                  <a:off x="14663888" y="4904066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C7FB52E6-DC22-9E5D-2922-3ED2F71E4E90}"/>
                    </a:ext>
                  </a:extLst>
                </p:cNvPr>
                <p:cNvSpPr/>
                <p:nvPr/>
              </p:nvSpPr>
              <p:spPr>
                <a:xfrm>
                  <a:off x="13293296" y="5132666"/>
                  <a:ext cx="2286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DAB6915C-EDFB-EB3C-9E51-0B42F651579D}"/>
                    </a:ext>
                  </a:extLst>
                </p:cNvPr>
                <p:cNvSpPr/>
                <p:nvPr/>
              </p:nvSpPr>
              <p:spPr>
                <a:xfrm>
                  <a:off x="13521896" y="5132666"/>
                  <a:ext cx="228600" cy="2286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F3FA3AE6-F5EA-E6F6-C1CB-4B06563CA1BC}"/>
                    </a:ext>
                  </a:extLst>
                </p:cNvPr>
                <p:cNvSpPr/>
                <p:nvPr/>
              </p:nvSpPr>
              <p:spPr>
                <a:xfrm>
                  <a:off x="13750244" y="5132666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96198140-B9A5-2159-E134-692B025E59E1}"/>
                    </a:ext>
                  </a:extLst>
                </p:cNvPr>
                <p:cNvSpPr/>
                <p:nvPr/>
              </p:nvSpPr>
              <p:spPr>
                <a:xfrm>
                  <a:off x="13978844" y="5132666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4A154CC7-D5B0-F65F-21B8-6E6EDB54C97D}"/>
                    </a:ext>
                  </a:extLst>
                </p:cNvPr>
                <p:cNvSpPr/>
                <p:nvPr/>
              </p:nvSpPr>
              <p:spPr>
                <a:xfrm>
                  <a:off x="14207192" y="5132666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3DC61C5C-B46F-5752-E543-668EA29107D8}"/>
                    </a:ext>
                  </a:extLst>
                </p:cNvPr>
                <p:cNvSpPr/>
                <p:nvPr/>
              </p:nvSpPr>
              <p:spPr>
                <a:xfrm>
                  <a:off x="14435540" y="5132666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A151E9AF-44EA-F796-0518-E06607F98AF2}"/>
                    </a:ext>
                  </a:extLst>
                </p:cNvPr>
                <p:cNvSpPr/>
                <p:nvPr/>
              </p:nvSpPr>
              <p:spPr>
                <a:xfrm>
                  <a:off x="14663888" y="5132666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타원 102">
                  <a:extLst>
                    <a:ext uri="{FF2B5EF4-FFF2-40B4-BE49-F238E27FC236}">
                      <a16:creationId xmlns:a16="http://schemas.microsoft.com/office/drawing/2014/main" id="{E0514C91-C0AC-B72D-A211-095A44B6E97F}"/>
                    </a:ext>
                  </a:extLst>
                </p:cNvPr>
                <p:cNvSpPr/>
                <p:nvPr/>
              </p:nvSpPr>
              <p:spPr>
                <a:xfrm>
                  <a:off x="15028285" y="510980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1EB84C65-86FC-698C-C0DC-627EE7BEB7FF}"/>
                    </a:ext>
                  </a:extLst>
                </p:cNvPr>
                <p:cNvSpPr/>
                <p:nvPr/>
              </p:nvSpPr>
              <p:spPr>
                <a:xfrm>
                  <a:off x="15124369" y="510980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>
                  <a:extLst>
                    <a:ext uri="{FF2B5EF4-FFF2-40B4-BE49-F238E27FC236}">
                      <a16:creationId xmlns:a16="http://schemas.microsoft.com/office/drawing/2014/main" id="{338D1650-C974-4D49-D736-90463DE608E6}"/>
                    </a:ext>
                  </a:extLst>
                </p:cNvPr>
                <p:cNvSpPr/>
                <p:nvPr/>
              </p:nvSpPr>
              <p:spPr>
                <a:xfrm>
                  <a:off x="15216681" y="510980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FC37301C-CA4E-05F6-3E23-611523BBEA94}"/>
                  </a:ext>
                </a:extLst>
              </p:cNvPr>
              <p:cNvSpPr/>
              <p:nvPr/>
            </p:nvSpPr>
            <p:spPr>
              <a:xfrm>
                <a:off x="13407596" y="56769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같음 기호 106">
                <a:extLst>
                  <a:ext uri="{FF2B5EF4-FFF2-40B4-BE49-F238E27FC236}">
                    <a16:creationId xmlns:a16="http://schemas.microsoft.com/office/drawing/2014/main" id="{D97E1E35-4BCF-CCE8-01CA-BC65218A2C63}"/>
                  </a:ext>
                </a:extLst>
              </p:cNvPr>
              <p:cNvSpPr/>
              <p:nvPr/>
            </p:nvSpPr>
            <p:spPr>
              <a:xfrm rot="5400000">
                <a:off x="13445570" y="5410326"/>
                <a:ext cx="152652" cy="228600"/>
              </a:xfrm>
              <a:prstGeom prst="mathEqual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939B1A74-BAAB-EBD2-0DE4-C877D740BC8B}"/>
              </a:ext>
            </a:extLst>
          </p:cNvPr>
          <p:cNvCxnSpPr>
            <a:cxnSpLocks/>
          </p:cNvCxnSpPr>
          <p:nvPr/>
        </p:nvCxnSpPr>
        <p:spPr>
          <a:xfrm>
            <a:off x="3197478" y="3204299"/>
            <a:ext cx="55832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6C77622-4CAF-DD31-985D-6570273547F8}"/>
              </a:ext>
            </a:extLst>
          </p:cNvPr>
          <p:cNvSpPr/>
          <p:nvPr/>
        </p:nvSpPr>
        <p:spPr>
          <a:xfrm>
            <a:off x="4844852" y="6647484"/>
            <a:ext cx="2230441" cy="735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IMG MEM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A349F39-EA49-F542-170E-D7F8F439337C}"/>
              </a:ext>
            </a:extLst>
          </p:cNvPr>
          <p:cNvSpPr/>
          <p:nvPr/>
        </p:nvSpPr>
        <p:spPr>
          <a:xfrm>
            <a:off x="4857877" y="7780019"/>
            <a:ext cx="2230441" cy="735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OUT IMG MEM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BDE702B-B811-BDC5-A210-6A51B3B2A971}"/>
              </a:ext>
            </a:extLst>
          </p:cNvPr>
          <p:cNvSpPr txBox="1"/>
          <p:nvPr/>
        </p:nvSpPr>
        <p:spPr>
          <a:xfrm>
            <a:off x="5161216" y="2811095"/>
            <a:ext cx="165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25Mhz (PL CLK)</a:t>
            </a:r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37C8DF3-D837-E2D5-E7C4-43C9EF8E1E09}"/>
              </a:ext>
            </a:extLst>
          </p:cNvPr>
          <p:cNvSpPr/>
          <p:nvPr/>
        </p:nvSpPr>
        <p:spPr>
          <a:xfrm>
            <a:off x="13255011" y="3229699"/>
            <a:ext cx="1459693" cy="617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ysClr val="windowText" lastClr="000000"/>
                </a:solidFill>
              </a:rPr>
              <a:t>cam_init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358A2618-129D-C373-C06D-39A207D27517}"/>
              </a:ext>
            </a:extLst>
          </p:cNvPr>
          <p:cNvCxnSpPr>
            <a:stCxn id="152" idx="3"/>
            <a:endCxn id="4" idx="1"/>
          </p:cNvCxnSpPr>
          <p:nvPr/>
        </p:nvCxnSpPr>
        <p:spPr>
          <a:xfrm flipV="1">
            <a:off x="14714704" y="3538297"/>
            <a:ext cx="124887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582765A-B7D9-67AB-7850-13556A21C3AA}"/>
              </a:ext>
            </a:extLst>
          </p:cNvPr>
          <p:cNvSpPr txBox="1"/>
          <p:nvPr/>
        </p:nvSpPr>
        <p:spPr>
          <a:xfrm>
            <a:off x="14830338" y="3229699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SCCB</a:t>
            </a:r>
            <a:endParaRPr lang="ko-KR" altLang="en-US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0058FAE2-960D-BB80-AA12-9206E5821AF6}"/>
              </a:ext>
            </a:extLst>
          </p:cNvPr>
          <p:cNvSpPr/>
          <p:nvPr/>
        </p:nvSpPr>
        <p:spPr>
          <a:xfrm>
            <a:off x="12725400" y="4099251"/>
            <a:ext cx="1988783" cy="617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ysClr val="windowText" lastClr="000000"/>
                </a:solidFill>
              </a:rPr>
              <a:t>cam_capture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66EFE469-9557-9714-D6AA-D3282E7B5F54}"/>
              </a:ext>
            </a:extLst>
          </p:cNvPr>
          <p:cNvCxnSpPr>
            <a:stCxn id="4" idx="2"/>
            <a:endCxn id="159" idx="3"/>
          </p:cNvCxnSpPr>
          <p:nvPr/>
        </p:nvCxnSpPr>
        <p:spPr>
          <a:xfrm rot="5400000">
            <a:off x="15604846" y="3210595"/>
            <a:ext cx="306593" cy="20879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E3097BCB-C374-0261-2F98-F331507F1386}"/>
              </a:ext>
            </a:extLst>
          </p:cNvPr>
          <p:cNvSpPr/>
          <p:nvPr/>
        </p:nvSpPr>
        <p:spPr>
          <a:xfrm>
            <a:off x="4857878" y="4099251"/>
            <a:ext cx="2230441" cy="617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CAM MEM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B2D53A1C-EC4E-0E33-3898-926E92F6F4D4}"/>
              </a:ext>
            </a:extLst>
          </p:cNvPr>
          <p:cNvCxnSpPr>
            <a:cxnSpLocks/>
            <a:stCxn id="159" idx="1"/>
            <a:endCxn id="163" idx="3"/>
          </p:cNvCxnSpPr>
          <p:nvPr/>
        </p:nvCxnSpPr>
        <p:spPr>
          <a:xfrm rot="10800000">
            <a:off x="7088320" y="4407850"/>
            <a:ext cx="5637081" cy="12700"/>
          </a:xfrm>
          <a:prstGeom prst="bentConnector3">
            <a:avLst>
              <a:gd name="adj1" fmla="val 21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1D6068B1-06A3-355C-D2DD-C33EF888E557}"/>
              </a:ext>
            </a:extLst>
          </p:cNvPr>
          <p:cNvCxnSpPr>
            <a:cxnSpLocks/>
          </p:cNvCxnSpPr>
          <p:nvPr/>
        </p:nvCxnSpPr>
        <p:spPr>
          <a:xfrm flipH="1">
            <a:off x="3208400" y="4390922"/>
            <a:ext cx="1636452" cy="16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AE828C2B-A3B4-4497-B495-26B5ED60570D}"/>
              </a:ext>
            </a:extLst>
          </p:cNvPr>
          <p:cNvCxnSpPr>
            <a:cxnSpLocks/>
          </p:cNvCxnSpPr>
          <p:nvPr/>
        </p:nvCxnSpPr>
        <p:spPr>
          <a:xfrm flipH="1">
            <a:off x="7088318" y="8146609"/>
            <a:ext cx="21844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6475AAC-5A28-C209-F2D0-398512ECE6D3}"/>
              </a:ext>
            </a:extLst>
          </p:cNvPr>
          <p:cNvCxnSpPr>
            <a:cxnSpLocks/>
          </p:cNvCxnSpPr>
          <p:nvPr/>
        </p:nvCxnSpPr>
        <p:spPr>
          <a:xfrm flipV="1">
            <a:off x="7088319" y="7027967"/>
            <a:ext cx="2184418" cy="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D22A4EDD-7B17-2824-A249-6B86761EB3F0}"/>
              </a:ext>
            </a:extLst>
          </p:cNvPr>
          <p:cNvCxnSpPr>
            <a:cxnSpLocks/>
          </p:cNvCxnSpPr>
          <p:nvPr/>
        </p:nvCxnSpPr>
        <p:spPr>
          <a:xfrm>
            <a:off x="7088319" y="5873745"/>
            <a:ext cx="2184418" cy="8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6FDA0BFD-FF88-3A4B-174C-D1BC207CC175}"/>
              </a:ext>
            </a:extLst>
          </p:cNvPr>
          <p:cNvSpPr txBox="1"/>
          <p:nvPr/>
        </p:nvSpPr>
        <p:spPr>
          <a:xfrm>
            <a:off x="2789042" y="7003114"/>
            <a:ext cx="41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5A31CBAE-6AA4-CC18-8153-8AC2E02FA44C}"/>
              </a:ext>
            </a:extLst>
          </p:cNvPr>
          <p:cNvCxnSpPr>
            <a:stCxn id="192" idx="3"/>
            <a:endCxn id="5" idx="1"/>
          </p:cNvCxnSpPr>
          <p:nvPr/>
        </p:nvCxnSpPr>
        <p:spPr>
          <a:xfrm flipV="1">
            <a:off x="3208400" y="5882805"/>
            <a:ext cx="1649478" cy="130497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01AC53DD-9993-8B44-1092-04C1B4D00895}"/>
              </a:ext>
            </a:extLst>
          </p:cNvPr>
          <p:cNvCxnSpPr>
            <a:stCxn id="192" idx="3"/>
            <a:endCxn id="115" idx="1"/>
          </p:cNvCxnSpPr>
          <p:nvPr/>
        </p:nvCxnSpPr>
        <p:spPr>
          <a:xfrm flipV="1">
            <a:off x="3208400" y="7015340"/>
            <a:ext cx="1636452" cy="17244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연결선: 꺾임 197">
            <a:extLst>
              <a:ext uri="{FF2B5EF4-FFF2-40B4-BE49-F238E27FC236}">
                <a16:creationId xmlns:a16="http://schemas.microsoft.com/office/drawing/2014/main" id="{3766848E-84F9-F7E1-1713-95C8D8ECF32E}"/>
              </a:ext>
            </a:extLst>
          </p:cNvPr>
          <p:cNvCxnSpPr>
            <a:stCxn id="192" idx="3"/>
            <a:endCxn id="116" idx="1"/>
          </p:cNvCxnSpPr>
          <p:nvPr/>
        </p:nvCxnSpPr>
        <p:spPr>
          <a:xfrm>
            <a:off x="3208400" y="7187780"/>
            <a:ext cx="1649477" cy="96009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B4D914-45F8-8398-1350-B69C9DBE36F2}"/>
              </a:ext>
            </a:extLst>
          </p:cNvPr>
          <p:cNvSpPr/>
          <p:nvPr/>
        </p:nvSpPr>
        <p:spPr>
          <a:xfrm>
            <a:off x="4857877" y="9196902"/>
            <a:ext cx="2230440" cy="56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ysClr val="windowText" lastClr="000000"/>
                </a:solidFill>
              </a:rPr>
              <a:t>LiDAR</a:t>
            </a:r>
            <a:endParaRPr lang="ko-KR" altLang="en-US" sz="28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71D98E2-7641-73F2-E6C9-BA537B7B9B00}"/>
              </a:ext>
            </a:extLst>
          </p:cNvPr>
          <p:cNvCxnSpPr>
            <a:stCxn id="2" idx="2"/>
            <a:endCxn id="17" idx="1"/>
          </p:cNvCxnSpPr>
          <p:nvPr/>
        </p:nvCxnSpPr>
        <p:spPr>
          <a:xfrm rot="16200000" flipH="1">
            <a:off x="3290447" y="7910952"/>
            <a:ext cx="296282" cy="283857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17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920</Words>
  <Application>Microsoft Office PowerPoint</Application>
  <PresentationFormat>사용자 지정</PresentationFormat>
  <Paragraphs>342</Paragraphs>
  <Slides>22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Calibri</vt:lpstr>
      <vt:lpstr>Cambria Math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파란색 깔끔하고 미니멀한 면접 발표 디자인 크리에이티브 포트폴리오 프레젠테이션</dc:title>
  <dc:creator>PC</dc:creator>
  <cp:lastModifiedBy>J HaHa</cp:lastModifiedBy>
  <cp:revision>82</cp:revision>
  <dcterms:created xsi:type="dcterms:W3CDTF">2006-08-16T00:00:00Z</dcterms:created>
  <dcterms:modified xsi:type="dcterms:W3CDTF">2024-12-09T00:50:42Z</dcterms:modified>
  <cp:version/>
</cp:coreProperties>
</file>