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microsoft.com/office/2020/02/relationships/classificationlabels" Target="docMetadata/LabelInfo.xml"/><Relationship Id="rId5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nl-NL" sz="1800" spc="-1" strike="noStrike">
                <a:solidFill>
                  <a:schemeClr val="dk1"/>
                </a:solidFill>
                <a:latin typeface="Arial"/>
              </a:rPr>
              <a:t>Click to move the slide</a:t>
            </a:r>
            <a:endParaRPr b="0" lang="nl-NL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dt" idx="2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ftr" idx="2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 type="sldNum" idx="2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7679116-4035-4139-987B-E28C0F65E70F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nl-NL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D120792-02C1-4CD0-9C97-5EBDBE756CDD}" type="slidenum">
              <a:rPr b="0" lang="nl-NL" sz="1200" spc="-1" strike="noStrike">
                <a:solidFill>
                  <a:srgbClr val="000000"/>
                </a:solidFill>
                <a:latin typeface="Times New Roman"/>
              </a:rPr>
              <a:t>12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Streams: overlap data transfer and computation didn’t work.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We expect the ray object to be within minimal object size as the object is quite small.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Striding did not improve performance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nl-NL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190C1CD-3E36-46A9-BF73-23B75E190307}" type="slidenum">
              <a:rPr b="0" lang="nl-NL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nl-NL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03B4831-E86D-4C38-8364-8703F414054B}" type="slidenum">
              <a:rPr b="0" lang="nl-NL" sz="1200" spc="-1" strike="noStrike">
                <a:solidFill>
                  <a:srgbClr val="000000"/>
                </a:solidFill>
                <a:latin typeface="Times New Roman"/>
              </a:rPr>
              <a:t>12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nl-NL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EDD601F-7565-424F-B225-1D9FED9EC91E}" type="slidenum">
              <a:rPr b="0" lang="nl-NL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nl-NL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2CDAEF0-7A80-4397-BDB5-CF51C4D22788}" type="slidenum">
              <a:rPr b="0" lang="nl-NL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Initilaziaton on the GPU, minimizes data transfer, and is also very paralizable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Calibri"/>
              <a:buChar char="-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End points copied back: we don’t need the paths, only the endpoint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Binning rays by initial angle: 40% increase (from about 2700 ms to 1700ms)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Used cuRAND for fast, robust random number generation on GPU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Tuned block size and bin count, gave about another 20%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nl-NL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0099AA9-024C-4DB8-9A07-7164832B6335}" type="slidenum">
              <a:rPr b="0" lang="nl-NL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Output density is uniform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GPU implementation is about 10 times faster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nl-NL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69BE82C-3048-4C7E-A59C-F136BBC67ED2}" type="slidenum">
              <a:rPr b="0" lang="nl-NL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Divergence within bins remains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Each ray is a full object; could optimize with structure-of-arrays.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Currently only geometric optics; could add polarization, wavelength effects, or simulate bent fibers.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alibri"/>
              </a:rPr>
              <a:t>Could add dispersion graphs to study signal spread.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nl-NL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C545A4C-C57E-4954-93A4-257B4C8CD79D}" type="slidenum">
              <a:rPr b="0" lang="nl-NL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0677EC31-877E-41F3-96B2-8A79E14C9526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532638AB-593A-4C62-A9CA-6031CEDA9F02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8A1ABD-EB70-4519-B89A-645C3403CBE2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E8DF68D-6B7C-4C06-A1FB-F3262E748B86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BA2CB5-27BE-4A52-858C-E7A62FCB3684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31E0299-08C7-4320-96B8-CBC1C3BC02C5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34E426D8-1ABD-4451-A714-544D66B7C512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211AA8E-B7D8-4874-904D-F86CA4F17AE3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A92AB54-9123-4E7D-BFAC-EEA8627AB1C7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E28CD209-E922-4E51-8232-DE7BBFF95545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hthoek 6"/>
          <p:cNvSpPr/>
          <p:nvPr/>
        </p:nvSpPr>
        <p:spPr>
          <a:xfrm>
            <a:off x="0" y="6210000"/>
            <a:ext cx="12191760" cy="64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nl-BE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1" name="Afbeelding 7" descr=""/>
          <p:cNvPicPr/>
          <p:nvPr/>
        </p:nvPicPr>
        <p:blipFill>
          <a:blip r:embed="rId2"/>
          <a:stretch/>
        </p:blipFill>
        <p:spPr>
          <a:xfrm>
            <a:off x="11041200" y="6373800"/>
            <a:ext cx="1008000" cy="320040"/>
          </a:xfrm>
          <a:prstGeom prst="rect">
            <a:avLst/>
          </a:prstGeom>
          <a:ln w="0">
            <a:noFill/>
          </a:ln>
        </p:spPr>
      </p:pic>
      <p:sp>
        <p:nvSpPr>
          <p:cNvPr id="2" name="Tijdelijke aanduiding voor voettekst 4"/>
          <p:cNvSpPr/>
          <p:nvPr/>
        </p:nvSpPr>
        <p:spPr>
          <a:xfrm>
            <a:off x="5222520" y="6192000"/>
            <a:ext cx="5818320" cy="66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80000" tIns="0" bIns="0" anchor="ctr">
            <a:noAutofit/>
          </a:bodyPr>
          <a:p>
            <a:pPr algn="r" defTabSz="914400">
              <a:lnSpc>
                <a:spcPct val="100000"/>
              </a:lnSpc>
            </a:pPr>
            <a:r>
              <a:rPr b="1" lang="nl-NL" sz="1400" spc="29" strike="noStrike">
                <a:solidFill>
                  <a:schemeClr val="lt1"/>
                </a:solidFill>
                <a:latin typeface="Arial"/>
              </a:rPr>
              <a:t>KU Leuven - Gent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0" lang="nl-NL" sz="900" spc="-1" strike="noStrike">
                <a:solidFill>
                  <a:schemeClr val="lt1"/>
                </a:solidFill>
                <a:latin typeface="Arial"/>
              </a:rPr>
              <a:t>Faculteit Industriële Ingenieurswetenschappen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hthoek 6"/>
          <p:cNvSpPr/>
          <p:nvPr/>
        </p:nvSpPr>
        <p:spPr>
          <a:xfrm>
            <a:off x="0" y="0"/>
            <a:ext cx="12192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nl-BE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4" name="Rechthoek 9"/>
          <p:cNvSpPr/>
          <p:nvPr/>
        </p:nvSpPr>
        <p:spPr>
          <a:xfrm>
            <a:off x="0" y="648000"/>
            <a:ext cx="12192840" cy="6209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nl-BE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5" name="Rechthoek 7"/>
          <p:cNvSpPr/>
          <p:nvPr/>
        </p:nvSpPr>
        <p:spPr>
          <a:xfrm>
            <a:off x="0" y="648000"/>
            <a:ext cx="12192840" cy="4456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nl-BE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6" name="Afbeelding 8" descr=""/>
          <p:cNvPicPr/>
          <p:nvPr/>
        </p:nvPicPr>
        <p:blipFill>
          <a:blip r:embed="rId3"/>
          <a:stretch/>
        </p:blipFill>
        <p:spPr>
          <a:xfrm>
            <a:off x="360000" y="399240"/>
            <a:ext cx="2530080" cy="80424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76000" y="1080000"/>
            <a:ext cx="6096240" cy="40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chemeClr val="lt1"/>
                </a:solidFill>
                <a:latin typeface="Arial"/>
              </a:rPr>
              <a:t>Click to edit Master title style</a:t>
            </a:r>
            <a:endParaRPr b="0" lang="nl-NL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48600" y="1654200"/>
            <a:ext cx="4368240" cy="4468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icon to add picture</a:t>
            </a:r>
            <a:endParaRPr b="0" lang="nl-NL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hthoek 6"/>
          <p:cNvSpPr/>
          <p:nvPr/>
        </p:nvSpPr>
        <p:spPr>
          <a:xfrm>
            <a:off x="0" y="6210000"/>
            <a:ext cx="12191760" cy="64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nl-BE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71" name="Afbeelding 7" descr=""/>
          <p:cNvPicPr/>
          <p:nvPr/>
        </p:nvPicPr>
        <p:blipFill>
          <a:blip r:embed="rId2"/>
          <a:stretch/>
        </p:blipFill>
        <p:spPr>
          <a:xfrm>
            <a:off x="11041200" y="6354000"/>
            <a:ext cx="1008000" cy="359640"/>
          </a:xfrm>
          <a:prstGeom prst="rect">
            <a:avLst/>
          </a:prstGeom>
          <a:ln w="0">
            <a:noFill/>
          </a:ln>
        </p:spPr>
      </p:pic>
      <p:sp>
        <p:nvSpPr>
          <p:cNvPr id="72" name="Tijdelijke aanduiding voor voettekst 4"/>
          <p:cNvSpPr/>
          <p:nvPr/>
        </p:nvSpPr>
        <p:spPr>
          <a:xfrm>
            <a:off x="5222520" y="6192000"/>
            <a:ext cx="5818320" cy="66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80000" tIns="0" bIns="0" anchor="ctr">
            <a:noAutofit/>
          </a:bodyPr>
          <a:p>
            <a:pPr algn="r" defTabSz="914400">
              <a:lnSpc>
                <a:spcPct val="100000"/>
              </a:lnSpc>
            </a:pPr>
            <a:r>
              <a:rPr b="1" lang="nl-NL" sz="1400" spc="29" strike="noStrike">
                <a:solidFill>
                  <a:schemeClr val="lt1"/>
                </a:solidFill>
                <a:latin typeface="Arial"/>
              </a:rPr>
              <a:t>Technologiecampus Gent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0" lang="nl-NL" sz="900" spc="-1" strike="noStrike">
                <a:solidFill>
                  <a:schemeClr val="lt1"/>
                </a:solidFill>
                <a:latin typeface="Arial"/>
              </a:rPr>
              <a:t>Faculteit Industriële Ingenieurswetenschappen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Rechthoek 6"/>
          <p:cNvSpPr/>
          <p:nvPr/>
        </p:nvSpPr>
        <p:spPr>
          <a:xfrm>
            <a:off x="0" y="0"/>
            <a:ext cx="1219284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nl-BE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74" name="Rechthoek 7"/>
          <p:cNvSpPr/>
          <p:nvPr/>
        </p:nvSpPr>
        <p:spPr>
          <a:xfrm>
            <a:off x="0" y="648000"/>
            <a:ext cx="12192840" cy="6209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nl-BE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75" name="Afbeelding 8" descr=""/>
          <p:cNvPicPr/>
          <p:nvPr/>
        </p:nvPicPr>
        <p:blipFill>
          <a:blip r:embed="rId3"/>
          <a:stretch/>
        </p:blipFill>
        <p:spPr>
          <a:xfrm>
            <a:off x="360000" y="360000"/>
            <a:ext cx="2017800" cy="719640"/>
          </a:xfrm>
          <a:prstGeom prst="rect">
            <a:avLst/>
          </a:prstGeom>
          <a:ln w="0">
            <a:noFill/>
          </a:ln>
        </p:spPr>
      </p:pic>
      <p:pic>
        <p:nvPicPr>
          <p:cNvPr id="76" name="Picture 3" descr=""/>
          <p:cNvPicPr/>
          <p:nvPr/>
        </p:nvPicPr>
        <p:blipFill>
          <a:blip r:embed="rId4"/>
          <a:stretch/>
        </p:blipFill>
        <p:spPr>
          <a:xfrm>
            <a:off x="7543800" y="1350360"/>
            <a:ext cx="4647960" cy="5507280"/>
          </a:xfrm>
          <a:prstGeom prst="rect">
            <a:avLst/>
          </a:prstGeom>
          <a:ln w="0"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364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nl-NL" sz="4000" spc="-1" strike="noStrike">
                <a:solidFill>
                  <a:schemeClr val="lt1"/>
                </a:solidFill>
                <a:latin typeface="Arial"/>
              </a:rPr>
              <a:t>Klik om de stijl te bewerken</a:t>
            </a:r>
            <a:endParaRPr b="0" lang="nl-NL" sz="4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5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hthoek 6"/>
          <p:cNvSpPr/>
          <p:nvPr/>
        </p:nvSpPr>
        <p:spPr>
          <a:xfrm>
            <a:off x="0" y="6210000"/>
            <a:ext cx="12191760" cy="64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nl-BE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79" name="Afbeelding 7" descr=""/>
          <p:cNvPicPr/>
          <p:nvPr/>
        </p:nvPicPr>
        <p:blipFill>
          <a:blip r:embed="rId2"/>
          <a:stretch/>
        </p:blipFill>
        <p:spPr>
          <a:xfrm>
            <a:off x="11041200" y="6354000"/>
            <a:ext cx="1008000" cy="359640"/>
          </a:xfrm>
          <a:prstGeom prst="rect">
            <a:avLst/>
          </a:prstGeom>
          <a:ln w="0">
            <a:noFill/>
          </a:ln>
        </p:spPr>
      </p:pic>
      <p:sp>
        <p:nvSpPr>
          <p:cNvPr id="80" name="Tijdelijke aanduiding voor voettekst 4"/>
          <p:cNvSpPr/>
          <p:nvPr/>
        </p:nvSpPr>
        <p:spPr>
          <a:xfrm>
            <a:off x="5222520" y="6192000"/>
            <a:ext cx="5818320" cy="66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80000" tIns="0" bIns="0" anchor="ctr">
            <a:noAutofit/>
          </a:bodyPr>
          <a:p>
            <a:pPr algn="r" defTabSz="914400">
              <a:lnSpc>
                <a:spcPct val="100000"/>
              </a:lnSpc>
            </a:pPr>
            <a:r>
              <a:rPr b="1" lang="nl-NL" sz="1400" spc="29" strike="noStrike">
                <a:solidFill>
                  <a:schemeClr val="lt1"/>
                </a:solidFill>
                <a:latin typeface="Arial"/>
              </a:rPr>
              <a:t>Technologiecampus Gent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0" lang="nl-NL" sz="900" spc="-1" strike="noStrike">
                <a:solidFill>
                  <a:schemeClr val="lt1"/>
                </a:solidFill>
                <a:latin typeface="Arial"/>
              </a:rPr>
              <a:t>Faculteit Industriële Ingenieurswetenschappen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Rechthoek 6"/>
          <p:cNvSpPr/>
          <p:nvPr/>
        </p:nvSpPr>
        <p:spPr>
          <a:xfrm>
            <a:off x="0" y="0"/>
            <a:ext cx="12192840" cy="6207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nl-BE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82" name="PlaceHolder 1"/>
          <p:cNvSpPr>
            <a:spLocks noGrp="1"/>
          </p:cNvSpPr>
          <p:nvPr>
            <p:ph type="dt" idx="17"/>
          </p:nvPr>
        </p:nvSpPr>
        <p:spPr>
          <a:xfrm>
            <a:off x="1440000" y="6210000"/>
            <a:ext cx="71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nl-BE" sz="10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nl-BE" sz="1000" spc="-1" strike="noStrike">
                <a:solidFill>
                  <a:schemeClr val="lt1"/>
                </a:solidFill>
                <a:latin typeface="Arial"/>
              </a:rPr>
              <a:t>&lt;date/time&gt;</a:t>
            </a:r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18"/>
          </p:nvPr>
        </p:nvSpPr>
        <p:spPr>
          <a:xfrm>
            <a:off x="576000" y="6210000"/>
            <a:ext cx="647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nl-NL" sz="10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BF039D5A-8DC3-4A7C-8912-1E3715CEC9C0}" type="slidenum">
              <a:rPr b="0" lang="nl-NL" sz="1000" spc="-1" strike="noStrike">
                <a:solidFill>
                  <a:schemeClr val="lt1"/>
                </a:solidFill>
                <a:latin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4" name="Picture 7" descr=""/>
          <p:cNvPicPr/>
          <p:nvPr/>
        </p:nvPicPr>
        <p:blipFill>
          <a:blip r:embed="rId3"/>
          <a:stretch/>
        </p:blipFill>
        <p:spPr>
          <a:xfrm>
            <a:off x="7543800" y="675000"/>
            <a:ext cx="4647960" cy="550728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3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364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nl-NL" sz="4000" spc="-1" strike="noStrike">
                <a:solidFill>
                  <a:srgbClr val="1d8db0"/>
                </a:solidFill>
                <a:latin typeface="Arial"/>
              </a:rPr>
              <a:t>Klik om de stijl te bewerken</a:t>
            </a:r>
            <a:endParaRPr b="0" lang="nl-NL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76000" y="4359600"/>
            <a:ext cx="8333640" cy="15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nl-NL" sz="2400" spc="-1" strike="noStrike">
                <a:solidFill>
                  <a:srgbClr val="005e77"/>
                </a:solidFill>
                <a:latin typeface="Arial"/>
              </a:rPr>
              <a:t>Tekststijl van het model bewerken</a:t>
            </a:r>
            <a:endParaRPr b="0" lang="nl-NL" sz="2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hthoek 6"/>
          <p:cNvSpPr/>
          <p:nvPr/>
        </p:nvSpPr>
        <p:spPr>
          <a:xfrm>
            <a:off x="0" y="6210000"/>
            <a:ext cx="12191760" cy="64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nl-BE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88" name="Afbeelding 7" descr=""/>
          <p:cNvPicPr/>
          <p:nvPr/>
        </p:nvPicPr>
        <p:blipFill>
          <a:blip r:embed="rId2"/>
          <a:stretch/>
        </p:blipFill>
        <p:spPr>
          <a:xfrm>
            <a:off x="11041200" y="6354000"/>
            <a:ext cx="1008000" cy="359640"/>
          </a:xfrm>
          <a:prstGeom prst="rect">
            <a:avLst/>
          </a:prstGeom>
          <a:ln w="0">
            <a:noFill/>
          </a:ln>
        </p:spPr>
      </p:pic>
      <p:sp>
        <p:nvSpPr>
          <p:cNvPr id="89" name="Tijdelijke aanduiding voor voettekst 4"/>
          <p:cNvSpPr/>
          <p:nvPr/>
        </p:nvSpPr>
        <p:spPr>
          <a:xfrm>
            <a:off x="5222520" y="6192000"/>
            <a:ext cx="5818320" cy="66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80000" tIns="0" bIns="0" anchor="ctr">
            <a:noAutofit/>
          </a:bodyPr>
          <a:p>
            <a:pPr algn="r" defTabSz="914400">
              <a:lnSpc>
                <a:spcPct val="100000"/>
              </a:lnSpc>
            </a:pPr>
            <a:r>
              <a:rPr b="1" lang="nl-NL" sz="1400" spc="29" strike="noStrike">
                <a:solidFill>
                  <a:schemeClr val="lt1"/>
                </a:solidFill>
                <a:latin typeface="Arial"/>
              </a:rPr>
              <a:t>Technologiecampus Gent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0" lang="nl-NL" sz="900" spc="-1" strike="noStrike">
                <a:solidFill>
                  <a:schemeClr val="lt1"/>
                </a:solidFill>
                <a:latin typeface="Arial"/>
              </a:rPr>
              <a:t>Faculteit Industriële Ingenieurswetenschappen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dt" idx="19"/>
          </p:nvPr>
        </p:nvSpPr>
        <p:spPr>
          <a:xfrm>
            <a:off x="1440000" y="6210000"/>
            <a:ext cx="71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nl-BE" sz="10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nl-BE" sz="1000" spc="-1" strike="noStrike">
                <a:solidFill>
                  <a:schemeClr val="lt1"/>
                </a:solidFill>
                <a:latin typeface="Arial"/>
              </a:rPr>
              <a:t>&lt;date/time&gt;</a:t>
            </a:r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ldNum" idx="20"/>
          </p:nvPr>
        </p:nvSpPr>
        <p:spPr>
          <a:xfrm>
            <a:off x="576000" y="6210000"/>
            <a:ext cx="647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nl-NL" sz="10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9020647E-5F75-4EAE-BC23-5DD19A0BADCB}" type="slidenum">
              <a:rPr b="0" lang="nl-NL" sz="1000" spc="-1" strike="noStrike">
                <a:solidFill>
                  <a:schemeClr val="lt1"/>
                </a:solidFill>
                <a:latin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2" name="Picture 6" descr=""/>
          <p:cNvPicPr/>
          <p:nvPr/>
        </p:nvPicPr>
        <p:blipFill>
          <a:blip r:embed="rId3"/>
          <a:stretch/>
        </p:blipFill>
        <p:spPr>
          <a:xfrm>
            <a:off x="7543800" y="675000"/>
            <a:ext cx="4647960" cy="5507280"/>
          </a:xfrm>
          <a:prstGeom prst="rect">
            <a:avLst/>
          </a:prstGeom>
          <a:ln w="0">
            <a:noFill/>
          </a:ln>
        </p:spPr>
      </p:pic>
      <p:sp>
        <p:nvSpPr>
          <p:cNvPr id="93" name="PlaceHolder 3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364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nl-NL" sz="4000" spc="-1" strike="noStrike">
                <a:solidFill>
                  <a:schemeClr val="dk2"/>
                </a:solidFill>
                <a:latin typeface="Arial"/>
              </a:rPr>
              <a:t>Klik om de stijl te bewerken</a:t>
            </a:r>
            <a:endParaRPr b="0" lang="nl-NL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76000" y="4359600"/>
            <a:ext cx="8333640" cy="15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nl-NL" sz="2400" spc="-1" strike="noStrike">
                <a:solidFill>
                  <a:srgbClr val="2f4d5d"/>
                </a:solidFill>
                <a:latin typeface="Arial"/>
              </a:rPr>
              <a:t>Tekststijl van het model bewerken</a:t>
            </a:r>
            <a:endParaRPr b="0" lang="nl-NL" sz="2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6"/>
          <p:cNvSpPr/>
          <p:nvPr/>
        </p:nvSpPr>
        <p:spPr>
          <a:xfrm>
            <a:off x="0" y="6210000"/>
            <a:ext cx="12191760" cy="64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nl-BE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10" name="Afbeelding 7" descr=""/>
          <p:cNvPicPr/>
          <p:nvPr/>
        </p:nvPicPr>
        <p:blipFill>
          <a:blip r:embed="rId2"/>
          <a:stretch/>
        </p:blipFill>
        <p:spPr>
          <a:xfrm>
            <a:off x="11041200" y="6373800"/>
            <a:ext cx="1008000" cy="320040"/>
          </a:xfrm>
          <a:prstGeom prst="rect">
            <a:avLst/>
          </a:prstGeom>
          <a:ln w="0">
            <a:noFill/>
          </a:ln>
        </p:spPr>
      </p:pic>
      <p:sp>
        <p:nvSpPr>
          <p:cNvPr id="11" name="Tijdelijke aanduiding voor voettekst 4"/>
          <p:cNvSpPr/>
          <p:nvPr/>
        </p:nvSpPr>
        <p:spPr>
          <a:xfrm>
            <a:off x="5222520" y="6192000"/>
            <a:ext cx="5818320" cy="66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80000" tIns="0" bIns="0" anchor="ctr">
            <a:noAutofit/>
          </a:bodyPr>
          <a:p>
            <a:pPr algn="r" defTabSz="914400">
              <a:lnSpc>
                <a:spcPct val="100000"/>
              </a:lnSpc>
            </a:pPr>
            <a:r>
              <a:rPr b="1" lang="nl-NL" sz="1400" spc="29" strike="noStrike">
                <a:solidFill>
                  <a:schemeClr val="lt1"/>
                </a:solidFill>
                <a:latin typeface="Arial"/>
              </a:rPr>
              <a:t>KU Leuven - Gent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0" lang="nl-NL" sz="900" spc="-1" strike="noStrike">
                <a:solidFill>
                  <a:schemeClr val="lt1"/>
                </a:solidFill>
                <a:latin typeface="Arial"/>
              </a:rPr>
              <a:t>Faculteit Industriële Ingenieurswetenschappen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body"/>
          </p:nvPr>
        </p:nvSpPr>
        <p:spPr>
          <a:xfrm>
            <a:off x="576000" y="1656000"/>
            <a:ext cx="11040840" cy="4463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Edit Master text styles</a:t>
            </a:r>
            <a:endParaRPr b="0" lang="nl-NL" sz="2400" spc="-1" strike="noStrike">
              <a:solidFill>
                <a:schemeClr val="dk1"/>
              </a:solidFill>
              <a:latin typeface="Arial"/>
            </a:endParaRPr>
          </a:p>
          <a:p>
            <a:pPr lvl="1" marL="685800" indent="-228600" defTabSz="914400">
              <a:lnSpc>
                <a:spcPct val="100000"/>
              </a:lnSpc>
              <a:spcBef>
                <a:spcPts val="499"/>
              </a:spcBef>
              <a:buClr>
                <a:srgbClr val="2f4d5d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Second level</a:t>
            </a:r>
            <a:endParaRPr b="0" lang="nl-NL" sz="24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99"/>
              </a:spcBef>
              <a:buClr>
                <a:srgbClr val="2f4d5d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nl-NL" sz="20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99"/>
              </a:spcBef>
              <a:buClr>
                <a:srgbClr val="2f4d5d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nl-NL" sz="18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99"/>
              </a:spcBef>
              <a:buClr>
                <a:srgbClr val="2f4d5d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nl-NL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dt" idx="1"/>
          </p:nvPr>
        </p:nvSpPr>
        <p:spPr>
          <a:xfrm>
            <a:off x="1440000" y="6210000"/>
            <a:ext cx="71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nl-BE" sz="10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nl-BE" sz="1000" spc="-1" strike="noStrike">
                <a:solidFill>
                  <a:schemeClr val="lt1"/>
                </a:solidFill>
                <a:latin typeface="Arial"/>
              </a:rPr>
              <a:t>&lt;date/time&gt;</a:t>
            </a:r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sldNum" idx="2"/>
          </p:nvPr>
        </p:nvSpPr>
        <p:spPr>
          <a:xfrm>
            <a:off x="576000" y="6210000"/>
            <a:ext cx="647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nl-NL" sz="10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4532B33A-AAC8-4BDA-B21B-B2B658C835D5}" type="slidenum">
              <a:rPr b="0" lang="nl-NL" sz="1000" spc="-1" strike="noStrike">
                <a:solidFill>
                  <a:schemeClr val="lt1"/>
                </a:solidFill>
                <a:latin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nl-NL" sz="4000" spc="-1" strike="noStrike">
                <a:solidFill>
                  <a:schemeClr val="dk2"/>
                </a:solidFill>
                <a:latin typeface="Arial"/>
              </a:rPr>
              <a:t>Klik om de stijl te bewerken</a:t>
            </a:r>
            <a:endParaRPr b="0" lang="nl-NL" sz="4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hoek 6"/>
          <p:cNvSpPr/>
          <p:nvPr/>
        </p:nvSpPr>
        <p:spPr>
          <a:xfrm>
            <a:off x="0" y="6210000"/>
            <a:ext cx="12191760" cy="64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nl-BE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17" name="Afbeelding 7" descr=""/>
          <p:cNvPicPr/>
          <p:nvPr/>
        </p:nvPicPr>
        <p:blipFill>
          <a:blip r:embed="rId2"/>
          <a:stretch/>
        </p:blipFill>
        <p:spPr>
          <a:xfrm>
            <a:off x="11041200" y="6373800"/>
            <a:ext cx="1008000" cy="320040"/>
          </a:xfrm>
          <a:prstGeom prst="rect">
            <a:avLst/>
          </a:prstGeom>
          <a:ln w="0">
            <a:noFill/>
          </a:ln>
        </p:spPr>
      </p:pic>
      <p:sp>
        <p:nvSpPr>
          <p:cNvPr id="18" name="Tijdelijke aanduiding voor voettekst 4"/>
          <p:cNvSpPr/>
          <p:nvPr/>
        </p:nvSpPr>
        <p:spPr>
          <a:xfrm>
            <a:off x="5222520" y="6192000"/>
            <a:ext cx="5818320" cy="66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80000" tIns="0" bIns="0" anchor="ctr">
            <a:noAutofit/>
          </a:bodyPr>
          <a:p>
            <a:pPr algn="r" defTabSz="914400">
              <a:lnSpc>
                <a:spcPct val="100000"/>
              </a:lnSpc>
            </a:pPr>
            <a:r>
              <a:rPr b="1" lang="nl-NL" sz="1400" spc="29" strike="noStrike">
                <a:solidFill>
                  <a:schemeClr val="lt1"/>
                </a:solidFill>
                <a:latin typeface="Arial"/>
              </a:rPr>
              <a:t>KU Leuven - Gent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0" lang="nl-NL" sz="900" spc="-1" strike="noStrike">
                <a:solidFill>
                  <a:schemeClr val="lt1"/>
                </a:solidFill>
                <a:latin typeface="Arial"/>
              </a:rPr>
              <a:t>Faculteit Industriële Ingenieurswetenschappen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Rechthoek 6"/>
          <p:cNvSpPr/>
          <p:nvPr/>
        </p:nvSpPr>
        <p:spPr>
          <a:xfrm>
            <a:off x="0" y="0"/>
            <a:ext cx="12192840" cy="6207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nl-BE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76000" y="1800000"/>
            <a:ext cx="609624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chemeClr val="dk2"/>
                </a:solidFill>
                <a:latin typeface="Arial"/>
              </a:rPr>
              <a:t>Click to edit Master title style</a:t>
            </a:r>
            <a:endParaRPr b="0" lang="nl-NL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76000" y="4359600"/>
            <a:ext cx="6095880" cy="15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Edit Master text styles</a:t>
            </a:r>
            <a:endParaRPr b="0" lang="nl-NL" sz="2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3"/>
          </p:nvPr>
        </p:nvSpPr>
        <p:spPr>
          <a:xfrm>
            <a:off x="1440000" y="6210000"/>
            <a:ext cx="71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nl-BE" sz="10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nl-BE" sz="1000" spc="-1" strike="noStrike">
                <a:solidFill>
                  <a:schemeClr val="lt1"/>
                </a:solidFill>
                <a:latin typeface="Arial"/>
              </a:rPr>
              <a:t>&lt;date/time&gt;</a:t>
            </a:r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sldNum" idx="4"/>
          </p:nvPr>
        </p:nvSpPr>
        <p:spPr>
          <a:xfrm>
            <a:off x="576000" y="6210000"/>
            <a:ext cx="647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nl-NL" sz="10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6A0BDAB9-9B93-41EC-A747-2B89BE08AAEA}" type="slidenum">
              <a:rPr b="0" lang="nl-NL" sz="1000" spc="-1" strike="noStrike">
                <a:solidFill>
                  <a:schemeClr val="lt1"/>
                </a:solidFill>
                <a:latin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body"/>
          </p:nvPr>
        </p:nvSpPr>
        <p:spPr>
          <a:xfrm>
            <a:off x="7248600" y="584280"/>
            <a:ext cx="4368240" cy="23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icon to add picture</a:t>
            </a:r>
            <a:endParaRPr b="0" lang="nl-NL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5" name="PlaceHolder 6"/>
          <p:cNvSpPr>
            <a:spLocks noGrp="1"/>
          </p:cNvSpPr>
          <p:nvPr>
            <p:ph type="body"/>
          </p:nvPr>
        </p:nvSpPr>
        <p:spPr>
          <a:xfrm>
            <a:off x="7248240" y="3248640"/>
            <a:ext cx="4368240" cy="23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icon to add picture</a:t>
            </a:r>
            <a:endParaRPr b="0" lang="nl-NL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hoek 6"/>
          <p:cNvSpPr/>
          <p:nvPr/>
        </p:nvSpPr>
        <p:spPr>
          <a:xfrm>
            <a:off x="0" y="6210000"/>
            <a:ext cx="12191760" cy="64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nl-BE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27" name="Afbeelding 7" descr=""/>
          <p:cNvPicPr/>
          <p:nvPr/>
        </p:nvPicPr>
        <p:blipFill>
          <a:blip r:embed="rId2"/>
          <a:stretch/>
        </p:blipFill>
        <p:spPr>
          <a:xfrm>
            <a:off x="11041200" y="6373800"/>
            <a:ext cx="1008000" cy="320040"/>
          </a:xfrm>
          <a:prstGeom prst="rect">
            <a:avLst/>
          </a:prstGeom>
          <a:ln w="0">
            <a:noFill/>
          </a:ln>
        </p:spPr>
      </p:pic>
      <p:sp>
        <p:nvSpPr>
          <p:cNvPr id="28" name="Tijdelijke aanduiding voor voettekst 4"/>
          <p:cNvSpPr/>
          <p:nvPr/>
        </p:nvSpPr>
        <p:spPr>
          <a:xfrm>
            <a:off x="5222520" y="6192000"/>
            <a:ext cx="5818320" cy="66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80000" tIns="0" bIns="0" anchor="ctr">
            <a:noAutofit/>
          </a:bodyPr>
          <a:p>
            <a:pPr algn="r" defTabSz="914400">
              <a:lnSpc>
                <a:spcPct val="100000"/>
              </a:lnSpc>
            </a:pPr>
            <a:r>
              <a:rPr b="1" lang="nl-NL" sz="1400" spc="29" strike="noStrike">
                <a:solidFill>
                  <a:schemeClr val="lt1"/>
                </a:solidFill>
                <a:latin typeface="Arial"/>
              </a:rPr>
              <a:t>KU Leuven - Gent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0" lang="nl-NL" sz="900" spc="-1" strike="noStrike">
                <a:solidFill>
                  <a:schemeClr val="lt1"/>
                </a:solidFill>
                <a:latin typeface="Arial"/>
              </a:rPr>
              <a:t>Faculteit Industriële Ingenieurswetenschappen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76000" y="1800000"/>
            <a:ext cx="60958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chemeClr val="dk2"/>
                </a:solidFill>
                <a:latin typeface="Arial"/>
              </a:rPr>
              <a:t>Click to edit Master title style</a:t>
            </a:r>
            <a:endParaRPr b="0" lang="nl-NL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76000" y="4359600"/>
            <a:ext cx="6095880" cy="15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Edit Master text styles</a:t>
            </a:r>
            <a:endParaRPr b="0" lang="nl-NL" sz="2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5"/>
          </p:nvPr>
        </p:nvSpPr>
        <p:spPr>
          <a:xfrm>
            <a:off x="1440000" y="6210000"/>
            <a:ext cx="71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nl-BE" sz="10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nl-BE" sz="1000" spc="-1" strike="noStrike">
                <a:solidFill>
                  <a:schemeClr val="lt1"/>
                </a:solidFill>
                <a:latin typeface="Arial"/>
              </a:rPr>
              <a:t>&lt;date/time&gt;</a:t>
            </a:r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sldNum" idx="6"/>
          </p:nvPr>
        </p:nvSpPr>
        <p:spPr>
          <a:xfrm>
            <a:off x="576000" y="6210000"/>
            <a:ext cx="647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nl-NL" sz="10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DDD08D17-6F52-419B-8450-633C9F22ECB2}" type="slidenum">
              <a:rPr b="0" lang="nl-NL" sz="1000" spc="-1" strike="noStrike">
                <a:solidFill>
                  <a:schemeClr val="lt1"/>
                </a:solidFill>
                <a:latin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248600" y="584280"/>
            <a:ext cx="4368240" cy="50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icon to add picture</a:t>
            </a:r>
            <a:endParaRPr b="0" lang="nl-NL" sz="18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hoek 6"/>
          <p:cNvSpPr/>
          <p:nvPr/>
        </p:nvSpPr>
        <p:spPr>
          <a:xfrm>
            <a:off x="0" y="6210000"/>
            <a:ext cx="12191760" cy="64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nl-BE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35" name="Afbeelding 7" descr=""/>
          <p:cNvPicPr/>
          <p:nvPr/>
        </p:nvPicPr>
        <p:blipFill>
          <a:blip r:embed="rId2"/>
          <a:stretch/>
        </p:blipFill>
        <p:spPr>
          <a:xfrm>
            <a:off x="11041200" y="6373800"/>
            <a:ext cx="1008000" cy="320040"/>
          </a:xfrm>
          <a:prstGeom prst="rect">
            <a:avLst/>
          </a:prstGeom>
          <a:ln w="0">
            <a:noFill/>
          </a:ln>
        </p:spPr>
      </p:pic>
      <p:sp>
        <p:nvSpPr>
          <p:cNvPr id="36" name="Tijdelijke aanduiding voor voettekst 4"/>
          <p:cNvSpPr/>
          <p:nvPr/>
        </p:nvSpPr>
        <p:spPr>
          <a:xfrm>
            <a:off x="5222520" y="6192000"/>
            <a:ext cx="5818320" cy="66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80000" tIns="0" bIns="0" anchor="ctr">
            <a:noAutofit/>
          </a:bodyPr>
          <a:p>
            <a:pPr algn="r" defTabSz="914400">
              <a:lnSpc>
                <a:spcPct val="100000"/>
              </a:lnSpc>
            </a:pPr>
            <a:r>
              <a:rPr b="1" lang="nl-NL" sz="1400" spc="29" strike="noStrike">
                <a:solidFill>
                  <a:schemeClr val="lt1"/>
                </a:solidFill>
                <a:latin typeface="Arial"/>
              </a:rPr>
              <a:t>KU Leuven - Gent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0" lang="nl-NL" sz="900" spc="-1" strike="noStrike">
                <a:solidFill>
                  <a:schemeClr val="lt1"/>
                </a:solidFill>
                <a:latin typeface="Arial"/>
              </a:rPr>
              <a:t>Faculteit Industriële Ingenieurswetenschappen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dt" idx="7"/>
          </p:nvPr>
        </p:nvSpPr>
        <p:spPr>
          <a:xfrm>
            <a:off x="1440000" y="6210000"/>
            <a:ext cx="71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nl-BE" sz="10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nl-BE" sz="1000" spc="-1" strike="noStrike">
                <a:solidFill>
                  <a:schemeClr val="lt1"/>
                </a:solidFill>
                <a:latin typeface="Arial"/>
              </a:rPr>
              <a:t>&lt;date/time&gt;</a:t>
            </a:r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sldNum" idx="8"/>
          </p:nvPr>
        </p:nvSpPr>
        <p:spPr>
          <a:xfrm>
            <a:off x="576000" y="6210000"/>
            <a:ext cx="647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nl-NL" sz="10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20E61842-5640-43CD-85FB-8BC4ECE3FFA4}" type="slidenum">
              <a:rPr b="0" lang="nl-NL" sz="1000" spc="-1" strike="noStrike">
                <a:solidFill>
                  <a:schemeClr val="lt1"/>
                </a:solidFill>
                <a:latin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76000" y="1656000"/>
            <a:ext cx="5399640" cy="4463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Edit Master text styles</a:t>
            </a:r>
            <a:endParaRPr b="0" lang="nl-NL" sz="2400" spc="-1" strike="noStrike">
              <a:solidFill>
                <a:schemeClr val="dk1"/>
              </a:solidFill>
              <a:latin typeface="Arial"/>
            </a:endParaRPr>
          </a:p>
          <a:p>
            <a:pPr lvl="1" marL="685800" indent="-228600" defTabSz="914400">
              <a:lnSpc>
                <a:spcPct val="100000"/>
              </a:lnSpc>
              <a:spcBef>
                <a:spcPts val="499"/>
              </a:spcBef>
              <a:buClr>
                <a:srgbClr val="2f4d5d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Second level</a:t>
            </a:r>
            <a:endParaRPr b="0" lang="nl-NL" sz="24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99"/>
              </a:spcBef>
              <a:buClr>
                <a:srgbClr val="2f4d5d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nl-NL" sz="20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99"/>
              </a:spcBef>
              <a:buClr>
                <a:srgbClr val="2f4d5d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nl-NL" sz="18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99"/>
              </a:spcBef>
              <a:buClr>
                <a:srgbClr val="2f4d5d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nl-NL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17200" y="1656000"/>
            <a:ext cx="5399640" cy="4463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Edit Master text styles</a:t>
            </a:r>
            <a:endParaRPr b="0" lang="nl-NL" sz="2400" spc="-1" strike="noStrike">
              <a:solidFill>
                <a:schemeClr val="dk1"/>
              </a:solidFill>
              <a:latin typeface="Arial"/>
            </a:endParaRPr>
          </a:p>
          <a:p>
            <a:pPr lvl="1" marL="685800" indent="-228600" defTabSz="914400">
              <a:lnSpc>
                <a:spcPct val="100000"/>
              </a:lnSpc>
              <a:spcBef>
                <a:spcPts val="499"/>
              </a:spcBef>
              <a:buClr>
                <a:srgbClr val="2f4d5d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Second level</a:t>
            </a:r>
            <a:endParaRPr b="0" lang="nl-NL" sz="24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99"/>
              </a:spcBef>
              <a:buClr>
                <a:srgbClr val="2f4d5d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nl-NL" sz="20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99"/>
              </a:spcBef>
              <a:buClr>
                <a:srgbClr val="2f4d5d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nl-NL" sz="18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99"/>
              </a:spcBef>
              <a:buClr>
                <a:srgbClr val="2f4d5d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nl-NL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chemeClr val="dk2"/>
                </a:solidFill>
                <a:latin typeface="Arial"/>
              </a:rPr>
              <a:t>Click to edit Master title style</a:t>
            </a:r>
            <a:endParaRPr b="0" lang="nl-NL" sz="4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hthoek 6"/>
          <p:cNvSpPr/>
          <p:nvPr/>
        </p:nvSpPr>
        <p:spPr>
          <a:xfrm>
            <a:off x="0" y="6210000"/>
            <a:ext cx="12191760" cy="64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nl-BE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43" name="Afbeelding 7" descr=""/>
          <p:cNvPicPr/>
          <p:nvPr/>
        </p:nvPicPr>
        <p:blipFill>
          <a:blip r:embed="rId2"/>
          <a:stretch/>
        </p:blipFill>
        <p:spPr>
          <a:xfrm>
            <a:off x="11041200" y="6373800"/>
            <a:ext cx="1008000" cy="320040"/>
          </a:xfrm>
          <a:prstGeom prst="rect">
            <a:avLst/>
          </a:prstGeom>
          <a:ln w="0">
            <a:noFill/>
          </a:ln>
        </p:spPr>
      </p:pic>
      <p:sp>
        <p:nvSpPr>
          <p:cNvPr id="44" name="Tijdelijke aanduiding voor voettekst 4"/>
          <p:cNvSpPr/>
          <p:nvPr/>
        </p:nvSpPr>
        <p:spPr>
          <a:xfrm>
            <a:off x="5222520" y="6192000"/>
            <a:ext cx="5818320" cy="66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80000" tIns="0" bIns="0" anchor="ctr">
            <a:noAutofit/>
          </a:bodyPr>
          <a:p>
            <a:pPr algn="r" defTabSz="914400">
              <a:lnSpc>
                <a:spcPct val="100000"/>
              </a:lnSpc>
            </a:pPr>
            <a:r>
              <a:rPr b="1" lang="nl-NL" sz="1400" spc="29" strike="noStrike">
                <a:solidFill>
                  <a:schemeClr val="lt1"/>
                </a:solidFill>
                <a:latin typeface="Arial"/>
              </a:rPr>
              <a:t>KU Leuven - Gent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0" lang="nl-NL" sz="900" spc="-1" strike="noStrike">
                <a:solidFill>
                  <a:schemeClr val="lt1"/>
                </a:solidFill>
                <a:latin typeface="Arial"/>
              </a:rPr>
              <a:t>Faculteit Industriële Ingenieurswetenschappen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body"/>
          </p:nvPr>
        </p:nvSpPr>
        <p:spPr>
          <a:xfrm>
            <a:off x="576000" y="1656000"/>
            <a:ext cx="5421240" cy="53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Arial"/>
              </a:rPr>
              <a:t>Edit Master text styles</a:t>
            </a:r>
            <a:endParaRPr b="0" lang="nl-NL" sz="2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76000" y="2276280"/>
            <a:ext cx="5421240" cy="3837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Edit Master text styles</a:t>
            </a:r>
            <a:endParaRPr b="0" lang="nl-NL" sz="2400" spc="-1" strike="noStrike">
              <a:solidFill>
                <a:schemeClr val="dk1"/>
              </a:solidFill>
              <a:latin typeface="Arial"/>
            </a:endParaRPr>
          </a:p>
          <a:p>
            <a:pPr lvl="1" marL="685800" indent="-228600" defTabSz="914400">
              <a:lnSpc>
                <a:spcPct val="100000"/>
              </a:lnSpc>
              <a:spcBef>
                <a:spcPts val="499"/>
              </a:spcBef>
              <a:buClr>
                <a:srgbClr val="2f4d5d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Second level</a:t>
            </a:r>
            <a:endParaRPr b="0" lang="nl-NL" sz="24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99"/>
              </a:spcBef>
              <a:buClr>
                <a:srgbClr val="2f4d5d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nl-NL" sz="20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99"/>
              </a:spcBef>
              <a:buClr>
                <a:srgbClr val="2f4d5d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nl-NL" sz="18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99"/>
              </a:spcBef>
              <a:buClr>
                <a:srgbClr val="2f4d5d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nl-NL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172200" y="1656000"/>
            <a:ext cx="5444640" cy="53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Arial"/>
              </a:rPr>
              <a:t>Edit Master text styles</a:t>
            </a:r>
            <a:endParaRPr b="0" lang="nl-NL" sz="2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172200" y="2276280"/>
            <a:ext cx="5444640" cy="3837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Edit Master text styles</a:t>
            </a:r>
            <a:endParaRPr b="0" lang="nl-NL" sz="2400" spc="-1" strike="noStrike">
              <a:solidFill>
                <a:schemeClr val="dk1"/>
              </a:solidFill>
              <a:latin typeface="Arial"/>
            </a:endParaRPr>
          </a:p>
          <a:p>
            <a:pPr lvl="1" marL="685800" indent="-228600" defTabSz="914400">
              <a:lnSpc>
                <a:spcPct val="100000"/>
              </a:lnSpc>
              <a:spcBef>
                <a:spcPts val="499"/>
              </a:spcBef>
              <a:buClr>
                <a:srgbClr val="2f4d5d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Second level</a:t>
            </a:r>
            <a:endParaRPr b="0" lang="nl-NL" sz="24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99"/>
              </a:spcBef>
              <a:buClr>
                <a:srgbClr val="2f4d5d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nl-NL" sz="20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99"/>
              </a:spcBef>
              <a:buClr>
                <a:srgbClr val="2f4d5d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nl-NL" sz="18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99"/>
              </a:spcBef>
              <a:buClr>
                <a:srgbClr val="2f4d5d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nl-NL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 idx="9"/>
          </p:nvPr>
        </p:nvSpPr>
        <p:spPr>
          <a:xfrm>
            <a:off x="1440000" y="6210000"/>
            <a:ext cx="71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nl-BE" sz="10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nl-BE" sz="1000" spc="-1" strike="noStrike">
                <a:solidFill>
                  <a:schemeClr val="lt1"/>
                </a:solidFill>
                <a:latin typeface="Arial"/>
              </a:rPr>
              <a:t>&lt;date/time&gt;</a:t>
            </a:r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 idx="10"/>
          </p:nvPr>
        </p:nvSpPr>
        <p:spPr>
          <a:xfrm>
            <a:off x="576000" y="6210000"/>
            <a:ext cx="647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nl-NL" sz="10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F21AC1E7-39AF-43AD-BA2D-B4F3ADF0A614}" type="slidenum">
              <a:rPr b="0" lang="nl-NL" sz="1000" spc="-1" strike="noStrike">
                <a:solidFill>
                  <a:schemeClr val="lt1"/>
                </a:solidFill>
                <a:latin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chemeClr val="dk2"/>
                </a:solidFill>
                <a:latin typeface="Arial"/>
              </a:rPr>
              <a:t>Click to edit Master title style</a:t>
            </a:r>
            <a:endParaRPr b="0" lang="nl-NL" sz="4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hthoek 6"/>
          <p:cNvSpPr/>
          <p:nvPr/>
        </p:nvSpPr>
        <p:spPr>
          <a:xfrm>
            <a:off x="0" y="6210000"/>
            <a:ext cx="12191760" cy="64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nl-BE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53" name="Afbeelding 7" descr=""/>
          <p:cNvPicPr/>
          <p:nvPr/>
        </p:nvPicPr>
        <p:blipFill>
          <a:blip r:embed="rId2"/>
          <a:stretch/>
        </p:blipFill>
        <p:spPr>
          <a:xfrm>
            <a:off x="11041200" y="6373800"/>
            <a:ext cx="1008000" cy="320040"/>
          </a:xfrm>
          <a:prstGeom prst="rect">
            <a:avLst/>
          </a:prstGeom>
          <a:ln w="0">
            <a:noFill/>
          </a:ln>
        </p:spPr>
      </p:pic>
      <p:sp>
        <p:nvSpPr>
          <p:cNvPr id="54" name="Tijdelijke aanduiding voor voettekst 4"/>
          <p:cNvSpPr/>
          <p:nvPr/>
        </p:nvSpPr>
        <p:spPr>
          <a:xfrm>
            <a:off x="5222520" y="6192000"/>
            <a:ext cx="5818320" cy="66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80000" tIns="0" bIns="0" anchor="ctr">
            <a:noAutofit/>
          </a:bodyPr>
          <a:p>
            <a:pPr algn="r" defTabSz="914400">
              <a:lnSpc>
                <a:spcPct val="100000"/>
              </a:lnSpc>
            </a:pPr>
            <a:r>
              <a:rPr b="1" lang="nl-NL" sz="1400" spc="29" strike="noStrike">
                <a:solidFill>
                  <a:schemeClr val="lt1"/>
                </a:solidFill>
                <a:latin typeface="Arial"/>
              </a:rPr>
              <a:t>KU Leuven - Gent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0" lang="nl-NL" sz="900" spc="-1" strike="noStrike">
                <a:solidFill>
                  <a:schemeClr val="lt1"/>
                </a:solidFill>
                <a:latin typeface="Arial"/>
              </a:rPr>
              <a:t>Faculteit Industriële Ingenieurswetenschappen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1"/>
          <p:cNvSpPr>
            <a:spLocks noGrp="1"/>
          </p:cNvSpPr>
          <p:nvPr>
            <p:ph type="dt" idx="11"/>
          </p:nvPr>
        </p:nvSpPr>
        <p:spPr>
          <a:xfrm>
            <a:off x="1440000" y="6210000"/>
            <a:ext cx="71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nl-BE" sz="10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nl-BE" sz="1000" spc="-1" strike="noStrike">
                <a:solidFill>
                  <a:schemeClr val="lt1"/>
                </a:solidFill>
                <a:latin typeface="Arial"/>
              </a:rPr>
              <a:t>&lt;date/time&gt;</a:t>
            </a:r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ldNum" idx="12"/>
          </p:nvPr>
        </p:nvSpPr>
        <p:spPr>
          <a:xfrm>
            <a:off x="576000" y="6210000"/>
            <a:ext cx="647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nl-NL" sz="10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EF3B8884-099B-4BD4-9D80-3BCFDF1A0142}" type="slidenum">
              <a:rPr b="0" lang="nl-NL" sz="1000" spc="-1" strike="noStrike">
                <a:solidFill>
                  <a:schemeClr val="lt1"/>
                </a:solidFill>
                <a:latin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chemeClr val="dk2"/>
                </a:solidFill>
                <a:latin typeface="Arial"/>
              </a:rPr>
              <a:t>Click to edit Master title style</a:t>
            </a:r>
            <a:endParaRPr b="0" lang="nl-NL" sz="4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hthoek 6"/>
          <p:cNvSpPr/>
          <p:nvPr/>
        </p:nvSpPr>
        <p:spPr>
          <a:xfrm>
            <a:off x="0" y="6210000"/>
            <a:ext cx="12191760" cy="64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nl-BE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59" name="Afbeelding 7" descr=""/>
          <p:cNvPicPr/>
          <p:nvPr/>
        </p:nvPicPr>
        <p:blipFill>
          <a:blip r:embed="rId2"/>
          <a:stretch/>
        </p:blipFill>
        <p:spPr>
          <a:xfrm>
            <a:off x="11041200" y="6373800"/>
            <a:ext cx="1008000" cy="320040"/>
          </a:xfrm>
          <a:prstGeom prst="rect">
            <a:avLst/>
          </a:prstGeom>
          <a:ln w="0">
            <a:noFill/>
          </a:ln>
        </p:spPr>
      </p:pic>
      <p:sp>
        <p:nvSpPr>
          <p:cNvPr id="60" name="Tijdelijke aanduiding voor voettekst 4"/>
          <p:cNvSpPr/>
          <p:nvPr/>
        </p:nvSpPr>
        <p:spPr>
          <a:xfrm>
            <a:off x="5222520" y="6192000"/>
            <a:ext cx="5818320" cy="66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80000" tIns="0" bIns="0" anchor="ctr">
            <a:noAutofit/>
          </a:bodyPr>
          <a:p>
            <a:pPr algn="r" defTabSz="914400">
              <a:lnSpc>
                <a:spcPct val="100000"/>
              </a:lnSpc>
            </a:pPr>
            <a:r>
              <a:rPr b="1" lang="nl-NL" sz="1400" spc="29" strike="noStrike">
                <a:solidFill>
                  <a:schemeClr val="lt1"/>
                </a:solidFill>
                <a:latin typeface="Arial"/>
              </a:rPr>
              <a:t>KU Leuven - Gent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0" lang="nl-NL" sz="900" spc="-1" strike="noStrike">
                <a:solidFill>
                  <a:schemeClr val="lt1"/>
                </a:solidFill>
                <a:latin typeface="Arial"/>
              </a:rPr>
              <a:t>Faculteit Industriële Ingenieurswetenschappen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1"/>
          <p:cNvSpPr>
            <a:spLocks noGrp="1"/>
          </p:cNvSpPr>
          <p:nvPr>
            <p:ph type="dt" idx="13"/>
          </p:nvPr>
        </p:nvSpPr>
        <p:spPr>
          <a:xfrm>
            <a:off x="1440000" y="6210000"/>
            <a:ext cx="71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nl-BE" sz="10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nl-BE" sz="1000" spc="-1" strike="noStrike">
                <a:solidFill>
                  <a:schemeClr val="lt1"/>
                </a:solidFill>
                <a:latin typeface="Arial"/>
              </a:rPr>
              <a:t>&lt;date/time&gt;</a:t>
            </a:r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ldNum" idx="14"/>
          </p:nvPr>
        </p:nvSpPr>
        <p:spPr>
          <a:xfrm>
            <a:off x="576000" y="6210000"/>
            <a:ext cx="647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nl-NL" sz="10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6853A7C2-93ED-4C3A-B09E-4DFD7D74D5A6}" type="slidenum">
              <a:rPr b="0" lang="nl-NL" sz="1000" spc="-1" strike="noStrike">
                <a:solidFill>
                  <a:schemeClr val="lt1"/>
                </a:solidFill>
                <a:latin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hthoek 6"/>
          <p:cNvSpPr/>
          <p:nvPr/>
        </p:nvSpPr>
        <p:spPr>
          <a:xfrm>
            <a:off x="0" y="6210000"/>
            <a:ext cx="12191760" cy="64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nl-BE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64" name="Afbeelding 7" descr=""/>
          <p:cNvPicPr/>
          <p:nvPr/>
        </p:nvPicPr>
        <p:blipFill>
          <a:blip r:embed="rId2"/>
          <a:stretch/>
        </p:blipFill>
        <p:spPr>
          <a:xfrm>
            <a:off x="11041200" y="6373800"/>
            <a:ext cx="1008000" cy="320040"/>
          </a:xfrm>
          <a:prstGeom prst="rect">
            <a:avLst/>
          </a:prstGeom>
          <a:ln w="0">
            <a:noFill/>
          </a:ln>
        </p:spPr>
      </p:pic>
      <p:sp>
        <p:nvSpPr>
          <p:cNvPr id="65" name="Tijdelijke aanduiding voor voettekst 4"/>
          <p:cNvSpPr/>
          <p:nvPr/>
        </p:nvSpPr>
        <p:spPr>
          <a:xfrm>
            <a:off x="5222520" y="6192000"/>
            <a:ext cx="5818320" cy="66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80000" tIns="0" bIns="0" anchor="ctr">
            <a:noAutofit/>
          </a:bodyPr>
          <a:p>
            <a:pPr algn="r" defTabSz="914400">
              <a:lnSpc>
                <a:spcPct val="100000"/>
              </a:lnSpc>
            </a:pPr>
            <a:r>
              <a:rPr b="1" lang="nl-NL" sz="1400" spc="29" strike="noStrike">
                <a:solidFill>
                  <a:schemeClr val="lt1"/>
                </a:solidFill>
                <a:latin typeface="Arial"/>
              </a:rPr>
              <a:t>KU Leuven - Gent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0" lang="nl-NL" sz="900" spc="-1" strike="noStrike">
                <a:solidFill>
                  <a:schemeClr val="lt1"/>
                </a:solidFill>
                <a:latin typeface="Arial"/>
              </a:rPr>
              <a:t>Faculteit Industriële Ingenieurswetenschappen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Rechthoek 8"/>
          <p:cNvSpPr/>
          <p:nvPr/>
        </p:nvSpPr>
        <p:spPr>
          <a:xfrm>
            <a:off x="0" y="0"/>
            <a:ext cx="12192840" cy="6209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nl-BE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79240" y="510840"/>
            <a:ext cx="11039400" cy="518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6000" spc="-1" strike="noStrike">
                <a:solidFill>
                  <a:schemeClr val="lt1"/>
                </a:solidFill>
                <a:latin typeface="Arial"/>
              </a:rPr>
              <a:t>Click to edit Master title style</a:t>
            </a:r>
            <a:endParaRPr b="0" lang="nl-NL" sz="6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dt" idx="15"/>
          </p:nvPr>
        </p:nvSpPr>
        <p:spPr>
          <a:xfrm>
            <a:off x="1440000" y="6210000"/>
            <a:ext cx="719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nl-BE" sz="10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nl-BE" sz="1000" spc="-1" strike="noStrike">
                <a:solidFill>
                  <a:schemeClr val="lt1"/>
                </a:solidFill>
                <a:latin typeface="Arial"/>
              </a:rPr>
              <a:t>&lt;date/time&gt;</a:t>
            </a:r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sldNum" idx="16"/>
          </p:nvPr>
        </p:nvSpPr>
        <p:spPr>
          <a:xfrm>
            <a:off x="576000" y="6210000"/>
            <a:ext cx="647640" cy="6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nl-NL" sz="10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61AACA9D-66DE-4CBC-804A-95ACB4FC3D64}" type="slidenum">
              <a:rPr b="0" lang="nl-NL" sz="1000" spc="-1" strike="noStrike">
                <a:solidFill>
                  <a:schemeClr val="lt1"/>
                </a:solidFill>
                <a:latin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76000" y="2501640"/>
            <a:ext cx="6096240" cy="260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nl-BE" sz="4000" spc="-1" strike="noStrike">
                <a:solidFill>
                  <a:schemeClr val="lt1"/>
                </a:solidFill>
                <a:latin typeface="Arial"/>
              </a:rPr>
              <a:t>Project: Advanced Computer Architecture </a:t>
            </a:r>
            <a:endParaRPr b="0" lang="nl-NL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576000" y="5392800"/>
            <a:ext cx="6096240" cy="72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nl-BE" sz="2400" spc="-1" strike="noStrike">
                <a:solidFill>
                  <a:schemeClr val="dk1"/>
                </a:solidFill>
                <a:latin typeface="Arial"/>
              </a:rPr>
              <a:t>Klaas Meersman – Daan Vercammen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/>
          </p:nvPr>
        </p:nvSpPr>
        <p:spPr>
          <a:xfrm>
            <a:off x="576000" y="1656000"/>
            <a:ext cx="11040840" cy="4463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GPU acceleration makes large-scale fiber raytracing practical</a:t>
            </a:r>
            <a:endParaRPr b="0" lang="nl-NL" sz="2400" spc="-1" strike="noStrike">
              <a:solidFill>
                <a:schemeClr val="dk1"/>
              </a:solidFill>
              <a:latin typeface="Arial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Achieved major speedup without sacrificing accuracy</a:t>
            </a:r>
            <a:endParaRPr b="0" lang="nl-NL" sz="2400" spc="-1" strike="noStrike">
              <a:solidFill>
                <a:schemeClr val="dk1"/>
              </a:solidFill>
              <a:latin typeface="Arial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There’s room for further optimization and feature expansion</a:t>
            </a:r>
            <a:endParaRPr b="0" lang="nl-NL" sz="2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chemeClr val="dk2"/>
                </a:solidFill>
                <a:latin typeface="Arial"/>
              </a:rPr>
              <a:t>Conclusion</a:t>
            </a:r>
            <a:endParaRPr b="0" lang="nl-NL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AD7873-CF8A-4E2C-9602-69B1BDE8E886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/>
          </p:nvPr>
        </p:nvSpPr>
        <p:spPr>
          <a:xfrm>
            <a:off x="576000" y="1656000"/>
            <a:ext cx="11040840" cy="4463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nl-NL" sz="2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chemeClr val="dk2"/>
                </a:solidFill>
                <a:latin typeface="Arial"/>
              </a:rPr>
              <a:t>Q&amp;A</a:t>
            </a:r>
            <a:endParaRPr b="0" lang="nl-NL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AA7625-FD3E-4DFC-A486-9F808DA75B1E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/>
          </p:nvPr>
        </p:nvSpPr>
        <p:spPr>
          <a:xfrm>
            <a:off x="576000" y="1656000"/>
            <a:ext cx="11040840" cy="4463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Implementing streams</a:t>
            </a:r>
            <a:endParaRPr b="0" lang="nl-NL" sz="2400" spc="-1" strike="noStrike">
              <a:solidFill>
                <a:schemeClr val="dk1"/>
              </a:solidFill>
              <a:latin typeface="Arial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Copying only endpoints vs. whole ray object</a:t>
            </a:r>
            <a:endParaRPr b="0" lang="nl-NL" sz="2400" spc="-1" strike="noStrike">
              <a:solidFill>
                <a:schemeClr val="dk1"/>
              </a:solidFill>
              <a:latin typeface="Arial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Striding</a:t>
            </a:r>
            <a:endParaRPr b="0" lang="nl-NL" sz="2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chemeClr val="dk2"/>
                </a:solidFill>
                <a:latin typeface="Arial"/>
              </a:rPr>
              <a:t>Optimizations that didn't work</a:t>
            </a:r>
            <a:endParaRPr b="0" lang="nl-NL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2F6A3B-7DC3-4C3A-B741-8D93676987D8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15080" y="84960"/>
            <a:ext cx="11040840" cy="11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chemeClr val="dk2"/>
                </a:solidFill>
                <a:latin typeface="Arial"/>
              </a:rPr>
              <a:t>The problem</a:t>
            </a:r>
            <a:endParaRPr b="0" lang="nl-NL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76000" y="1656000"/>
            <a:ext cx="11040840" cy="4463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b="0" lang="nl-BE" sz="2400" spc="-1" strike="noStrike">
                <a:solidFill>
                  <a:schemeClr val="dk1"/>
                </a:solidFill>
                <a:latin typeface="Arial"/>
              </a:rPr>
              <a:t>Simulating light propagation in optical fibers is computationally expensive, especially with realistic sources like LEDs emitting millions of rays</a:t>
            </a:r>
            <a:endParaRPr b="0" lang="nl-NL" sz="2400" spc="-1" strike="noStrike">
              <a:solidFill>
                <a:schemeClr val="dk1"/>
              </a:solidFill>
              <a:latin typeface="Arial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b="0" lang="nl-BE" sz="2400" spc="-1" strike="noStrike">
                <a:solidFill>
                  <a:schemeClr val="dk1"/>
                </a:solidFill>
                <a:latin typeface="Arial"/>
              </a:rPr>
              <a:t>Each ray must be traced as it reflects multiple times inside the fiber</a:t>
            </a:r>
            <a:endParaRPr b="0" lang="nl-NL" sz="2400" spc="-1" strike="noStrike">
              <a:solidFill>
                <a:schemeClr val="dk1"/>
              </a:solidFill>
              <a:latin typeface="Arial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b="1" lang="nl-BE" sz="2400" spc="-1" strike="noStrike">
                <a:solidFill>
                  <a:schemeClr val="dk1"/>
                </a:solidFill>
                <a:latin typeface="Arial"/>
              </a:rPr>
              <a:t>Our goal:</a:t>
            </a:r>
            <a:r>
              <a:rPr b="0" lang="nl-BE" sz="2400" spc="-1" strike="noStrike">
                <a:solidFill>
                  <a:schemeClr val="dk1"/>
                </a:solidFill>
                <a:latin typeface="Arial"/>
              </a:rPr>
              <a:t> Efficiently simulate and analyze the distribution of rays at the fiber exit</a:t>
            </a:r>
            <a:endParaRPr b="0" lang="nl-NL" sz="2400" spc="-1" strike="noStrike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</a:pPr>
            <a:endParaRPr b="0" lang="nl-NL" sz="24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05" name="Picture 2" descr="Fiber Optic Icon at Vectorified.com | Collection of Fiber Optic Icon ..."/>
          <p:cNvPicPr/>
          <p:nvPr/>
        </p:nvPicPr>
        <p:blipFill>
          <a:blip r:embed="rId1"/>
          <a:stretch/>
        </p:blipFill>
        <p:spPr>
          <a:xfrm>
            <a:off x="-9720" y="3548880"/>
            <a:ext cx="3697920" cy="26607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E0B663-BF47-4303-8CFD-775EBF78B908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/>
          </p:nvPr>
        </p:nvSpPr>
        <p:spPr>
          <a:xfrm>
            <a:off x="576000" y="1656000"/>
            <a:ext cx="11040840" cy="4463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Each ray is independent</a:t>
            </a:r>
            <a:endParaRPr b="0" lang="nl-NL" sz="2400" spc="-1" strike="noStrike">
              <a:solidFill>
                <a:schemeClr val="dk1"/>
              </a:solidFill>
              <a:latin typeface="Arial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CPUs have limited cores; GPUs can run thousands of threads simultaneously</a:t>
            </a:r>
            <a:endParaRPr b="0" lang="nl-NL" sz="2400" spc="-1" strike="noStrike">
              <a:solidFill>
                <a:schemeClr val="dk1"/>
              </a:solidFill>
              <a:latin typeface="Arial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This parallelism enables us to simulate millions of rays in a fraction of the time</a:t>
            </a:r>
            <a:endParaRPr b="0" lang="nl-NL" sz="2400" spc="-1" strike="noStrike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nl-NL" sz="2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chemeClr val="dk2"/>
                </a:solidFill>
                <a:latin typeface="Arial"/>
              </a:rPr>
              <a:t>Why Use a GPU</a:t>
            </a:r>
            <a:endParaRPr b="0" lang="nl-NL" sz="40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08" name="Afbeelding 5" descr="Afbeelding met Kleurrijkheid, lijn, kunst, schermopname&#10;&#10;Door AI gegenereerde inhoud is mogelijk onjuist."/>
          <p:cNvPicPr/>
          <p:nvPr/>
        </p:nvPicPr>
        <p:blipFill>
          <a:blip r:embed="rId1"/>
          <a:srcRect l="23642" t="20367" r="0" b="7507"/>
          <a:stretch/>
        </p:blipFill>
        <p:spPr>
          <a:xfrm>
            <a:off x="654120" y="3574080"/>
            <a:ext cx="5519520" cy="20941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B376F7-0326-46FF-827B-AFB234832BAA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15080" y="84960"/>
            <a:ext cx="11040840" cy="11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chemeClr val="dk2"/>
                </a:solidFill>
                <a:latin typeface="Arial"/>
              </a:rPr>
              <a:t>Implementation: 2D</a:t>
            </a:r>
            <a:endParaRPr b="0" lang="nl-NL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76000" y="1656000"/>
            <a:ext cx="11040840" cy="4463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First started with a 2D implementation</a:t>
            </a:r>
            <a:endParaRPr b="0" lang="nl-NL" sz="2400" spc="-1" strike="noStrike">
              <a:solidFill>
                <a:schemeClr val="dk1"/>
              </a:solidFill>
              <a:latin typeface="Arial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b="0" lang="nl-BE" sz="2400" spc="-1" strike="noStrike">
                <a:solidFill>
                  <a:schemeClr val="dk1"/>
                </a:solidFill>
                <a:latin typeface="Arial"/>
              </a:rPr>
              <a:t>Simple triangular geometry</a:t>
            </a:r>
            <a:endParaRPr b="0" lang="nl-NL" sz="2400" spc="-1" strike="noStrike">
              <a:solidFill>
                <a:schemeClr val="dk1"/>
              </a:solidFill>
              <a:latin typeface="Arial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Scalable up to millions of rays</a:t>
            </a:r>
            <a:endParaRPr b="0" lang="nl-NL" sz="24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11" name="Afbeelding 7" descr="Afbeelding met lijn, schermopname, Perceel, Lettertype&#10;&#10;Door AI gegenereerde inhoud is mogelijk onjuist."/>
          <p:cNvPicPr/>
          <p:nvPr/>
        </p:nvPicPr>
        <p:blipFill>
          <a:blip r:embed="rId1"/>
          <a:stretch/>
        </p:blipFill>
        <p:spPr>
          <a:xfrm>
            <a:off x="251280" y="3512520"/>
            <a:ext cx="11689200" cy="15058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647470-8FC9-4C61-B25F-4D9EF7F0B072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3"/>
          <p:cNvSpPr/>
          <p:nvPr/>
        </p:nvSpPr>
        <p:spPr>
          <a:xfrm>
            <a:off x="576000" y="161280"/>
            <a:ext cx="6809400" cy="13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defTabSz="914400">
              <a:lnSpc>
                <a:spcPct val="100000"/>
              </a:lnSpc>
            </a:pPr>
            <a:r>
              <a:rPr b="0" lang="nl-BE" sz="4000" spc="-1" strike="noStrike">
                <a:solidFill>
                  <a:schemeClr val="dk2"/>
                </a:solidFill>
                <a:latin typeface="Arial"/>
              </a:rPr>
              <a:t>Implementation: 3D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Tijdelijke aanduiding voor inhoud 10" descr="Afbeelding met tekening, ontwerp, lijn, kunst&#10;&#10;Door AI gegenereerde inhoud is mogelijk onjuist."/>
          <p:cNvPicPr/>
          <p:nvPr/>
        </p:nvPicPr>
        <p:blipFill>
          <a:blip r:embed="rId1"/>
          <a:stretch/>
        </p:blipFill>
        <p:spPr>
          <a:xfrm>
            <a:off x="1773720" y="2283840"/>
            <a:ext cx="9590760" cy="3925800"/>
          </a:xfrm>
          <a:prstGeom prst="rect">
            <a:avLst/>
          </a:prstGeom>
          <a:ln w="0">
            <a:noFill/>
          </a:ln>
        </p:spPr>
      </p:pic>
      <p:sp>
        <p:nvSpPr>
          <p:cNvPr id="114" name="Tijdelijke aanduiding voor inhoud 5"/>
          <p:cNvSpPr/>
          <p:nvPr/>
        </p:nvSpPr>
        <p:spPr>
          <a:xfrm>
            <a:off x="576000" y="1656000"/>
            <a:ext cx="11040840" cy="44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defTabSz="914400">
              <a:lnSpc>
                <a:spcPct val="100000"/>
              </a:lnSpc>
              <a:spcBef>
                <a:spcPts val="1001"/>
              </a:spcBef>
            </a:pPr>
            <a:endParaRPr b="0" lang="nl-BE" sz="2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5" name="Tijdelijke aanduiding voor inhoud 5"/>
          <p:cNvSpPr/>
          <p:nvPr/>
        </p:nvSpPr>
        <p:spPr>
          <a:xfrm>
            <a:off x="827640" y="1280880"/>
            <a:ext cx="11040840" cy="44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b="0" lang="nl-BE" sz="2400" spc="-1" strike="noStrike">
                <a:solidFill>
                  <a:schemeClr val="dk1"/>
                </a:solidFill>
                <a:latin typeface="Arial"/>
              </a:rPr>
              <a:t>Transferred to 3D to add complexity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Length, width and height of fibre is scalable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b="0" lang="nl-BE" sz="2400" spc="-1" strike="noStrike">
                <a:solidFill>
                  <a:schemeClr val="dk1"/>
                </a:solidFill>
                <a:latin typeface="Arial"/>
              </a:rPr>
              <a:t>Simulations for verification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001"/>
              </a:spcBef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6280FE-417E-4CD8-9068-86EEFFCDC352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/>
          </p:nvPr>
        </p:nvSpPr>
        <p:spPr>
          <a:xfrm>
            <a:off x="576000" y="1656000"/>
            <a:ext cx="11040840" cy="4463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Each GPU thread traces a single ray</a:t>
            </a:r>
            <a:endParaRPr b="0" lang="nl-NL" sz="2400" spc="-1" strike="noStrike">
              <a:solidFill>
                <a:schemeClr val="dk1"/>
              </a:solidFill>
              <a:latin typeface="Arial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Rays initialized with directions matching a Lambertian profile</a:t>
            </a:r>
            <a:endParaRPr b="0" lang="nl-NL" sz="2400" spc="-1" strike="noStrike">
              <a:solidFill>
                <a:schemeClr val="dk1"/>
              </a:solidFill>
              <a:latin typeface="Arial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At each wall collision, direction is updated using geometric optics</a:t>
            </a:r>
            <a:endParaRPr b="0" lang="nl-NL" sz="2400" spc="-1" strike="noStrike">
              <a:solidFill>
                <a:schemeClr val="dk1"/>
              </a:solidFill>
              <a:latin typeface="Arial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Simulation ends when the ray exits the fiber; only exit positions are stored</a:t>
            </a:r>
            <a:endParaRPr b="0" lang="nl-NL" sz="2400" spc="-1" strike="noStrike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nl-NL" sz="2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chemeClr val="dk2"/>
                </a:solidFill>
                <a:latin typeface="Arial"/>
              </a:rPr>
              <a:t>Implementation: port to GPU</a:t>
            </a:r>
            <a:endParaRPr b="0" lang="nl-NL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930B3C-1AAB-4518-A885-8E52FC95E046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/>
          </p:nvPr>
        </p:nvSpPr>
        <p:spPr>
          <a:xfrm>
            <a:off x="576000" y="1656000"/>
            <a:ext cx="11040840" cy="4463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Both ray initialization and propagation is done on the GPU</a:t>
            </a:r>
            <a:endParaRPr b="0" lang="nl-NL" sz="2400" spc="-1" strike="noStrike">
              <a:solidFill>
                <a:schemeClr val="dk1"/>
              </a:solidFill>
              <a:latin typeface="Arial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Only end points are copied back</a:t>
            </a:r>
            <a:endParaRPr b="0" lang="nl-NL" sz="2400" spc="-1" strike="noStrike">
              <a:solidFill>
                <a:schemeClr val="dk1"/>
              </a:solidFill>
              <a:latin typeface="Arial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Binning rays by initial angle to reduce divergence within GPU warps</a:t>
            </a:r>
            <a:endParaRPr b="0" lang="nl-NL" sz="2400" spc="-1" strike="noStrike">
              <a:solidFill>
                <a:schemeClr val="dk1"/>
              </a:solidFill>
              <a:latin typeface="Arial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Tuned parameters: block size and bin counts</a:t>
            </a:r>
            <a:endParaRPr b="0" lang="nl-NL" sz="2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chemeClr val="dk2"/>
                </a:solidFill>
                <a:latin typeface="Arial"/>
              </a:rPr>
              <a:t>Optimizations</a:t>
            </a:r>
            <a:endParaRPr b="0" lang="nl-NL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B73E2A-6C30-4281-B0C2-6711F08F1B1E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Content Placeholder 4" descr=""/>
          <p:cNvPicPr/>
          <p:nvPr/>
        </p:nvPicPr>
        <p:blipFill>
          <a:blip r:embed="rId1"/>
          <a:srcRect l="2757" t="3260" r="3078" b="4357"/>
          <a:stretch/>
        </p:blipFill>
        <p:spPr>
          <a:xfrm>
            <a:off x="6483960" y="1794240"/>
            <a:ext cx="5213160" cy="3801240"/>
          </a:xfrm>
          <a:prstGeom prst="rect">
            <a:avLst/>
          </a:prstGeom>
          <a:ln w="0">
            <a:noFill/>
          </a:ln>
        </p:spPr>
      </p:pic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76000" y="207000"/>
            <a:ext cx="11040840" cy="11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chemeClr val="dk2"/>
                </a:solidFill>
                <a:latin typeface="Arial"/>
              </a:rPr>
              <a:t>Results</a:t>
            </a:r>
            <a:endParaRPr b="0" lang="nl-NL" sz="40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22" name="Picture 5" descr=""/>
          <p:cNvPicPr/>
          <p:nvPr/>
        </p:nvPicPr>
        <p:blipFill>
          <a:blip r:embed="rId2"/>
          <a:srcRect l="2594" t="3327" r="4537" b="1739"/>
          <a:stretch/>
        </p:blipFill>
        <p:spPr>
          <a:xfrm>
            <a:off x="475200" y="1793520"/>
            <a:ext cx="5136480" cy="39103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23F7A7-8128-40D8-9F5A-D8BB12A81640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3"/>
          <p:cNvSpPr/>
          <p:nvPr/>
        </p:nvSpPr>
        <p:spPr>
          <a:xfrm>
            <a:off x="495360" y="232200"/>
            <a:ext cx="5767200" cy="115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defTabSz="914400">
              <a:lnSpc>
                <a:spcPct val="100000"/>
              </a:lnSpc>
            </a:pPr>
            <a:r>
              <a:rPr b="0" lang="en-US" sz="4000" spc="-1" strike="noStrike">
                <a:solidFill>
                  <a:schemeClr val="dk2"/>
                </a:solidFill>
                <a:latin typeface="Arial"/>
              </a:rPr>
              <a:t>Possible improvements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ijdelijke aanduiding voor inhoud 5"/>
          <p:cNvSpPr/>
          <p:nvPr/>
        </p:nvSpPr>
        <p:spPr>
          <a:xfrm>
            <a:off x="306360" y="1384200"/>
            <a:ext cx="11040840" cy="44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Performance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100000"/>
              </a:lnSpc>
              <a:spcBef>
                <a:spcPts val="499"/>
              </a:spcBef>
              <a:buClr>
                <a:srgbClr val="2f4d5d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Divergence remains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100000"/>
              </a:lnSpc>
              <a:spcBef>
                <a:spcPts val="499"/>
              </a:spcBef>
              <a:buClr>
                <a:srgbClr val="2f4d5d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Use structure-of-arrays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2f4d5d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Features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100000"/>
              </a:lnSpc>
              <a:spcBef>
                <a:spcPts val="499"/>
              </a:spcBef>
              <a:buClr>
                <a:srgbClr val="2f4d5d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More complex physical phenomena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100000"/>
              </a:lnSpc>
              <a:spcBef>
                <a:spcPts val="499"/>
              </a:spcBef>
              <a:buClr>
                <a:srgbClr val="2f4d5d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Dispersion graphs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499"/>
              </a:spcBef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ADF801-85AF-4E7A-93DE-FC39439FCE4F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Metadata/LabelInfo.xml><?xml version="1.0" encoding="utf-8"?>
<clbl:labelList xmlns:clbl="http://schemas.microsoft.com/office/2020/mipLabelMetadata">
  <clbl:label id="{3973589b-9e40-4eb5-800e-b0b6383d1621}" enabled="0" method="" siteId="{3973589b-9e40-4eb5-800e-b0b6383d162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2017-09-13T11:47:32Z</dcterms:created>
  <dc:creator/>
  <dc:description/>
  <dc:language>en-GB</dc:language>
  <cp:lastModifiedBy/>
  <dcterms:modified xsi:type="dcterms:W3CDTF">2025-05-26T17:20:27Z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Widescreen</vt:lpwstr>
  </property>
  <property fmtid="{D5CDD505-2E9C-101B-9397-08002B2CF9AE}" pid="4" name="Slides">
    <vt:i4>12</vt:i4>
  </property>
</Properties>
</file>