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10" d="100"/>
          <a:sy n="110" d="100"/>
        </p:scale>
        <p:origin x="-370" y="-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24-5-2018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0659526"/>
      </p:ext>
    </p:extLst>
  </p:cSld>
  <p:clrMapOvr>
    <a:masterClrMapping/>
  </p:clrMapOvr>
  <p:transition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24-5-2018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826037"/>
      </p:ext>
    </p:extLst>
  </p:cSld>
  <p:clrMapOvr>
    <a:masterClrMapping/>
  </p:clrMapOvr>
  <p:transition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24-5-2018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1260795"/>
      </p:ext>
    </p:extLst>
  </p:cSld>
  <p:clrMapOvr>
    <a:masterClrMapping/>
  </p:clrMapOvr>
  <p:transition>
    <p:wheel spokes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24-5-2018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7939574"/>
      </p:ext>
    </p:extLst>
  </p:cSld>
  <p:clrMapOvr>
    <a:masterClrMapping/>
  </p:clrMapOvr>
  <p:transition>
    <p:wheel spokes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24-5-2018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9351888"/>
      </p:ext>
    </p:extLst>
  </p:cSld>
  <p:clrMapOvr>
    <a:masterClrMapping/>
  </p:clrMapOvr>
  <p:transition>
    <p:wheel spokes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24-5-2018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2167269"/>
      </p:ext>
    </p:extLst>
  </p:cSld>
  <p:clrMapOvr>
    <a:masterClrMapping/>
  </p:clrMapOvr>
  <p:transition>
    <p:wheel spokes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24-5-2018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0122174"/>
      </p:ext>
    </p:extLst>
  </p:cSld>
  <p:clrMapOvr>
    <a:masterClrMapping/>
  </p:clrMapOvr>
  <p:transition>
    <p:wheel spokes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24-5-2018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7606896"/>
      </p:ext>
    </p:extLst>
  </p:cSld>
  <p:clrMapOvr>
    <a:masterClrMapping/>
  </p:clrMapOvr>
  <p:transition>
    <p:wheel spokes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24-5-2018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4916905"/>
      </p:ext>
    </p:extLst>
  </p:cSld>
  <p:clrMapOvr>
    <a:masterClrMapping/>
  </p:clrMapOvr>
  <p:transition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24-5-2018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6572773"/>
      </p:ext>
    </p:extLst>
  </p:cSld>
  <p:clrMapOvr>
    <a:masterClrMapping/>
  </p:clrMapOvr>
  <p:transition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24-5-2018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0066831"/>
      </p:ext>
    </p:extLst>
  </p:cSld>
  <p:clrMapOvr>
    <a:masterClrMapping/>
  </p:clrMapOvr>
  <p:transition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24-5-2018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575963"/>
      </p:ext>
    </p:extLst>
  </p:cSld>
  <p:clrMapOvr>
    <a:masterClrMapping/>
  </p:clrMapOvr>
  <p:transition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24-5-2018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3311153"/>
      </p:ext>
    </p:extLst>
  </p:cSld>
  <p:clrMapOvr>
    <a:masterClrMapping/>
  </p:clrMapOvr>
  <p:transition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24-5-2018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5242751"/>
      </p:ext>
    </p:extLst>
  </p:cSld>
  <p:clrMapOvr>
    <a:masterClrMapping/>
  </p:clrMapOvr>
  <p:transition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24-5-2018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6124958"/>
      </p:ext>
    </p:extLst>
  </p:cSld>
  <p:clrMapOvr>
    <a:masterClrMapping/>
  </p:clrMapOvr>
  <p:transition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24-5-2018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5614811"/>
      </p:ext>
    </p:extLst>
  </p:cSld>
  <p:clrMapOvr>
    <a:masterClrMapping/>
  </p:clrMapOvr>
  <p:transition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24-5-2018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2075890"/>
      </p:ext>
    </p:extLst>
  </p:cSld>
  <p:clrMapOvr>
    <a:masterClrMapping/>
  </p:clrMapOvr>
  <p:transition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7978F9-E225-44FC-B6D5-6C0BF9254ECD}" type="datetimeFigureOut">
              <a:rPr lang="nl-NL" smtClean="0"/>
              <a:t>24-5-2018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664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wheel spokes="1"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7A05E-FB17-44D8-92E3-0345845C58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ESD Presentatie </a:t>
            </a:r>
            <a:r>
              <a:rPr lang="nl-NL" dirty="0" err="1"/>
              <a:t>RealTimeClock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C93462E-EA07-43B2-88F4-A3FBC1FF97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/>
              <a:t>Bart Brendeke &amp; Klaas van der Linden</a:t>
            </a:r>
          </a:p>
        </p:txBody>
      </p:sp>
      <p:pic>
        <p:nvPicPr>
          <p:cNvPr id="2050" name="Picture 2" descr="Afbeeldingsresultaat voor rtc arduino">
            <a:extLst>
              <a:ext uri="{FF2B5EF4-FFF2-40B4-BE49-F238E27FC236}">
                <a16:creationId xmlns:a16="http://schemas.microsoft.com/office/drawing/2014/main" id="{A1BDECC4-3520-4EFB-BF7B-ED761E1D9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000" r="93000">
                        <a14:foregroundMark x1="93333" y1="31667" x2="93333" y2="31667"/>
                        <a14:foregroundMark x1="9000" y1="61000" x2="9000" y2="61000"/>
                        <a14:backgroundMark x1="6000" y1="66333" x2="6000" y2="66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349" y="138006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861803"/>
      </p:ext>
    </p:extLst>
  </p:cSld>
  <p:clrMapOvr>
    <a:masterClrMapping/>
  </p:clrMapOvr>
  <p:transition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C64B88-4196-4F09-A593-EF5AE782F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5332B4-9417-4903-92AF-BF47362FF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Persoonlijke leerdoelen</a:t>
            </a:r>
          </a:p>
          <a:p>
            <a:r>
              <a:rPr lang="nl-NL" dirty="0"/>
              <a:t>Toepassingen van de hardware</a:t>
            </a:r>
          </a:p>
          <a:p>
            <a:r>
              <a:rPr lang="nl-NL" dirty="0"/>
              <a:t>Alternatieven</a:t>
            </a:r>
          </a:p>
          <a:p>
            <a:r>
              <a:rPr lang="nl-NL" dirty="0"/>
              <a:t>Hardware architectuur</a:t>
            </a:r>
          </a:p>
          <a:p>
            <a:r>
              <a:rPr lang="nl-NL" dirty="0"/>
              <a:t>Bronnen</a:t>
            </a:r>
          </a:p>
          <a:p>
            <a:r>
              <a:rPr lang="nl-NL" dirty="0"/>
              <a:t>Demonstratie</a:t>
            </a:r>
          </a:p>
        </p:txBody>
      </p:sp>
    </p:spTree>
    <p:extLst>
      <p:ext uri="{BB962C8B-B14F-4D97-AF65-F5344CB8AC3E}">
        <p14:creationId xmlns:p14="http://schemas.microsoft.com/office/powerpoint/2010/main" val="3975150146"/>
      </p:ext>
    </p:extLst>
  </p:cSld>
  <p:clrMapOvr>
    <a:masterClrMapping/>
  </p:clrMapOvr>
  <p:transition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56685-A38B-4405-8FAE-33E4D06D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Persoonlijke</a:t>
            </a:r>
            <a:r>
              <a:rPr lang="nl-NL" dirty="0"/>
              <a:t> </a:t>
            </a:r>
            <a:r>
              <a:rPr lang="nl-NL" b="1" dirty="0"/>
              <a:t>leerdoelen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E238F1-6148-4C3E-A9D9-586C77008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Bart: meer structuur, minder afwijken van het onderwerp en minder frunniken. </a:t>
            </a:r>
          </a:p>
          <a:p>
            <a:r>
              <a:rPr lang="nl-NL" dirty="0"/>
              <a:t>Klaas: minder snel praten.</a:t>
            </a:r>
          </a:p>
        </p:txBody>
      </p:sp>
    </p:spTree>
    <p:extLst>
      <p:ext uri="{BB962C8B-B14F-4D97-AF65-F5344CB8AC3E}">
        <p14:creationId xmlns:p14="http://schemas.microsoft.com/office/powerpoint/2010/main" val="540808849"/>
      </p:ext>
    </p:extLst>
  </p:cSld>
  <p:clrMapOvr>
    <a:masterClrMapping/>
  </p:clrMapOvr>
  <p:transition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2BCD32-DBB7-4E6C-B9A2-68FCAE800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Toepassingen</a:t>
            </a:r>
            <a:r>
              <a:rPr lang="nl-NL" dirty="0"/>
              <a:t> </a:t>
            </a:r>
            <a:r>
              <a:rPr lang="nl-NL" b="1" dirty="0"/>
              <a:t>van</a:t>
            </a:r>
            <a:r>
              <a:rPr lang="nl-NL" dirty="0"/>
              <a:t> </a:t>
            </a:r>
            <a:r>
              <a:rPr lang="nl-NL" b="1" dirty="0"/>
              <a:t>de</a:t>
            </a:r>
            <a:r>
              <a:rPr lang="nl-NL" dirty="0"/>
              <a:t> </a:t>
            </a:r>
            <a:r>
              <a:rPr lang="nl-NL" b="1" dirty="0"/>
              <a:t>hardware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6DFAA4-6B92-4264-B8C5-062DDE9C5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098" name="Picture 2" descr="Afbeeldingsresultaat voor rtc arduino">
            <a:extLst>
              <a:ext uri="{FF2B5EF4-FFF2-40B4-BE49-F238E27FC236}">
                <a16:creationId xmlns:a16="http://schemas.microsoft.com/office/drawing/2014/main" id="{78A0D0B0-3352-4341-94D8-50D231618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64" b="89796" l="5435" r="96087">
                        <a14:foregroundMark x1="10870" y1="31633" x2="10870" y2="31633"/>
                        <a14:foregroundMark x1="7391" y1="19728" x2="7391" y2="19728"/>
                        <a14:foregroundMark x1="5435" y1="77211" x2="5435" y2="77211"/>
                        <a14:foregroundMark x1="84130" y1="19388" x2="84130" y2="19388"/>
                        <a14:foregroundMark x1="81522" y1="82313" x2="81522" y2="82313"/>
                        <a14:foregroundMark x1="7391" y1="18707" x2="7391" y2="18707"/>
                        <a14:foregroundMark x1="6087" y1="13605" x2="6087" y2="13605"/>
                        <a14:foregroundMark x1="56522" y1="29592" x2="56522" y2="29592"/>
                        <a14:foregroundMark x1="58043" y1="26531" x2="58043" y2="26531"/>
                        <a14:foregroundMark x1="48696" y1="28571" x2="48696" y2="28571"/>
                        <a14:foregroundMark x1="52391" y1="25170" x2="52391" y2="25170"/>
                        <a14:foregroundMark x1="95870" y1="36054" x2="95870" y2="36054"/>
                        <a14:foregroundMark x1="89783" y1="36054" x2="89783" y2="36054"/>
                        <a14:foregroundMark x1="88261" y1="44898" x2="88261" y2="44898"/>
                        <a14:foregroundMark x1="87609" y1="54082" x2="87609" y2="54082"/>
                        <a14:foregroundMark x1="87609" y1="63946" x2="87609" y2="63946"/>
                        <a14:foregroundMark x1="96087" y1="63265" x2="96087" y2="63265"/>
                        <a14:foregroundMark x1="96087" y1="54082" x2="96087" y2="54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041" y="4819650"/>
            <a:ext cx="3002759" cy="191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fbeeldingsresultaat voor personal computer">
            <a:extLst>
              <a:ext uri="{FF2B5EF4-FFF2-40B4-BE49-F238E27FC236}">
                <a16:creationId xmlns:a16="http://schemas.microsoft.com/office/drawing/2014/main" id="{8C55B6F6-112D-4C8E-BC36-6179A2D62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0012" y="2521677"/>
            <a:ext cx="3494943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fbeeldingsresultaat voor raspberry pi 3">
            <a:extLst>
              <a:ext uri="{FF2B5EF4-FFF2-40B4-BE49-F238E27FC236}">
                <a16:creationId xmlns:a16="http://schemas.microsoft.com/office/drawing/2014/main" id="{87B0768B-D95C-4A6E-B303-03F4AA4B2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732" y="2343150"/>
            <a:ext cx="3381375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609784"/>
      </p:ext>
    </p:extLst>
  </p:cSld>
  <p:clrMapOvr>
    <a:masterClrMapping/>
  </p:clrMapOvr>
  <p:transition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E4BE8-10B2-4EC5-B82B-AE108FAFC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Alternatieven</a:t>
            </a:r>
          </a:p>
        </p:txBody>
      </p:sp>
      <p:pic>
        <p:nvPicPr>
          <p:cNvPr id="2050" name="Picture 2" descr="Afbeeldingsresultaat voor arduino uno">
            <a:extLst>
              <a:ext uri="{FF2B5EF4-FFF2-40B4-BE49-F238E27FC236}">
                <a16:creationId xmlns:a16="http://schemas.microsoft.com/office/drawing/2014/main" id="{725A8F74-E7E6-4CC3-8F73-A91A71DCE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285" y="2364486"/>
            <a:ext cx="4901583" cy="307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el 7">
            <a:extLst>
              <a:ext uri="{FF2B5EF4-FFF2-40B4-BE49-F238E27FC236}">
                <a16:creationId xmlns:a16="http://schemas.microsoft.com/office/drawing/2014/main" id="{6154C243-D2F5-4AAC-8F3B-4504B81E7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775548"/>
              </p:ext>
            </p:extLst>
          </p:nvPr>
        </p:nvGraphicFramePr>
        <p:xfrm>
          <a:off x="1380393" y="2690246"/>
          <a:ext cx="2737539" cy="289313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438642">
                  <a:extLst>
                    <a:ext uri="{9D8B030D-6E8A-4147-A177-3AD203B41FA5}">
                      <a16:colId xmlns:a16="http://schemas.microsoft.com/office/drawing/2014/main" val="3294032492"/>
                    </a:ext>
                  </a:extLst>
                </a:gridCol>
                <a:gridCol w="1298897">
                  <a:extLst>
                    <a:ext uri="{9D8B030D-6E8A-4147-A177-3AD203B41FA5}">
                      <a16:colId xmlns:a16="http://schemas.microsoft.com/office/drawing/2014/main" val="3762080755"/>
                    </a:ext>
                  </a:extLst>
                </a:gridCol>
              </a:tblGrid>
              <a:tr h="2747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Product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DS1307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3632589"/>
                  </a:ext>
                </a:extLst>
              </a:tr>
              <a:tr h="326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Prijs €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~2,10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8525292"/>
                  </a:ext>
                </a:extLst>
              </a:tr>
              <a:tr h="326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Formaat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2,8cm X 2,7cm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5961262"/>
                  </a:ext>
                </a:extLst>
              </a:tr>
              <a:tr h="326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Geheugen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56 bytes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9329541"/>
                  </a:ext>
                </a:extLst>
              </a:tr>
              <a:tr h="326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Max jaar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2100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4795304"/>
                  </a:ext>
                </a:extLst>
              </a:tr>
              <a:tr h="326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Nauwkeurigheid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100 kHz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2352607"/>
                  </a:ext>
                </a:extLst>
              </a:tr>
              <a:tr h="9861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Aanvullend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 dirty="0" err="1">
                          <a:effectLst/>
                        </a:rPr>
                        <a:t>nvt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8284861"/>
                  </a:ext>
                </a:extLst>
              </a:tr>
            </a:tbl>
          </a:graphicData>
        </a:graphic>
      </p:graphicFrame>
      <p:graphicFrame>
        <p:nvGraphicFramePr>
          <p:cNvPr id="9" name="Tabel 8">
            <a:extLst>
              <a:ext uri="{FF2B5EF4-FFF2-40B4-BE49-F238E27FC236}">
                <a16:creationId xmlns:a16="http://schemas.microsoft.com/office/drawing/2014/main" id="{6F1B276F-8AEB-4226-BC29-C5FA590C1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528723"/>
              </p:ext>
            </p:extLst>
          </p:nvPr>
        </p:nvGraphicFramePr>
        <p:xfrm>
          <a:off x="4117932" y="2690244"/>
          <a:ext cx="1380392" cy="2917914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380392">
                  <a:extLst>
                    <a:ext uri="{9D8B030D-6E8A-4147-A177-3AD203B41FA5}">
                      <a16:colId xmlns:a16="http://schemas.microsoft.com/office/drawing/2014/main" val="2608069163"/>
                    </a:ext>
                  </a:extLst>
                </a:gridCol>
              </a:tblGrid>
              <a:tr h="2758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DS3231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0764891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~2,25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6609512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3,8cm X 2,2cm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9366926"/>
                  </a:ext>
                </a:extLst>
              </a:tr>
              <a:tr h="3219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32K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4497952"/>
                  </a:ext>
                </a:extLst>
              </a:tr>
              <a:tr h="3276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2100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2465558"/>
                  </a:ext>
                </a:extLst>
              </a:tr>
              <a:tr h="3219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400 kHz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6664405"/>
                  </a:ext>
                </a:extLst>
              </a:tr>
              <a:tr h="10152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Geïntegreerde temperatuur gecompenseerd kristaloscillator (TCXO) </a:t>
                      </a:r>
                      <a:r>
                        <a:rPr lang="nl-NL" sz="1100" dirty="0" err="1">
                          <a:effectLst/>
                        </a:rPr>
                        <a:t>aanboord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7183426"/>
                  </a:ext>
                </a:extLst>
              </a:tr>
            </a:tbl>
          </a:graphicData>
        </a:graphic>
      </p:graphicFrame>
      <p:graphicFrame>
        <p:nvGraphicFramePr>
          <p:cNvPr id="10" name="Tabel 9">
            <a:extLst>
              <a:ext uri="{FF2B5EF4-FFF2-40B4-BE49-F238E27FC236}">
                <a16:creationId xmlns:a16="http://schemas.microsoft.com/office/drawing/2014/main" id="{B4BF92C2-B7F8-4EE7-BFC1-179BF75CC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997659"/>
              </p:ext>
            </p:extLst>
          </p:nvPr>
        </p:nvGraphicFramePr>
        <p:xfrm>
          <a:off x="5498324" y="2690243"/>
          <a:ext cx="1118235" cy="2906993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118235">
                  <a:extLst>
                    <a:ext uri="{9D8B030D-6E8A-4147-A177-3AD203B41FA5}">
                      <a16:colId xmlns:a16="http://schemas.microsoft.com/office/drawing/2014/main" val="3301476380"/>
                    </a:ext>
                  </a:extLst>
                </a:gridCol>
              </a:tblGrid>
              <a:tr h="2746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 dirty="0" err="1">
                          <a:effectLst/>
                        </a:rPr>
                        <a:t>WiFi-shield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217706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~80,00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2980145"/>
                  </a:ext>
                </a:extLst>
              </a:tr>
              <a:tr h="3394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8,0cm X 6,0 cm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9448027"/>
                  </a:ext>
                </a:extLst>
              </a:tr>
              <a:tr h="339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Uitbreidbare SD-kaart slot.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3682457"/>
                  </a:ext>
                </a:extLst>
              </a:tr>
              <a:tr h="3186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 dirty="0" err="1">
                          <a:effectLst/>
                        </a:rPr>
                        <a:t>nvt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7473488"/>
                  </a:ext>
                </a:extLst>
              </a:tr>
              <a:tr h="2951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802,11b/g netwerk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3799855"/>
                  </a:ext>
                </a:extLst>
              </a:tr>
              <a:tr h="9878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Kan gebruikt worden voor andere doeleinden behalve tijd.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7662456"/>
                  </a:ext>
                </a:extLst>
              </a:tr>
            </a:tbl>
          </a:graphicData>
        </a:graphic>
      </p:graphicFrame>
      <p:graphicFrame>
        <p:nvGraphicFramePr>
          <p:cNvPr id="12" name="Tabel 11">
            <a:extLst>
              <a:ext uri="{FF2B5EF4-FFF2-40B4-BE49-F238E27FC236}">
                <a16:creationId xmlns:a16="http://schemas.microsoft.com/office/drawing/2014/main" id="{55D24F81-FD90-436D-BE07-90FF7758A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318770"/>
              </p:ext>
            </p:extLst>
          </p:nvPr>
        </p:nvGraphicFramePr>
        <p:xfrm>
          <a:off x="6616559" y="2690242"/>
          <a:ext cx="1646507" cy="289314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646507">
                  <a:extLst>
                    <a:ext uri="{9D8B030D-6E8A-4147-A177-3AD203B41FA5}">
                      <a16:colId xmlns:a16="http://schemas.microsoft.com/office/drawing/2014/main" val="2655873827"/>
                    </a:ext>
                  </a:extLst>
                </a:gridCol>
              </a:tblGrid>
              <a:tr h="2791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DCF ontvanger 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8692607"/>
                  </a:ext>
                </a:extLst>
              </a:tr>
              <a:tr h="3071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~13,00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0821688"/>
                  </a:ext>
                </a:extLst>
              </a:tr>
              <a:tr h="3394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~2,0cm X 1,0cm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6509729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nvt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2120643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nvt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9557435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 sec per 5 miljard jaar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8796563"/>
                  </a:ext>
                </a:extLst>
              </a:tr>
              <a:tr h="9698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Verstoring bij slecht weer.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851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51830"/>
      </p:ext>
    </p:extLst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5AB07-9D5C-4D4C-A647-23FCEAD8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Hardware</a:t>
            </a:r>
            <a:r>
              <a:rPr lang="nl-NL" dirty="0"/>
              <a:t> </a:t>
            </a:r>
            <a:r>
              <a:rPr lang="nl-NL" b="1" dirty="0"/>
              <a:t>architectuur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137920-3023-444D-8FA1-569044D49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3074" name="Picture 2" descr="Afbeeldingsresultaat voor rtc arduino">
            <a:extLst>
              <a:ext uri="{FF2B5EF4-FFF2-40B4-BE49-F238E27FC236}">
                <a16:creationId xmlns:a16="http://schemas.microsoft.com/office/drawing/2014/main" id="{910354A2-E021-443E-A646-D4F7F87C5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317" y="2371536"/>
            <a:ext cx="7836697" cy="409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885241"/>
      </p:ext>
    </p:extLst>
  </p:cSld>
  <p:clrMapOvr>
    <a:masterClrMapping/>
  </p:clrMapOvr>
  <p:transition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34FBB-B5AD-439C-9CB0-C7F1A22D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Bronnen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FFC415B-FF46-41EF-9374-8662D64CE2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49316" y="2299901"/>
            <a:ext cx="9550500" cy="3077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2352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3200" b="0" i="0" u="none" strike="noStrike" cap="none" normalizeH="0" baseline="0" dirty="0">
                <a:ln>
                  <a:noFill/>
                </a:ln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Bibliografie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http://domoticx.com/arduino-rtc-tijdklok-ds1307/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Opgehaald van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Domoticx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nl-NL" altLang="nl-N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http://www.best-microcontroller-projects.com/real-time-clock-ic.html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Opgehaald van best-microcontroller-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projects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nl-NL" altLang="nl-N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http://www.instructables.com/id/TESTED-Timekeeping-on-ESP8266-Arduino-Uno-WITHOUT-/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Opgehaald van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Instructables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nl-NL" altLang="nl-N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http://www.reuk.co.uk/wordpress/accurate-ds3231-real-time-clock-as-alternative-to-ds1307/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Opgehaald van reuk.co.</a:t>
            </a:r>
            <a:endParaRPr kumimoji="0" lang="nl-NL" altLang="nl-N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https://hackerstore.nl/Artikel/233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Opgehaald van Hackerstore.</a:t>
            </a:r>
            <a:endParaRPr kumimoji="0" lang="nl-NL" altLang="nl-N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https://learn.adafruit.com/ds1307-real-time-clock-breakout-board-kit/what-is-an-rtc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Opgehaald van Adafruit.</a:t>
            </a:r>
            <a:endParaRPr kumimoji="0" lang="nl-NL" altLang="nl-N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https://www.arduino.cc/en/Reference/RTC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Opgehaald van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Reference.</a:t>
            </a:r>
            <a:endParaRPr kumimoji="0" lang="nl-NL" altLang="nl-N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https://www.distrelec.nl/nl/arduino-wifi-shield-a000058-arduino-a000058/p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Opgehaald van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Distrelec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nl-NL" altLang="nl-N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https://www.vanallesenmeer.nl/Real-Time-Clock-DS3231-RTC-Klok-module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Opgehaald van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vanallesenmeer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nl-NL" altLang="nl-N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Real-Time-</a:t>
            </a:r>
            <a:r>
              <a:rPr kumimoji="0" lang="nl-NL" altLang="nl-NL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Clock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Opgehaald van Wikipedia: https://en.wikipedia.org/wiki/Real-time_clock</a:t>
            </a:r>
            <a:endParaRPr kumimoji="0" lang="nl-NL" altLang="nl-N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968806"/>
      </p:ext>
    </p:extLst>
  </p:cSld>
  <p:clrMapOvr>
    <a:masterClrMapping/>
  </p:clrMapOvr>
  <p:transition>
    <p:wheel spokes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332</Words>
  <Application>Microsoft Office PowerPoint</Application>
  <PresentationFormat>Breedbeeld</PresentationFormat>
  <Paragraphs>63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Corbel</vt:lpstr>
      <vt:lpstr>Times New Roman</vt:lpstr>
      <vt:lpstr>Parallax</vt:lpstr>
      <vt:lpstr>ESD Presentatie RealTimeClock</vt:lpstr>
      <vt:lpstr>Inhoud</vt:lpstr>
      <vt:lpstr>Persoonlijke leerdoelen</vt:lpstr>
      <vt:lpstr>Toepassingen van de hardware</vt:lpstr>
      <vt:lpstr>Alternatieven</vt:lpstr>
      <vt:lpstr>Hardware architectuur</vt:lpstr>
      <vt:lpstr>Bronnen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ESD Presentatie RealTimeClock</dc:title>
  <dc:creator>Klaas van der Linden</dc:creator>
  <cp:lastModifiedBy>bart brendeke</cp:lastModifiedBy>
  <cp:revision>16</cp:revision>
  <dcterms:created xsi:type="dcterms:W3CDTF">2018-03-21T11:33:12Z</dcterms:created>
  <dcterms:modified xsi:type="dcterms:W3CDTF">2018-05-24T18:59:08Z</dcterms:modified>
</cp:coreProperties>
</file>