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21"/>
  </p:notesMasterIdLst>
  <p:sldIdLst>
    <p:sldId id="256" r:id="rId4"/>
    <p:sldId id="257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76" r:id="rId14"/>
    <p:sldId id="271" r:id="rId15"/>
    <p:sldId id="272" r:id="rId16"/>
    <p:sldId id="273" r:id="rId17"/>
    <p:sldId id="274" r:id="rId18"/>
    <p:sldId id="275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C86822-46B1-4DB4-A25F-7E34C2CA08DF}" v="143" dt="2024-02-08T14:46:43.637"/>
    <p1510:client id="{2CB3FBE6-282C-44E8-B465-B2F6F5A641B1}" v="278" dt="2024-02-08T14:46:19.4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1" autoAdjust="0"/>
    <p:restoredTop sz="92714" autoAdjust="0"/>
  </p:normalViewPr>
  <p:slideViewPr>
    <p:cSldViewPr snapToGrid="0" showGuides="1">
      <p:cViewPr varScale="1">
        <p:scale>
          <a:sx n="147" d="100"/>
          <a:sy n="147" d="100"/>
        </p:scale>
        <p:origin x="124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/>
              <a:pPr/>
              <a:t>12/02/2024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2.: no entry in percept history </a:t>
            </a:r>
            <a:r>
              <a:rPr lang="en-US" dirty="0">
                <a:sym typeface="Wingdings" panose="05000000000000000000" pitchFamily="2" charset="2"/>
              </a:rPr>
              <a:t> return None as action</a:t>
            </a:r>
          </a:p>
          <a:p>
            <a:r>
              <a:rPr lang="en-US" dirty="0">
                <a:sym typeface="Wingdings" panose="05000000000000000000" pitchFamily="2" charset="2"/>
              </a:rPr>
              <a:t>3.: 4  [</a:t>
            </a:r>
            <a:r>
              <a:rPr lang="en-US" dirty="0" err="1">
                <a:sym typeface="Wingdings" panose="05000000000000000000" pitchFamily="2" charset="2"/>
              </a:rPr>
              <a:t>A,Clean</a:t>
            </a:r>
            <a:r>
              <a:rPr lang="en-US" dirty="0">
                <a:sym typeface="Wingdings" panose="05000000000000000000" pitchFamily="2" charset="2"/>
              </a:rPr>
              <a:t>],[</a:t>
            </a:r>
            <a:r>
              <a:rPr lang="en-US" dirty="0" err="1">
                <a:sym typeface="Wingdings" panose="05000000000000000000" pitchFamily="2" charset="2"/>
              </a:rPr>
              <a:t>A,Dirty</a:t>
            </a:r>
            <a:r>
              <a:rPr lang="en-US" dirty="0">
                <a:sym typeface="Wingdings" panose="05000000000000000000" pitchFamily="2" charset="2"/>
              </a:rPr>
              <a:t>],[</a:t>
            </a:r>
            <a:r>
              <a:rPr lang="en-US" dirty="0" err="1">
                <a:sym typeface="Wingdings" panose="05000000000000000000" pitchFamily="2" charset="2"/>
              </a:rPr>
              <a:t>B,Clean</a:t>
            </a:r>
            <a:r>
              <a:rPr lang="en-US" dirty="0">
                <a:sym typeface="Wingdings" panose="05000000000000000000" pitchFamily="2" charset="2"/>
              </a:rPr>
              <a:t>],[</a:t>
            </a:r>
            <a:r>
              <a:rPr lang="en-US" dirty="0" err="1">
                <a:sym typeface="Wingdings" panose="05000000000000000000" pitchFamily="2" charset="2"/>
              </a:rPr>
              <a:t>B,Dirty</a:t>
            </a:r>
            <a:r>
              <a:rPr lang="en-US" dirty="0">
                <a:sym typeface="Wingdings" panose="05000000000000000000" pitchFamily="2" charset="2"/>
              </a:rPr>
              <a:t>]</a:t>
            </a:r>
          </a:p>
          <a:p>
            <a:r>
              <a:rPr lang="en-US" dirty="0">
                <a:sym typeface="Wingdings" panose="05000000000000000000" pitchFamily="2" charset="2"/>
              </a:rPr>
              <a:t>4.: 4^T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67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86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 can be corrupted by bogus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58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39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rt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BBCAF46D-9983-4AEE-9B8A-24654CDEDDB0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60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384" y="1760373"/>
            <a:ext cx="10069011" cy="4070408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9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pic>
        <p:nvPicPr>
          <p:cNvPr id="7" name="Logo black">
            <a:extLst>
              <a:ext uri="{FF2B5EF4-FFF2-40B4-BE49-F238E27FC236}">
                <a16:creationId xmlns:a16="http://schemas.microsoft.com/office/drawing/2014/main" id="{E6E48129-FB3C-4F39-A5A1-63313B41D3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0" y="6296400"/>
            <a:ext cx="786874" cy="212400"/>
          </a:xfrm>
          <a:prstGeom prst="rect">
            <a:avLst/>
          </a:prstGeom>
        </p:spPr>
      </p:pic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D4E1389B-CA3B-4709-956D-F396D960B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8A94F1C1-AE36-4BBA-B958-8FC614A9472A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12/02/2024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52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lede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9300" cy="68580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692401" y="1076109"/>
            <a:ext cx="4680000" cy="182273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tilføje overskrift, maksimalt 3 linjer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692400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pic>
        <p:nvPicPr>
          <p:cNvPr id="20" name="Logo black">
            <a:extLst>
              <a:ext uri="{FF2B5EF4-FFF2-40B4-BE49-F238E27FC236}">
                <a16:creationId xmlns:a16="http://schemas.microsoft.com/office/drawing/2014/main" id="{1421C492-A651-4EE4-BB8B-C6886E7B5C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00" y="6294893"/>
            <a:ext cx="784800" cy="211840"/>
          </a:xfrm>
          <a:prstGeom prst="rect">
            <a:avLst/>
          </a:prstGeom>
        </p:spPr>
      </p:pic>
      <p:sp>
        <p:nvSpPr>
          <p:cNvPr id="30" name="Date Placeholder 14">
            <a:extLst>
              <a:ext uri="{FF2B5EF4-FFF2-40B4-BE49-F238E27FC236}">
                <a16:creationId xmlns:a16="http://schemas.microsoft.com/office/drawing/2014/main" id="{2C4B35A0-F8F7-420F-9E06-CC0AAAA0B84F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94981C-CC58-4018-9B19-5053EFA6B6A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lede og tekst (CV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710399" y="1700213"/>
            <a:ext cx="4677070" cy="1436392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 dirty="0"/>
              <a:t>Overskrift i </a:t>
            </a:r>
            <a:r>
              <a:rPr lang="en-GB" dirty="0" err="1"/>
              <a:t>maks</a:t>
            </a:r>
            <a:r>
              <a:rPr lang="en-GB" dirty="0"/>
              <a:t> 2 linjer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FAAEFF0-FCE4-48D6-A0D1-A458F3CD3E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2202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21E6D3-406B-4DA0-9B5A-6A2F208BAF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10399" y="452437"/>
            <a:ext cx="4659277" cy="790493"/>
          </a:xfrm>
        </p:spPr>
        <p:txBody>
          <a:bodyPr anchor="b" anchorCtr="0"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GB" dirty="0"/>
              <a:t>Klik for at indsætte tekst (f.eks. job titel)</a:t>
            </a:r>
            <a:endParaRPr lang="en-GB"/>
          </a:p>
        </p:txBody>
      </p:sp>
      <p:sp>
        <p:nvSpPr>
          <p:cNvPr id="10" name="Pladsholder til billede 3"/>
          <p:cNvSpPr>
            <a:spLocks noGrp="1"/>
          </p:cNvSpPr>
          <p:nvPr>
            <p:ph type="pic" sz="quarter" idx="13" hasCustomPrompt="1"/>
          </p:nvPr>
        </p:nvSpPr>
        <p:spPr>
          <a:xfrm>
            <a:off x="411163" y="1016000"/>
            <a:ext cx="4043879" cy="4804038"/>
          </a:xfrm>
          <a:noFill/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4AC2696B-BD55-4932-A36E-BCC4318F22B0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1D0A-163E-46D9-B4AE-DA279145732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9685AE-678B-466E-B97B-590BC795CFD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08762-F27B-4C02-A3F6-05048278412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  <p:pic>
        <p:nvPicPr>
          <p:cNvPr id="13" name="Logo black">
            <a:extLst>
              <a:ext uri="{FF2B5EF4-FFF2-40B4-BE49-F238E27FC236}">
                <a16:creationId xmlns:a16="http://schemas.microsoft.com/office/drawing/2014/main" id="{16CDF92D-C78F-4CBE-853B-4E3CD39D2A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34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AC5FF5C-5A1F-4EF8-85A8-E1370E4FA7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17" name="Date Placeholder 14">
            <a:extLst>
              <a:ext uri="{FF2B5EF4-FFF2-40B4-BE49-F238E27FC236}">
                <a16:creationId xmlns:a16="http://schemas.microsoft.com/office/drawing/2014/main" id="{360EC57D-D72D-43A3-90BC-3ACC9F8BC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36B2A848-B2AD-472A-AC10-0002D162D52D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D6F82-73FC-4F13-BFEC-9200E77E15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304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k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A71C01-3350-42F9-9392-0F3379095A9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932902" y="1700213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0A09C85-3CCC-44AB-A808-AA96845B12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32902" y="2733129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1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/>
              <a:t>Klik for at tilføje overskrift</a:t>
            </a:r>
          </a:p>
          <a:p>
            <a:pPr lvl="1"/>
            <a:r>
              <a:rPr lang="en-GB"/>
              <a:t>Second level</a:t>
            </a:r>
          </a:p>
          <a:p>
            <a:pPr lvl="2"/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F35B7FD-E0E2-4581-BAC7-8858E530AF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934000" y="4012975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C92166-E723-47D5-9A87-3354EB28C4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32112" y="509324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252000" indent="0">
              <a:buNone/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E23DA26-37CC-4CA7-8253-FD9AB459D2E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74740" y="1700213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  <a:lvl2pPr marL="252000" indent="0">
              <a:buNone/>
              <a:defRPr sz="1000"/>
            </a:lvl2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2682726-03AB-4490-8664-993881FA0B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9663" y="273240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</a:p>
          <a:p>
            <a:pPr lvl="2"/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62625AB-198B-4F37-9382-C78FD9118D5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459663" y="4012975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8AE7F93-F2C6-4199-8D16-CFB4D977F6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73948" y="509324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3E6A-A4F4-491B-846E-1DACC83D9BB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8E8B2-EC82-4BE1-85C6-8F272596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921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6F8A6A9-890A-4EA2-8FA4-EA834B1A12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05F52FC-7E26-46C0-8E8B-4445D500B9C7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B1D99-4B52-4731-AEC4-C722464A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452C39-88DE-4155-8ED8-643714B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d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384" y="1760373"/>
            <a:ext cx="10069011" cy="4070408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9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3" name="Date Placeholder 14">
            <a:extLst>
              <a:ext uri="{FF2B5EF4-FFF2-40B4-BE49-F238E27FC236}">
                <a16:creationId xmlns:a16="http://schemas.microsoft.com/office/drawing/2014/main" id="{5161ABAB-6DB4-433A-ACC8-A0EC0AACA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BC3A8B03-9EA5-416E-BD54-B87E6C4A6781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12/02/2024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33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AC5FF5C-5A1F-4EF8-85A8-E1370E4FA7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pic>
        <p:nvPicPr>
          <p:cNvPr id="13" name="Logo black">
            <a:extLst>
              <a:ext uri="{FF2B5EF4-FFF2-40B4-BE49-F238E27FC236}">
                <a16:creationId xmlns:a16="http://schemas.microsoft.com/office/drawing/2014/main" id="{8790A71A-B09B-4B5F-9D31-846A17201C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7" name="Date Placeholder 14">
            <a:extLst>
              <a:ext uri="{FF2B5EF4-FFF2-40B4-BE49-F238E27FC236}">
                <a16:creationId xmlns:a16="http://schemas.microsoft.com/office/drawing/2014/main" id="{D63CFED0-47FC-4852-81C1-6B705FD6417D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565F4-7FB3-4F2B-AED8-4859D42935AE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15360E-F247-49FB-821B-5399F13264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FB068F22-0263-44BB-8333-C5643293F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8" name="Date Placeholder 14">
            <a:extLst>
              <a:ext uri="{FF2B5EF4-FFF2-40B4-BE49-F238E27FC236}">
                <a16:creationId xmlns:a16="http://schemas.microsoft.com/office/drawing/2014/main" id="{2D08A2CA-4B19-4B39-B540-F97244C446A4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B9F81D-3EAD-42E8-88EC-432C25D7A8F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03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D41ADC-5992-4476-8E55-8A709AA1B4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73356" y="1700212"/>
            <a:ext cx="4693920" cy="41417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BBCDE8CE-8147-4B12-B358-7B7ACA92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ACE2053-07AA-42FA-A789-E1430CAF798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CBB1C-1FE3-42F2-ACED-70B066406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96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1A9A-6ADC-4F72-A312-ED1DBEF01B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0" y="1028246"/>
            <a:ext cx="5366267" cy="188428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56000" y="1028246"/>
            <a:ext cx="5216400" cy="48253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pic>
        <p:nvPicPr>
          <p:cNvPr id="22" name="Logo black">
            <a:extLst>
              <a:ext uri="{FF2B5EF4-FFF2-40B4-BE49-F238E27FC236}">
                <a16:creationId xmlns:a16="http://schemas.microsoft.com/office/drawing/2014/main" id="{CAAF367F-3818-457C-9EE1-320E9050AE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779A9-E4FE-4412-9D9E-BF5BF84D02A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949DE-6D77-480D-A4A9-E2E53BE1CE8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5150F5-CFA6-40F1-B2B7-79337C2232BB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1A9A-6ADC-4F72-A312-ED1DBEF01B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0" y="1028246"/>
            <a:ext cx="10962000" cy="67196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11163" y="1989138"/>
            <a:ext cx="10961237" cy="38644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779A9-E4FE-4412-9D9E-BF5BF84D02A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949DE-6D77-480D-A4A9-E2E53BE1CE8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5150F5-CFA6-40F1-B2B7-79337C2232BB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292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hold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2202" y="1006605"/>
            <a:ext cx="4680000" cy="193833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99C08-64C3-4ADA-9CD2-FBE2ED8551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92202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pic>
        <p:nvPicPr>
          <p:cNvPr id="16" name="Logo black">
            <a:extLst>
              <a:ext uri="{FF2B5EF4-FFF2-40B4-BE49-F238E27FC236}">
                <a16:creationId xmlns:a16="http://schemas.microsoft.com/office/drawing/2014/main" id="{B52757AD-346A-4AA0-A5D6-36F8B1FE48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A09FC7B4-885C-4F9D-BD71-AE2FBDB3869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FEE58-0FE9-4218-904C-188D46CD214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2432" y="1000443"/>
            <a:ext cx="5077365" cy="485315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F302217-B569-449A-8422-B6650C9BB08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8D7263E-B2E5-4CB9-9AAF-C0006E4A040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AA208-28D6-470D-B539-73F9AC20E86C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9A67-E62D-400C-BC42-A3A96AAED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1" y="1028247"/>
            <a:ext cx="2502000" cy="432000"/>
          </a:xfrm>
        </p:spPr>
        <p:txBody>
          <a:bodyPr/>
          <a:lstStyle>
            <a:lvl1pPr>
              <a:lnSpc>
                <a:spcPct val="110000"/>
              </a:lnSpc>
              <a:defRPr sz="1200"/>
            </a:lvl1pPr>
          </a:lstStyle>
          <a:p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0E8CAC-51BD-4862-8B6E-BD3E315677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1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5135A09-8F8A-4D87-8C43-B3A0A80BE2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73164" y="1028246"/>
            <a:ext cx="2502000" cy="432000"/>
          </a:xfrm>
        </p:spPr>
        <p:txBody>
          <a:bodyPr/>
          <a:lstStyle>
            <a:lvl1pPr marL="0" indent="0" algn="l">
              <a:buNone/>
              <a:defRPr sz="1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2D92C6-668E-491E-B394-72897FAB308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273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0F1B1F1-CA40-4EA4-AB68-69DBBD61ED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35163" y="1028246"/>
            <a:ext cx="2502000" cy="432000"/>
          </a:xfrm>
        </p:spPr>
        <p:txBody>
          <a:bodyPr/>
          <a:lstStyle>
            <a:lvl1pPr marL="0" indent="0">
              <a:buNone/>
              <a:defRPr sz="1200" b="1"/>
            </a:lvl1pPr>
            <a:lvl2pPr marL="252000" indent="0">
              <a:buNone/>
              <a:defRPr/>
            </a:lvl2pPr>
          </a:lstStyle>
          <a:p>
            <a:pPr lvl="0"/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DBEE0FF-2C0E-499E-ACAF-B6F421AF13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35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091117C-5AED-4416-88BA-F1C88ACD7A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97162" y="1028247"/>
            <a:ext cx="2502000" cy="432000"/>
          </a:xfrm>
        </p:spPr>
        <p:txBody>
          <a:bodyPr/>
          <a:lstStyle>
            <a:lvl1pPr marL="0" indent="0">
              <a:buNone/>
              <a:defRPr sz="1200" b="1"/>
            </a:lvl1pPr>
            <a:lvl2pPr marL="252000" indent="0">
              <a:buNone/>
              <a:defRPr/>
            </a:lvl2pPr>
          </a:lstStyle>
          <a:p>
            <a:pPr lvl="0"/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66F31E1-769E-4E9A-9DCC-2C64321A89C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997161" y="1475354"/>
            <a:ext cx="2501999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28" name="Date Placeholder 14">
            <a:extLst>
              <a:ext uri="{FF2B5EF4-FFF2-40B4-BE49-F238E27FC236}">
                <a16:creationId xmlns:a16="http://schemas.microsoft.com/office/drawing/2014/main" id="{1DCD95D8-07B6-42C0-8767-A640B7CA8534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88C40-671D-463C-8463-D77B96C28D8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93800-6F51-413B-BA21-0A9967FF338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95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0400" y="1028247"/>
            <a:ext cx="11379347" cy="16026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3369040"/>
            <a:ext cx="11371905" cy="247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Første niveau, bullet 16 </a:t>
            </a:r>
            <a:r>
              <a:rPr lang="en-GB" dirty="0" err="1"/>
              <a:t>pkt</a:t>
            </a:r>
            <a:endParaRPr lang="en-GB" dirty="0"/>
          </a:p>
          <a:p>
            <a:pPr lvl="1"/>
            <a:r>
              <a:rPr lang="en-GB" dirty="0"/>
              <a:t>Andet niveau, bullet 14 </a:t>
            </a:r>
            <a:r>
              <a:rPr lang="en-GB" dirty="0" err="1"/>
              <a:t>pkt</a:t>
            </a:r>
            <a:endParaRPr lang="en-GB" dirty="0"/>
          </a:p>
          <a:p>
            <a:pPr lvl="2"/>
            <a:r>
              <a:rPr lang="en-GB" dirty="0"/>
              <a:t>Tredje niveau, bullet 12 </a:t>
            </a:r>
            <a:r>
              <a:rPr lang="en-GB" dirty="0" err="1"/>
              <a:t>pkt</a:t>
            </a:r>
            <a:endParaRPr lang="en-GB" dirty="0"/>
          </a:p>
          <a:p>
            <a:pPr lvl="3"/>
            <a:r>
              <a:rPr lang="en-GB" dirty="0"/>
              <a:t>Fjerde niveau, Header bold 16 </a:t>
            </a:r>
            <a:r>
              <a:rPr lang="en-GB" dirty="0" err="1"/>
              <a:t>pkt</a:t>
            </a:r>
            <a:endParaRPr lang="en-GB" dirty="0"/>
          </a:p>
          <a:p>
            <a:pPr lvl="4"/>
            <a:r>
              <a:rPr lang="en-GB" dirty="0"/>
              <a:t>Femte niveau, Body </a:t>
            </a:r>
            <a:r>
              <a:rPr lang="en-GB" dirty="0" err="1"/>
              <a:t>regular</a:t>
            </a:r>
            <a:r>
              <a:rPr lang="en-GB" dirty="0"/>
              <a:t> 16 </a:t>
            </a:r>
            <a:r>
              <a:rPr lang="en-GB" dirty="0" err="1"/>
              <a:t>pkt</a:t>
            </a:r>
            <a:endParaRPr lang="en-GB" dirty="0"/>
          </a:p>
          <a:p>
            <a:pPr lvl="5"/>
            <a:r>
              <a:rPr lang="en-GB" dirty="0"/>
              <a:t>Sjette niveau, bullet 12 </a:t>
            </a:r>
            <a:r>
              <a:rPr lang="en-GB" dirty="0" err="1"/>
              <a:t>pkt</a:t>
            </a:r>
            <a:endParaRPr lang="en-GB" dirty="0"/>
          </a:p>
          <a:p>
            <a:pPr lvl="6"/>
            <a:r>
              <a:rPr lang="en-GB" dirty="0"/>
              <a:t>Syvende niveau, bullet 12 </a:t>
            </a:r>
            <a:r>
              <a:rPr lang="en-GB" dirty="0" err="1"/>
              <a:t>pkt</a:t>
            </a:r>
            <a:r>
              <a:rPr lang="en-GB" dirty="0"/>
              <a:t> (indryk 1 gang)</a:t>
            </a:r>
            <a:endParaRPr lang="en-GB"/>
          </a:p>
          <a:p>
            <a:pPr lvl="7"/>
            <a:r>
              <a:rPr lang="en-GB" dirty="0"/>
              <a:t>Ottende niveau, Header bold, 12 </a:t>
            </a:r>
            <a:r>
              <a:rPr lang="en-GB" dirty="0" err="1"/>
              <a:t>pkt</a:t>
            </a:r>
            <a:endParaRPr lang="en-GB" dirty="0"/>
          </a:p>
          <a:p>
            <a:pPr lvl="8"/>
            <a:r>
              <a:rPr lang="en-GB" dirty="0"/>
              <a:t>Niende niveau, Body </a:t>
            </a:r>
            <a:r>
              <a:rPr lang="en-GB" dirty="0" err="1"/>
              <a:t>regular</a:t>
            </a:r>
            <a:r>
              <a:rPr lang="en-GB" dirty="0"/>
              <a:t>, 12 </a:t>
            </a:r>
            <a:r>
              <a:rPr lang="en-GB" dirty="0" err="1"/>
              <a:t>pkt</a:t>
            </a:r>
            <a:endParaRPr lang="en-GB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56ADEC3-98E1-4CEA-9AF5-46F4CDD2F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00">
                <a:noFill/>
              </a:defRPr>
            </a:lvl1pPr>
          </a:lstStyle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7DF98717-AAEA-4E2B-96B8-AAAFF896C0EA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12/02/2024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0" r:id="rId3"/>
    <p:sldLayoutId id="2147483688" r:id="rId4"/>
    <p:sldLayoutId id="2147483690" r:id="rId5"/>
    <p:sldLayoutId id="2147483686" r:id="rId6"/>
    <p:sldLayoutId id="2147483692" r:id="rId7"/>
    <p:sldLayoutId id="2147483682" r:id="rId8"/>
    <p:sldLayoutId id="2147483689" r:id="rId9"/>
    <p:sldLayoutId id="2147483676" r:id="rId10"/>
    <p:sldLayoutId id="2147483654" r:id="rId11"/>
    <p:sldLayoutId id="2147483685" r:id="rId12"/>
    <p:sldLayoutId id="2147483691" r:id="rId13"/>
    <p:sldLayoutId id="2147483662" r:id="rId14"/>
  </p:sldLayoutIdLst>
  <p:hf hdr="0"/>
  <p:txStyles>
    <p:titleStyle>
      <a:lvl1pPr algn="l" defTabSz="914400" rtl="0" eaLnBrk="1" latinLnBrk="0" hangingPunct="1">
        <a:lnSpc>
          <a:spcPct val="97000"/>
        </a:lnSpc>
        <a:spcBef>
          <a:spcPct val="0"/>
        </a:spcBef>
        <a:buNone/>
        <a:tabLst>
          <a:tab pos="1438275" algn="l"/>
        </a:tabLs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85" userDrawn="1">
          <p15:clr>
            <a:srgbClr val="F26B43"/>
          </p15:clr>
        </p15:guide>
        <p15:guide id="4" orient="horz" pos="1071" userDrawn="1">
          <p15:clr>
            <a:srgbClr val="F26B43"/>
          </p15:clr>
        </p15:guide>
        <p15:guide id="5" pos="259" userDrawn="1">
          <p15:clr>
            <a:srgbClr val="F26B43"/>
          </p15:clr>
        </p15:guide>
        <p15:guide id="6" pos="7421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680" userDrawn="1">
          <p15:clr>
            <a:srgbClr val="F26B43"/>
          </p15:clr>
        </p15:guide>
        <p15:guide id="9" orient="horz" pos="3916" userDrawn="1">
          <p15:clr>
            <a:srgbClr val="F26B43"/>
          </p15:clr>
        </p15:guide>
        <p15:guide id="10" orient="horz" pos="4094" userDrawn="1">
          <p15:clr>
            <a:srgbClr val="F26B43"/>
          </p15:clr>
        </p15:guide>
        <p15:guide id="11" pos="5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BBFB-DE71-422D-9DF4-4006E93A2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384" y="2475781"/>
            <a:ext cx="11474316" cy="3354999"/>
          </a:xfrm>
        </p:spPr>
        <p:txBody>
          <a:bodyPr/>
          <a:lstStyle/>
          <a:p>
            <a:pPr algn="ctr"/>
            <a:r>
              <a:rPr lang="en-US" sz="6000"/>
              <a:t>Agents</a:t>
            </a:r>
            <a:br>
              <a:rPr lang="en-US" sz="6000" dirty="0"/>
            </a:br>
            <a:br>
              <a:rPr lang="en-US" sz="2400" dirty="0"/>
            </a:br>
            <a:r>
              <a:rPr lang="en-US" sz="2400" dirty="0"/>
              <a:t>Lab 1</a:t>
            </a:r>
            <a:endParaRPr lang="en-US" sz="6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4DDD5-B78E-40CC-BC59-DFE8F284B8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B06770-FD2F-4D8B-8E1A-55C3D2C0A204}" type="datetime1">
              <a:rPr lang="en-GB" smtClean="0"/>
              <a:t>12/02/2024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197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5DFD-7CBA-441C-AFAF-C3E4DEF2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  <a:r>
              <a:rPr lang="en-US"/>
              <a:t> – Bogus 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09111-9844-4524-B0F9-C9A9A0AD1957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Run the module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Enter </a:t>
            </a:r>
            <a:r>
              <a:rPr lang="en-US" sz="2000" i="1" dirty="0"/>
              <a:t>run(10)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spc="-5" dirty="0">
                <a:latin typeface="Arial"/>
                <a:cs typeface="Arial"/>
              </a:rPr>
              <a:t>Should bogus actions be able to corrupt the environment? Change the REFLEX_VACUUM_AGENT to return bogus action, such as </a:t>
            </a:r>
            <a:r>
              <a:rPr lang="en-US" sz="2000" i="1" spc="-5" dirty="0">
                <a:latin typeface="Arial"/>
                <a:cs typeface="Arial"/>
              </a:rPr>
              <a:t>Left</a:t>
            </a:r>
            <a:r>
              <a:rPr lang="en-US" sz="2000" spc="-5" dirty="0">
                <a:latin typeface="Arial"/>
                <a:cs typeface="Arial"/>
              </a:rPr>
              <a:t> when it should go </a:t>
            </a:r>
            <a:r>
              <a:rPr lang="en-US" sz="2000" i="1" spc="-5" dirty="0">
                <a:latin typeface="Arial"/>
                <a:cs typeface="Arial"/>
              </a:rPr>
              <a:t>Right</a:t>
            </a:r>
            <a:r>
              <a:rPr lang="en-US" sz="2000" spc="-5" dirty="0">
                <a:latin typeface="Arial"/>
                <a:cs typeface="Arial"/>
              </a:rPr>
              <a:t> etc.</a:t>
            </a:r>
            <a:br>
              <a:rPr lang="en-US" sz="2000" spc="-5" dirty="0">
                <a:latin typeface="Arial"/>
                <a:cs typeface="Arial"/>
              </a:rPr>
            </a:br>
            <a:r>
              <a:rPr lang="en-US" sz="2000" spc="-5" dirty="0">
                <a:latin typeface="Arial"/>
                <a:cs typeface="Arial"/>
              </a:rPr>
              <a:t>Run the agent. Do the Actuators allow bogus actions?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7151D-3263-4475-99A3-DC2B6A07557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10373B0-B6A0-4F9E-AEC6-1EA3482435A8}" type="datetime1">
              <a:rPr lang="en-GB" smtClean="0"/>
              <a:t>12/02/2024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CA6D1-F5D9-41ED-858A-D5FD219F182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005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FE4D-CA3B-4AA9-A236-417E3D7C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</a:t>
            </a:r>
            <a:r>
              <a:rPr lang="en-US"/>
              <a:t>A whole new world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C1D6D-4D80-4669-A7B4-29DF23E8E937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Extend the REFLEX_VACUUM_AGENT (Exercise 2) program to have 4 locations (4 squares)</a:t>
            </a:r>
          </a:p>
          <a:p>
            <a:pPr lvl="2">
              <a:buFont typeface="Arial" panose="020B0604020202020204" pitchFamily="34" charset="0"/>
              <a:buChar char="‒"/>
            </a:pPr>
            <a:r>
              <a:rPr lang="en-US" sz="2000" dirty="0"/>
              <a:t>The agent should only sense and act on the square where it is located</a:t>
            </a:r>
          </a:p>
          <a:p>
            <a:pPr lvl="2">
              <a:buFont typeface="Arial" panose="020B0604020202020204" pitchFamily="34" charset="0"/>
              <a:buChar char="‒"/>
            </a:pPr>
            <a:r>
              <a:rPr lang="en-US" sz="2000" dirty="0"/>
              <a:t>Allow any starting square</a:t>
            </a:r>
          </a:p>
          <a:p>
            <a:pPr lvl="2">
              <a:buFont typeface="Arial" panose="020B0604020202020204" pitchFamily="34" charset="0"/>
              <a:buChar char="‒"/>
            </a:pPr>
            <a:r>
              <a:rPr lang="en-US" sz="2000" dirty="0"/>
              <a:t>Use run(20) to test and display results </a:t>
            </a:r>
          </a:p>
          <a:p>
            <a:pPr lvl="2">
              <a:buFont typeface="Arial" panose="020B0604020202020204" pitchFamily="34" charset="0"/>
              <a:buChar char="‒"/>
            </a:pPr>
            <a:r>
              <a:rPr lang="en-US" sz="2000" dirty="0"/>
              <a:t>Hint investigate Enums.py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B4DCB-5CAA-424E-B301-0FCEAFF8889F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9F6F9647-FD35-4B46-8C0C-4C41104371DF}" type="datetime1">
              <a:rPr lang="en-GB" smtClean="0"/>
              <a:t>12/02/2024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A9194-7738-4F4F-8845-D910808D328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11</a:t>
            </a:fld>
            <a:endParaRPr lang="en-GB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EA1DC0BC-BF79-4647-A990-ACC3DAE68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652311"/>
              </p:ext>
            </p:extLst>
          </p:nvPr>
        </p:nvGraphicFramePr>
        <p:xfrm>
          <a:off x="4253100" y="4117311"/>
          <a:ext cx="3276600" cy="2362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10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10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01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BBFB-DE71-422D-9DF4-4006E93A2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384" y="2475781"/>
            <a:ext cx="11474316" cy="3354999"/>
          </a:xfrm>
        </p:spPr>
        <p:txBody>
          <a:bodyPr/>
          <a:lstStyle/>
          <a:p>
            <a:pPr algn="ctr"/>
            <a:r>
              <a:rPr lang="en-US" sz="6000" dirty="0"/>
              <a:t>Reflex agent with </a:t>
            </a:r>
            <a:br>
              <a:rPr lang="en-US" sz="6000" dirty="0"/>
            </a:br>
            <a:r>
              <a:rPr lang="en-US" sz="6000" dirty="0"/>
              <a:t>state/memory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4DDD5-B78E-40CC-BC59-DFE8F284B8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B06770-FD2F-4D8B-8E1A-55C3D2C0A204}" type="datetime1">
              <a:rPr lang="en-GB" smtClean="0"/>
              <a:t>12/02/2024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84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FE4D-CA3B-4AA9-A236-417E3D7C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 agent with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C1D6D-4D80-4669-A7B4-29DF23E8E937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51460" indent="-251460">
              <a:buFont typeface="Arial" panose="020B0604020202020204" pitchFamily="34" charset="0"/>
              <a:buChar char="•"/>
            </a:pPr>
            <a:r>
              <a:rPr lang="en-US" sz="2400" dirty="0"/>
              <a:t>A reflex agent only responded to current percepts; no history or knowledge</a:t>
            </a:r>
            <a:endParaRPr lang="da-DK" dirty="0"/>
          </a:p>
          <a:p>
            <a:pPr marL="251460" indent="-251460">
              <a:buFont typeface="Arial" panose="020B0604020202020204" pitchFamily="34" charset="0"/>
              <a:buChar char="•"/>
            </a:pPr>
            <a:r>
              <a:rPr lang="en-US" sz="2400" dirty="0"/>
              <a:t>Model-based reflex agents:</a:t>
            </a:r>
            <a:endParaRPr lang="en-US" sz="2400" dirty="0">
              <a:cs typeface="Arial"/>
            </a:endParaRPr>
          </a:p>
          <a:p>
            <a:pPr marL="503555" lvl="1" indent="-251460">
              <a:buFont typeface="Arial" panose="020B0604020202020204" pitchFamily="34" charset="0"/>
              <a:buChar char="‒"/>
            </a:pPr>
            <a:r>
              <a:rPr lang="en-US" sz="2000" dirty="0"/>
              <a:t>Maintain internal state that depends upon percept history</a:t>
            </a:r>
            <a:endParaRPr lang="en-US" sz="2000" dirty="0">
              <a:cs typeface="Arial"/>
            </a:endParaRPr>
          </a:p>
          <a:p>
            <a:pPr marL="503555" lvl="1" indent="-251460">
              <a:buFont typeface="Arial" panose="020B0604020202020204" pitchFamily="34" charset="0"/>
              <a:buChar char="‒"/>
            </a:pPr>
            <a:r>
              <a:rPr lang="en-US" sz="2000" dirty="0"/>
              <a:t>Agent has a model of how the world works</a:t>
            </a:r>
            <a:endParaRPr lang="en-US" sz="2000" dirty="0">
              <a:cs typeface="Arial"/>
            </a:endParaRPr>
          </a:p>
          <a:p>
            <a:pPr marL="503555" lvl="1" indent="-251460">
              <a:buFont typeface="Arial" panose="020B0604020202020204" pitchFamily="34" charset="0"/>
              <a:buChar char="‒"/>
            </a:pPr>
            <a:r>
              <a:rPr lang="en-US" sz="2000" dirty="0"/>
              <a:t>The model requires two types of information to update:</a:t>
            </a:r>
            <a:endParaRPr lang="en-US" sz="2000" dirty="0">
              <a:cs typeface="Arial"/>
            </a:endParaRPr>
          </a:p>
          <a:p>
            <a:pPr marL="755650" lvl="2" indent="-251460">
              <a:buFont typeface="Arial" panose="020B0604020202020204" pitchFamily="34" charset="0"/>
              <a:buChar char="•"/>
            </a:pPr>
            <a:r>
              <a:rPr lang="en-US" sz="1800" dirty="0"/>
              <a:t>How environment evolves independent of the agent (e.g., Clean square stays clean)</a:t>
            </a:r>
            <a:endParaRPr lang="en-US" sz="1800" dirty="0">
              <a:cs typeface="Arial"/>
            </a:endParaRPr>
          </a:p>
          <a:p>
            <a:pPr marL="755650" lvl="2" indent="-251460">
              <a:buFont typeface="Arial" panose="020B0604020202020204" pitchFamily="34" charset="0"/>
              <a:buChar char="•"/>
            </a:pPr>
            <a:r>
              <a:rPr lang="en-US" sz="1800" dirty="0"/>
              <a:t>How agent’s action affect the environment (e.g., Suck cleans square)</a:t>
            </a:r>
            <a:endParaRPr lang="en-US" sz="1800" dirty="0">
              <a:cs typeface="Arial"/>
            </a:endParaRPr>
          </a:p>
          <a:p>
            <a:pPr marL="503555" lvl="1" indent="-251460">
              <a:buFont typeface="Arial" panose="020B0604020202020204" pitchFamily="34" charset="0"/>
              <a:buChar char="‒"/>
            </a:pPr>
            <a:endParaRPr lang="en-US" sz="20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B4DCB-5CAA-424E-B301-0FCEAFF8889F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9F6F9647-FD35-4B46-8C0C-4C41104371DF}" type="datetime1">
              <a:rPr lang="en-GB" smtClean="0"/>
              <a:t>12/02/2024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A9194-7738-4F4F-8845-D910808D328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4545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FE4D-CA3B-4AA9-A236-417E3D7C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 agent with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C1D6D-4D80-4669-A7B4-29DF23E8E937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51460" indent="-251460">
              <a:buFont typeface="Arial" panose="020B0604020202020204" pitchFamily="34" charset="0"/>
              <a:buChar char="•"/>
            </a:pPr>
            <a:r>
              <a:rPr lang="en-US" sz="2400" dirty="0"/>
              <a:t>Refer to reflex_agent_with_state.</a:t>
            </a:r>
            <a:r>
              <a:rPr lang="en-US" sz="2400"/>
              <a:t>py</a:t>
            </a:r>
            <a:endParaRPr lang="da-DK"/>
          </a:p>
          <a:p>
            <a:pPr marL="251460" indent="-251460">
              <a:buFont typeface="Arial" panose="020B0604020202020204" pitchFamily="34" charset="0"/>
              <a:buChar char="•"/>
            </a:pPr>
            <a:r>
              <a:rPr lang="en-US" sz="2400" dirty="0"/>
              <a:t>Model – used to update history</a:t>
            </a:r>
            <a:endParaRPr lang="en-US" sz="2400" dirty="0">
              <a:cs typeface="Arial"/>
            </a:endParaRPr>
          </a:p>
          <a:p>
            <a:pPr marL="503555" lvl="1" indent="-251460">
              <a:buFont typeface="Arial" panose="020B0604020202020204" pitchFamily="34" charset="0"/>
              <a:buChar char="‒"/>
            </a:pPr>
            <a:r>
              <a:rPr lang="en-US" sz="2200" dirty="0"/>
              <a:t>History initially empty:</a:t>
            </a:r>
            <a:br>
              <a:rPr lang="en-US" sz="2200" dirty="0"/>
            </a:br>
            <a:r>
              <a:rPr lang="en-US" sz="2200" dirty="0"/>
              <a:t>	model = {A: </a:t>
            </a:r>
            <a:r>
              <a:rPr lang="en-US" sz="2200"/>
              <a:t>Unknown</a:t>
            </a:r>
            <a:r>
              <a:rPr lang="en-US" sz="2200" dirty="0"/>
              <a:t>, B: </a:t>
            </a:r>
            <a:r>
              <a:rPr lang="en-US" sz="2200"/>
              <a:t>Unknown</a:t>
            </a:r>
            <a:r>
              <a:rPr lang="en-US" sz="2200" dirty="0"/>
              <a:t>}</a:t>
            </a:r>
            <a:endParaRPr lang="en-US" sz="2200">
              <a:cs typeface="Arial"/>
            </a:endParaRPr>
          </a:p>
          <a:p>
            <a:pPr marL="503555" lvl="1" indent="-251460">
              <a:buFont typeface="Arial" panose="020B0604020202020204" pitchFamily="34" charset="0"/>
              <a:buChar char="‒"/>
            </a:pPr>
            <a:r>
              <a:rPr lang="en-US" sz="2200" dirty="0"/>
              <a:t>Model only used to </a:t>
            </a:r>
            <a:r>
              <a:rPr lang="en-US" sz="2200"/>
              <a:t>change action</a:t>
            </a:r>
            <a:r>
              <a:rPr lang="en-US" sz="2200" dirty="0"/>
              <a:t> when A == B == ‘Clean’</a:t>
            </a:r>
            <a:br>
              <a:rPr lang="en-US" sz="2200" dirty="0"/>
            </a:br>
            <a:r>
              <a:rPr lang="en-US" sz="2200" dirty="0"/>
              <a:t>	if model[A] == model[B] == ‘Clean’: </a:t>
            </a:r>
            <a:r>
              <a:rPr lang="en-US" sz="2200"/>
              <a:t>action</a:t>
            </a:r>
            <a:r>
              <a:rPr lang="en-US" sz="2200" dirty="0"/>
              <a:t>= </a:t>
            </a:r>
            <a:r>
              <a:rPr lang="en-US" sz="2200"/>
              <a:t>NO_OP</a:t>
            </a:r>
            <a:endParaRPr lang="en-US" sz="2000">
              <a:cs typeface="Arial"/>
            </a:endParaRPr>
          </a:p>
          <a:p>
            <a:pPr marL="503555" lvl="1" indent="-251460">
              <a:buFont typeface="Arial" panose="020B0604020202020204" pitchFamily="34" charset="0"/>
              <a:buChar char="‒"/>
            </a:pPr>
            <a:endParaRPr lang="en-US" sz="20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B4DCB-5CAA-424E-B301-0FCEAFF8889F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9F6F9647-FD35-4B46-8C0C-4C41104371DF}" type="datetime1">
              <a:rPr lang="en-GB" smtClean="0"/>
              <a:t>12/02/2024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A9194-7738-4F4F-8845-D910808D328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8227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569A-67DE-43AD-A2D6-B6A564E8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 agent with state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64F9B-EFD5-4F4D-8483-FBD0B383934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B6C8F268-7D33-4AB3-AA6C-BC370D5089B2}" type="datetime1">
              <a:rPr lang="en-GB" smtClean="0"/>
              <a:t>12/02/2024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147E2-FD7E-49E4-8DFB-8C36772B2AA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5DDA46B2-1C69-464C-82CF-641E67DCC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837" y="4081643"/>
            <a:ext cx="378125" cy="3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175954AE-C587-441E-8EAB-224683316508}"/>
              </a:ext>
            </a:extLst>
          </p:cNvPr>
          <p:cNvSpPr/>
          <p:nvPr/>
        </p:nvSpPr>
        <p:spPr>
          <a:xfrm>
            <a:off x="6102891" y="4049292"/>
            <a:ext cx="310551" cy="472249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6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BD2E0-2BAB-4E5B-846A-D270BC371483}"/>
              </a:ext>
            </a:extLst>
          </p:cNvPr>
          <p:cNvSpPr txBox="1"/>
          <p:nvPr/>
        </p:nvSpPr>
        <p:spPr>
          <a:xfrm>
            <a:off x="2443990" y="1903998"/>
            <a:ext cx="77845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13245" algn="l"/>
              </a:tabLst>
            </a:pPr>
            <a:r>
              <a:rPr lang="en-US" sz="1800" b="1" spc="-5" dirty="0">
                <a:latin typeface="Arial"/>
                <a:cs typeface="Arial"/>
              </a:rPr>
              <a:t>function </a:t>
            </a:r>
            <a:r>
              <a:rPr lang="en-US" sz="1800" spc="-5" dirty="0">
                <a:latin typeface="Arial"/>
                <a:cs typeface="Arial"/>
              </a:rPr>
              <a:t>REFLEX-AGENT-WITH-STATE( </a:t>
            </a:r>
            <a:r>
              <a:rPr lang="en-US" sz="1800" i="1" dirty="0">
                <a:latin typeface="Arial"/>
                <a:cs typeface="Arial"/>
              </a:rPr>
              <a:t>percept</a:t>
            </a:r>
            <a:r>
              <a:rPr lang="en-US" sz="1800" i="1" spc="65" dirty="0">
                <a:latin typeface="Arial"/>
                <a:cs typeface="Arial"/>
              </a:rPr>
              <a:t> </a:t>
            </a:r>
            <a:r>
              <a:rPr lang="en-US" sz="1800" i="1" dirty="0">
                <a:latin typeface="Arial"/>
                <a:cs typeface="Arial"/>
              </a:rPr>
              <a:t>)</a:t>
            </a:r>
            <a:r>
              <a:rPr lang="en-US" sz="1800" i="1" spc="15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returns </a:t>
            </a:r>
            <a:r>
              <a:rPr lang="en-US" sz="1800" dirty="0">
                <a:latin typeface="Arial"/>
                <a:cs typeface="Arial"/>
              </a:rPr>
              <a:t>an</a:t>
            </a:r>
            <a:r>
              <a:rPr lang="en-US" sz="1800" spc="-6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action</a:t>
            </a:r>
            <a:endParaRPr lang="en-US" sz="1800" dirty="0">
              <a:latin typeface="Arial"/>
              <a:cs typeface="Arial"/>
            </a:endParaRPr>
          </a:p>
          <a:p>
            <a:pPr marL="1272540" marR="1225550" indent="-706120">
              <a:lnSpc>
                <a:spcPct val="100000"/>
              </a:lnSpc>
            </a:pPr>
            <a:r>
              <a:rPr lang="en-US" sz="1800" b="1" spc="-5" dirty="0">
                <a:latin typeface="Arial"/>
                <a:cs typeface="Arial"/>
              </a:rPr>
              <a:t>static: </a:t>
            </a:r>
            <a:r>
              <a:rPr lang="en-US" sz="1800" i="1" spc="-5" dirty="0">
                <a:latin typeface="Arial"/>
                <a:cs typeface="Arial"/>
              </a:rPr>
              <a:t>state, </a:t>
            </a:r>
            <a:r>
              <a:rPr lang="en-US" sz="1800" dirty="0">
                <a:latin typeface="Arial"/>
                <a:cs typeface="Arial"/>
              </a:rPr>
              <a:t>a </a:t>
            </a:r>
            <a:r>
              <a:rPr lang="en-US" sz="1800" spc="-5" dirty="0">
                <a:latin typeface="Arial"/>
                <a:cs typeface="Arial"/>
              </a:rPr>
              <a:t>description </a:t>
            </a:r>
            <a:r>
              <a:rPr lang="en-US" sz="1800" dirty="0">
                <a:latin typeface="Arial"/>
                <a:cs typeface="Arial"/>
              </a:rPr>
              <a:t>of </a:t>
            </a:r>
            <a:r>
              <a:rPr lang="en-US" sz="1800" spc="-5" dirty="0">
                <a:latin typeface="Arial"/>
                <a:cs typeface="Arial"/>
              </a:rPr>
              <a:t>the </a:t>
            </a:r>
            <a:r>
              <a:rPr lang="en-US" sz="1800" dirty="0">
                <a:latin typeface="Arial"/>
                <a:cs typeface="Arial"/>
              </a:rPr>
              <a:t>current world </a:t>
            </a:r>
            <a:r>
              <a:rPr lang="en-US" sz="1800" spc="-5" dirty="0">
                <a:latin typeface="Arial"/>
                <a:cs typeface="Arial"/>
              </a:rPr>
              <a:t>state  </a:t>
            </a:r>
          </a:p>
          <a:p>
            <a:pPr marL="1272540" marR="1225550" indent="-706120">
              <a:lnSpc>
                <a:spcPct val="100000"/>
              </a:lnSpc>
            </a:pPr>
            <a:r>
              <a:rPr lang="en-US" i="1" spc="-5" dirty="0">
                <a:latin typeface="Arial"/>
                <a:cs typeface="Arial"/>
              </a:rPr>
              <a:t>	</a:t>
            </a:r>
            <a:r>
              <a:rPr lang="en-US" sz="1800" i="1" dirty="0">
                <a:latin typeface="Arial"/>
                <a:cs typeface="Arial"/>
              </a:rPr>
              <a:t>rules, </a:t>
            </a:r>
            <a:r>
              <a:rPr lang="en-US" sz="1800" dirty="0">
                <a:latin typeface="Arial"/>
                <a:cs typeface="Arial"/>
              </a:rPr>
              <a:t>a sequence, a set of </a:t>
            </a:r>
            <a:r>
              <a:rPr lang="en-US" sz="1800" spc="-5" dirty="0">
                <a:latin typeface="Arial"/>
                <a:cs typeface="Arial"/>
              </a:rPr>
              <a:t>condition-action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rules  </a:t>
            </a:r>
          </a:p>
          <a:p>
            <a:pPr marL="1272540" marR="1225550" indent="-706120">
              <a:lnSpc>
                <a:spcPct val="100000"/>
              </a:lnSpc>
            </a:pPr>
            <a:r>
              <a:rPr lang="en-US" i="1" spc="-5" dirty="0">
                <a:latin typeface="Arial"/>
                <a:cs typeface="Arial"/>
              </a:rPr>
              <a:t>	</a:t>
            </a:r>
            <a:r>
              <a:rPr lang="en-US" sz="1800" i="1" spc="-5" dirty="0">
                <a:latin typeface="Arial"/>
                <a:cs typeface="Arial"/>
              </a:rPr>
              <a:t>action</a:t>
            </a:r>
            <a:r>
              <a:rPr lang="en-US" sz="1800" spc="-5" dirty="0">
                <a:latin typeface="Arial"/>
                <a:cs typeface="Arial"/>
              </a:rPr>
              <a:t>, the </a:t>
            </a:r>
            <a:r>
              <a:rPr lang="en-US" sz="1800" dirty="0">
                <a:latin typeface="Arial"/>
                <a:cs typeface="Arial"/>
              </a:rPr>
              <a:t>most recent </a:t>
            </a:r>
            <a:r>
              <a:rPr lang="en-US" sz="1800" spc="-5" dirty="0">
                <a:latin typeface="Arial"/>
                <a:cs typeface="Arial"/>
              </a:rPr>
              <a:t>action, initially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none</a:t>
            </a:r>
          </a:p>
          <a:p>
            <a:pPr marL="567055" marR="1939925">
              <a:lnSpc>
                <a:spcPct val="100000"/>
              </a:lnSpc>
              <a:tabLst>
                <a:tab pos="1131570" algn="l"/>
              </a:tabLst>
            </a:pPr>
            <a:r>
              <a:rPr lang="en-US" sz="1800" i="1" spc="-5" dirty="0">
                <a:latin typeface="Arial"/>
                <a:cs typeface="Arial"/>
              </a:rPr>
              <a:t>state </a:t>
            </a:r>
            <a:r>
              <a:rPr lang="en-US" sz="1800" i="1" dirty="0">
                <a:latin typeface="Arial"/>
                <a:cs typeface="Arial"/>
              </a:rPr>
              <a:t>= </a:t>
            </a:r>
            <a:r>
              <a:rPr lang="en-US" sz="1800" spc="-5" dirty="0">
                <a:latin typeface="Arial"/>
                <a:cs typeface="Arial"/>
              </a:rPr>
              <a:t>UPDATE-STATE( </a:t>
            </a:r>
            <a:r>
              <a:rPr lang="en-US" sz="1800" i="1" spc="-5" dirty="0">
                <a:latin typeface="Arial"/>
                <a:cs typeface="Arial"/>
              </a:rPr>
              <a:t>state, action, </a:t>
            </a:r>
            <a:r>
              <a:rPr lang="en-US" sz="1800" i="1" dirty="0">
                <a:latin typeface="Arial"/>
                <a:cs typeface="Arial"/>
              </a:rPr>
              <a:t>percept ) </a:t>
            </a:r>
          </a:p>
          <a:p>
            <a:pPr marL="567055" marR="1939925">
              <a:lnSpc>
                <a:spcPct val="100000"/>
              </a:lnSpc>
              <a:tabLst>
                <a:tab pos="1131570" algn="l"/>
              </a:tabLst>
            </a:pPr>
            <a:r>
              <a:rPr lang="en-US" sz="1800" i="1" dirty="0">
                <a:latin typeface="Arial"/>
                <a:cs typeface="Arial"/>
              </a:rPr>
              <a:t>rule</a:t>
            </a:r>
            <a:r>
              <a:rPr lang="en-US" i="1" dirty="0">
                <a:latin typeface="Arial"/>
                <a:cs typeface="Arial"/>
              </a:rPr>
              <a:t>	</a:t>
            </a:r>
            <a:r>
              <a:rPr lang="en-US" sz="1800" dirty="0">
                <a:latin typeface="Arial"/>
                <a:cs typeface="Arial"/>
              </a:rPr>
              <a:t>= </a:t>
            </a:r>
            <a:r>
              <a:rPr lang="en-US" sz="1800" spc="-5" dirty="0">
                <a:latin typeface="Arial"/>
                <a:cs typeface="Arial"/>
              </a:rPr>
              <a:t>RULE-MATCH( </a:t>
            </a:r>
            <a:r>
              <a:rPr lang="en-US" sz="1800" i="1" spc="-5" dirty="0">
                <a:latin typeface="Arial"/>
                <a:cs typeface="Arial"/>
              </a:rPr>
              <a:t>state, </a:t>
            </a:r>
            <a:r>
              <a:rPr lang="en-US" sz="1800" i="1" dirty="0">
                <a:latin typeface="Arial"/>
                <a:cs typeface="Arial"/>
              </a:rPr>
              <a:t>rules</a:t>
            </a:r>
            <a:r>
              <a:rPr lang="en-US" sz="1800" i="1" spc="-5" dirty="0">
                <a:latin typeface="Arial"/>
                <a:cs typeface="Arial"/>
              </a:rPr>
              <a:t> </a:t>
            </a:r>
            <a:r>
              <a:rPr lang="en-US" sz="1800" i="1" dirty="0">
                <a:latin typeface="Arial"/>
                <a:cs typeface="Arial"/>
              </a:rPr>
              <a:t>)</a:t>
            </a:r>
            <a:endParaRPr lang="en-US" sz="1800" dirty="0">
              <a:latin typeface="Arial"/>
              <a:cs typeface="Arial"/>
            </a:endParaRPr>
          </a:p>
          <a:p>
            <a:pPr marL="567055">
              <a:lnSpc>
                <a:spcPct val="100000"/>
              </a:lnSpc>
            </a:pPr>
            <a:r>
              <a:rPr lang="en-US" sz="1800" i="1" spc="-5" dirty="0">
                <a:latin typeface="Arial"/>
                <a:cs typeface="Arial"/>
              </a:rPr>
              <a:t>action </a:t>
            </a:r>
            <a:r>
              <a:rPr lang="en-US" sz="1800" i="1" dirty="0">
                <a:latin typeface="Arial"/>
                <a:cs typeface="Arial"/>
              </a:rPr>
              <a:t>= </a:t>
            </a:r>
            <a:r>
              <a:rPr lang="en-US" sz="1800" spc="-5" dirty="0">
                <a:latin typeface="Arial"/>
                <a:cs typeface="Arial"/>
              </a:rPr>
              <a:t>RULE-ACTION</a:t>
            </a:r>
            <a:r>
              <a:rPr lang="en-US" sz="1800" i="1" spc="-5" dirty="0">
                <a:latin typeface="Arial"/>
                <a:cs typeface="Arial"/>
              </a:rPr>
              <a:t>[ </a:t>
            </a:r>
            <a:r>
              <a:rPr lang="en-US" sz="1800" i="1" dirty="0">
                <a:latin typeface="Arial"/>
                <a:cs typeface="Arial"/>
              </a:rPr>
              <a:t>rule ]</a:t>
            </a:r>
            <a:endParaRPr lang="en-US" sz="1800" dirty="0">
              <a:latin typeface="Arial"/>
              <a:cs typeface="Arial"/>
            </a:endParaRPr>
          </a:p>
          <a:p>
            <a:pPr marL="567055">
              <a:lnSpc>
                <a:spcPct val="100000"/>
              </a:lnSpc>
            </a:pPr>
            <a:r>
              <a:rPr lang="en-US" sz="1800" b="1" spc="-5" dirty="0">
                <a:latin typeface="Arial"/>
                <a:cs typeface="Arial"/>
              </a:rPr>
              <a:t>return </a:t>
            </a:r>
            <a:r>
              <a:rPr lang="en-US" sz="1800" i="1" spc="-5" dirty="0">
                <a:latin typeface="Arial"/>
                <a:cs typeface="Arial"/>
              </a:rPr>
              <a:t>action</a:t>
            </a:r>
            <a:endParaRPr lang="en-US" sz="1800" dirty="0">
              <a:latin typeface="Arial"/>
              <a:cs typeface="Arial"/>
            </a:endParaRP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C8D24D2B-2226-52D3-260E-F15053F2B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560" y="4677417"/>
            <a:ext cx="6174879" cy="195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44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BBFB-DE71-422D-9DF4-4006E93A2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384" y="2475781"/>
            <a:ext cx="11474316" cy="3354999"/>
          </a:xfrm>
        </p:spPr>
        <p:txBody>
          <a:bodyPr/>
          <a:lstStyle/>
          <a:p>
            <a:pPr algn="ctr"/>
            <a:r>
              <a:rPr lang="en-US" sz="6000" dirty="0"/>
              <a:t>Homework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4DDD5-B78E-40CC-BC59-DFE8F284B8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B06770-FD2F-4D8B-8E1A-55C3D2C0A204}" type="datetime1">
              <a:rPr lang="en-GB" smtClean="0"/>
              <a:t>12/02/2024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182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FE4D-CA3B-4AA9-A236-417E3D7C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 – Remembering the whole world</a:t>
            </a:r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C1D6D-4D80-4669-A7B4-29DF23E8E937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Extend the REFLEX_AGENT_WITH_STATE program to have 4 locations</a:t>
            </a:r>
          </a:p>
          <a:p>
            <a:pPr lvl="2">
              <a:buFont typeface="Arial" panose="020B0604020202020204" pitchFamily="34" charset="0"/>
              <a:buChar char="‒"/>
            </a:pPr>
            <a:r>
              <a:rPr lang="en-US" sz="2000" dirty="0"/>
              <a:t>The agent should only sense and act on the square where it is located</a:t>
            </a:r>
          </a:p>
          <a:p>
            <a:pPr lvl="2">
              <a:buFont typeface="Arial" panose="020B0604020202020204" pitchFamily="34" charset="0"/>
              <a:buChar char="‒"/>
            </a:pPr>
            <a:r>
              <a:rPr lang="en-US" sz="2000" dirty="0"/>
              <a:t>Allow any starting square</a:t>
            </a:r>
          </a:p>
          <a:p>
            <a:pPr lvl="2">
              <a:buFont typeface="Arial" panose="020B0604020202020204" pitchFamily="34" charset="0"/>
              <a:buChar char="‒"/>
            </a:pPr>
            <a:r>
              <a:rPr lang="en-US" sz="2000" dirty="0"/>
              <a:t>Use run(20) to test and display results 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B4DCB-5CAA-424E-B301-0FCEAFF8889F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9F6F9647-FD35-4B46-8C0C-4C41104371DF}" type="datetime1">
              <a:rPr lang="en-GB" smtClean="0"/>
              <a:t>12/02/2024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A9194-7738-4F4F-8845-D910808D328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17</a:t>
            </a:fld>
            <a:endParaRPr lang="en-GB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EA1DC0BC-BF79-4647-A990-ACC3DAE68A52}"/>
              </a:ext>
            </a:extLst>
          </p:cNvPr>
          <p:cNvGraphicFramePr>
            <a:graphicFrameLocks noGrp="1"/>
          </p:cNvGraphicFramePr>
          <p:nvPr/>
        </p:nvGraphicFramePr>
        <p:xfrm>
          <a:off x="4253100" y="4117311"/>
          <a:ext cx="3276600" cy="2362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10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10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2177-9FBA-438E-977F-8EF5007A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B58E-B87B-43A2-93A0-6E6ABA47A54E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Table-driven agent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Simple reflex agent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Reflex agent with state/memory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Homework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EF0D9-5A3D-40DC-8B20-1D68A3EF615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69069204-EC25-4EBD-8CE3-1899339FAC70}" type="datetime1">
              <a:rPr lang="en-GB" smtClean="0"/>
              <a:t>12/02/2024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3D673-A69A-4314-AAB1-494D1AFE809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50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BBFB-DE71-422D-9DF4-4006E93A2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384" y="2475781"/>
            <a:ext cx="11474316" cy="3354999"/>
          </a:xfrm>
        </p:spPr>
        <p:txBody>
          <a:bodyPr/>
          <a:lstStyle/>
          <a:p>
            <a:pPr algn="ctr"/>
            <a:r>
              <a:rPr lang="en-US" sz="6000" dirty="0"/>
              <a:t>Table-driven agent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4DDD5-B78E-40CC-BC59-DFE8F284B8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B06770-FD2F-4D8B-8E1A-55C3D2C0A204}" type="datetime1">
              <a:rPr lang="en-GB" smtClean="0"/>
              <a:t>12/02/2024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05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FE4D-CA3B-4AA9-A236-417E3D7C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Table-driven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C1D6D-4D80-4669-A7B4-29DF23E8E937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51460" indent="-251460">
              <a:buFont typeface="Arial" panose="020B0604020202020204" pitchFamily="34" charset="0"/>
              <a:buChar char="•"/>
            </a:pPr>
            <a:r>
              <a:rPr lang="en-US" sz="2400" dirty="0"/>
              <a:t>Refer to table_driven_agent.py</a:t>
            </a:r>
            <a:endParaRPr lang="da-DK" dirty="0"/>
          </a:p>
          <a:p>
            <a:pPr marL="251460" indent="-251460">
              <a:buFont typeface="Arial" panose="020B0604020202020204" pitchFamily="34" charset="0"/>
              <a:buChar char="•"/>
            </a:pPr>
            <a:r>
              <a:rPr lang="en-US" sz="2400" b="1" dirty="0" err="1"/>
              <a:t>table_definition</a:t>
            </a:r>
            <a:r>
              <a:rPr lang="en-US" sz="2400" dirty="0"/>
              <a:t> contains all possible </a:t>
            </a:r>
            <a:r>
              <a:rPr lang="en-US" sz="2400" i="1" dirty="0"/>
              <a:t>percepts</a:t>
            </a:r>
            <a:r>
              <a:rPr lang="en-US" sz="2400" dirty="0"/>
              <a:t> that can occur</a:t>
            </a:r>
            <a:endParaRPr lang="en-US" sz="2400" dirty="0">
              <a:cs typeface="Arial"/>
            </a:endParaRPr>
          </a:p>
          <a:p>
            <a:pPr marL="251460" indent="-251460">
              <a:buFont typeface="Arial" panose="020B0604020202020204" pitchFamily="34" charset="0"/>
              <a:buChar char="•"/>
            </a:pPr>
            <a:r>
              <a:rPr lang="en-US" sz="2400" dirty="0"/>
              <a:t>Each step appends current </a:t>
            </a:r>
            <a:r>
              <a:rPr lang="en-US" sz="2400" i="1" dirty="0"/>
              <a:t>percept</a:t>
            </a:r>
            <a:r>
              <a:rPr lang="en-US" sz="2400" dirty="0"/>
              <a:t> to list of </a:t>
            </a:r>
            <a:r>
              <a:rPr lang="en-US" sz="2400" i="1" dirty="0"/>
              <a:t>percepts</a:t>
            </a:r>
            <a:endParaRPr lang="en-US" sz="2400" i="1" dirty="0">
              <a:cs typeface="Arial"/>
            </a:endParaRPr>
          </a:p>
          <a:p>
            <a:pPr marL="251460" indent="-251460">
              <a:buFont typeface="Arial" panose="020B0604020202020204" pitchFamily="34" charset="0"/>
              <a:buChar char="•"/>
            </a:pPr>
            <a:r>
              <a:rPr lang="en-US" sz="2400" b="1" dirty="0"/>
              <a:t>LOOKUP</a:t>
            </a:r>
            <a:r>
              <a:rPr lang="en-US" sz="2400" dirty="0"/>
              <a:t> current </a:t>
            </a:r>
            <a:r>
              <a:rPr lang="en-US" sz="2400" i="1" dirty="0"/>
              <a:t>percepts</a:t>
            </a:r>
            <a:r>
              <a:rPr lang="en-US" sz="2400" dirty="0"/>
              <a:t> in </a:t>
            </a:r>
            <a:r>
              <a:rPr lang="en-US" sz="2400" i="1" dirty="0"/>
              <a:t>table</a:t>
            </a:r>
            <a:endParaRPr lang="en-US" sz="2400" i="1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B4DCB-5CAA-424E-B301-0FCEAFF8889F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9F6F9647-FD35-4B46-8C0C-4C41104371DF}" type="datetime1">
              <a:rPr lang="en-GB" smtClean="0"/>
              <a:t>12/02/2024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A9194-7738-4F4F-8845-D910808D328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98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569A-67DE-43AD-A2D6-B6A564E8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Table-driven agent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64F9B-EFD5-4F4D-8483-FBD0B383934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B6C8F268-7D33-4AB3-AA6C-BC370D5089B2}" type="datetime1">
              <a:rPr lang="en-GB" smtClean="0"/>
              <a:t>12/02/2024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147E2-FD7E-49E4-8DFB-8C36772B2AA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69BAE104-33A9-430F-8221-5EA0EDFCD543}"/>
              </a:ext>
            </a:extLst>
          </p:cNvPr>
          <p:cNvSpPr txBox="1"/>
          <p:nvPr/>
        </p:nvSpPr>
        <p:spPr>
          <a:xfrm>
            <a:off x="1228868" y="1811505"/>
            <a:ext cx="10631411" cy="195181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37275" algn="l"/>
              </a:tabLst>
            </a:pPr>
            <a:r>
              <a:rPr b="1" spc="-5" dirty="0">
                <a:latin typeface="Arial"/>
                <a:cs typeface="Arial"/>
              </a:rPr>
              <a:t>function </a:t>
            </a:r>
            <a:r>
              <a:rPr lang="da-DK" spc="-5" dirty="0">
                <a:latin typeface="Arial"/>
                <a:cs typeface="Arial"/>
              </a:rPr>
              <a:t>TABLE_DRIVEN_AGENT</a:t>
            </a:r>
            <a:r>
              <a:rPr spc="-5" dirty="0">
                <a:latin typeface="Arial"/>
                <a:cs typeface="Arial"/>
              </a:rPr>
              <a:t>(</a:t>
            </a:r>
            <a:r>
              <a:rPr i="1" dirty="0">
                <a:latin typeface="Arial"/>
                <a:cs typeface="Arial"/>
              </a:rPr>
              <a:t>percept)</a:t>
            </a:r>
            <a:r>
              <a:rPr i="1" spc="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returns</a:t>
            </a:r>
            <a:r>
              <a:rPr lang="en-US" b="1"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action</a:t>
            </a:r>
            <a:endParaRPr dirty="0">
              <a:latin typeface="Arial"/>
              <a:cs typeface="Arial"/>
            </a:endParaRPr>
          </a:p>
          <a:p>
            <a:pPr marL="567055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static: </a:t>
            </a:r>
            <a:r>
              <a:rPr i="1" spc="-5" dirty="0">
                <a:latin typeface="Arial"/>
                <a:cs typeface="Arial"/>
              </a:rPr>
              <a:t>percepts, </a:t>
            </a:r>
            <a:r>
              <a:rPr dirty="0">
                <a:latin typeface="Arial"/>
                <a:cs typeface="Arial"/>
              </a:rPr>
              <a:t>a sequence, </a:t>
            </a:r>
            <a:r>
              <a:rPr spc="-5" dirty="0">
                <a:latin typeface="Arial"/>
                <a:cs typeface="Arial"/>
              </a:rPr>
              <a:t>initially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empty</a:t>
            </a:r>
            <a:endParaRPr dirty="0">
              <a:latin typeface="Arial"/>
              <a:cs typeface="Arial"/>
            </a:endParaRPr>
          </a:p>
          <a:p>
            <a:pPr marL="1202055">
              <a:lnSpc>
                <a:spcPct val="100000"/>
              </a:lnSpc>
            </a:pPr>
            <a:r>
              <a:rPr lang="en-US" i="1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table, </a:t>
            </a:r>
            <a:r>
              <a:rPr dirty="0">
                <a:latin typeface="Arial"/>
                <a:cs typeface="Arial"/>
              </a:rPr>
              <a:t>a </a:t>
            </a:r>
            <a:r>
              <a:rPr spc="-5" dirty="0">
                <a:latin typeface="Arial"/>
                <a:cs typeface="Arial"/>
              </a:rPr>
              <a:t>table </a:t>
            </a:r>
            <a:r>
              <a:rPr dirty="0">
                <a:latin typeface="Arial"/>
                <a:cs typeface="Arial"/>
              </a:rPr>
              <a:t>of </a:t>
            </a:r>
            <a:r>
              <a:rPr spc="-5" dirty="0">
                <a:latin typeface="Arial"/>
                <a:cs typeface="Arial"/>
              </a:rPr>
              <a:t>actions, </a:t>
            </a:r>
            <a:r>
              <a:rPr dirty="0">
                <a:latin typeface="Arial"/>
                <a:cs typeface="Arial"/>
              </a:rPr>
              <a:t>indexed by percept</a:t>
            </a:r>
            <a:r>
              <a:rPr spc="-6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sequences,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initially fully specified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dirty="0">
              <a:latin typeface="Arial"/>
              <a:cs typeface="Arial"/>
            </a:endParaRPr>
          </a:p>
          <a:p>
            <a:pPr marL="567055" marR="2616835">
              <a:lnSpc>
                <a:spcPct val="100000"/>
              </a:lnSpc>
            </a:pPr>
            <a:r>
              <a:rPr spc="-5" dirty="0">
                <a:latin typeface="Arial"/>
                <a:cs typeface="Arial"/>
              </a:rPr>
              <a:t>append </a:t>
            </a:r>
            <a:r>
              <a:rPr i="1" dirty="0">
                <a:latin typeface="Arial"/>
                <a:cs typeface="Arial"/>
              </a:rPr>
              <a:t>percept </a:t>
            </a:r>
            <a:r>
              <a:rPr dirty="0">
                <a:latin typeface="Arial"/>
                <a:cs typeface="Arial"/>
              </a:rPr>
              <a:t>to the </a:t>
            </a:r>
            <a:r>
              <a:rPr spc="-5" dirty="0">
                <a:latin typeface="Arial"/>
                <a:cs typeface="Arial"/>
              </a:rPr>
              <a:t>end of </a:t>
            </a:r>
            <a:r>
              <a:rPr i="1" spc="-5" dirty="0">
                <a:latin typeface="Arial"/>
                <a:cs typeface="Arial"/>
              </a:rPr>
              <a:t>percepts  </a:t>
            </a:r>
            <a:endParaRPr lang="en-US" i="1" spc="-5" dirty="0">
              <a:latin typeface="Arial"/>
              <a:cs typeface="Arial"/>
            </a:endParaRPr>
          </a:p>
          <a:p>
            <a:pPr marL="567055" marR="2616835">
              <a:lnSpc>
                <a:spcPct val="100000"/>
              </a:lnSpc>
            </a:pPr>
            <a:r>
              <a:rPr i="1" spc="-5" dirty="0">
                <a:latin typeface="Arial"/>
                <a:cs typeface="Arial"/>
              </a:rPr>
              <a:t>action </a:t>
            </a:r>
            <a:r>
              <a:rPr i="1" dirty="0">
                <a:latin typeface="Arial"/>
                <a:cs typeface="Arial"/>
              </a:rPr>
              <a:t>= </a:t>
            </a:r>
            <a:r>
              <a:rPr spc="-5" dirty="0">
                <a:latin typeface="Arial"/>
                <a:cs typeface="Arial"/>
              </a:rPr>
              <a:t>LOOKUP</a:t>
            </a:r>
            <a:r>
              <a:rPr i="1" spc="-5" dirty="0">
                <a:latin typeface="Arial"/>
                <a:cs typeface="Arial"/>
              </a:rPr>
              <a:t>(percepts, table)  </a:t>
            </a:r>
            <a:endParaRPr lang="en-US" i="1" spc="-5" dirty="0">
              <a:latin typeface="Arial"/>
              <a:cs typeface="Arial"/>
            </a:endParaRPr>
          </a:p>
          <a:p>
            <a:pPr marL="567055" marR="2616835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return </a:t>
            </a:r>
            <a:r>
              <a:rPr i="1" spc="-5" dirty="0">
                <a:latin typeface="Arial"/>
                <a:cs typeface="Arial"/>
              </a:rPr>
              <a:t>action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5DDA46B2-1C69-464C-82CF-641E67DCC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169" y="4081643"/>
            <a:ext cx="378125" cy="3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175954AE-C587-441E-8EAB-224683316508}"/>
              </a:ext>
            </a:extLst>
          </p:cNvPr>
          <p:cNvSpPr/>
          <p:nvPr/>
        </p:nvSpPr>
        <p:spPr>
          <a:xfrm>
            <a:off x="5167223" y="4049292"/>
            <a:ext cx="310551" cy="472249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600" dirty="0" err="1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08A22CED-D754-042C-83AA-3BA6171A0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362" y="4925184"/>
            <a:ext cx="8783276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8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5DFD-7CBA-441C-AFAF-C3E4DEF2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  <a:r>
              <a:rPr lang="en-US"/>
              <a:t> – A complicated history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09111-9844-4524-B0F9-C9A9A0AD1957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Run the module (using run())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percepts should now be: [(‘A</a:t>
            </a:r>
            <a:r>
              <a:rPr lang="en-US" sz="2000" spc="-5" dirty="0">
                <a:latin typeface="Arial"/>
                <a:cs typeface="Arial"/>
              </a:rPr>
              <a:t>’, ’Clean’), (‘A’, ’Dirty’), </a:t>
            </a:r>
            <a:r>
              <a:rPr lang="en-US" sz="2000" dirty="0"/>
              <a:t>(‘´B</a:t>
            </a:r>
            <a:r>
              <a:rPr lang="en-US" sz="2000" spc="-5" dirty="0">
                <a:latin typeface="Arial"/>
                <a:cs typeface="Arial"/>
              </a:rPr>
              <a:t>’, ’Clean’)]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spc="-5" dirty="0">
                <a:latin typeface="Arial"/>
                <a:cs typeface="Arial"/>
              </a:rPr>
              <a:t>The table contains all possible percept sequences to match with the percept history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spc="-5" dirty="0">
                <a:latin typeface="Arial"/>
                <a:cs typeface="Arial"/>
              </a:rPr>
              <a:t>Enter:</a:t>
            </a:r>
            <a:br>
              <a:rPr lang="en-US" sz="1800" spc="-5" dirty="0">
                <a:latin typeface="Arial"/>
                <a:cs typeface="Arial"/>
              </a:rPr>
            </a:br>
            <a:r>
              <a:rPr lang="en-US" sz="1800" i="1" spc="-5" dirty="0">
                <a:latin typeface="Arial"/>
                <a:cs typeface="Arial"/>
              </a:rPr>
              <a:t>print(TABLE_DRIVEN_AGENT((B, 'Clean')), '\t', percepts)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spc="-5" dirty="0">
                <a:latin typeface="Arial"/>
                <a:cs typeface="Arial"/>
              </a:rPr>
              <a:t>Explain the results</a:t>
            </a:r>
            <a:endParaRPr lang="en-US" sz="2000" spc="-5" dirty="0">
              <a:latin typeface="Arial"/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spc="-5" dirty="0">
                <a:latin typeface="Arial"/>
                <a:cs typeface="Arial"/>
              </a:rPr>
              <a:t>How many table entries would be required if only the </a:t>
            </a:r>
            <a:r>
              <a:rPr lang="en-US" sz="2000" i="1" spc="-5" dirty="0">
                <a:latin typeface="Arial"/>
                <a:cs typeface="Arial"/>
              </a:rPr>
              <a:t>current</a:t>
            </a:r>
            <a:r>
              <a:rPr lang="en-US" sz="2000" spc="-5" dirty="0">
                <a:latin typeface="Arial"/>
                <a:cs typeface="Arial"/>
              </a:rPr>
              <a:t> percept was used to select and action rather than the percept history?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spc="-5" dirty="0">
                <a:latin typeface="Arial"/>
                <a:cs typeface="Arial"/>
              </a:rPr>
              <a:t>How many table entries are required for an agent lifetime of T steps?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7151D-3263-4475-99A3-DC2B6A07557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10373B0-B6A0-4F9E-AEC6-1EA3482435A8}" type="datetime1">
              <a:rPr lang="en-GB" smtClean="0"/>
              <a:t>12/02/2024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CA6D1-F5D9-41ED-858A-D5FD219F182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154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BBFB-DE71-422D-9DF4-4006E93A2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384" y="2475781"/>
            <a:ext cx="11474316" cy="3354999"/>
          </a:xfrm>
        </p:spPr>
        <p:txBody>
          <a:bodyPr/>
          <a:lstStyle/>
          <a:p>
            <a:pPr algn="ctr"/>
            <a:r>
              <a:rPr lang="en-US" sz="6000" dirty="0"/>
              <a:t>Reflex </a:t>
            </a:r>
            <a:r>
              <a:rPr lang="en-US" sz="6000"/>
              <a:t>vacuum</a:t>
            </a:r>
            <a:r>
              <a:rPr lang="en-US" sz="6000" dirty="0"/>
              <a:t> agent</a:t>
            </a:r>
            <a:br>
              <a:rPr lang="en-US" sz="6000" dirty="0"/>
            </a:br>
            <a:r>
              <a:rPr lang="en-US" sz="2400" dirty="0"/>
              <a:t>using condition-action rules and if statements</a:t>
            </a:r>
            <a:endParaRPr lang="en-US" sz="6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4DDD5-B78E-40CC-BC59-DFE8F284B8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B06770-FD2F-4D8B-8E1A-55C3D2C0A204}" type="datetime1">
              <a:rPr lang="en-GB" smtClean="0"/>
              <a:t>12/02/2024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761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FE4D-CA3B-4AA9-A236-417E3D7C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Reflex</a:t>
            </a:r>
            <a:r>
              <a:rPr lang="en-US" dirty="0"/>
              <a:t> </a:t>
            </a:r>
            <a:r>
              <a:rPr lang="en-US"/>
              <a:t>vacuum agent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C1D6D-4D80-4669-A7B4-29DF23E8E937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51460" indent="-251460">
              <a:buFont typeface="Arial" panose="020B0604020202020204" pitchFamily="34" charset="0"/>
              <a:buChar char="•"/>
            </a:pPr>
            <a:r>
              <a:rPr lang="en-US" sz="2400" dirty="0"/>
              <a:t>Refer to reflex_vacuum_agent.py</a:t>
            </a:r>
            <a:endParaRPr lang="da-DK" dirty="0"/>
          </a:p>
          <a:p>
            <a:pPr marL="251460" indent="-251460">
              <a:buFont typeface="Arial" panose="020B0604020202020204" pitchFamily="34" charset="0"/>
              <a:buChar char="•"/>
            </a:pPr>
            <a:r>
              <a:rPr lang="en-US" sz="2400" dirty="0"/>
              <a:t>Only responds to current percept (location and status) ignoring percept history</a:t>
            </a:r>
            <a:endParaRPr lang="en-US" sz="2400" dirty="0">
              <a:cs typeface="Arial"/>
            </a:endParaRPr>
          </a:p>
          <a:p>
            <a:pPr marL="251460" indent="-251460">
              <a:buFont typeface="Arial" panose="020B0604020202020204" pitchFamily="34" charset="0"/>
              <a:buChar char="•"/>
            </a:pPr>
            <a:r>
              <a:rPr lang="en-US" sz="2400" dirty="0"/>
              <a:t>Uses </a:t>
            </a:r>
            <a:r>
              <a:rPr lang="en-US" sz="2400" i="1" dirty="0"/>
              <a:t>condition-action</a:t>
            </a:r>
            <a:r>
              <a:rPr lang="en-US" sz="2400" dirty="0"/>
              <a:t> rules rather than a table</a:t>
            </a:r>
            <a:endParaRPr lang="en-US" sz="2400" dirty="0">
              <a:cs typeface="Arial"/>
            </a:endParaRPr>
          </a:p>
          <a:p>
            <a:pPr marL="755650" lvl="2" indent="-251460">
              <a:buFont typeface="Arial" panose="020B0604020202020204" pitchFamily="34" charset="0"/>
              <a:buChar char="‒"/>
            </a:pPr>
            <a:r>
              <a:rPr lang="en-US" sz="2000" b="1" dirty="0"/>
              <a:t>if</a:t>
            </a:r>
            <a:r>
              <a:rPr lang="en-US" sz="2000" dirty="0"/>
              <a:t> </a:t>
            </a:r>
            <a:r>
              <a:rPr lang="en-US" sz="2000" i="1" dirty="0"/>
              <a:t>conditio</a:t>
            </a:r>
            <a:r>
              <a:rPr lang="en-US" sz="2000" dirty="0"/>
              <a:t>n </a:t>
            </a:r>
            <a:r>
              <a:rPr lang="en-US" sz="2000" b="1" dirty="0"/>
              <a:t>then return </a:t>
            </a:r>
            <a:r>
              <a:rPr lang="en-US" sz="2000" i="1" dirty="0"/>
              <a:t>action</a:t>
            </a:r>
            <a:endParaRPr lang="en-US" sz="2000" i="1" dirty="0">
              <a:cs typeface="Arial"/>
            </a:endParaRPr>
          </a:p>
          <a:p>
            <a:pPr marL="755650" lvl="2" indent="-251460">
              <a:buFont typeface="Arial" panose="020B0604020202020204" pitchFamily="34" charset="0"/>
              <a:buChar char="‒"/>
            </a:pPr>
            <a:r>
              <a:rPr lang="en-US" sz="2000" b="1"/>
              <a:t>e.g. </a:t>
            </a:r>
            <a:r>
              <a:rPr lang="en-US" sz="2000" b="1" dirty="0"/>
              <a:t>if</a:t>
            </a:r>
            <a:r>
              <a:rPr lang="en-US" sz="2000" dirty="0"/>
              <a:t> </a:t>
            </a:r>
            <a:r>
              <a:rPr lang="en-US" sz="2000" i="1" dirty="0"/>
              <a:t>status = Dirty </a:t>
            </a:r>
            <a:r>
              <a:rPr lang="en-US" sz="2000" b="1" dirty="0"/>
              <a:t>then return </a:t>
            </a:r>
            <a:r>
              <a:rPr lang="en-US" sz="2000" i="1" dirty="0"/>
              <a:t>Suck </a:t>
            </a:r>
            <a:endParaRPr lang="en-US" sz="2400" dirty="0">
              <a:cs typeface="Arial"/>
            </a:endParaRPr>
          </a:p>
          <a:p>
            <a:pPr marL="251460" indent="-251460">
              <a:buFont typeface="Arial" panose="020B0604020202020204" pitchFamily="34" charset="0"/>
              <a:buChar char="•"/>
            </a:pPr>
            <a:r>
              <a:rPr lang="en-US" sz="2400" b="1" dirty="0"/>
              <a:t>Sensors() </a:t>
            </a:r>
            <a:r>
              <a:rPr lang="en-US" sz="2400" dirty="0"/>
              <a:t>– Function to sense current location and status of environment (i.e., </a:t>
            </a:r>
            <a:r>
              <a:rPr lang="en-US" sz="2400" i="1" dirty="0"/>
              <a:t>location</a:t>
            </a:r>
            <a:r>
              <a:rPr lang="en-US" sz="2400" dirty="0"/>
              <a:t> of agent and </a:t>
            </a:r>
            <a:r>
              <a:rPr lang="en-US" sz="2400" i="1" dirty="0"/>
              <a:t>status</a:t>
            </a:r>
            <a:r>
              <a:rPr lang="en-US" sz="2400" dirty="0"/>
              <a:t> of square)</a:t>
            </a:r>
            <a:endParaRPr lang="en-US" sz="2400" dirty="0">
              <a:cs typeface="Arial"/>
            </a:endParaRPr>
          </a:p>
          <a:p>
            <a:pPr marL="251460" indent="-251460">
              <a:buFont typeface="Arial" panose="020B0604020202020204" pitchFamily="34" charset="0"/>
              <a:buChar char="•"/>
            </a:pPr>
            <a:r>
              <a:rPr lang="en-US" sz="2400" b="1" dirty="0"/>
              <a:t>Actuators(action) </a:t>
            </a:r>
            <a:r>
              <a:rPr lang="en-US" sz="2400" dirty="0"/>
              <a:t>– Function to affect current environment location by some action (i.e., </a:t>
            </a:r>
            <a:r>
              <a:rPr lang="en-US" sz="2400" i="1" dirty="0"/>
              <a:t>Suck, Left, Right, </a:t>
            </a:r>
            <a:r>
              <a:rPr lang="en-US" sz="2400" i="1" dirty="0" err="1"/>
              <a:t>NoOp</a:t>
            </a:r>
            <a:r>
              <a:rPr lang="en-US" sz="2400" dirty="0"/>
              <a:t>)</a:t>
            </a:r>
            <a:endParaRPr lang="en-US" sz="2200" dirty="0">
              <a:cs typeface="Arial"/>
            </a:endParaRPr>
          </a:p>
          <a:p>
            <a:pPr marL="503555" lvl="1" indent="-251460">
              <a:buFont typeface="Arial" panose="020B0604020202020204" pitchFamily="34" charset="0"/>
              <a:buChar char="‒"/>
            </a:pPr>
            <a:endParaRPr lang="en-US" sz="22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B4DCB-5CAA-424E-B301-0FCEAFF8889F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9F6F9647-FD35-4B46-8C0C-4C41104371DF}" type="datetime1">
              <a:rPr lang="en-GB" smtClean="0"/>
              <a:t>12/02/2024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A9194-7738-4F4F-8845-D910808D328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008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569A-67DE-43AD-A2D6-B6A564E8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reflex agent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64F9B-EFD5-4F4D-8483-FBD0B383934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B6C8F268-7D33-4AB3-AA6C-BC370D5089B2}" type="datetime1">
              <a:rPr lang="en-GB" smtClean="0"/>
              <a:t>12/02/2024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147E2-FD7E-49E4-8DFB-8C36772B2AA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5DDA46B2-1C69-464C-82CF-641E67DCC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837" y="4081643"/>
            <a:ext cx="378125" cy="3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175954AE-C587-441E-8EAB-224683316508}"/>
              </a:ext>
            </a:extLst>
          </p:cNvPr>
          <p:cNvSpPr/>
          <p:nvPr/>
        </p:nvSpPr>
        <p:spPr>
          <a:xfrm>
            <a:off x="6102891" y="4049292"/>
            <a:ext cx="310551" cy="472249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6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BD2E0-2BAB-4E5B-846A-D270BC371483}"/>
              </a:ext>
            </a:extLst>
          </p:cNvPr>
          <p:cNvSpPr txBox="1"/>
          <p:nvPr/>
        </p:nvSpPr>
        <p:spPr>
          <a:xfrm>
            <a:off x="3409952" y="2027060"/>
            <a:ext cx="7243432" cy="1818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2690"/>
              </a:lnSpc>
              <a:spcBef>
                <a:spcPts val="100"/>
              </a:spcBef>
            </a:pPr>
            <a:r>
              <a:rPr lang="en-US" sz="1800" b="1" spc="-5" dirty="0">
                <a:latin typeface="Arial"/>
                <a:cs typeface="Arial"/>
              </a:rPr>
              <a:t>function </a:t>
            </a:r>
            <a:r>
              <a:rPr lang="en-US" sz="1800" spc="-5" dirty="0">
                <a:latin typeface="Arial"/>
                <a:cs typeface="Arial"/>
              </a:rPr>
              <a:t>REFLEX-VACUUM-AGENT( </a:t>
            </a:r>
            <a:r>
              <a:rPr lang="en-US" sz="1800" i="1" spc="-5" dirty="0">
                <a:latin typeface="Arial"/>
                <a:cs typeface="Arial"/>
              </a:rPr>
              <a:t>[location, status]</a:t>
            </a:r>
            <a:r>
              <a:rPr lang="en-US" sz="1800" i="1" spc="65" dirty="0">
                <a:latin typeface="Arial"/>
                <a:cs typeface="Arial"/>
              </a:rPr>
              <a:t> </a:t>
            </a:r>
            <a:r>
              <a:rPr lang="en-US" sz="1800" i="1" dirty="0">
                <a:latin typeface="Arial"/>
                <a:cs typeface="Arial"/>
              </a:rPr>
              <a:t>)</a:t>
            </a:r>
            <a:endParaRPr lang="en-US" sz="1800" dirty="0">
              <a:latin typeface="Arial"/>
              <a:cs typeface="Arial"/>
            </a:endParaRPr>
          </a:p>
          <a:p>
            <a:pPr marL="355600">
              <a:lnSpc>
                <a:spcPts val="2550"/>
              </a:lnSpc>
              <a:tabLst>
                <a:tab pos="1574800" algn="l"/>
              </a:tabLst>
            </a:pPr>
            <a:r>
              <a:rPr lang="en-US" b="1" spc="-5" dirty="0">
                <a:latin typeface="Arial"/>
                <a:cs typeface="Arial"/>
              </a:rPr>
              <a:t>r</a:t>
            </a:r>
            <a:r>
              <a:rPr lang="en-US" sz="1800" b="1" spc="-5" dirty="0">
                <a:latin typeface="Arial"/>
                <a:cs typeface="Arial"/>
              </a:rPr>
              <a:t>eturns </a:t>
            </a:r>
            <a:r>
              <a:rPr lang="en-US" sz="1800" dirty="0">
                <a:latin typeface="Arial"/>
                <a:cs typeface="Arial"/>
              </a:rPr>
              <a:t>an</a:t>
            </a:r>
            <a:r>
              <a:rPr lang="en-US" sz="1800" spc="-5" dirty="0">
                <a:latin typeface="Arial"/>
                <a:cs typeface="Arial"/>
              </a:rPr>
              <a:t> action</a:t>
            </a:r>
            <a:endParaRPr lang="en-US" sz="1800" dirty="0">
              <a:latin typeface="Arial"/>
              <a:cs typeface="Arial"/>
            </a:endParaRPr>
          </a:p>
          <a:p>
            <a:pPr marL="609600" marR="1989455">
              <a:lnSpc>
                <a:spcPts val="2600"/>
              </a:lnSpc>
              <a:spcBef>
                <a:spcPts val="180"/>
              </a:spcBef>
            </a:pPr>
            <a:r>
              <a:rPr lang="en-US" sz="1800" b="1" spc="-5" dirty="0">
                <a:latin typeface="Arial"/>
                <a:cs typeface="Arial"/>
              </a:rPr>
              <a:t>if </a:t>
            </a:r>
            <a:r>
              <a:rPr lang="en-US" sz="1800" i="1" spc="-5" dirty="0">
                <a:latin typeface="Arial"/>
                <a:cs typeface="Arial"/>
              </a:rPr>
              <a:t>status </a:t>
            </a:r>
            <a:r>
              <a:rPr lang="en-US" sz="1800" i="1" dirty="0">
                <a:latin typeface="Arial"/>
                <a:cs typeface="Arial"/>
              </a:rPr>
              <a:t>= </a:t>
            </a:r>
            <a:r>
              <a:rPr lang="en-US" sz="1800" i="1" spc="-5" dirty="0">
                <a:latin typeface="Arial"/>
                <a:cs typeface="Arial"/>
              </a:rPr>
              <a:t>Dirty </a:t>
            </a:r>
            <a:r>
              <a:rPr lang="en-US" sz="1800" b="1" spc="-5" dirty="0">
                <a:latin typeface="Arial"/>
                <a:cs typeface="Arial"/>
              </a:rPr>
              <a:t>then return </a:t>
            </a:r>
            <a:r>
              <a:rPr lang="en-US" sz="1800" i="1" dirty="0">
                <a:latin typeface="Arial"/>
                <a:cs typeface="Arial"/>
              </a:rPr>
              <a:t>Suck  </a:t>
            </a:r>
          </a:p>
          <a:p>
            <a:pPr marL="609600" marR="1989455">
              <a:lnSpc>
                <a:spcPts val="2600"/>
              </a:lnSpc>
              <a:spcBef>
                <a:spcPts val="180"/>
              </a:spcBef>
            </a:pPr>
            <a:r>
              <a:rPr lang="en-US" sz="1800" b="1" spc="-5" dirty="0">
                <a:latin typeface="Arial"/>
                <a:cs typeface="Arial"/>
              </a:rPr>
              <a:t>else if </a:t>
            </a:r>
            <a:r>
              <a:rPr lang="en-US" sz="1800" i="1" spc="-5" dirty="0">
                <a:latin typeface="Arial"/>
                <a:cs typeface="Arial"/>
              </a:rPr>
              <a:t>location </a:t>
            </a:r>
            <a:r>
              <a:rPr lang="en-US" sz="1800" i="1" dirty="0">
                <a:latin typeface="Arial"/>
                <a:cs typeface="Arial"/>
              </a:rPr>
              <a:t>= A </a:t>
            </a:r>
            <a:r>
              <a:rPr lang="en-US" sz="1800" b="1" spc="-5" dirty="0">
                <a:latin typeface="Arial"/>
                <a:cs typeface="Arial"/>
              </a:rPr>
              <a:t>then return </a:t>
            </a:r>
            <a:r>
              <a:rPr lang="en-US" sz="1800" i="1" spc="-5" dirty="0">
                <a:latin typeface="Arial"/>
                <a:cs typeface="Arial"/>
              </a:rPr>
              <a:t>Right  </a:t>
            </a:r>
          </a:p>
          <a:p>
            <a:pPr marL="609600" marR="1989455">
              <a:lnSpc>
                <a:spcPts val="2600"/>
              </a:lnSpc>
              <a:spcBef>
                <a:spcPts val="180"/>
              </a:spcBef>
            </a:pPr>
            <a:r>
              <a:rPr lang="en-US" sz="1800" b="1" spc="-5" dirty="0">
                <a:latin typeface="Arial"/>
                <a:cs typeface="Arial"/>
              </a:rPr>
              <a:t>else if </a:t>
            </a:r>
            <a:r>
              <a:rPr lang="en-US" sz="1800" i="1" spc="-5" dirty="0">
                <a:latin typeface="Arial"/>
                <a:cs typeface="Arial"/>
              </a:rPr>
              <a:t>location </a:t>
            </a:r>
            <a:r>
              <a:rPr lang="en-US" sz="1800" i="1" dirty="0">
                <a:latin typeface="Arial"/>
                <a:cs typeface="Arial"/>
              </a:rPr>
              <a:t>= B </a:t>
            </a:r>
            <a:r>
              <a:rPr lang="en-US" sz="1800" b="1" spc="-5" dirty="0">
                <a:latin typeface="Arial"/>
                <a:cs typeface="Arial"/>
              </a:rPr>
              <a:t>then return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i="1" dirty="0">
                <a:latin typeface="Arial"/>
                <a:cs typeface="Arial"/>
              </a:rPr>
              <a:t>Left</a:t>
            </a:r>
            <a:endParaRPr lang="en-US" sz="1800" dirty="0">
              <a:latin typeface="Arial"/>
              <a:cs typeface="Arial"/>
            </a:endParaRPr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19323546-956D-AAB9-81E5-D2F30818D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27" y="4633894"/>
            <a:ext cx="6524173" cy="1714739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4A4AA914-48F2-8CE6-93DE-5E1DBB126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283" y="4633894"/>
            <a:ext cx="4391638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8607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DU">
      <a:dk1>
        <a:srgbClr val="000000"/>
      </a:dk1>
      <a:lt1>
        <a:srgbClr val="FFFFFF"/>
      </a:lt1>
      <a:dk2>
        <a:srgbClr val="7A6040"/>
      </a:dk2>
      <a:lt2>
        <a:srgbClr val="DDCBA4"/>
      </a:lt2>
      <a:accent1>
        <a:srgbClr val="AEB862"/>
      </a:accent1>
      <a:accent2>
        <a:srgbClr val="789D4A"/>
      </a:accent2>
      <a:accent3>
        <a:srgbClr val="F2C75C"/>
      </a:accent3>
      <a:accent4>
        <a:srgbClr val="E07E3C"/>
      </a:accent4>
      <a:accent5>
        <a:srgbClr val="E1BBB4"/>
      </a:accent5>
      <a:accent6>
        <a:srgbClr val="D05A57"/>
      </a:accent6>
      <a:hlink>
        <a:srgbClr val="0563C1"/>
      </a:hlink>
      <a:folHlink>
        <a:srgbClr val="954F72"/>
      </a:folHlink>
    </a:clrScheme>
    <a:fontScheme name="SD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/>
        </a:defPPr>
      </a:lstStyle>
    </a:txDef>
  </a:objectDefaults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  <a:extLst>
    <a:ext uri="{05A4C25C-085E-4340-85A3-A5531E510DB2}">
      <thm15:themeFamily xmlns:thm15="http://schemas.microsoft.com/office/thememl/2012/main" name="SDU widescreen.potx" id="{1C4F8E8D-0334-4267-96F7-9CAC143C1229}" vid="{6887ADA9-E5D5-4F4B-ACE2-4324069191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</a:theme>
</file>

<file path=ppt/theme/themeOverride1.xml><?xml version="1.0" encoding="utf-8"?>
<a:themeOverride xmlns:a="http://schemas.openxmlformats.org/drawingml/2006/main">
  <a:clrScheme name="SDU">
    <a:dk1>
      <a:srgbClr val="000000"/>
    </a:dk1>
    <a:lt1>
      <a:srgbClr val="FFFFFF"/>
    </a:lt1>
    <a:dk2>
      <a:srgbClr val="7A6040"/>
    </a:dk2>
    <a:lt2>
      <a:srgbClr val="DDCBA4"/>
    </a:lt2>
    <a:accent1>
      <a:srgbClr val="AEB862"/>
    </a:accent1>
    <a:accent2>
      <a:srgbClr val="789D4A"/>
    </a:accent2>
    <a:accent3>
      <a:srgbClr val="F2C75C"/>
    </a:accent3>
    <a:accent4>
      <a:srgbClr val="E07E3C"/>
    </a:accent4>
    <a:accent5>
      <a:srgbClr val="E1BBB4"/>
    </a:accent5>
    <a:accent6>
      <a:srgbClr val="D05A5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TemplafyTemplateConfiguration><![CDATA[{"elementsMetadata":[],"transformationConfigurations":[{"language":"{{DocumentLanguage}}","disableUpdates":false,"type":"proofingLanguage"}],"templateName":"","templateDescription":"","enableDocumentContentUpdater":true,"version":"1.3"}]]></TemplafyTemplateConfiguration>
</file>

<file path=customXml/item2.xml><?xml version="1.0" encoding="utf-8"?>
<TemplafyFormConfiguration><![CDATA[{"formFields":[],"formDataEntries":[]}]]></TemplafyFormConfiguration>
</file>

<file path=customXml/itemProps1.xml><?xml version="1.0" encoding="utf-8"?>
<ds:datastoreItem xmlns:ds="http://schemas.openxmlformats.org/officeDocument/2006/customXml" ds:itemID="{C484C70F-0F64-4774-853F-19FDF7E1F81D}">
  <ds:schemaRefs/>
</ds:datastoreItem>
</file>

<file path=customXml/itemProps2.xml><?xml version="1.0" encoding="utf-8"?>
<ds:datastoreItem xmlns:ds="http://schemas.openxmlformats.org/officeDocument/2006/customXml" ds:itemID="{C5CD5A01-6378-494D-B71B-D23DEC9A120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843</Words>
  <Application>Microsoft Office PowerPoint</Application>
  <PresentationFormat>Widescreen</PresentationFormat>
  <Paragraphs>119</Paragraphs>
  <Slides>17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17</vt:i4>
      </vt:variant>
    </vt:vector>
  </HeadingPairs>
  <TitlesOfParts>
    <vt:vector size="18" baseType="lpstr">
      <vt:lpstr>Blank</vt:lpstr>
      <vt:lpstr>Agents  Lab 1</vt:lpstr>
      <vt:lpstr>Agenda</vt:lpstr>
      <vt:lpstr>Table-driven agent</vt:lpstr>
      <vt:lpstr>Table-driven agent</vt:lpstr>
      <vt:lpstr>Table-driven agent</vt:lpstr>
      <vt:lpstr>Exercise 1 – A complicated history</vt:lpstr>
      <vt:lpstr>Reflex vacuum agent using condition-action rules and if statements</vt:lpstr>
      <vt:lpstr>Reflex vacuum agent</vt:lpstr>
      <vt:lpstr>Simple reflex agent</vt:lpstr>
      <vt:lpstr>Exercise 2 – Bogus actions</vt:lpstr>
      <vt:lpstr>Exercise 3 – A whole new world</vt:lpstr>
      <vt:lpstr>Reflex agent with  state/memory</vt:lpstr>
      <vt:lpstr>Reflex agent with state</vt:lpstr>
      <vt:lpstr>Reflex agent with state</vt:lpstr>
      <vt:lpstr>Reflex agent with state</vt:lpstr>
      <vt:lpstr>Homework</vt:lpstr>
      <vt:lpstr>Homework 1 – Remembering the whole world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Agents  Lab 1</dc:title>
  <dc:subject/>
  <dc:creator/>
  <cp:keywords/>
  <dc:description/>
  <cp:lastModifiedBy/>
  <cp:revision>2</cp:revision>
  <dcterms:created xsi:type="dcterms:W3CDTF">2019-01-15T10:32:39Z</dcterms:created>
  <dcterms:modified xsi:type="dcterms:W3CDTF">2024-02-12T13:14:39Z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2019-04-29T11:09:13.8320115Z</vt:lpwstr>
  </property>
  <property fmtid="{D5CDD505-2E9C-101B-9397-08002B2CF9AE}" pid="3" name="TemplafyTenantId">
    <vt:lpwstr>sdu</vt:lpwstr>
  </property>
  <property fmtid="{D5CDD505-2E9C-101B-9397-08002B2CF9AE}" pid="4" name="TemplafyTemplateId">
    <vt:lpwstr>636921197437006162</vt:lpwstr>
  </property>
  <property fmtid="{D5CDD505-2E9C-101B-9397-08002B2CF9AE}" pid="5" name="TemplafyUserProfileId">
    <vt:lpwstr>637751728185725725</vt:lpwstr>
  </property>
  <property fmtid="{D5CDD505-2E9C-101B-9397-08002B2CF9AE}" pid="6" name="TemplafyLanguageCode">
    <vt:lpwstr>en-GB</vt:lpwstr>
  </property>
</Properties>
</file>