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Ultra"/>
      <p:regular r:id="rId63"/>
    </p:embeddedFont>
    <p:embeddedFont>
      <p:font typeface="Roboto Mon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5" name="Jérémy MONNON"/>
  <p:cmAuthor clrIdx="1" id="1" initials="" lastIdx="13" name="Joël LAMOTTE"/>
  <p:cmAuthor clrIdx="2" id="2" initials="" lastIdx="1" name="Taylor VELTROP"/>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Mono-regular.fntdata"/><Relationship Id="rId63" Type="http://schemas.openxmlformats.org/officeDocument/2006/relationships/font" Target="fonts/Ultra-regular.fntdata"/><Relationship Id="rId22" Type="http://schemas.openxmlformats.org/officeDocument/2006/relationships/slide" Target="slides/slide17.xml"/><Relationship Id="rId66" Type="http://schemas.openxmlformats.org/officeDocument/2006/relationships/font" Target="fonts/RobotoMono-italic.fntdata"/><Relationship Id="rId21" Type="http://schemas.openxmlformats.org/officeDocument/2006/relationships/slide" Target="slides/slide16.xml"/><Relationship Id="rId65" Type="http://schemas.openxmlformats.org/officeDocument/2006/relationships/font" Target="fonts/RobotoMono-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RobotoMono-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4-12T12:24:26.684">
    <p:pos x="6000" y="0"/>
    <p:text>synchronization (minuscule)
Le symbole ⇔ signifie habituellement  "est équivalent à"
executor (minuscule dans la mesure où c'est une valeur et pas un type si je comprend bien)</p:text>
  </p:cm>
  <p:cm authorId="1" idx="1" dt="2017-04-12T12:24:26.684">
    <p:pos x="6000" y="100"/>
    <p:text>symbole: oui c'est le sens ici
executor: ca peut etre les deux, ca me semble ok de laisser le grand E</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0" dt="2017-04-12T13:57:43.376">
    <p:pos x="6000" y="0"/>
    <p:text>"If a task did not execute yet,
make it do nothing on execution"
-&gt; On pourrait imaginer avoir des tâches importantes, et une autre politique serait :
toute tâche déjà en attente doit être exécutée et on n'en accepte plus de nouvelles.
Formattage:
“join”;
-&gt; Pourquoi le point-virgule ?
Idem "finish;"
"tasks end"
-&gt; tasks' end</p:text>
  </p:cm>
  <p:cm authorId="1" idx="11" dt="2017-04-12T13:57:43.376">
    <p:pos x="6000" y="100"/>
    <p:text>"toute tâche déjà en attente doit être exécutée et on n'en accepte plus de nouvelles."
ca revient au cas ou on attends toutes les taches, parceque c est le destructeur et que l'interface ne doit pas etre disponible pendant son appel (comme pour le constructeur) donc on ne peut pas avoir de nouvelles taches sauf si le code interne continue a tourner, et a ce moment la on l'attends
les points virgule sont la parceque c'est differentes parties d'un meme algorithme et c'; est uen maniere correcte de separer des bouts de phrase (en particulier dans les listings) par contre normalement on doit pas mettre des majuscules apres, mais bon........................(bored)</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1" dt="2017-04-12T14:02:31.334">
    <p:pos x="6000" y="0"/>
    <p:text>"If reasonable"
-&gt; if reasonable
(minuscule)
Condition sine qua non : World n'utilise pas en parallèle System.
(ça concerne la version de la diapo suivante)</p:text>
  </p:cm>
  <p:cm authorId="1" idx="12" dt="2017-04-12T14:02:31.334">
    <p:pos x="6000" y="100"/>
    <p:text>Oui j'ai pas précisé mais pour moi il n'y a pas de dépendences cycliques directes acceptable, Au PIRE on peut avoir un intermediaire qui depends des eux et les fait communiquer ensemble sans qu'ils sachent qu'ils sont liés autrement.</p:text>
  </p:cm>
  <p:cm authorId="0" idx="12" dt="2017-04-06T14:10:54.412">
    <p:pos x="6000" y="200"/>
    <p:text>Dernière ligne :
la question importante est : est-ce que le handle détient la ressource ?</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3" dt="2017-04-12T14:04:42.612">
    <p:pos x="6000" y="0"/>
    <p:text>id{ provider.acquire_crown(id).get(); }
-&gt; L'interface est bizarre : on passe l'id non-initialisé et on initialise id avec le retour.
// Unique access to a crown
-&gt; Dans la mesure où on passe au constructeur un pool de couronnes, l'unicité n'est pas claire.</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13" dt="2017-04-09T15:41:37.905">
    <p:pos x="6000" y="0"/>
    <p:text>Add mention of C++ Concurrency In Action</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4" dt="2017-04-11T13:33:14.060">
    <p:pos x="6000" y="0"/>
    <p:text>Je propose que tu mettes RECRUITING en haut de chaque diapo.</p:text>
  </p:cm>
  <p:cm authorId="2" idx="1" dt="2017-04-10T09:39:35.386">
    <p:pos x="6000" y="100"/>
    <p:text>c'est une blague?</p:text>
  </p:cm>
  <p:cm authorId="0" idx="15" dt="2017-04-11T13:33:14.060">
    <p:pos x="6000" y="200"/>
    <p:text>Oui, j'avais l'impression qu'on avait bien compris le message et qu'insister pouvait être contre-productif :)</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dt="2017-04-12T12:27:47.921">
    <p:pos x="6000" y="0"/>
    <p:text>"member calls"
On peut avoir une interface avec uniquement des fonctions libres (à moins que tu les considères aussi comme membres)</p:text>
  </p:cm>
  <p:cm authorId="1" idx="2" dt="2017-04-12T12:27:47.921">
    <p:pos x="6000" y="100"/>
    <p:text>Perso je les considère comme membres, mais je suppose qu'on comprends "l'interface" de l'objet.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3" dt="2017-04-12T12:28:08.589">
    <p:pos x="6000" y="0"/>
    <p:text>Est-ce que c'est clair pour tout le monde que "synchroniser" veut dire en fait un truc comme "joindre" ?</p:text>
  </p:cm>
  <p:cm authorId="1" idx="3" dt="2017-04-12T12:28:08.589">
    <p:pos x="6000" y="100"/>
    <p:text>Je clarifie après justement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4" dt="2017-04-12T12:54:34.812">
    <p:pos x="6000" y="0"/>
    <p:text>store.push_back( ft_data.get() );
Sur les diapos précédentes, on mettait deux valeurs, mais là il n'y en a plus qu'une.</p:text>
  </p:cm>
  <p:cm authorId="1" idx="4" dt="2017-04-12T12:54:34.812">
    <p:pos x="6000" y="100"/>
    <p:text>J'ai simplifié parceque les .then prennenttopr de place
pour l'explication ca ne gene pas je pense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5" dt="2017-04-12T12:56:57.356">
    <p:pos x="6000" y="0"/>
    <p:text>math_ninja_flip(store.back(), data, values.back())
En plus, à ce niveau les vectors pourraient être vides (selon ce qu'il y a dans les autres méthodes membres).</p:text>
  </p:cm>
  <p:cm authorId="1" idx="5" dt="2017-04-12T12:56:57.356">
    <p:pos x="6000" y="100"/>
    <p:text>Oui c'est tout les memes races, il faut asolument que l'initialization soit synchronizé avec les autres taches et se fassent avant celles ci. Ca fait partie de ce que je veux poitner.</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6" dt="2017-04-12T13:11:58.144">
    <p:pos x="6000" y="0"/>
    <p:text>Peut-être préciser que l'ordre de déclaration des membres est crucial ici, surtout pour la destruction.</p:text>
  </p:cm>
  <p:cm authorId="1" idx="6" dt="2017-04-12T13:11:58.144">
    <p:pos x="6000" y="100"/>
    <p:text>Dans ma tete c'est toujours crucial, du coup ca me semble evident (vu qu'ils sont dans l'ordre de dépendence, puis dans l'ordre de hot loading)
Je vais préciser a l'oral ok</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7" dt="2017-04-12T13:52:11.818">
    <p:pos x="6000" y="0"/>
    <p:text>"template&lt;class F&gt;"
en trop sur le constructeur.
"while(auto future = launched_task.pop())"
Ca sous-entend que la queue renvoie une valeur construite par défaut quand elle est vide ? C'est suspect.
int count()
-&gt; const
launch([&amp;]{ 
      some_dirty_laundry();
      ++counter;
    })
-&gt; Avant, tu as capturé "this" explicitement (voire "=", je sais plus).</p:text>
  </p:cm>
  <p:cm authorId="1" idx="7" dt="2017-04-12T13:52:11.818">
    <p:pos x="6000" y="100"/>
    <p:text>Dans l'exemple avec la strand j'avais pas le choix, je devais capturer this explicitement
ici c'est pas forcé, mais si tu penses que c'est plus clair je peu</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8" dt="2017-04-12T13:53:22.606">
    <p:pos x="6000" y="0"/>
    <p:text>~BigSystem()
-&gt; Si on s'abstenait de stopper le thread pool, les choses se passeraient bien a priori.
L'accolade fermante colorée est bizarre.</p:text>
  </p:cm>
  <p:cm authorId="1" idx="8" dt="2017-04-12T13:53:22.606">
    <p:pos x="6000" y="100"/>
    <p:text>BigSystem: oui
le probleme devient visible quand on ne detruit pas ce qui contient les taches avant la fin de vie de celui qui a lancé les taches</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9" dt="2017-04-12T13:54:32.742">
    <p:pos x="6000" y="0"/>
    <p:text>"Poppy poppy{ [](auto task){
    work_queue.push(task);
  }}"
Mais le constructeur de Poppy attend un exécuteur.
"function&lt;void()&gt; task = work_queue.pop();
    task();"
Je suis pas sûr de comprendre l'interface de la concurrent_queue mais il faut trouver un moyen de vérifier qu'elle n'est pas vide.</p:text>
  </p:cm>
  <p:cm authorId="1" idx="9" dt="2017-04-12T13:54:11.396">
    <p:pos x="6000" y="100"/>
    <p:text>C'est un executeur simpliste type-erasé qui peut etre réduit a function&lt;void(Task)&gt; mais je prefere le preciser a l'oral parceque c'est pas aussi simple et que c'est juste le principe derier qui compte</p:text>
  </p:cm>
  <p:cm authorId="1" idx="10" dt="2017-04-12T13:54:32.742">
    <p:pos x="6000" y="200"/>
    <p:text>(mais c'est comme ca que je definis les executeurs dans netrush ;)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Traduction technique du précédent slide.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On a un simple systeme qui a besoin d'initialiser des données</a:t>
            </a:r>
          </a:p>
          <a:p>
            <a:pPr lvl="0">
              <a:spcBef>
                <a:spcPts val="0"/>
              </a:spcBef>
              <a:buNone/>
            </a:pPr>
            <a:r>
              <a:rPr lang="en"/>
              <a:t>// via un appel concurrent: parfaitement ok.</a:t>
            </a: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Idéalement les membres sont initialisés en parallèles</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Parfois on a des dépendances entre les membres.</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Version racourcie</a:t>
            </a:r>
          </a:p>
          <a:p>
            <a:pPr lvl="0" rtl="0">
              <a:spcBef>
                <a:spcPts val="0"/>
              </a:spcBef>
              <a:buNone/>
            </a:pPr>
            <a:r>
              <a:rPr lang="en"/>
              <a:t>// Parfois on a des dépendances entre les membres.</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values needs to be protected because the task being launched have a longer lifetime than the constructor execution </a:t>
            </a:r>
          </a:p>
          <a:p>
            <a:pPr lvl="0">
              <a:spcBef>
                <a:spcPts val="0"/>
              </a:spcBef>
              <a:buNone/>
            </a:pPr>
            <a:r>
              <a:rPr lang="en"/>
              <a:t>The object can also be dead before the tasks are executed</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Y à-t-il des situations ou il est raisonable de finir l’initialization plus tard?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Retour sur l’exemple parallele pour montrer le blocage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7</a:t>
            </a:r>
          </a:p>
          <a:p>
            <a:pPr lvl="0">
              <a:spcBef>
                <a:spcPts val="0"/>
              </a:spcBef>
              <a:buNone/>
            </a:pPr>
            <a:r>
              <a:rPr lang="en"/>
              <a:t>// Now we need to protect the data against both init and members</a:t>
            </a:r>
          </a:p>
          <a:p>
            <a:pPr lvl="0">
              <a:spcBef>
                <a:spcPts val="0"/>
              </a:spcBef>
              <a:buNone/>
            </a:pPr>
            <a:r>
              <a:rPr lang="en"/>
              <a:t>Simplistic case, hard to reason about, order is not guaranteed.</a:t>
            </a:r>
          </a:p>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 8</a:t>
            </a:r>
          </a:p>
          <a:p>
            <a:pPr lvl="0">
              <a:spcBef>
                <a:spcPts val="0"/>
              </a:spcBef>
              <a:buNone/>
            </a:pPr>
            <a:r>
              <a:rPr lang="en"/>
              <a:t>// But: ce code reste cohérent depuis l'extérieur</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 // 8</a:t>
            </a:r>
          </a:p>
          <a:p>
            <a:pPr lvl="0" rtl="0">
              <a:spcBef>
                <a:spcPts val="0"/>
              </a:spcBef>
              <a:buNone/>
            </a:pPr>
            <a:r>
              <a:rPr lang="en"/>
              <a:t>// But: ce code reste cohérent depuis l'extérieur</a:t>
            </a:r>
          </a:p>
          <a:p>
            <a:pPr lvl="0">
              <a:spcBef>
                <a:spcPts val="0"/>
              </a:spcBef>
              <a:buNone/>
            </a:pPr>
            <a:r>
              <a:rPr lang="en"/>
              <a:t>Vivement les coroutines.</a:t>
            </a:r>
          </a:p>
          <a:p>
            <a:pPr lvl="0" rtl="0">
              <a:spcBef>
                <a:spcPts val="0"/>
              </a:spcBef>
              <a:buNone/>
            </a:pPr>
            <a:r>
              <a:rPr lang="en"/>
              <a:t>Unwrap</a:t>
            </a:r>
          </a:p>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9</a:t>
            </a:r>
          </a:p>
          <a:p>
            <a:pPr lvl="0">
              <a:spcBef>
                <a:spcPts val="0"/>
              </a:spcBef>
              <a:buNone/>
            </a:pPr>
            <a:r>
              <a:rPr lang="en"/>
              <a:t>// Example when we can defer initialization to a special thread</a:t>
            </a:r>
          </a:p>
          <a:p>
            <a:pPr lvl="0">
              <a:spcBef>
                <a:spcPts val="0"/>
              </a:spcBef>
              <a:buNone/>
            </a:pPr>
            <a:r>
              <a:rPr lang="en"/>
              <a:t>Ordre des membres est toujours important: ordre de dépendance, puis autres ordes.</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10</a:t>
            </a:r>
          </a:p>
          <a:p>
            <a:pPr lvl="0">
              <a:spcBef>
                <a:spcPts val="0"/>
              </a:spcBef>
              <a:buNone/>
            </a:pPr>
            <a:r>
              <a:rPr lang="en"/>
              <a:t>// Example defer initialization using a strand</a:t>
            </a:r>
          </a:p>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11</a:t>
            </a:r>
          </a:p>
          <a:p>
            <a:pPr lvl="0">
              <a:spcBef>
                <a:spcPts val="0"/>
              </a:spcBef>
              <a:buNone/>
            </a:pPr>
            <a:r>
              <a:rPr lang="en"/>
              <a:t>// Example waiting for all launched tasks on destruction</a:t>
            </a:r>
          </a:p>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12</a:t>
            </a:r>
          </a:p>
          <a:p>
            <a:pPr lvl="0">
              <a:spcBef>
                <a:spcPts val="0"/>
              </a:spcBef>
              <a:buNone/>
            </a:pPr>
            <a:r>
              <a:rPr lang="en"/>
              <a:t>// Waiting all tasks will block indefinitely if tasks objects are never called</a:t>
            </a:r>
          </a:p>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13</a:t>
            </a:r>
          </a:p>
          <a:p>
            <a:pPr lvl="0">
              <a:spcBef>
                <a:spcPts val="0"/>
              </a:spcBef>
              <a:buNone/>
            </a:pPr>
            <a:r>
              <a:rPr lang="en"/>
              <a:t>// Waiting all tasks will block indefinitely if tasks objects are never called</a:t>
            </a:r>
          </a:p>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13 Bis</a:t>
            </a:r>
          </a:p>
          <a:p>
            <a:pPr lvl="0">
              <a:spcBef>
                <a:spcPts val="0"/>
              </a:spcBef>
              <a:buNone/>
            </a:pPr>
            <a:r>
              <a:rPr lang="en"/>
              <a:t>// Waiting all tasks will block indefinitely if tasks objects are never called</a:t>
            </a:r>
          </a:p>
          <a:p>
            <a:pPr lvl="0">
              <a:spcBef>
                <a:spcPts val="0"/>
              </a:spcBef>
              <a:buNone/>
            </a:pPr>
            <a:r>
              <a:rPr lang="en"/>
              <a:t>Risque: etre trop dépendant des systemes exterieurs</a:t>
            </a: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Insuffisant</a:t>
            </a:r>
          </a:p>
          <a:p>
            <a:pPr lvl="0" rtl="0">
              <a:spcBef>
                <a:spcPts val="0"/>
              </a:spcBef>
              <a:buNone/>
            </a:pPr>
            <a:r>
              <a:rPr lang="en"/>
              <a:t>What else can we try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14</a:t>
            </a:r>
          </a:p>
          <a:p>
            <a:pPr lvl="0">
              <a:spcBef>
                <a:spcPts val="0"/>
              </a:spcBef>
              <a:buNone/>
            </a:pPr>
            <a:r>
              <a:rPr lang="en"/>
              <a:t>// Not waiting for running tasks will provoke data races</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15</a:t>
            </a:r>
          </a:p>
          <a:p>
            <a:pPr lvl="0">
              <a:spcBef>
                <a:spcPts val="0"/>
              </a:spcBef>
              <a:buNone/>
            </a:pPr>
            <a:r>
              <a:rPr lang="en"/>
              <a:t>// Not waiting for running tasks will provoke data races - meh version</a:t>
            </a:r>
          </a:p>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Critical cases : vous devez du coup vous assurer de controller totallement les executeurs des </a:t>
            </a:r>
            <a:r>
              <a:rPr lang="en"/>
              <a:t>tâches</a:t>
            </a:r>
            <a:r>
              <a:rPr lang="en"/>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Je ne suis pas un expert dans le domaine, n’hesitez pas à challenger mes idées</a:t>
            </a:r>
          </a:p>
          <a:p>
            <a:pPr indent="-228600" lvl="0" marL="457200" rtl="0">
              <a:spcBef>
                <a:spcPts val="0"/>
              </a:spcBef>
              <a:buChar char="-"/>
            </a:pPr>
            <a:r>
              <a:rPr lang="en"/>
              <a:t>Voyez avec l’autre Joël, Joël Falcou, pour ce qui est de la parallelization</a:t>
            </a:r>
          </a:p>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16</a:t>
            </a:r>
          </a:p>
          <a:p>
            <a:pPr lvl="0">
              <a:spcBef>
                <a:spcPts val="0"/>
              </a:spcBef>
              <a:buNone/>
            </a:pPr>
            <a:r>
              <a:rPr lang="en"/>
              <a:t>// Example good destruction sync: task synchronizer</a:t>
            </a:r>
          </a:p>
          <a:p>
            <a:pPr lvl="0">
              <a:spcBef>
                <a:spcPts val="0"/>
              </a:spcBef>
              <a:buNone/>
            </a:pPr>
            <a:r>
              <a:rPr lang="en"/>
              <a:t> // now task lifetime depends on task_synchronizer's</a:t>
            </a: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Do not wait. Fire and forget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17</a:t>
            </a:r>
          </a:p>
          <a:p>
            <a:pPr lvl="0">
              <a:spcBef>
                <a:spcPts val="0"/>
              </a:spcBef>
              <a:buNone/>
            </a:pPr>
            <a:r>
              <a:rPr lang="en"/>
              <a:t>// Example good destruction sync</a:t>
            </a:r>
          </a:p>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18</a:t>
            </a:r>
          </a:p>
          <a:p>
            <a:pPr lvl="0">
              <a:spcBef>
                <a:spcPts val="0"/>
              </a:spcBef>
              <a:buNone/>
            </a:pPr>
            <a:r>
              <a:rPr lang="en"/>
              <a:t>// It's ok to not wait</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19</a:t>
            </a:r>
          </a:p>
          <a:p>
            <a:pPr lvl="0">
              <a:spcBef>
                <a:spcPts val="0"/>
              </a:spcBef>
              <a:buNone/>
            </a:pPr>
            <a:r>
              <a:rPr lang="en"/>
              <a:t>// It's ok to not wait if you don't really own the resource</a:t>
            </a:r>
          </a:p>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Application might be more than one process or machine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20</a:t>
            </a:r>
          </a:p>
          <a:p>
            <a:pPr lvl="0">
              <a:spcBef>
                <a:spcPts val="0"/>
              </a:spcBef>
              <a:buNone/>
            </a:pPr>
            <a:r>
              <a:rPr lang="en"/>
              <a:t>// What the user code looks like</a:t>
            </a:r>
          </a:p>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 20</a:t>
            </a:r>
          </a:p>
          <a:p>
            <a:pPr lvl="0" rtl="0">
              <a:spcBef>
                <a:spcPts val="0"/>
              </a:spcBef>
              <a:buNone/>
            </a:pPr>
            <a:r>
              <a:rPr lang="en"/>
              <a:t>// What the user code looks like</a:t>
            </a:r>
          </a:p>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a:spcBef>
                <a:spcPts val="0"/>
              </a:spcBef>
              <a:buChar char="-"/>
            </a:pPr>
            <a:r>
              <a:rPr lang="en"/>
              <a:t>Mes differents projets</a:t>
            </a:r>
          </a:p>
          <a:p>
            <a:pPr indent="-228600" lvl="0" marL="457200" rtl="0">
              <a:spcBef>
                <a:spcPts val="0"/>
              </a:spcBef>
              <a:buChar char="-"/>
            </a:pPr>
            <a:r>
              <a:rPr lang="en"/>
              <a:t>J’ai passé pas mal de temps à experimenter via le sprojets, lire des livres voir des talks</a:t>
            </a:r>
          </a:p>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Mentionner les Languages fonctionels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Ce sont des points de vue que l’on va prendre pour construire nos objets.</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omments" Target="../comments/commen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comments" Target="../comments/commen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comments" Target="../comments/commen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comments" Target="../comments/commen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comments" Target="../comments/commen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comments" Target="../comments/commen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comments" Target="../comments/commen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comments" Target="../comments/commen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www.youtube.com/watch?v=32f6JrQPV8c" TargetMode="External"/><Relationship Id="rId4" Type="http://schemas.openxmlformats.org/officeDocument/2006/relationships/hyperlink" Target="https://www.manning.com/books/c-plus-plus-concurrency-in-action" TargetMode="External"/><Relationship Id="rId5" Type="http://schemas.openxmlformats.org/officeDocument/2006/relationships/hyperlink" Target="mailto:mjklaim@gmail.com" TargetMode="External"/><Relationship Id="rId6" Type="http://schemas.openxmlformats.org/officeDocument/2006/relationships/hyperlink" Target="mailto:jlamotte@softbankrobitics.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comments" Target="../comments/commen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comments" Target="../comments/comment14.xml"/><Relationship Id="rId4" Type="http://schemas.openxmlformats.org/officeDocument/2006/relationships/hyperlink" Target="https://github.com/aldebaran/libq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264150" y="162325"/>
            <a:ext cx="8520600" cy="1635300"/>
          </a:xfrm>
          <a:prstGeom prst="rect">
            <a:avLst/>
          </a:prstGeom>
        </p:spPr>
        <p:txBody>
          <a:bodyPr anchorCtr="0" anchor="b" bIns="91425" lIns="91425" rIns="91425" tIns="91425">
            <a:noAutofit/>
          </a:bodyPr>
          <a:lstStyle/>
          <a:p>
            <a:pPr lvl="0">
              <a:spcBef>
                <a:spcPts val="0"/>
              </a:spcBef>
              <a:buNone/>
            </a:pPr>
            <a:r>
              <a:rPr lang="en">
                <a:latin typeface="Ultra"/>
                <a:ea typeface="Ultra"/>
                <a:cs typeface="Ultra"/>
                <a:sym typeface="Ultra"/>
              </a:rPr>
              <a:t>Compose Chaos</a:t>
            </a:r>
          </a:p>
        </p:txBody>
      </p:sp>
      <p:sp>
        <p:nvSpPr>
          <p:cNvPr id="55" name="Shape 55"/>
          <p:cNvSpPr txBox="1"/>
          <p:nvPr>
            <p:ph idx="1" type="subTitle"/>
          </p:nvPr>
        </p:nvSpPr>
        <p:spPr>
          <a:xfrm>
            <a:off x="311700" y="2175450"/>
            <a:ext cx="8520600" cy="792600"/>
          </a:xfrm>
          <a:prstGeom prst="rect">
            <a:avLst/>
          </a:prstGeom>
        </p:spPr>
        <p:txBody>
          <a:bodyPr anchorCtr="0" anchor="t" bIns="91425" lIns="91425" rIns="91425" tIns="91425">
            <a:noAutofit/>
          </a:bodyPr>
          <a:lstStyle/>
          <a:p>
            <a:pPr lvl="0">
              <a:spcBef>
                <a:spcPts val="0"/>
              </a:spcBef>
              <a:buNone/>
            </a:pPr>
            <a:r>
              <a:rPr lang="en">
                <a:solidFill>
                  <a:srgbClr val="FFFFFF"/>
                </a:solidFill>
              </a:rPr>
              <a:t>Part 1: RAII Applied to Concurrency</a:t>
            </a:r>
          </a:p>
          <a:p>
            <a:pPr lvl="0">
              <a:spcBef>
                <a:spcPts val="0"/>
              </a:spcBef>
              <a:buNone/>
            </a:pPr>
            <a:r>
              <a:rPr lang="en">
                <a:solidFill>
                  <a:srgbClr val="FF0000"/>
                </a:solidFill>
              </a:rPr>
              <a:t>&lt;image of “chaos” in a lego piece shape&gt;</a:t>
            </a:r>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9900"/>
                </a:solidFill>
              </a:rPr>
              <a:t>RAII:</a:t>
            </a:r>
            <a:r>
              <a:rPr lang="en">
                <a:solidFill>
                  <a:srgbClr val="FF9900"/>
                </a:solidFill>
              </a:rPr>
              <a:t> </a:t>
            </a:r>
            <a:r>
              <a:rPr lang="en" sz="2400">
                <a:solidFill>
                  <a:srgbClr val="FF9900"/>
                </a:solidFill>
                <a:latin typeface="Roboto Mono"/>
                <a:ea typeface="Roboto Mono"/>
                <a:cs typeface="Roboto Mono"/>
                <a:sym typeface="Roboto Mono"/>
              </a:rPr>
              <a:t>Constructor and Destructor</a:t>
            </a:r>
          </a:p>
        </p:txBody>
      </p:sp>
      <p:sp>
        <p:nvSpPr>
          <p:cNvPr id="119" name="Shape 11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Constructor: once constructed, an object must be able to handle concurrent member calls.</a:t>
            </a:r>
            <a:br>
              <a:rPr lang="en" sz="2400">
                <a:solidFill>
                  <a:srgbClr val="FFFFFF"/>
                </a:solidFill>
                <a:latin typeface="Roboto Mono"/>
                <a:ea typeface="Roboto Mono"/>
                <a:cs typeface="Roboto Mono"/>
                <a:sym typeface="Roboto Mono"/>
              </a:rPr>
            </a:br>
          </a:p>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Destructor: all tasks launched by this object and accessing its internal data</a:t>
            </a:r>
            <a:br>
              <a:rPr lang="en" sz="2400">
                <a:solidFill>
                  <a:srgbClr val="FFFFFF"/>
                </a:solidFill>
                <a:latin typeface="Roboto Mono"/>
                <a:ea typeface="Roboto Mono"/>
                <a:cs typeface="Roboto Mono"/>
                <a:sym typeface="Roboto Mono"/>
              </a:rPr>
            </a:br>
            <a:r>
              <a:rPr lang="en" sz="2400">
                <a:solidFill>
                  <a:srgbClr val="FFFFFF"/>
                </a:solidFill>
                <a:latin typeface="Roboto Mono"/>
                <a:ea typeface="Roboto Mono"/>
                <a:cs typeface="Roboto Mono"/>
                <a:sym typeface="Roboto Mono"/>
              </a:rPr>
              <a:t>must be synchronized before the end of the destructor.</a:t>
            </a:r>
          </a:p>
        </p:txBody>
      </p:sp>
      <p:sp>
        <p:nvSpPr>
          <p:cNvPr id="120" name="Shape 1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9900"/>
                </a:solidFill>
              </a:rPr>
              <a:t>RAII: </a:t>
            </a:r>
            <a:r>
              <a:rPr lang="en" sz="2400">
                <a:solidFill>
                  <a:srgbClr val="FF9900"/>
                </a:solidFill>
                <a:latin typeface="Roboto Mono"/>
                <a:ea typeface="Roboto Mono"/>
                <a:cs typeface="Roboto Mono"/>
                <a:sym typeface="Roboto Mono"/>
              </a:rPr>
              <a:t>Constructor and Destructor</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9900"/>
              </a:buClr>
              <a:buSzPct val="100000"/>
              <a:buFont typeface="Roboto Mono"/>
              <a:buAutoNum type="arabicPeriod"/>
            </a:pPr>
            <a:r>
              <a:rPr lang="en" sz="2400">
                <a:solidFill>
                  <a:srgbClr val="FF9900"/>
                </a:solidFill>
                <a:latin typeface="Roboto Mono"/>
                <a:ea typeface="Roboto Mono"/>
                <a:cs typeface="Roboto Mono"/>
                <a:sym typeface="Roboto Mono"/>
              </a:rPr>
              <a:t>Constructor: once constructed, an object must be able to handle concurrent member calls.</a:t>
            </a:r>
            <a:br>
              <a:rPr lang="en" sz="2400">
                <a:solidFill>
                  <a:srgbClr val="FFFFFF"/>
                </a:solidFill>
                <a:latin typeface="Roboto Mono"/>
                <a:ea typeface="Roboto Mono"/>
                <a:cs typeface="Roboto Mono"/>
                <a:sym typeface="Roboto Mono"/>
              </a:rPr>
            </a:br>
          </a:p>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Destructor: all tasks launched by this object and accessing its internal data</a:t>
            </a:r>
            <a:br>
              <a:rPr lang="en" sz="2400">
                <a:solidFill>
                  <a:srgbClr val="FFFFFF"/>
                </a:solidFill>
                <a:latin typeface="Roboto Mono"/>
                <a:ea typeface="Roboto Mono"/>
                <a:cs typeface="Roboto Mono"/>
                <a:sym typeface="Roboto Mono"/>
              </a:rPr>
            </a:br>
            <a:r>
              <a:rPr lang="en" sz="2400">
                <a:solidFill>
                  <a:srgbClr val="FFFFFF"/>
                </a:solidFill>
                <a:latin typeface="Roboto Mono"/>
                <a:ea typeface="Roboto Mono"/>
                <a:cs typeface="Roboto Mono"/>
                <a:sym typeface="Roboto Mono"/>
              </a:rPr>
              <a:t>must be synchronized before the end of the destructor.</a:t>
            </a:r>
          </a:p>
        </p:txBody>
      </p:sp>
      <p:sp>
        <p:nvSpPr>
          <p:cNvPr id="127" name="Shape 1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idx="1" type="body"/>
          </p:nvPr>
        </p:nvSpPr>
        <p:spPr>
          <a:xfrm>
            <a:off x="304775" y="302175"/>
            <a:ext cx="8400900" cy="44544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struct</a:t>
            </a:r>
            <a:r>
              <a:rPr lang="en" sz="1200">
                <a:solidFill>
                  <a:srgbClr val="D4D4D4"/>
                </a:solidFill>
                <a:latin typeface="Roboto Mono"/>
                <a:ea typeface="Roboto Mono"/>
                <a:cs typeface="Roboto Mono"/>
                <a:sym typeface="Roboto Mono"/>
              </a:rPr>
              <a:t> Data { </a:t>
            </a:r>
            <a:r>
              <a:rPr lang="en" sz="1200">
                <a:solidFill>
                  <a:srgbClr val="569CD6"/>
                </a:solidFill>
                <a:latin typeface="Roboto Mono"/>
                <a:ea typeface="Roboto Mono"/>
                <a:cs typeface="Roboto Mono"/>
                <a:sym typeface="Roboto Mono"/>
              </a:rPr>
              <a:t>int </a:t>
            </a:r>
            <a:r>
              <a:rPr lang="en" sz="1200">
                <a:solidFill>
                  <a:srgbClr val="D4D4D4"/>
                </a:solidFill>
                <a:latin typeface="Roboto Mono"/>
                <a:ea typeface="Roboto Mono"/>
                <a:cs typeface="Roboto Mono"/>
                <a:sym typeface="Roboto Mono"/>
              </a:rPr>
              <a:t>code; </a:t>
            </a:r>
            <a:r>
              <a:rPr lang="en" sz="1200">
                <a:solidFill>
                  <a:srgbClr val="608B4E"/>
                </a:solidFill>
                <a:latin typeface="Roboto Mono"/>
                <a:ea typeface="Roboto Mono"/>
                <a:cs typeface="Roboto Mono"/>
                <a:sym typeface="Roboto Mono"/>
              </a:rPr>
              <a:t>/* ... */</a:t>
            </a: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608B4E"/>
                </a:solidFill>
                <a:latin typeface="Roboto Mono"/>
                <a:ea typeface="Roboto Mono"/>
                <a:cs typeface="Roboto Mono"/>
                <a:sym typeface="Roboto Mono"/>
              </a:rPr>
              <a:t>// might be concurrent</a:t>
            </a:r>
          </a:p>
          <a:p>
            <a:pPr lvl="0" rtl="0">
              <a:lnSpc>
                <a:spcPct val="135714"/>
              </a:lnSpc>
              <a:spcBef>
                <a:spcPts val="0"/>
              </a:spcBef>
              <a:spcAft>
                <a:spcPts val="0"/>
              </a:spcAft>
              <a:buNone/>
            </a:pPr>
            <a:r>
              <a:rPr lang="en" sz="1200">
                <a:solidFill>
                  <a:srgbClr val="FF9900"/>
                </a:solidFill>
                <a:latin typeface="Roboto Mono"/>
                <a:ea typeface="Roboto Mono"/>
                <a:cs typeface="Roboto Mono"/>
                <a:sym typeface="Roboto Mono"/>
              </a:rPr>
              <a:t>future&lt;Data&gt;</a:t>
            </a:r>
            <a:r>
              <a:rPr lang="en" sz="1200">
                <a:solidFill>
                  <a:srgbClr val="D4D4D4"/>
                </a:solidFill>
                <a:latin typeface="Roboto Mono"/>
                <a:ea typeface="Roboto Mono"/>
                <a:cs typeface="Roboto Mono"/>
                <a:sym typeface="Roboto Mono"/>
              </a:rPr>
              <a:t> crunch(</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value); </a:t>
            </a:r>
          </a:p>
          <a:p>
            <a:pPr lvl="0" rtl="0">
              <a:lnSpc>
                <a:spcPct val="135714"/>
              </a:lnSpc>
              <a:spcBef>
                <a:spcPts val="0"/>
              </a:spcBef>
              <a:spcAft>
                <a:spcPts val="0"/>
              </a:spcAft>
              <a:buNone/>
            </a:pPr>
            <a:r>
              <a:t/>
            </a:r>
            <a:endParaRPr sz="1200">
              <a:solidFill>
                <a:srgbClr val="569CD6"/>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struct </a:t>
            </a:r>
            <a:r>
              <a:rPr lang="en" sz="1200">
                <a:solidFill>
                  <a:srgbClr val="D4D4D4"/>
                </a:solidFill>
                <a:latin typeface="Roboto Mono"/>
                <a:ea typeface="Roboto Mono"/>
                <a:cs typeface="Roboto Mono"/>
                <a:sym typeface="Roboto Mono"/>
              </a:rPr>
              <a:t>System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explicit </a:t>
            </a:r>
            <a:r>
              <a:rPr lang="en" sz="1200">
                <a:solidFill>
                  <a:srgbClr val="D4D4D4"/>
                </a:solidFill>
                <a:latin typeface="Roboto Mono"/>
                <a:ea typeface="Roboto Mono"/>
                <a:cs typeface="Roboto Mono"/>
                <a:sym typeface="Roboto Mono"/>
              </a:rPr>
              <a:t>System(int x)</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 store{ crunch(</a:t>
            </a:r>
            <a:r>
              <a:rPr lang="en" sz="1200">
                <a:solidFill>
                  <a:srgbClr val="B5CEA8"/>
                </a:solidFill>
                <a:latin typeface="Roboto Mono"/>
                <a:ea typeface="Roboto Mono"/>
                <a:cs typeface="Roboto Mono"/>
                <a:sym typeface="Roboto Mono"/>
              </a:rPr>
              <a:t>x</a:t>
            </a:r>
            <a:r>
              <a:rPr lang="en" sz="1200">
                <a:solidFill>
                  <a:srgbClr val="D4D4D4"/>
                </a:solidFill>
                <a:latin typeface="Roboto Mono"/>
                <a:ea typeface="Roboto Mono"/>
                <a:cs typeface="Roboto Mono"/>
                <a:sym typeface="Roboto Mono"/>
              </a:rPr>
              <a:t>)</a:t>
            </a:r>
            <a:r>
              <a:rPr lang="en" sz="1200">
                <a:solidFill>
                  <a:srgbClr val="FF9900"/>
                </a:solidFill>
                <a:latin typeface="Roboto Mono"/>
                <a:ea typeface="Roboto Mono"/>
                <a:cs typeface="Roboto Mono"/>
                <a:sym typeface="Roboto Mono"/>
              </a:rPr>
              <a:t>.get()</a:t>
            </a: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private: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vector&lt;Data&gt; store;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spcBef>
                <a:spcPts val="0"/>
              </a:spcBef>
              <a:buNone/>
            </a:pPr>
            <a:r>
              <a:t/>
            </a:r>
            <a:endParaRPr sz="1200">
              <a:solidFill>
                <a:srgbClr val="FF0000"/>
              </a:solidFill>
              <a:latin typeface="Roboto Mono"/>
              <a:ea typeface="Roboto Mono"/>
              <a:cs typeface="Roboto Mono"/>
              <a:sym typeface="Roboto Mono"/>
            </a:endParaRPr>
          </a:p>
        </p:txBody>
      </p:sp>
      <p:sp>
        <p:nvSpPr>
          <p:cNvPr id="133" name="Shape 1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idx="1" type="body"/>
          </p:nvPr>
        </p:nvSpPr>
        <p:spPr>
          <a:xfrm>
            <a:off x="304775" y="302175"/>
            <a:ext cx="8415300" cy="44544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future&lt;vector&lt;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&gt;&gt; big_fat_random_garbage();</a:t>
            </a:r>
          </a:p>
          <a:p>
            <a:pPr lvl="0" rtl="0">
              <a:lnSpc>
                <a:spcPct val="135714"/>
              </a:lnSpc>
              <a:spcBef>
                <a:spcPts val="0"/>
              </a:spcBef>
              <a:spcAft>
                <a:spcPts val="0"/>
              </a:spcAft>
              <a:buNone/>
            </a:pPr>
            <a:r>
              <a:t/>
            </a:r>
            <a:endParaRPr sz="1200">
              <a:solidFill>
                <a:srgbClr val="569CD6"/>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struct</a:t>
            </a:r>
            <a:r>
              <a:rPr lang="en" sz="1200">
                <a:solidFill>
                  <a:srgbClr val="D4D4D4"/>
                </a:solidFill>
                <a:latin typeface="Roboto Mono"/>
                <a:ea typeface="Roboto Mono"/>
                <a:cs typeface="Roboto Mono"/>
                <a:sym typeface="Roboto Mono"/>
              </a:rPr>
              <a:t> System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explicit</a:t>
            </a:r>
            <a:r>
              <a:rPr lang="en" sz="1200">
                <a:solidFill>
                  <a:srgbClr val="D4D4D4"/>
                </a:solidFill>
                <a:latin typeface="Roboto Mono"/>
                <a:ea typeface="Roboto Mono"/>
                <a:cs typeface="Roboto Mono"/>
                <a:sym typeface="Roboto Mono"/>
              </a:rPr>
              <a:t> System(</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x)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ft_1 = crunch(some_cosmic_constant);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ft_2 = crunch(x);</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ft_ints = big_fat_random_garbage();</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store = {ft_1.get(), ft_2.get()};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values = ft_ints.get();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private: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vector&lt;Data&gt; store;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values;</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spcBef>
                <a:spcPts val="0"/>
              </a:spcBef>
              <a:buNone/>
            </a:pPr>
            <a:r>
              <a:t/>
            </a:r>
            <a:endParaRPr sz="1200">
              <a:solidFill>
                <a:srgbClr val="569CD6"/>
              </a:solidFill>
              <a:latin typeface="Roboto Mono"/>
              <a:ea typeface="Roboto Mono"/>
              <a:cs typeface="Roboto Mono"/>
              <a:sym typeface="Roboto Mono"/>
            </a:endParaRPr>
          </a:p>
        </p:txBody>
      </p:sp>
      <p:sp>
        <p:nvSpPr>
          <p:cNvPr id="139" name="Shape 13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idx="1" type="body"/>
          </p:nvPr>
        </p:nvSpPr>
        <p:spPr>
          <a:xfrm>
            <a:off x="304775" y="302175"/>
            <a:ext cx="8408100" cy="44544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math_ninja_flip(</a:t>
            </a:r>
            <a:r>
              <a:rPr lang="en" sz="1200">
                <a:solidFill>
                  <a:srgbClr val="569CD6"/>
                </a:solidFill>
                <a:latin typeface="Roboto Mono"/>
                <a:ea typeface="Roboto Mono"/>
                <a:cs typeface="Roboto Mono"/>
                <a:sym typeface="Roboto Mono"/>
              </a:rPr>
              <a:t>const</a:t>
            </a:r>
            <a:r>
              <a:rPr lang="en" sz="1200">
                <a:solidFill>
                  <a:srgbClr val="D4D4D4"/>
                </a:solidFill>
                <a:latin typeface="Roboto Mono"/>
                <a:ea typeface="Roboto Mono"/>
                <a:cs typeface="Roboto Mono"/>
                <a:sym typeface="Roboto Mono"/>
              </a:rPr>
              <a:t> Data&amp; x, </a:t>
            </a:r>
            <a:r>
              <a:rPr lang="en" sz="1200">
                <a:solidFill>
                  <a:srgbClr val="569CD6"/>
                </a:solidFill>
                <a:latin typeface="Roboto Mono"/>
                <a:ea typeface="Roboto Mono"/>
                <a:cs typeface="Roboto Mono"/>
                <a:sym typeface="Roboto Mono"/>
              </a:rPr>
              <a:t>const</a:t>
            </a:r>
            <a:r>
              <a:rPr lang="en" sz="1200">
                <a:solidFill>
                  <a:srgbClr val="D4D4D4"/>
                </a:solidFill>
                <a:latin typeface="Roboto Mono"/>
                <a:ea typeface="Roboto Mono"/>
                <a:cs typeface="Roboto Mono"/>
                <a:sym typeface="Roboto Mono"/>
              </a:rPr>
              <a:t> Data&amp; y, </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value);</a:t>
            </a:r>
          </a:p>
          <a:p>
            <a:pPr lvl="0" rtl="0">
              <a:lnSpc>
                <a:spcPct val="135714"/>
              </a:lnSpc>
              <a:spcBef>
                <a:spcPts val="0"/>
              </a:spcBef>
              <a:spcAft>
                <a:spcPts val="0"/>
              </a:spcAft>
              <a:buNone/>
            </a:pPr>
            <a:r>
              <a:t/>
            </a:r>
            <a:endParaRPr sz="1200">
              <a:solidFill>
                <a:srgbClr val="569CD6"/>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struct</a:t>
            </a:r>
            <a:r>
              <a:rPr lang="en" sz="1200">
                <a:solidFill>
                  <a:srgbClr val="D4D4D4"/>
                </a:solidFill>
                <a:latin typeface="Roboto Mono"/>
                <a:ea typeface="Roboto Mono"/>
                <a:cs typeface="Roboto Mono"/>
                <a:sym typeface="Roboto Mono"/>
              </a:rPr>
              <a:t> System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explicit</a:t>
            </a:r>
            <a:r>
              <a:rPr lang="en" sz="1200">
                <a:solidFill>
                  <a:srgbClr val="D4D4D4"/>
                </a:solidFill>
                <a:latin typeface="Roboto Mono"/>
                <a:ea typeface="Roboto Mono"/>
                <a:cs typeface="Roboto Mono"/>
                <a:sym typeface="Roboto Mono"/>
              </a:rPr>
              <a:t> System(</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x)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ft_1 = crunch(some_cosmic_constant);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ft_2 = crunch(x);</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store = {ft_1.get(), ft_2.get()};</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values = { math_ninja_flip(store[</a:t>
            </a:r>
            <a:r>
              <a:rPr lang="en" sz="1200">
                <a:solidFill>
                  <a:srgbClr val="B5CEA8"/>
                </a:solidFill>
                <a:latin typeface="Roboto Mono"/>
                <a:ea typeface="Roboto Mono"/>
                <a:cs typeface="Roboto Mono"/>
                <a:sym typeface="Roboto Mono"/>
              </a:rPr>
              <a:t>0</a:t>
            </a:r>
            <a:r>
              <a:rPr lang="en" sz="1200">
                <a:solidFill>
                  <a:srgbClr val="D4D4D4"/>
                </a:solidFill>
                <a:latin typeface="Roboto Mono"/>
                <a:ea typeface="Roboto Mono"/>
                <a:cs typeface="Roboto Mono"/>
                <a:sym typeface="Roboto Mono"/>
              </a:rPr>
              <a:t>], store[</a:t>
            </a:r>
            <a:r>
              <a:rPr lang="en" sz="1200">
                <a:solidFill>
                  <a:srgbClr val="B5CEA8"/>
                </a:solidFill>
                <a:latin typeface="Roboto Mono"/>
                <a:ea typeface="Roboto Mono"/>
                <a:cs typeface="Roboto Mono"/>
                <a:sym typeface="Roboto Mono"/>
              </a:rPr>
              <a:t>1</a:t>
            </a:r>
            <a:r>
              <a:rPr lang="en" sz="1200">
                <a:solidFill>
                  <a:srgbClr val="D4D4D4"/>
                </a:solidFill>
                <a:latin typeface="Roboto Mono"/>
                <a:ea typeface="Roboto Mono"/>
                <a:cs typeface="Roboto Mono"/>
                <a:sym typeface="Roboto Mono"/>
              </a:rPr>
              <a:t>], x)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private: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vector&lt;Data&gt; store;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values;</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spcBef>
                <a:spcPts val="0"/>
              </a:spcBef>
              <a:buNone/>
            </a:pPr>
            <a:r>
              <a:t/>
            </a:r>
            <a:endParaRPr sz="1200">
              <a:solidFill>
                <a:srgbClr val="569CD6"/>
              </a:solidFill>
              <a:latin typeface="Roboto Mono"/>
              <a:ea typeface="Roboto Mono"/>
              <a:cs typeface="Roboto Mono"/>
              <a:sym typeface="Roboto Mono"/>
            </a:endParaRPr>
          </a:p>
        </p:txBody>
      </p:sp>
      <p:sp>
        <p:nvSpPr>
          <p:cNvPr id="145" name="Shape 1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idx="1" type="body"/>
          </p:nvPr>
        </p:nvSpPr>
        <p:spPr>
          <a:xfrm>
            <a:off x="304775" y="302175"/>
            <a:ext cx="8408100" cy="44544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math_ninja_flip(</a:t>
            </a:r>
            <a:r>
              <a:rPr lang="en" sz="1200">
                <a:solidFill>
                  <a:srgbClr val="569CD6"/>
                </a:solidFill>
                <a:latin typeface="Roboto Mono"/>
                <a:ea typeface="Roboto Mono"/>
                <a:cs typeface="Roboto Mono"/>
                <a:sym typeface="Roboto Mono"/>
              </a:rPr>
              <a:t>const</a:t>
            </a:r>
            <a:r>
              <a:rPr lang="en" sz="1200">
                <a:solidFill>
                  <a:srgbClr val="D4D4D4"/>
                </a:solidFill>
                <a:latin typeface="Roboto Mono"/>
                <a:ea typeface="Roboto Mono"/>
                <a:cs typeface="Roboto Mono"/>
                <a:sym typeface="Roboto Mono"/>
              </a:rPr>
              <a:t> Data&amp; x, </a:t>
            </a:r>
            <a:r>
              <a:rPr lang="en" sz="1200">
                <a:solidFill>
                  <a:srgbClr val="569CD6"/>
                </a:solidFill>
                <a:latin typeface="Roboto Mono"/>
                <a:ea typeface="Roboto Mono"/>
                <a:cs typeface="Roboto Mono"/>
                <a:sym typeface="Roboto Mono"/>
              </a:rPr>
              <a:t>const</a:t>
            </a:r>
            <a:r>
              <a:rPr lang="en" sz="1200">
                <a:solidFill>
                  <a:srgbClr val="D4D4D4"/>
                </a:solidFill>
                <a:latin typeface="Roboto Mono"/>
                <a:ea typeface="Roboto Mono"/>
                <a:cs typeface="Roboto Mono"/>
                <a:sym typeface="Roboto Mono"/>
              </a:rPr>
              <a:t> Data&amp; y, </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value);</a:t>
            </a:r>
          </a:p>
          <a:p>
            <a:pPr lvl="0" rtl="0">
              <a:lnSpc>
                <a:spcPct val="135714"/>
              </a:lnSpc>
              <a:spcBef>
                <a:spcPts val="0"/>
              </a:spcBef>
              <a:spcAft>
                <a:spcPts val="0"/>
              </a:spcAft>
              <a:buNone/>
            </a:pPr>
            <a:r>
              <a:t/>
            </a:r>
            <a:endParaRPr sz="1200">
              <a:solidFill>
                <a:srgbClr val="569CD6"/>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struct</a:t>
            </a:r>
            <a:r>
              <a:rPr lang="en" sz="1200">
                <a:solidFill>
                  <a:srgbClr val="D4D4D4"/>
                </a:solidFill>
                <a:latin typeface="Roboto Mono"/>
                <a:ea typeface="Roboto Mono"/>
                <a:cs typeface="Roboto Mono"/>
                <a:sym typeface="Roboto Mono"/>
              </a:rPr>
              <a:t> System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explicit</a:t>
            </a:r>
            <a:r>
              <a:rPr lang="en" sz="1200">
                <a:solidFill>
                  <a:srgbClr val="D4D4D4"/>
                </a:solidFill>
                <a:latin typeface="Roboto Mono"/>
                <a:ea typeface="Roboto Mono"/>
                <a:cs typeface="Roboto Mono"/>
                <a:sym typeface="Roboto Mono"/>
              </a:rPr>
              <a:t> System(</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x)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 </a:t>
            </a:r>
            <a:r>
              <a:rPr lang="en" sz="1200">
                <a:solidFill>
                  <a:srgbClr val="D4D4D4"/>
                </a:solidFill>
                <a:latin typeface="Roboto Mono"/>
                <a:ea typeface="Roboto Mono"/>
                <a:cs typeface="Roboto Mono"/>
                <a:sym typeface="Roboto Mono"/>
              </a:rPr>
              <a:t>store{crunch(some_cosmic_constant).get(), crunch(x).get()}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 values{ math_ninja_flip(store[</a:t>
            </a:r>
            <a:r>
              <a:rPr lang="en" sz="1200">
                <a:solidFill>
                  <a:srgbClr val="B5CEA8"/>
                </a:solidFill>
                <a:latin typeface="Roboto Mono"/>
                <a:ea typeface="Roboto Mono"/>
                <a:cs typeface="Roboto Mono"/>
                <a:sym typeface="Roboto Mono"/>
              </a:rPr>
              <a:t>0</a:t>
            </a:r>
            <a:r>
              <a:rPr lang="en" sz="1200">
                <a:solidFill>
                  <a:srgbClr val="D4D4D4"/>
                </a:solidFill>
                <a:latin typeface="Roboto Mono"/>
                <a:ea typeface="Roboto Mono"/>
                <a:cs typeface="Roboto Mono"/>
                <a:sym typeface="Roboto Mono"/>
              </a:rPr>
              <a:t>], store[</a:t>
            </a:r>
            <a:r>
              <a:rPr lang="en" sz="1200">
                <a:solidFill>
                  <a:srgbClr val="B5CEA8"/>
                </a:solidFill>
                <a:latin typeface="Roboto Mono"/>
                <a:ea typeface="Roboto Mono"/>
                <a:cs typeface="Roboto Mono"/>
                <a:sym typeface="Roboto Mono"/>
              </a:rPr>
              <a:t>1</a:t>
            </a:r>
            <a:r>
              <a:rPr lang="en" sz="1200">
                <a:solidFill>
                  <a:srgbClr val="D4D4D4"/>
                </a:solidFill>
                <a:latin typeface="Roboto Mono"/>
                <a:ea typeface="Roboto Mono"/>
                <a:cs typeface="Roboto Mono"/>
                <a:sym typeface="Roboto Mono"/>
              </a:rPr>
              <a:t>], x)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private: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vector&lt;Data&gt; store;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values;</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spcBef>
                <a:spcPts val="0"/>
              </a:spcBef>
              <a:buNone/>
            </a:pPr>
            <a:r>
              <a:t/>
            </a:r>
            <a:endParaRPr sz="1200">
              <a:solidFill>
                <a:srgbClr val="569CD6"/>
              </a:solidFill>
              <a:latin typeface="Roboto Mono"/>
              <a:ea typeface="Roboto Mono"/>
              <a:cs typeface="Roboto Mono"/>
              <a:sym typeface="Roboto Mono"/>
            </a:endParaRPr>
          </a:p>
        </p:txBody>
      </p:sp>
      <p:sp>
        <p:nvSpPr>
          <p:cNvPr id="151" name="Shape 1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latin typeface="Roboto Mono"/>
                <a:ea typeface="Roboto Mono"/>
                <a:cs typeface="Roboto Mono"/>
                <a:sym typeface="Roboto Mono"/>
              </a:rPr>
              <a:t>Constructor</a:t>
            </a: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400">
                <a:solidFill>
                  <a:srgbClr val="FFFFFF"/>
                </a:solidFill>
                <a:latin typeface="Roboto Mono"/>
                <a:ea typeface="Roboto Mono"/>
                <a:cs typeface="Roboto Mono"/>
                <a:sym typeface="Roboto Mono"/>
              </a:rPr>
              <a:t>After the end of the constructor, the object must be able to handle concurrent member calls.</a:t>
            </a:r>
          </a:p>
          <a:p>
            <a:pPr indent="-381000" lvl="0" marL="457200" rtl="0">
              <a:spcBef>
                <a:spcPts val="0"/>
              </a:spcBef>
              <a:buClr>
                <a:srgbClr val="FF9900"/>
              </a:buClr>
              <a:buSzPct val="100000"/>
              <a:buFont typeface="Roboto Mono"/>
            </a:pPr>
            <a:r>
              <a:rPr lang="en" sz="2400">
                <a:solidFill>
                  <a:srgbClr val="FF9900"/>
                </a:solidFill>
                <a:latin typeface="Roboto Mono"/>
                <a:ea typeface="Roboto Mono"/>
                <a:cs typeface="Roboto Mono"/>
                <a:sym typeface="Roboto Mono"/>
              </a:rPr>
              <a:t>Initialization must be synchronous</a:t>
            </a:r>
            <a:r>
              <a:rPr lang="en" sz="2400">
                <a:solidFill>
                  <a:srgbClr val="FFFFFF"/>
                </a:solidFill>
                <a:latin typeface="Roboto Mono"/>
                <a:ea typeface="Roboto Mono"/>
                <a:cs typeface="Roboto Mono"/>
                <a:sym typeface="Roboto Mono"/>
              </a:rPr>
              <a:t>,</a:t>
            </a:r>
            <a:br>
              <a:rPr lang="en" sz="2400">
                <a:solidFill>
                  <a:srgbClr val="FFFFFF"/>
                </a:solidFill>
                <a:latin typeface="Roboto Mono"/>
                <a:ea typeface="Roboto Mono"/>
                <a:cs typeface="Roboto Mono"/>
                <a:sym typeface="Roboto Mono"/>
              </a:rPr>
            </a:br>
            <a:r>
              <a:rPr lang="en" sz="2400">
                <a:solidFill>
                  <a:srgbClr val="FFFFFF"/>
                </a:solidFill>
                <a:latin typeface="Roboto Mono"/>
                <a:ea typeface="Roboto Mono"/>
                <a:cs typeface="Roboto Mono"/>
                <a:sym typeface="Roboto Mono"/>
              </a:rPr>
              <a:t>even if blocking is necessary (!!)</a:t>
            </a:r>
          </a:p>
          <a:p>
            <a:pPr indent="-381000" lvl="1" marL="914400" rtl="0">
              <a:spcBef>
                <a:spcPts val="0"/>
              </a:spcBef>
              <a:buClr>
                <a:srgbClr val="FF9900"/>
              </a:buClr>
              <a:buSzPct val="100000"/>
              <a:buFont typeface="Roboto Mono"/>
            </a:pPr>
            <a:r>
              <a:rPr lang="en" sz="2400">
                <a:solidFill>
                  <a:srgbClr val="FF9900"/>
                </a:solidFill>
                <a:latin typeface="Roboto Mono"/>
                <a:ea typeface="Roboto Mono"/>
                <a:cs typeface="Roboto Mono"/>
                <a:sym typeface="Roboto Mono"/>
              </a:rPr>
              <a:t>Don’t Block™</a:t>
            </a:r>
            <a:r>
              <a:rPr b="1" lang="en" sz="2400">
                <a:solidFill>
                  <a:srgbClr val="FF9900"/>
                </a:solidFill>
                <a:latin typeface="Roboto Mono"/>
                <a:ea typeface="Roboto Mono"/>
                <a:cs typeface="Roboto Mono"/>
                <a:sym typeface="Roboto Mono"/>
              </a:rPr>
              <a:t>?</a:t>
            </a:r>
          </a:p>
        </p:txBody>
      </p:sp>
      <p:sp>
        <p:nvSpPr>
          <p:cNvPr id="158" name="Shape 1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idx="1" type="body"/>
          </p:nvPr>
        </p:nvSpPr>
        <p:spPr>
          <a:xfrm>
            <a:off x="304775" y="302175"/>
            <a:ext cx="8437200" cy="44544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struct</a:t>
            </a:r>
            <a:r>
              <a:rPr lang="en" sz="1200">
                <a:solidFill>
                  <a:srgbClr val="D4D4D4"/>
                </a:solidFill>
                <a:latin typeface="Roboto Mono"/>
                <a:ea typeface="Roboto Mono"/>
                <a:cs typeface="Roboto Mono"/>
                <a:sym typeface="Roboto Mono"/>
              </a:rPr>
              <a:t> System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explicit</a:t>
            </a:r>
            <a:r>
              <a:rPr lang="en" sz="1200">
                <a:solidFill>
                  <a:srgbClr val="D4D4D4"/>
                </a:solidFill>
                <a:latin typeface="Roboto Mono"/>
                <a:ea typeface="Roboto Mono"/>
                <a:cs typeface="Roboto Mono"/>
                <a:sym typeface="Roboto Mono"/>
              </a:rPr>
              <a:t> System(</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x)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ft_data2 = crunch(some_cosmic_constant);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crunch(x).then([=](</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ft_data){</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store.push_back( ft_data.get()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big_fat_random_garbage().then([&amp;](</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ft_ints){</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values = ft_ints.get();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private: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vector&lt;Data&gt; store;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values;</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spcBef>
                <a:spcPts val="0"/>
              </a:spcBef>
              <a:buNone/>
            </a:pPr>
            <a:r>
              <a:t/>
            </a:r>
            <a:endParaRPr sz="1200">
              <a:solidFill>
                <a:srgbClr val="569CD6"/>
              </a:solidFill>
              <a:latin typeface="Roboto Mono"/>
              <a:ea typeface="Roboto Mono"/>
              <a:cs typeface="Roboto Mono"/>
              <a:sym typeface="Roboto Mono"/>
            </a:endParaRPr>
          </a:p>
        </p:txBody>
      </p:sp>
      <p:sp>
        <p:nvSpPr>
          <p:cNvPr id="164" name="Shape 16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latin typeface="Roboto Mono"/>
                <a:ea typeface="Roboto Mono"/>
                <a:cs typeface="Roboto Mono"/>
                <a:sym typeface="Roboto Mono"/>
              </a:rPr>
              <a:t>Constructor</a:t>
            </a:r>
          </a:p>
        </p:txBody>
      </p:sp>
      <p:sp>
        <p:nvSpPr>
          <p:cNvPr id="170" name="Shape 17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400">
                <a:solidFill>
                  <a:srgbClr val="FFFFFF"/>
                </a:solidFill>
                <a:latin typeface="Roboto Mono"/>
                <a:ea typeface="Roboto Mono"/>
                <a:cs typeface="Roboto Mono"/>
                <a:sym typeface="Roboto Mono"/>
              </a:rPr>
              <a:t>After the end of the constructor, the object must be able to handle concurrent member calls.</a:t>
            </a:r>
          </a:p>
          <a:p>
            <a:pPr indent="-381000" lvl="0" marL="4572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Initialization must be synchronous</a:t>
            </a:r>
          </a:p>
          <a:p>
            <a:pPr indent="-381000" lvl="0" marL="457200" rtl="0">
              <a:spcBef>
                <a:spcPts val="0"/>
              </a:spcBef>
              <a:buClr>
                <a:srgbClr val="FF9900"/>
              </a:buClr>
              <a:buSzPct val="100000"/>
              <a:buFont typeface="Roboto Mono"/>
            </a:pPr>
            <a:r>
              <a:rPr lang="en" sz="2400">
                <a:solidFill>
                  <a:srgbClr val="FF9900"/>
                </a:solidFill>
                <a:latin typeface="Roboto Mono"/>
                <a:ea typeface="Roboto Mono"/>
                <a:cs typeface="Roboto Mono"/>
                <a:sym typeface="Roboto Mono"/>
              </a:rPr>
              <a:t>Do not defer initialization</a:t>
            </a:r>
            <a:r>
              <a:rPr lang="en" sz="2400">
                <a:solidFill>
                  <a:srgbClr val="FFFFFF"/>
                </a:solidFill>
                <a:latin typeface="Roboto Mono"/>
                <a:ea typeface="Roboto Mono"/>
                <a:cs typeface="Roboto Mono"/>
                <a:sym typeface="Roboto Mono"/>
              </a:rPr>
              <a:t> after constructor’s end</a:t>
            </a:r>
          </a:p>
          <a:p>
            <a:pPr lvl="0" rtl="0">
              <a:spcBef>
                <a:spcPts val="0"/>
              </a:spcBef>
              <a:buNone/>
            </a:pPr>
            <a:r>
              <a:t/>
            </a:r>
            <a:endParaRPr sz="2400">
              <a:solidFill>
                <a:srgbClr val="FFFFFF"/>
              </a:solidFill>
              <a:latin typeface="Roboto Mono"/>
              <a:ea typeface="Roboto Mono"/>
              <a:cs typeface="Roboto Mono"/>
              <a:sym typeface="Roboto Mono"/>
            </a:endParaRPr>
          </a:p>
        </p:txBody>
      </p:sp>
      <p:sp>
        <p:nvSpPr>
          <p:cNvPr id="171" name="Shape 17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latin typeface="Roboto Mono"/>
                <a:ea typeface="Roboto Mono"/>
                <a:cs typeface="Roboto Mono"/>
                <a:sym typeface="Roboto Mono"/>
              </a:rPr>
              <a:t>Constructor</a:t>
            </a:r>
          </a:p>
        </p:txBody>
      </p:sp>
      <p:sp>
        <p:nvSpPr>
          <p:cNvPr id="177" name="Shape 1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400">
                <a:solidFill>
                  <a:srgbClr val="FFFFFF"/>
                </a:solidFill>
                <a:latin typeface="Roboto Mono"/>
                <a:ea typeface="Roboto Mono"/>
                <a:cs typeface="Roboto Mono"/>
                <a:sym typeface="Roboto Mono"/>
              </a:rPr>
              <a:t>After the end of the constructor, the object must be able to handle concurrent member calls.</a:t>
            </a:r>
          </a:p>
          <a:p>
            <a:pPr indent="-381000" lvl="0" marL="4572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Initialization must be synchronous</a:t>
            </a:r>
          </a:p>
          <a:p>
            <a:pPr indent="-381000" lvl="0" marL="457200" rtl="0">
              <a:spcBef>
                <a:spcPts val="0"/>
              </a:spcBef>
              <a:buClr>
                <a:srgbClr val="FF9900"/>
              </a:buClr>
              <a:buSzPct val="100000"/>
              <a:buFont typeface="Roboto Mono"/>
            </a:pPr>
            <a:r>
              <a:rPr lang="en" sz="2400">
                <a:solidFill>
                  <a:srgbClr val="FF9900"/>
                </a:solidFill>
                <a:latin typeface="Roboto Mono"/>
                <a:ea typeface="Roboto Mono"/>
                <a:cs typeface="Roboto Mono"/>
                <a:sym typeface="Roboto Mono"/>
              </a:rPr>
              <a:t>Do not defer initialization after constructor’s end?</a:t>
            </a:r>
          </a:p>
          <a:p>
            <a:pPr lvl="0" rtl="0">
              <a:spcBef>
                <a:spcPts val="0"/>
              </a:spcBef>
              <a:buNone/>
            </a:pPr>
            <a:r>
              <a:t/>
            </a:r>
            <a:endParaRPr sz="2400">
              <a:solidFill>
                <a:srgbClr val="FFFFFF"/>
              </a:solidFill>
              <a:latin typeface="Roboto Mono"/>
              <a:ea typeface="Roboto Mono"/>
              <a:cs typeface="Roboto Mono"/>
              <a:sym typeface="Roboto Mono"/>
            </a:endParaRPr>
          </a:p>
        </p:txBody>
      </p:sp>
      <p:sp>
        <p:nvSpPr>
          <p:cNvPr id="178" name="Shape 17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 </a:t>
            </a:r>
            <a:r>
              <a:rPr lang="en"/>
              <a:t>Joël Lamotte</a:t>
            </a:r>
          </a:p>
        </p:txBody>
      </p:sp>
      <p:sp>
        <p:nvSpPr>
          <p:cNvPr id="62" name="Shape 62"/>
          <p:cNvSpPr txBox="1"/>
          <p:nvPr>
            <p:ph idx="1" type="body"/>
          </p:nvPr>
        </p:nvSpPr>
        <p:spPr>
          <a:xfrm>
            <a:off x="311700" y="1152475"/>
            <a:ext cx="8520600" cy="29766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Font typeface="Roboto Mono"/>
              <a:buChar char="-"/>
            </a:pPr>
            <a:r>
              <a:rPr lang="en" sz="2400">
                <a:solidFill>
                  <a:srgbClr val="FFFFFF"/>
                </a:solidFill>
                <a:latin typeface="Roboto Mono"/>
                <a:ea typeface="Roboto Mono"/>
                <a:cs typeface="Roboto Mono"/>
                <a:sym typeface="Roboto Mono"/>
              </a:rPr>
              <a:t>Experience</a:t>
            </a:r>
            <a:r>
              <a:rPr lang="en" sz="2400">
                <a:solidFill>
                  <a:srgbClr val="FFFFFF"/>
                </a:solidFill>
                <a:latin typeface="Roboto Mono"/>
                <a:ea typeface="Roboto Mono"/>
                <a:cs typeface="Roboto Mono"/>
                <a:sym typeface="Roboto Mono"/>
              </a:rPr>
              <a:t>:</a:t>
            </a:r>
            <a:br>
              <a:rPr lang="en" sz="2400">
                <a:solidFill>
                  <a:srgbClr val="FFFFFF"/>
                </a:solidFill>
                <a:latin typeface="Roboto Mono"/>
                <a:ea typeface="Roboto Mono"/>
                <a:cs typeface="Roboto Mono"/>
                <a:sym typeface="Roboto Mono"/>
              </a:rPr>
            </a:br>
            <a:r>
              <a:rPr lang="en" sz="2400">
                <a:solidFill>
                  <a:srgbClr val="FFFFFF"/>
                </a:solidFill>
                <a:latin typeface="Roboto Mono"/>
                <a:ea typeface="Roboto Mono"/>
                <a:cs typeface="Roboto Mono"/>
                <a:sym typeface="Roboto Mono"/>
              </a:rPr>
              <a:t>Games, Tools, Embedded, Mobile, Web...</a:t>
            </a:r>
          </a:p>
          <a:p>
            <a:pPr indent="-381000" lvl="0" marL="457200" rtl="0">
              <a:spcBef>
                <a:spcPts val="0"/>
              </a:spcBef>
              <a:buClr>
                <a:srgbClr val="FFFFFF"/>
              </a:buClr>
              <a:buSzPct val="80000"/>
              <a:buChar char="-"/>
            </a:pPr>
            <a:r>
              <a:rPr b="1" lang="en" sz="3000">
                <a:solidFill>
                  <a:srgbClr val="FFFFFF"/>
                </a:solidFill>
                <a:latin typeface="Roboto Mono"/>
                <a:ea typeface="Roboto Mono"/>
                <a:cs typeface="Roboto Mono"/>
                <a:sym typeface="Roboto Mono"/>
              </a:rPr>
              <a:t>C++</a:t>
            </a:r>
            <a:r>
              <a:rPr lang="en" sz="2400">
                <a:solidFill>
                  <a:srgbClr val="FFFFFF"/>
                </a:solidFill>
                <a:latin typeface="Roboto Mono"/>
                <a:ea typeface="Roboto Mono"/>
                <a:cs typeface="Roboto Mono"/>
                <a:sym typeface="Roboto Mono"/>
              </a:rPr>
              <a:t>, Python, </a:t>
            </a:r>
            <a:r>
              <a:rPr lang="en" sz="2400">
                <a:solidFill>
                  <a:srgbClr val="FFFFFF"/>
                </a:solidFill>
                <a:latin typeface="Roboto Mono"/>
                <a:ea typeface="Roboto Mono"/>
                <a:cs typeface="Roboto Mono"/>
                <a:sym typeface="Roboto Mono"/>
              </a:rPr>
              <a:t>C#, </a:t>
            </a:r>
            <a:r>
              <a:rPr lang="en" sz="2400">
                <a:solidFill>
                  <a:srgbClr val="FFFFFF"/>
                </a:solidFill>
                <a:latin typeface="Roboto Mono"/>
                <a:ea typeface="Roboto Mono"/>
                <a:cs typeface="Roboto Mono"/>
                <a:sym typeface="Roboto Mono"/>
              </a:rPr>
              <a:t>JavaScript, Java, ActionScript...</a:t>
            </a:r>
          </a:p>
          <a:p>
            <a:pPr indent="-381000" lvl="0" marL="457200" rtl="0">
              <a:spcBef>
                <a:spcPts val="0"/>
              </a:spcBef>
              <a:buClr>
                <a:srgbClr val="FFFFFF"/>
              </a:buClr>
              <a:buSzPct val="100000"/>
              <a:buChar char="-"/>
            </a:pPr>
            <a:r>
              <a:rPr lang="en" sz="2400">
                <a:solidFill>
                  <a:srgbClr val="FFFFFF"/>
                </a:solidFill>
                <a:latin typeface="Roboto Mono"/>
                <a:ea typeface="Roboto Mono"/>
                <a:cs typeface="Roboto Mono"/>
                <a:sym typeface="Roboto Mono"/>
              </a:rPr>
              <a:t>Today: </a:t>
            </a:r>
            <a:r>
              <a:rPr b="1" lang="en" sz="3600">
                <a:solidFill>
                  <a:schemeClr val="accent4"/>
                </a:solidFill>
                <a:latin typeface="Roboto Mono"/>
                <a:ea typeface="Roboto Mono"/>
                <a:cs typeface="Roboto Mono"/>
                <a:sym typeface="Roboto Mono"/>
              </a:rPr>
              <a:t>SoftBank Robotics Europe</a:t>
            </a:r>
            <a:br>
              <a:rPr lang="en" sz="3600">
                <a:solidFill>
                  <a:srgbClr val="FFFFFF"/>
                </a:solidFill>
                <a:latin typeface="Roboto Mono"/>
                <a:ea typeface="Roboto Mono"/>
                <a:cs typeface="Roboto Mono"/>
                <a:sym typeface="Roboto Mono"/>
              </a:rPr>
            </a:br>
            <a:r>
              <a:rPr lang="en" sz="2400">
                <a:solidFill>
                  <a:srgbClr val="FFFFFF"/>
                </a:solidFill>
                <a:latin typeface="Roboto Mono"/>
                <a:ea typeface="Roboto Mono"/>
                <a:cs typeface="Roboto Mono"/>
                <a:sym typeface="Roboto Mono"/>
              </a:rPr>
              <a:t>(</a:t>
            </a:r>
            <a:r>
              <a:rPr b="1" lang="en" sz="2400">
                <a:solidFill>
                  <a:srgbClr val="FFFFFF"/>
                </a:solidFill>
                <a:latin typeface="Roboto Mono"/>
                <a:ea typeface="Roboto Mono"/>
                <a:cs typeface="Roboto Mono"/>
                <a:sym typeface="Roboto Mono"/>
              </a:rPr>
              <a:t>libqi</a:t>
            </a:r>
            <a:r>
              <a:rPr lang="en" sz="2400">
                <a:solidFill>
                  <a:srgbClr val="FFFFFF"/>
                </a:solidFill>
                <a:latin typeface="Roboto Mono"/>
                <a:ea typeface="Roboto Mono"/>
                <a:cs typeface="Roboto Mono"/>
                <a:sym typeface="Roboto Mono"/>
              </a:rPr>
              <a:t>, code “expert”, etc.)</a:t>
            </a:r>
            <a:br>
              <a:rPr lang="en" sz="2400">
                <a:solidFill>
                  <a:srgbClr val="FFFFFF"/>
                </a:solidFill>
                <a:latin typeface="Roboto Mono"/>
                <a:ea typeface="Roboto Mono"/>
                <a:cs typeface="Roboto Mono"/>
                <a:sym typeface="Roboto Mono"/>
              </a:rPr>
            </a:br>
          </a:p>
          <a:p>
            <a:pPr lvl="0" rtl="0">
              <a:spcBef>
                <a:spcPts val="0"/>
              </a:spcBef>
              <a:buNone/>
            </a:pPr>
            <a:r>
              <a:t/>
            </a:r>
            <a:endParaRPr sz="2400">
              <a:solidFill>
                <a:srgbClr val="FFFFFF"/>
              </a:solidFill>
            </a:endParaRPr>
          </a:p>
        </p:txBody>
      </p:sp>
      <p:sp>
        <p:nvSpPr>
          <p:cNvPr id="63" name="Shape 6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64" name="Shape 64"/>
          <p:cNvSpPr txBox="1"/>
          <p:nvPr>
            <p:ph idx="1" type="body"/>
          </p:nvPr>
        </p:nvSpPr>
        <p:spPr>
          <a:xfrm>
            <a:off x="344225" y="4098025"/>
            <a:ext cx="8520600" cy="958800"/>
          </a:xfrm>
          <a:prstGeom prst="rect">
            <a:avLst/>
          </a:prstGeom>
        </p:spPr>
        <p:txBody>
          <a:bodyPr anchorCtr="0" anchor="ctr" bIns="91425" lIns="91425" rIns="91425" tIns="91425">
            <a:noAutofit/>
          </a:bodyPr>
          <a:lstStyle/>
          <a:p>
            <a:pPr lvl="0" rtl="0" algn="ctr">
              <a:spcBef>
                <a:spcPts val="0"/>
              </a:spcBef>
              <a:buNone/>
            </a:pPr>
            <a:r>
              <a:rPr b="1" lang="en" sz="3600">
                <a:solidFill>
                  <a:srgbClr val="FF9900"/>
                </a:solidFill>
              </a:rPr>
              <a:t>WE ARE RECRUITING!</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idx="1" type="body"/>
          </p:nvPr>
        </p:nvSpPr>
        <p:spPr>
          <a:xfrm>
            <a:off x="304775" y="302175"/>
            <a:ext cx="8437200" cy="44544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struct</a:t>
            </a:r>
            <a:r>
              <a:rPr lang="en" sz="1200">
                <a:solidFill>
                  <a:srgbClr val="D4D4D4"/>
                </a:solidFill>
                <a:latin typeface="Roboto Mono"/>
                <a:ea typeface="Roboto Mono"/>
                <a:cs typeface="Roboto Mono"/>
                <a:sym typeface="Roboto Mono"/>
              </a:rPr>
              <a:t> System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explicit</a:t>
            </a:r>
            <a:r>
              <a:rPr lang="en" sz="1200">
                <a:solidFill>
                  <a:srgbClr val="D4D4D4"/>
                </a:solidFill>
                <a:latin typeface="Roboto Mono"/>
                <a:ea typeface="Roboto Mono"/>
                <a:cs typeface="Roboto Mono"/>
                <a:sym typeface="Roboto Mono"/>
              </a:rPr>
              <a:t> System(</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x)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ft_1 = crunch(some_cosmic_constant);  </a:t>
            </a:r>
            <a:r>
              <a:rPr lang="en" sz="1200">
                <a:solidFill>
                  <a:srgbClr val="608B4E"/>
                </a:solidFill>
                <a:latin typeface="Roboto Mono"/>
                <a:ea typeface="Roboto Mono"/>
                <a:cs typeface="Roboto Mono"/>
                <a:sym typeface="Roboto Mono"/>
              </a:rPr>
              <a:t>// Takes a long time...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ft_2 = crunch(x);   </a:t>
            </a:r>
            <a:r>
              <a:rPr lang="en" sz="1200">
                <a:solidFill>
                  <a:srgbClr val="608B4E"/>
                </a:solidFill>
                <a:latin typeface="Roboto Mono"/>
                <a:ea typeface="Roboto Mono"/>
                <a:cs typeface="Roboto Mono"/>
                <a:sym typeface="Roboto Mono"/>
              </a:rPr>
              <a:t>// Takes a long time...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ft_ints = big_fat_random_garbage(); </a:t>
            </a:r>
            <a:r>
              <a:rPr lang="en" sz="1200">
                <a:solidFill>
                  <a:srgbClr val="608B4E"/>
                </a:solidFill>
                <a:latin typeface="Roboto Mono"/>
                <a:ea typeface="Roboto Mono"/>
                <a:cs typeface="Roboto Mono"/>
                <a:sym typeface="Roboto Mono"/>
              </a:rPr>
              <a:t>// Takes a long time...</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store = {ft_1.get(), ft_2.get()}; </a:t>
            </a:r>
            <a:r>
              <a:rPr lang="en" sz="1200">
                <a:solidFill>
                  <a:srgbClr val="608B4E"/>
                </a:solidFill>
                <a:latin typeface="Roboto Mono"/>
                <a:ea typeface="Roboto Mono"/>
                <a:cs typeface="Roboto Mono"/>
                <a:sym typeface="Roboto Mono"/>
              </a:rPr>
              <a:t>// Wait for a long time...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values = ft_ints.get(); </a:t>
            </a:r>
            <a:r>
              <a:rPr lang="en" sz="1200">
                <a:solidFill>
                  <a:srgbClr val="608B4E"/>
                </a:solidFill>
                <a:latin typeface="Roboto Mono"/>
                <a:ea typeface="Roboto Mono"/>
                <a:cs typeface="Roboto Mono"/>
                <a:sym typeface="Roboto Mono"/>
              </a:rPr>
              <a:t>// Might wait a long time...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t/>
            </a:r>
            <a:endParaRPr sz="1200">
              <a:solidFill>
                <a:srgbClr val="608B4E"/>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private: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vector&lt;Data&gt; store;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values;</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spcBef>
                <a:spcPts val="0"/>
              </a:spcBef>
              <a:buNone/>
            </a:pPr>
            <a:r>
              <a:t/>
            </a:r>
            <a:endParaRPr sz="1200">
              <a:solidFill>
                <a:srgbClr val="569CD6"/>
              </a:solidFill>
              <a:latin typeface="Roboto Mono"/>
              <a:ea typeface="Roboto Mono"/>
              <a:cs typeface="Roboto Mono"/>
              <a:sym typeface="Roboto Mono"/>
            </a:endParaRPr>
          </a:p>
        </p:txBody>
      </p:sp>
      <p:sp>
        <p:nvSpPr>
          <p:cNvPr id="184" name="Shape 18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RAII: </a:t>
            </a:r>
            <a:r>
              <a:rPr lang="en" sz="2400">
                <a:latin typeface="Roboto Mono"/>
                <a:ea typeface="Roboto Mono"/>
                <a:cs typeface="Roboto Mono"/>
                <a:sym typeface="Roboto Mono"/>
              </a:rPr>
              <a:t>Constructor</a:t>
            </a:r>
          </a:p>
          <a:p>
            <a:pPr lvl="0" rtl="0">
              <a:spcBef>
                <a:spcPts val="0"/>
              </a:spcBef>
              <a:buNone/>
            </a:pPr>
            <a:r>
              <a:t/>
            </a:r>
            <a:endParaRPr/>
          </a:p>
        </p:txBody>
      </p:sp>
      <p:sp>
        <p:nvSpPr>
          <p:cNvPr id="190" name="Shape 19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400">
                <a:solidFill>
                  <a:srgbClr val="FFFFFF"/>
                </a:solidFill>
                <a:latin typeface="Roboto Mono"/>
                <a:ea typeface="Roboto Mono"/>
                <a:cs typeface="Roboto Mono"/>
                <a:sym typeface="Roboto Mono"/>
              </a:rPr>
              <a:t>After the end of the constructor, the object must be able to handle concurrent member calls.</a:t>
            </a:r>
          </a:p>
          <a:p>
            <a:pPr indent="-381000" lvl="0" marL="4572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Initialization must be synchronous</a:t>
            </a:r>
          </a:p>
          <a:p>
            <a:pPr indent="-381000" lvl="0" marL="457200" rtl="0">
              <a:spcBef>
                <a:spcPts val="0"/>
              </a:spcBef>
              <a:buClr>
                <a:srgbClr val="FFFFFF"/>
              </a:buClr>
              <a:buSzPct val="100000"/>
              <a:buFont typeface="Roboto Mono"/>
            </a:pPr>
            <a:r>
              <a:rPr lang="en" sz="2400" strike="sngStrike">
                <a:solidFill>
                  <a:srgbClr val="FFFFFF"/>
                </a:solidFill>
                <a:latin typeface="Roboto Mono"/>
                <a:ea typeface="Roboto Mono"/>
                <a:cs typeface="Roboto Mono"/>
                <a:sym typeface="Roboto Mono"/>
              </a:rPr>
              <a:t>Do not defer initialization after constructor’s end...?</a:t>
            </a:r>
          </a:p>
          <a:p>
            <a:pPr indent="-381000" lvl="0" marL="4572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Exit the constructor as soon as ready to handle concurrent member calls?</a:t>
            </a:r>
          </a:p>
          <a:p>
            <a:pPr lvl="0" rtl="0">
              <a:spcBef>
                <a:spcPts val="0"/>
              </a:spcBef>
              <a:buNone/>
            </a:pPr>
            <a:r>
              <a:t/>
            </a:r>
            <a:endParaRPr sz="2400">
              <a:solidFill>
                <a:srgbClr val="FFFFFF"/>
              </a:solidFill>
              <a:latin typeface="Roboto Mono"/>
              <a:ea typeface="Roboto Mono"/>
              <a:cs typeface="Roboto Mono"/>
              <a:sym typeface="Roboto Mono"/>
            </a:endParaRPr>
          </a:p>
        </p:txBody>
      </p:sp>
      <p:sp>
        <p:nvSpPr>
          <p:cNvPr id="191" name="Shape 19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97" name="Shape 197"/>
          <p:cNvSpPr txBox="1"/>
          <p:nvPr>
            <p:ph idx="1" type="body"/>
          </p:nvPr>
        </p:nvSpPr>
        <p:spPr>
          <a:xfrm>
            <a:off x="4584975" y="312000"/>
            <a:ext cx="43314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future&lt;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System::foowizz(Data data)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return</a:t>
            </a:r>
            <a:r>
              <a:rPr lang="en" sz="1200">
                <a:solidFill>
                  <a:srgbClr val="D4D4D4"/>
                </a:solidFill>
                <a:latin typeface="Roboto Mono"/>
                <a:ea typeface="Roboto Mono"/>
                <a:cs typeface="Roboto Mono"/>
                <a:sym typeface="Roboto Mono"/>
              </a:rPr>
              <a:t> async( [</a:t>
            </a:r>
            <a:r>
              <a:rPr lang="en" sz="1200">
                <a:solidFill>
                  <a:srgbClr val="569CD6"/>
                </a:solidFill>
                <a:latin typeface="Roboto Mono"/>
                <a:ea typeface="Roboto Mono"/>
                <a:cs typeface="Roboto Mono"/>
                <a:sym typeface="Roboto Mono"/>
              </a:rPr>
              <a:t>this</a:t>
            </a:r>
            <a:r>
              <a:rPr lang="en" sz="1200">
                <a:solidFill>
                  <a:srgbClr val="D4D4D4"/>
                </a:solidFill>
                <a:latin typeface="Roboto Mono"/>
                <a:ea typeface="Roboto Mono"/>
                <a:cs typeface="Roboto Mono"/>
                <a:sym typeface="Roboto Mono"/>
              </a:rPr>
              <a:t>, data]{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FF9900"/>
                </a:solidFill>
                <a:latin typeface="Roboto Mono"/>
                <a:ea typeface="Roboto Mono"/>
                <a:cs typeface="Roboto Mono"/>
                <a:sym typeface="Roboto Mono"/>
              </a:rPr>
              <a:t>scoped_lock lock{this_mutex};</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result = math_ninja_flip(</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store.back(), data, values.back());</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store.push_back(data);</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values.push_back(data.code);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return</a:t>
            </a:r>
            <a:r>
              <a:rPr lang="en" sz="1200">
                <a:solidFill>
                  <a:srgbClr val="D4D4D4"/>
                </a:solidFill>
                <a:latin typeface="Roboto Mono"/>
                <a:ea typeface="Roboto Mono"/>
                <a:cs typeface="Roboto Mono"/>
                <a:sym typeface="Roboto Mono"/>
              </a:rPr>
              <a:t> result;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br>
              <a:rPr lang="en" sz="1200">
                <a:solidFill>
                  <a:srgbClr val="D4D4D4"/>
                </a:solidFill>
                <a:latin typeface="Roboto Mono"/>
                <a:ea typeface="Roboto Mono"/>
                <a:cs typeface="Roboto Mono"/>
                <a:sym typeface="Roboto Mono"/>
              </a:rPr>
            </a:br>
            <a:br>
              <a:rPr lang="en" sz="1200">
                <a:solidFill>
                  <a:srgbClr val="D4D4D4"/>
                </a:solidFill>
                <a:latin typeface="Roboto Mono"/>
                <a:ea typeface="Roboto Mono"/>
                <a:cs typeface="Roboto Mono"/>
                <a:sym typeface="Roboto Mono"/>
              </a:rPr>
            </a:br>
            <a:r>
              <a:rPr lang="en" sz="1200">
                <a:solidFill>
                  <a:srgbClr val="608B4E"/>
                </a:solidFill>
                <a:latin typeface="Roboto Mono"/>
                <a:ea typeface="Roboto Mono"/>
                <a:cs typeface="Roboto Mono"/>
                <a:sym typeface="Roboto Mono"/>
              </a:rPr>
              <a:t>// * : Tasks are not garanteed to be executed</a:t>
            </a:r>
          </a:p>
          <a:p>
            <a:pPr lvl="0" rtl="0">
              <a:lnSpc>
                <a:spcPct val="135714"/>
              </a:lnSpc>
              <a:spcBef>
                <a:spcPts val="0"/>
              </a:spcBef>
              <a:spcAft>
                <a:spcPts val="0"/>
              </a:spcAft>
              <a:buNone/>
            </a:pPr>
            <a:r>
              <a:rPr lang="en" sz="1200">
                <a:solidFill>
                  <a:srgbClr val="608B4E"/>
                </a:solidFill>
                <a:latin typeface="Roboto Mono"/>
                <a:ea typeface="Roboto Mono"/>
                <a:cs typeface="Roboto Mono"/>
                <a:sym typeface="Roboto Mono"/>
              </a:rPr>
              <a:t>// at a time where the object is still alive!</a:t>
            </a:r>
            <a:br>
              <a:rPr lang="en" sz="1200">
                <a:solidFill>
                  <a:srgbClr val="608B4E"/>
                </a:solidFill>
                <a:latin typeface="Roboto Mono"/>
                <a:ea typeface="Roboto Mono"/>
                <a:cs typeface="Roboto Mono"/>
                <a:sym typeface="Roboto Mono"/>
              </a:rPr>
            </a:br>
            <a:r>
              <a:rPr lang="en" sz="1200">
                <a:solidFill>
                  <a:srgbClr val="608B4E"/>
                </a:solidFill>
                <a:latin typeface="Roboto Mono"/>
                <a:ea typeface="Roboto Mono"/>
                <a:cs typeface="Roboto Mono"/>
                <a:sym typeface="Roboto Mono"/>
              </a:rPr>
              <a:t>// Also initialization may finish after</a:t>
            </a:r>
          </a:p>
          <a:p>
            <a:pPr lvl="0" rtl="0">
              <a:lnSpc>
                <a:spcPct val="135714"/>
              </a:lnSpc>
              <a:spcBef>
                <a:spcPts val="0"/>
              </a:spcBef>
              <a:spcAft>
                <a:spcPts val="0"/>
              </a:spcAft>
              <a:buNone/>
            </a:pPr>
            <a:r>
              <a:rPr lang="en" sz="1200">
                <a:solidFill>
                  <a:srgbClr val="608B4E"/>
                </a:solidFill>
                <a:latin typeface="Roboto Mono"/>
                <a:ea typeface="Roboto Mono"/>
                <a:cs typeface="Roboto Mono"/>
                <a:sym typeface="Roboto Mono"/>
              </a:rPr>
              <a:t>// other tasks are executed!</a:t>
            </a:r>
          </a:p>
          <a:p>
            <a:pPr lvl="0" rtl="0">
              <a:spcBef>
                <a:spcPts val="0"/>
              </a:spcBef>
              <a:buNone/>
            </a:pPr>
            <a:r>
              <a:t/>
            </a:r>
            <a:endParaRPr sz="1200">
              <a:solidFill>
                <a:srgbClr val="D4D4D4"/>
              </a:solidFill>
              <a:latin typeface="Roboto Mono"/>
              <a:ea typeface="Roboto Mono"/>
              <a:cs typeface="Roboto Mono"/>
              <a:sym typeface="Roboto Mono"/>
            </a:endParaRPr>
          </a:p>
        </p:txBody>
      </p:sp>
      <p:sp>
        <p:nvSpPr>
          <p:cNvPr id="198" name="Shape 198"/>
          <p:cNvSpPr txBox="1"/>
          <p:nvPr>
            <p:ph idx="1" type="body"/>
          </p:nvPr>
        </p:nvSpPr>
        <p:spPr>
          <a:xfrm>
            <a:off x="304775" y="302175"/>
            <a:ext cx="42003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struct</a:t>
            </a:r>
            <a:r>
              <a:rPr lang="en" sz="1200">
                <a:solidFill>
                  <a:srgbClr val="D4D4D4"/>
                </a:solidFill>
                <a:latin typeface="Roboto Mono"/>
                <a:ea typeface="Roboto Mono"/>
                <a:cs typeface="Roboto Mono"/>
                <a:sym typeface="Roboto Mono"/>
              </a:rPr>
              <a:t> System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explicit</a:t>
            </a:r>
            <a:r>
              <a:rPr lang="en" sz="1200">
                <a:solidFill>
                  <a:srgbClr val="D4D4D4"/>
                </a:solidFill>
                <a:latin typeface="Roboto Mono"/>
                <a:ea typeface="Roboto Mono"/>
                <a:cs typeface="Roboto Mono"/>
                <a:sym typeface="Roboto Mono"/>
              </a:rPr>
              <a:t> System(</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x) {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crunch(x).then([&amp;]( </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ft_data ){ </a:t>
            </a:r>
            <a:r>
              <a:rPr lang="en" sz="1200">
                <a:solidFill>
                  <a:srgbClr val="608B4E"/>
                </a:solidFill>
                <a:latin typeface="Roboto Mono"/>
                <a:ea typeface="Roboto Mono"/>
                <a:cs typeface="Roboto Mono"/>
                <a:sym typeface="Roboto Mono"/>
              </a:rPr>
              <a:t>// *</a:t>
            </a:r>
          </a:p>
          <a:p>
            <a:pPr indent="457200" lvl="0" rtl="0">
              <a:lnSpc>
                <a:spcPct val="135714"/>
              </a:lnSpc>
              <a:spcBef>
                <a:spcPts val="0"/>
              </a:spcBef>
              <a:spcAft>
                <a:spcPts val="0"/>
              </a:spcAft>
              <a:buNone/>
            </a:pPr>
            <a:r>
              <a:rPr lang="en" sz="1200">
                <a:solidFill>
                  <a:srgbClr val="FF9900"/>
                </a:solidFill>
                <a:latin typeface="Roboto Mono"/>
                <a:ea typeface="Roboto Mono"/>
                <a:cs typeface="Roboto Mono"/>
                <a:sym typeface="Roboto Mono"/>
              </a:rPr>
              <a:t>scoped_lock lock{this_mutex};</a:t>
            </a:r>
            <a:br>
              <a:rPr lang="en" sz="1200">
                <a:solidFill>
                  <a:srgbClr val="D4D4D4"/>
                </a:solidFill>
                <a:latin typeface="Roboto Mono"/>
                <a:ea typeface="Roboto Mono"/>
                <a:cs typeface="Roboto Mono"/>
                <a:sym typeface="Roboto Mono"/>
              </a:rPr>
            </a:br>
            <a:r>
              <a:rPr lang="en" sz="1200">
                <a:solidFill>
                  <a:srgbClr val="D4D4D4"/>
                </a:solidFill>
                <a:latin typeface="Roboto Mono"/>
                <a:ea typeface="Roboto Mono"/>
                <a:cs typeface="Roboto Mono"/>
                <a:sym typeface="Roboto Mono"/>
              </a:rPr>
              <a:t>     store.push_back( ft_data.get() );</a:t>
            </a:r>
            <a:br>
              <a:rPr lang="en" sz="1200">
                <a:solidFill>
                  <a:srgbClr val="D4D4D4"/>
                </a:solidFill>
                <a:latin typeface="Roboto Mono"/>
                <a:ea typeface="Roboto Mono"/>
                <a:cs typeface="Roboto Mono"/>
                <a:sym typeface="Roboto Mono"/>
              </a:rPr>
            </a:b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big_fat_random_garbage()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.then([&amp;](</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ft_ints){ </a:t>
            </a:r>
            <a:r>
              <a:rPr lang="en" sz="1200">
                <a:solidFill>
                  <a:srgbClr val="608B4E"/>
                </a:solidFill>
                <a:latin typeface="Roboto Mono"/>
                <a:ea typeface="Roboto Mono"/>
                <a:cs typeface="Roboto Mono"/>
                <a:sym typeface="Roboto Mono"/>
              </a:rPr>
              <a:t>// *</a:t>
            </a:r>
          </a:p>
          <a:p>
            <a:pPr indent="457200"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FF9900"/>
                </a:solidFill>
                <a:latin typeface="Roboto Mono"/>
                <a:ea typeface="Roboto Mono"/>
                <a:cs typeface="Roboto Mono"/>
                <a:sym typeface="Roboto Mono"/>
              </a:rPr>
              <a:t>scoped_lock lock{this_mutex};</a:t>
            </a:r>
            <a:br>
              <a:rPr lang="en" sz="1200">
                <a:solidFill>
                  <a:srgbClr val="FF9900"/>
                </a:solidFill>
                <a:latin typeface="Roboto Mono"/>
                <a:ea typeface="Roboto Mono"/>
                <a:cs typeface="Roboto Mono"/>
                <a:sym typeface="Roboto Mono"/>
              </a:rPr>
            </a:br>
            <a:r>
              <a:rPr lang="en" sz="1200">
                <a:solidFill>
                  <a:srgbClr val="D4D4D4"/>
                </a:solidFill>
                <a:latin typeface="Roboto Mono"/>
                <a:ea typeface="Roboto Mono"/>
                <a:cs typeface="Roboto Mono"/>
                <a:sym typeface="Roboto Mono"/>
              </a:rPr>
              <a:t>       values.push_back( ft_ints.get() ); </a:t>
            </a:r>
            <a:br>
              <a:rPr lang="en" sz="1200">
                <a:solidFill>
                  <a:srgbClr val="D4D4D4"/>
                </a:solidFill>
                <a:latin typeface="Roboto Mono"/>
                <a:ea typeface="Roboto Mono"/>
                <a:cs typeface="Roboto Mono"/>
                <a:sym typeface="Roboto Mono"/>
              </a:rPr>
            </a:b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608B4E"/>
                </a:solidFill>
                <a:latin typeface="Roboto Mono"/>
                <a:ea typeface="Roboto Mono"/>
                <a:cs typeface="Roboto Mono"/>
                <a:sym typeface="Roboto Mono"/>
              </a:rPr>
              <a:t> // ...</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private: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vector&lt;Data&gt; store;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values;</a:t>
            </a:r>
          </a:p>
          <a:p>
            <a:pPr lvl="0" rtl="0">
              <a:lnSpc>
                <a:spcPct val="135714"/>
              </a:lnSpc>
              <a:spcBef>
                <a:spcPts val="0"/>
              </a:spcBef>
              <a:spcAft>
                <a:spcPts val="0"/>
              </a:spcAft>
              <a:buNone/>
            </a:pPr>
            <a:r>
              <a:rPr lang="en" sz="1200">
                <a:solidFill>
                  <a:srgbClr val="FF9900"/>
                </a:solidFill>
                <a:latin typeface="Roboto Mono"/>
                <a:ea typeface="Roboto Mono"/>
                <a:cs typeface="Roboto Mono"/>
                <a:sym typeface="Roboto Mono"/>
              </a:rPr>
              <a:t> mutex this_mutex;</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spcBef>
                <a:spcPts val="0"/>
              </a:spcBef>
              <a:buNone/>
            </a:pPr>
            <a:r>
              <a:t/>
            </a:r>
            <a:endParaRPr sz="1200">
              <a:solidFill>
                <a:srgbClr val="569CD6"/>
              </a:solidFill>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04" name="Shape 204"/>
          <p:cNvSpPr txBox="1"/>
          <p:nvPr>
            <p:ph idx="1" type="body"/>
          </p:nvPr>
        </p:nvSpPr>
        <p:spPr>
          <a:xfrm>
            <a:off x="2524675" y="336600"/>
            <a:ext cx="42003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System sys_a{</a:t>
            </a:r>
            <a:r>
              <a:rPr lang="en" sz="1200">
                <a:solidFill>
                  <a:srgbClr val="B5CEA8"/>
                </a:solidFill>
                <a:latin typeface="Roboto Mono"/>
                <a:ea typeface="Roboto Mono"/>
                <a:cs typeface="Roboto Mono"/>
                <a:sym typeface="Roboto Mono"/>
              </a:rPr>
              <a:t>1234</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sys_a.foowizz(some_data);</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System sys_b{</a:t>
            </a:r>
            <a:r>
              <a:rPr lang="en" sz="1200">
                <a:solidFill>
                  <a:srgbClr val="B5CEA8"/>
                </a:solidFill>
                <a:latin typeface="Roboto Mono"/>
                <a:ea typeface="Roboto Mono"/>
                <a:cs typeface="Roboto Mono"/>
                <a:sym typeface="Roboto Mono"/>
              </a:rPr>
              <a:t>23423</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sys_b.foowizz(some_data);</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System sys_c{</a:t>
            </a:r>
            <a:r>
              <a:rPr lang="en" sz="1200">
                <a:solidFill>
                  <a:srgbClr val="B5CEA8"/>
                </a:solidFill>
                <a:latin typeface="Roboto Mono"/>
                <a:ea typeface="Roboto Mono"/>
                <a:cs typeface="Roboto Mono"/>
                <a:sym typeface="Roboto Mono"/>
              </a:rPr>
              <a:t>4329423</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sys_c.foowizz(some_data);</a:t>
            </a:r>
          </a:p>
          <a:p>
            <a:pPr lvl="0" rtl="0">
              <a:spcBef>
                <a:spcPts val="0"/>
              </a:spcBef>
              <a:buNone/>
            </a:pPr>
            <a:r>
              <a:t/>
            </a:r>
            <a:endParaRPr sz="1200">
              <a:solidFill>
                <a:srgbClr val="569CD6"/>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10" name="Shape 210"/>
          <p:cNvSpPr txBox="1"/>
          <p:nvPr>
            <p:ph idx="1" type="body"/>
          </p:nvPr>
        </p:nvSpPr>
        <p:spPr>
          <a:xfrm>
            <a:off x="2518175" y="278850"/>
            <a:ext cx="4200300" cy="45858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System sys_a{</a:t>
            </a:r>
            <a:r>
              <a:rPr lang="en" sz="1200">
                <a:solidFill>
                  <a:srgbClr val="B5CEA8"/>
                </a:solidFill>
                <a:latin typeface="Roboto Mono"/>
                <a:ea typeface="Roboto Mono"/>
                <a:cs typeface="Roboto Mono"/>
                <a:sym typeface="Roboto Mono"/>
              </a:rPr>
              <a:t>1234</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System sys_b{</a:t>
            </a:r>
            <a:r>
              <a:rPr lang="en" sz="1200">
                <a:solidFill>
                  <a:srgbClr val="B5CEA8"/>
                </a:solidFill>
                <a:latin typeface="Roboto Mono"/>
                <a:ea typeface="Roboto Mono"/>
                <a:cs typeface="Roboto Mono"/>
                <a:sym typeface="Roboto Mono"/>
              </a:rPr>
              <a:t>23423</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System sys_c{</a:t>
            </a:r>
            <a:r>
              <a:rPr lang="en" sz="1200">
                <a:solidFill>
                  <a:srgbClr val="B5CEA8"/>
                </a:solidFill>
                <a:latin typeface="Roboto Mono"/>
                <a:ea typeface="Roboto Mono"/>
                <a:cs typeface="Roboto Mono"/>
                <a:sym typeface="Roboto Mono"/>
              </a:rPr>
              <a:t>4329423</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608B4E"/>
                </a:solidFill>
                <a:latin typeface="Roboto Mono"/>
                <a:ea typeface="Roboto Mono"/>
                <a:cs typeface="Roboto Mono"/>
                <a:sym typeface="Roboto Mono"/>
              </a:rPr>
              <a:t>// “Simplified” version</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auto </a:t>
            </a:r>
            <a:r>
              <a:rPr lang="en" sz="1200">
                <a:solidFill>
                  <a:srgbClr val="D4D4D4"/>
                </a:solidFill>
                <a:latin typeface="Roboto Mono"/>
                <a:ea typeface="Roboto Mono"/>
                <a:cs typeface="Roboto Mono"/>
                <a:sym typeface="Roboto Mono"/>
              </a:rPr>
              <a:t>ft_data =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sys_a.foowizz(some_data)</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.then([](</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value){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return </a:t>
            </a:r>
            <a:r>
              <a:rPr lang="en" sz="1200">
                <a:solidFill>
                  <a:srgbClr val="D4D4D4"/>
                </a:solidFill>
                <a:latin typeface="Roboto Mono"/>
                <a:ea typeface="Roboto Mono"/>
                <a:cs typeface="Roboto Mono"/>
                <a:sym typeface="Roboto Mono"/>
              </a:rPr>
              <a:t>crunch(value</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.then([&amp;](Data data){</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return </a:t>
            </a:r>
            <a:r>
              <a:rPr lang="en" sz="1200">
                <a:solidFill>
                  <a:srgbClr val="D4D4D4"/>
                </a:solidFill>
                <a:latin typeface="Roboto Mono"/>
                <a:ea typeface="Roboto Mono"/>
                <a:cs typeface="Roboto Mono"/>
                <a:sym typeface="Roboto Mono"/>
              </a:rPr>
              <a:t>sys_b.foowizz(data);</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D4D4D4"/>
                </a:solidFill>
                <a:latin typeface="Roboto Mono"/>
                <a:ea typeface="Roboto Mono"/>
                <a:cs typeface="Roboto Mono"/>
                <a:sym typeface="Roboto Mono"/>
              </a:rPr>
              <a:t>.then([](</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value){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return </a:t>
            </a:r>
            <a:r>
              <a:rPr lang="en" sz="1200">
                <a:solidFill>
                  <a:srgbClr val="D4D4D4"/>
                </a:solidFill>
                <a:latin typeface="Roboto Mono"/>
                <a:ea typeface="Roboto Mono"/>
                <a:cs typeface="Roboto Mono"/>
                <a:sym typeface="Roboto Mono"/>
              </a:rPr>
              <a:t>crunch(value);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D4D4D4"/>
                </a:solidFill>
                <a:latin typeface="Roboto Mono"/>
                <a:ea typeface="Roboto Mono"/>
                <a:cs typeface="Roboto Mono"/>
                <a:sym typeface="Roboto Mono"/>
              </a:rPr>
              <a:t>.then([&amp;](Data data){</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return </a:t>
            </a:r>
            <a:r>
              <a:rPr lang="en" sz="1200">
                <a:solidFill>
                  <a:srgbClr val="D4D4D4"/>
                </a:solidFill>
                <a:latin typeface="Roboto Mono"/>
                <a:ea typeface="Roboto Mono"/>
                <a:cs typeface="Roboto Mono"/>
                <a:sym typeface="Roboto Mono"/>
              </a:rPr>
              <a:t>sys_c.foowizz(data);</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spcBef>
                <a:spcPts val="0"/>
              </a:spcBef>
              <a:buNone/>
            </a:pPr>
            <a:r>
              <a:t/>
            </a:r>
            <a:endParaRPr sz="1200">
              <a:solidFill>
                <a:srgbClr val="569CD6"/>
              </a:solidFill>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latin typeface="Roboto Mono"/>
                <a:ea typeface="Roboto Mono"/>
                <a:cs typeface="Roboto Mono"/>
                <a:sym typeface="Roboto Mono"/>
              </a:rPr>
              <a:t>Constructor</a:t>
            </a:r>
          </a:p>
          <a:p>
            <a:pPr lvl="0" rtl="0">
              <a:spcBef>
                <a:spcPts val="0"/>
              </a:spcBef>
              <a:buNone/>
            </a:pPr>
            <a:r>
              <a:t/>
            </a:r>
            <a:endParaRPr/>
          </a:p>
        </p:txBody>
      </p:sp>
      <p:sp>
        <p:nvSpPr>
          <p:cNvPr id="216" name="Shape 2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400">
                <a:solidFill>
                  <a:srgbClr val="FFFFFF"/>
                </a:solidFill>
                <a:latin typeface="Roboto Mono"/>
                <a:ea typeface="Roboto Mono"/>
                <a:cs typeface="Roboto Mono"/>
                <a:sym typeface="Roboto Mono"/>
              </a:rPr>
              <a:t>After the end of the constructor, the object must be able to handle concurrent member calls.</a:t>
            </a:r>
          </a:p>
          <a:p>
            <a:pPr indent="-381000" lvl="0" marL="4572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Initialization must be synchronous</a:t>
            </a:r>
          </a:p>
          <a:p>
            <a:pPr indent="-381000" lvl="0" marL="4572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Do not defer initialization after constructor’s end</a:t>
            </a:r>
          </a:p>
          <a:p>
            <a:pPr indent="-381000" lvl="0" marL="457200" rtl="0">
              <a:spcBef>
                <a:spcPts val="0"/>
              </a:spcBef>
              <a:buClr>
                <a:srgbClr val="FFFFFF"/>
              </a:buClr>
              <a:buSzPct val="100000"/>
              <a:buFont typeface="Roboto Mono"/>
            </a:pPr>
            <a:r>
              <a:rPr lang="en" sz="2400">
                <a:solidFill>
                  <a:srgbClr val="FF9900"/>
                </a:solidFill>
                <a:latin typeface="Roboto Mono"/>
                <a:ea typeface="Roboto Mono"/>
                <a:cs typeface="Roboto Mono"/>
                <a:sym typeface="Roboto Mono"/>
              </a:rPr>
              <a:t>Optimization</a:t>
            </a:r>
            <a:r>
              <a:rPr lang="en" sz="2400">
                <a:solidFill>
                  <a:srgbClr val="FFFFFF"/>
                </a:solidFill>
                <a:latin typeface="Roboto Mono"/>
                <a:ea typeface="Roboto Mono"/>
                <a:cs typeface="Roboto Mono"/>
                <a:sym typeface="Roboto Mono"/>
              </a:rPr>
              <a:t>: </a:t>
            </a:r>
            <a:r>
              <a:rPr lang="en" sz="2400">
                <a:solidFill>
                  <a:srgbClr val="FFFFFF"/>
                </a:solidFill>
                <a:latin typeface="Roboto Mono"/>
                <a:ea typeface="Roboto Mono"/>
                <a:cs typeface="Roboto Mono"/>
                <a:sym typeface="Roboto Mono"/>
              </a:rPr>
              <a:t>Exit the constructor as soon as ready to handle concurrent member calls</a:t>
            </a:r>
          </a:p>
          <a:p>
            <a:pPr lvl="0" rtl="0">
              <a:spcBef>
                <a:spcPts val="0"/>
              </a:spcBef>
              <a:buNone/>
            </a:pPr>
            <a:r>
              <a:t/>
            </a:r>
            <a:endParaRPr sz="2400">
              <a:solidFill>
                <a:srgbClr val="FFFFFF"/>
              </a:solidFill>
              <a:latin typeface="Roboto Mono"/>
              <a:ea typeface="Roboto Mono"/>
              <a:cs typeface="Roboto Mono"/>
              <a:sym typeface="Roboto Mono"/>
            </a:endParaRPr>
          </a:p>
        </p:txBody>
      </p:sp>
      <p:sp>
        <p:nvSpPr>
          <p:cNvPr id="217" name="Shape 2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23" name="Shape 223"/>
          <p:cNvSpPr txBox="1"/>
          <p:nvPr>
            <p:ph idx="1" type="body"/>
          </p:nvPr>
        </p:nvSpPr>
        <p:spPr>
          <a:xfrm>
            <a:off x="304775" y="302175"/>
            <a:ext cx="45342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struct</a:t>
            </a:r>
            <a:r>
              <a:rPr lang="en" sz="1200">
                <a:solidFill>
                  <a:srgbClr val="D4D4D4"/>
                </a:solidFill>
                <a:latin typeface="Roboto Mono"/>
                <a:ea typeface="Roboto Mono"/>
                <a:cs typeface="Roboto Mono"/>
                <a:sym typeface="Roboto Mono"/>
              </a:rPr>
              <a:t> System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explicit</a:t>
            </a:r>
            <a:r>
              <a:rPr lang="en" sz="1200">
                <a:solidFill>
                  <a:srgbClr val="D4D4D4"/>
                </a:solidFill>
                <a:latin typeface="Roboto Mono"/>
                <a:ea typeface="Roboto Mono"/>
                <a:cs typeface="Roboto Mono"/>
                <a:sym typeface="Roboto Mono"/>
              </a:rPr>
              <a:t> System(</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x)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ft_data = crunch(x);</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ft_ints = big_fat_random_garbage();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FF9900"/>
                </a:solidFill>
                <a:latin typeface="Roboto Mono"/>
                <a:ea typeface="Roboto Mono"/>
                <a:cs typeface="Roboto Mono"/>
                <a:sym typeface="Roboto Mono"/>
              </a:rPr>
              <a:t>work_queue.push</a:t>
            </a: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store.push_back(ft_data.get());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values = ft_ints.get();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future&lt;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foowizz(Data data);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private: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vector&lt;Data&gt; store;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values;</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FF9900"/>
                </a:solidFill>
                <a:latin typeface="Roboto Mono"/>
                <a:ea typeface="Roboto Mono"/>
                <a:cs typeface="Roboto Mono"/>
                <a:sym typeface="Roboto Mono"/>
              </a:rPr>
              <a:t>concurrent_queue&lt;function&lt;void()&gt;&gt;</a:t>
            </a:r>
          </a:p>
          <a:p>
            <a:pPr lvl="0" rtl="0">
              <a:lnSpc>
                <a:spcPct val="135714"/>
              </a:lnSpc>
              <a:spcBef>
                <a:spcPts val="0"/>
              </a:spcBef>
              <a:spcAft>
                <a:spcPts val="0"/>
              </a:spcAft>
              <a:buNone/>
            </a:pPr>
            <a:r>
              <a:rPr lang="en" sz="1200">
                <a:solidFill>
                  <a:srgbClr val="FF9900"/>
                </a:solidFill>
                <a:latin typeface="Roboto Mono"/>
                <a:ea typeface="Roboto Mono"/>
                <a:cs typeface="Roboto Mono"/>
                <a:sym typeface="Roboto Mono"/>
              </a:rPr>
              <a:t>    work_queue;</a:t>
            </a:r>
          </a:p>
          <a:p>
            <a:pPr lvl="0" rtl="0">
              <a:lnSpc>
                <a:spcPct val="135714"/>
              </a:lnSpc>
              <a:spcBef>
                <a:spcPts val="0"/>
              </a:spcBef>
              <a:spcAft>
                <a:spcPts val="0"/>
              </a:spcAft>
              <a:buNone/>
            </a:pPr>
            <a:r>
              <a:rPr lang="en" sz="1200">
                <a:solidFill>
                  <a:srgbClr val="FF9900"/>
                </a:solidFill>
                <a:latin typeface="Roboto Mono"/>
                <a:ea typeface="Roboto Mono"/>
                <a:cs typeface="Roboto Mono"/>
                <a:sym typeface="Roboto Mono"/>
              </a:rPr>
              <a:t> thread update_thread{ update_loop };</a:t>
            </a:r>
          </a:p>
          <a:p>
            <a:pPr lvl="0" rtl="0">
              <a:lnSpc>
                <a:spcPct val="135714"/>
              </a:lnSpc>
              <a:spcBef>
                <a:spcPts val="0"/>
              </a:spcBef>
              <a:spcAft>
                <a:spcPts val="0"/>
              </a:spcAft>
              <a:buNone/>
            </a:pPr>
            <a:r>
              <a:rPr lang="en" sz="1200">
                <a:solidFill>
                  <a:srgbClr val="FF9900"/>
                </a:solidFill>
                <a:latin typeface="Roboto Mono"/>
                <a:ea typeface="Roboto Mono"/>
                <a:cs typeface="Roboto Mono"/>
                <a:sym typeface="Roboto Mono"/>
              </a:rPr>
              <a:t> void update_loop();</a:t>
            </a:r>
            <a:r>
              <a:rPr lang="en" sz="1200">
                <a:solidFill>
                  <a:srgbClr val="608B4E"/>
                </a:solidFill>
                <a:latin typeface="Roboto Mono"/>
                <a:ea typeface="Roboto Mono"/>
                <a:cs typeface="Roboto Mono"/>
                <a:sym typeface="Roboto Mono"/>
              </a:rPr>
              <a:t> // pop and execute tasks</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spcBef>
                <a:spcPts val="0"/>
              </a:spcBef>
              <a:buNone/>
            </a:pPr>
            <a:r>
              <a:t/>
            </a:r>
            <a:endParaRPr sz="1200">
              <a:solidFill>
                <a:srgbClr val="569CD6"/>
              </a:solidFill>
              <a:latin typeface="Roboto Mono"/>
              <a:ea typeface="Roboto Mono"/>
              <a:cs typeface="Roboto Mono"/>
              <a:sym typeface="Roboto Mono"/>
            </a:endParaRPr>
          </a:p>
        </p:txBody>
      </p:sp>
      <p:sp>
        <p:nvSpPr>
          <p:cNvPr id="224" name="Shape 224"/>
          <p:cNvSpPr txBox="1"/>
          <p:nvPr>
            <p:ph idx="1" type="body"/>
          </p:nvPr>
        </p:nvSpPr>
        <p:spPr>
          <a:xfrm>
            <a:off x="4911425" y="312000"/>
            <a:ext cx="40050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future&lt;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System::foowizz(Data data)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return</a:t>
            </a:r>
            <a:r>
              <a:rPr lang="en" sz="1200">
                <a:solidFill>
                  <a:srgbClr val="D4D4D4"/>
                </a:solidFill>
                <a:latin typeface="Roboto Mono"/>
                <a:ea typeface="Roboto Mono"/>
                <a:cs typeface="Roboto Mono"/>
                <a:sym typeface="Roboto Mono"/>
              </a:rPr>
              <a:t> </a:t>
            </a:r>
            <a:r>
              <a:rPr lang="en" sz="1200">
                <a:solidFill>
                  <a:srgbClr val="FF9900"/>
                </a:solidFill>
                <a:latin typeface="Roboto Mono"/>
                <a:ea typeface="Roboto Mono"/>
                <a:cs typeface="Roboto Mono"/>
                <a:sym typeface="Roboto Mono"/>
              </a:rPr>
              <a:t>work_queue.push</a:t>
            </a: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this</a:t>
            </a:r>
            <a:r>
              <a:rPr lang="en" sz="1200">
                <a:solidFill>
                  <a:srgbClr val="D4D4D4"/>
                </a:solidFill>
                <a:latin typeface="Roboto Mono"/>
                <a:ea typeface="Roboto Mono"/>
                <a:cs typeface="Roboto Mono"/>
                <a:sym typeface="Roboto Mono"/>
              </a:rPr>
              <a:t>, data]{</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result = math_ninja_flip(</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store.back(), data,</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values.back());</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store.push_back(data);</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values.push_back(data.code);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return</a:t>
            </a:r>
            <a:r>
              <a:rPr lang="en" sz="1200">
                <a:solidFill>
                  <a:srgbClr val="D4D4D4"/>
                </a:solidFill>
                <a:latin typeface="Roboto Mono"/>
                <a:ea typeface="Roboto Mono"/>
                <a:cs typeface="Roboto Mono"/>
                <a:sym typeface="Roboto Mono"/>
              </a:rPr>
              <a:t> result;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spcBef>
                <a:spcPts val="0"/>
              </a:spcBef>
              <a:buNone/>
            </a:pPr>
            <a:r>
              <a:t/>
            </a:r>
            <a:endParaRPr sz="1200">
              <a:solidFill>
                <a:srgbClr val="D4D4D4"/>
              </a:solidFill>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30" name="Shape 230"/>
          <p:cNvSpPr txBox="1"/>
          <p:nvPr>
            <p:ph idx="1" type="body"/>
          </p:nvPr>
        </p:nvSpPr>
        <p:spPr>
          <a:xfrm>
            <a:off x="304775" y="302175"/>
            <a:ext cx="45342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struct</a:t>
            </a:r>
            <a:r>
              <a:rPr lang="en" sz="1200">
                <a:solidFill>
                  <a:srgbClr val="D4D4D4"/>
                </a:solidFill>
                <a:latin typeface="Roboto Mono"/>
                <a:ea typeface="Roboto Mono"/>
                <a:cs typeface="Roboto Mono"/>
                <a:sym typeface="Roboto Mono"/>
              </a:rPr>
              <a:t> System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explicit</a:t>
            </a:r>
            <a:r>
              <a:rPr lang="en" sz="1200">
                <a:solidFill>
                  <a:srgbClr val="D4D4D4"/>
                </a:solidFill>
                <a:latin typeface="Roboto Mono"/>
                <a:ea typeface="Roboto Mono"/>
                <a:cs typeface="Roboto Mono"/>
                <a:sym typeface="Roboto Mono"/>
              </a:rPr>
              <a:t> System(</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x)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ft_data = crunch(x);</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ft_ints = big_fat_random_garbage();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FF9900"/>
                </a:solidFill>
                <a:latin typeface="Roboto Mono"/>
                <a:ea typeface="Roboto Mono"/>
                <a:cs typeface="Roboto Mono"/>
                <a:sym typeface="Roboto Mono"/>
              </a:rPr>
              <a:t>strand.push</a:t>
            </a: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store.push_back(ft_data.get());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values = ft_ints.get();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future&lt;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foowizz(Data data);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private: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vector&lt;Data&gt; store;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vector&lt;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values;</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FF9900"/>
                </a:solidFill>
                <a:latin typeface="Roboto Mono"/>
                <a:ea typeface="Roboto Mono"/>
                <a:cs typeface="Roboto Mono"/>
                <a:sym typeface="Roboto Mono"/>
              </a:rPr>
              <a:t>Strand strand;</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spcBef>
                <a:spcPts val="0"/>
              </a:spcBef>
              <a:buNone/>
            </a:pPr>
            <a:r>
              <a:t/>
            </a:r>
            <a:endParaRPr sz="1200">
              <a:solidFill>
                <a:srgbClr val="569CD6"/>
              </a:solidFill>
              <a:latin typeface="Roboto Mono"/>
              <a:ea typeface="Roboto Mono"/>
              <a:cs typeface="Roboto Mono"/>
              <a:sym typeface="Roboto Mono"/>
            </a:endParaRPr>
          </a:p>
        </p:txBody>
      </p:sp>
      <p:sp>
        <p:nvSpPr>
          <p:cNvPr id="231" name="Shape 231"/>
          <p:cNvSpPr txBox="1"/>
          <p:nvPr>
            <p:ph idx="1" type="body"/>
          </p:nvPr>
        </p:nvSpPr>
        <p:spPr>
          <a:xfrm>
            <a:off x="4911425" y="312000"/>
            <a:ext cx="40050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future&lt;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System::foowizz(Data data)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return</a:t>
            </a:r>
            <a:r>
              <a:rPr lang="en" sz="1200">
                <a:solidFill>
                  <a:srgbClr val="D4D4D4"/>
                </a:solidFill>
                <a:latin typeface="Roboto Mono"/>
                <a:ea typeface="Roboto Mono"/>
                <a:cs typeface="Roboto Mono"/>
                <a:sym typeface="Roboto Mono"/>
              </a:rPr>
              <a:t> </a:t>
            </a:r>
            <a:r>
              <a:rPr lang="en" sz="1200">
                <a:solidFill>
                  <a:srgbClr val="FF9900"/>
                </a:solidFill>
                <a:latin typeface="Roboto Mono"/>
                <a:ea typeface="Roboto Mono"/>
                <a:cs typeface="Roboto Mono"/>
                <a:sym typeface="Roboto Mono"/>
              </a:rPr>
              <a:t>strand.push</a:t>
            </a: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this</a:t>
            </a:r>
            <a:r>
              <a:rPr lang="en" sz="1200">
                <a:solidFill>
                  <a:srgbClr val="D4D4D4"/>
                </a:solidFill>
                <a:latin typeface="Roboto Mono"/>
                <a:ea typeface="Roboto Mono"/>
                <a:cs typeface="Roboto Mono"/>
                <a:sym typeface="Roboto Mono"/>
              </a:rPr>
              <a:t>, data]{</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result = math_ninja_flip( store.back(), data, values.back());</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store.push_back(data);</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values.push_back(data.code);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return</a:t>
            </a:r>
            <a:r>
              <a:rPr lang="en" sz="1200">
                <a:solidFill>
                  <a:srgbClr val="D4D4D4"/>
                </a:solidFill>
                <a:latin typeface="Roboto Mono"/>
                <a:ea typeface="Roboto Mono"/>
                <a:cs typeface="Roboto Mono"/>
                <a:sym typeface="Roboto Mono"/>
              </a:rPr>
              <a:t> result;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spcBef>
                <a:spcPts val="0"/>
              </a:spcBef>
              <a:buNone/>
            </a:pPr>
            <a:r>
              <a:t/>
            </a:r>
            <a:endParaRPr sz="1200">
              <a:solidFill>
                <a:srgbClr val="D4D4D4"/>
              </a:solidFill>
              <a:latin typeface="Roboto Mono"/>
              <a:ea typeface="Roboto Mono"/>
              <a:cs typeface="Roboto Mono"/>
              <a:sym typeface="Roboto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FFFF"/>
                </a:solidFill>
              </a:rPr>
              <a:t>RAII: </a:t>
            </a:r>
            <a:r>
              <a:rPr lang="en" sz="2400">
                <a:solidFill>
                  <a:srgbClr val="FFFFFF"/>
                </a:solidFill>
                <a:latin typeface="Roboto Mono"/>
                <a:ea typeface="Roboto Mono"/>
                <a:cs typeface="Roboto Mono"/>
                <a:sym typeface="Roboto Mono"/>
              </a:rPr>
              <a:t>Constructor and Destructor</a:t>
            </a:r>
          </a:p>
        </p:txBody>
      </p:sp>
      <p:sp>
        <p:nvSpPr>
          <p:cNvPr id="237" name="Shape 23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Constructor: once constructed, object must be able to handle concurrent member calls.</a:t>
            </a:r>
            <a:br>
              <a:rPr lang="en" sz="2400">
                <a:solidFill>
                  <a:srgbClr val="FFFFFF"/>
                </a:solidFill>
                <a:latin typeface="Roboto Mono"/>
                <a:ea typeface="Roboto Mono"/>
                <a:cs typeface="Roboto Mono"/>
                <a:sym typeface="Roboto Mono"/>
              </a:rPr>
            </a:br>
          </a:p>
          <a:p>
            <a:pPr indent="-381000" lvl="0" marL="457200" rtl="0">
              <a:spcBef>
                <a:spcPts val="0"/>
              </a:spcBef>
              <a:buClr>
                <a:srgbClr val="FF9900"/>
              </a:buClr>
              <a:buSzPct val="100000"/>
              <a:buFont typeface="Roboto Mono"/>
              <a:buAutoNum type="arabicPeriod"/>
            </a:pPr>
            <a:r>
              <a:rPr lang="en" sz="2400">
                <a:solidFill>
                  <a:srgbClr val="FF9900"/>
                </a:solidFill>
                <a:latin typeface="Roboto Mono"/>
                <a:ea typeface="Roboto Mono"/>
                <a:cs typeface="Roboto Mono"/>
                <a:sym typeface="Roboto Mono"/>
              </a:rPr>
              <a:t>Destructor: all tasks launched by this object and accessing its internal data</a:t>
            </a:r>
            <a:br>
              <a:rPr lang="en" sz="2400">
                <a:solidFill>
                  <a:srgbClr val="FF9900"/>
                </a:solidFill>
                <a:latin typeface="Roboto Mono"/>
                <a:ea typeface="Roboto Mono"/>
                <a:cs typeface="Roboto Mono"/>
                <a:sym typeface="Roboto Mono"/>
              </a:rPr>
            </a:br>
            <a:r>
              <a:rPr lang="en" sz="2400">
                <a:solidFill>
                  <a:srgbClr val="FF9900"/>
                </a:solidFill>
                <a:latin typeface="Roboto Mono"/>
                <a:ea typeface="Roboto Mono"/>
                <a:cs typeface="Roboto Mono"/>
                <a:sym typeface="Roboto Mono"/>
              </a:rPr>
              <a:t>must be synchronized before the end of the destructor.</a:t>
            </a:r>
          </a:p>
        </p:txBody>
      </p:sp>
      <p:sp>
        <p:nvSpPr>
          <p:cNvPr id="238" name="Shape 2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solidFill>
                  <a:srgbClr val="FFFFFF"/>
                </a:solidFill>
                <a:latin typeface="Roboto Mono"/>
                <a:ea typeface="Roboto Mono"/>
                <a:cs typeface="Roboto Mono"/>
                <a:sym typeface="Roboto Mono"/>
              </a:rPr>
              <a:t>Destructor</a:t>
            </a:r>
          </a:p>
        </p:txBody>
      </p:sp>
      <p:sp>
        <p:nvSpPr>
          <p:cNvPr id="244" name="Shape 24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400">
                <a:solidFill>
                  <a:srgbClr val="FFFFFF"/>
                </a:solidFill>
                <a:latin typeface="Roboto Mono"/>
                <a:ea typeface="Roboto Mono"/>
                <a:cs typeface="Roboto Mono"/>
                <a:sym typeface="Roboto Mono"/>
              </a:rPr>
              <a:t>Before the end of the destructor, all tasks launched accessing internal data must </a:t>
            </a:r>
            <a:r>
              <a:rPr b="1" lang="en" sz="2400">
                <a:solidFill>
                  <a:srgbClr val="FF9900"/>
                </a:solidFill>
                <a:latin typeface="Roboto Mono"/>
                <a:ea typeface="Roboto Mono"/>
                <a:cs typeface="Roboto Mono"/>
                <a:sym typeface="Roboto Mono"/>
              </a:rPr>
              <a:t>either</a:t>
            </a:r>
            <a:r>
              <a:rPr lang="en" sz="2400">
                <a:solidFill>
                  <a:srgbClr val="FFFFFF"/>
                </a:solidFill>
                <a:latin typeface="Roboto Mono"/>
                <a:ea typeface="Roboto Mono"/>
                <a:cs typeface="Roboto Mono"/>
                <a:sym typeface="Roboto Mono"/>
              </a:rPr>
              <a:t>:</a:t>
            </a:r>
          </a:p>
          <a:p>
            <a:pPr indent="-381000" lvl="0" marL="457200" rtl="0">
              <a:spcBef>
                <a:spcPts val="0"/>
              </a:spcBef>
              <a:buClr>
                <a:srgbClr val="FF9900"/>
              </a:buClr>
              <a:buSzPct val="100000"/>
              <a:buFont typeface="Roboto Mono"/>
            </a:pPr>
            <a:r>
              <a:rPr b="1" lang="en" sz="2400">
                <a:solidFill>
                  <a:srgbClr val="FF9900"/>
                </a:solidFill>
                <a:latin typeface="Roboto Mono"/>
                <a:ea typeface="Roboto Mono"/>
                <a:cs typeface="Roboto Mono"/>
                <a:sym typeface="Roboto Mono"/>
              </a:rPr>
              <a:t>Be finished</a:t>
            </a:r>
          </a:p>
          <a:p>
            <a:pPr indent="-381000" lvl="0" marL="457200" rtl="0">
              <a:spcBef>
                <a:spcPts val="0"/>
              </a:spcBef>
              <a:buClr>
                <a:srgbClr val="FF9900"/>
              </a:buClr>
              <a:buSzPct val="100000"/>
              <a:buFont typeface="Roboto Mono"/>
            </a:pPr>
            <a:r>
              <a:rPr b="1" lang="en" sz="2400">
                <a:solidFill>
                  <a:srgbClr val="FF9900"/>
                </a:solidFill>
                <a:latin typeface="Roboto Mono"/>
                <a:ea typeface="Roboto Mono"/>
                <a:cs typeface="Roboto Mono"/>
                <a:sym typeface="Roboto Mono"/>
              </a:rPr>
              <a:t>Do nothing on execution</a:t>
            </a:r>
          </a:p>
          <a:p>
            <a:pPr indent="-381000" lvl="1" marL="9144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Don’t throw!</a:t>
            </a:r>
          </a:p>
        </p:txBody>
      </p:sp>
      <p:sp>
        <p:nvSpPr>
          <p:cNvPr id="245" name="Shape 2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Are you familiar with:</a:t>
            </a:r>
          </a:p>
        </p:txBody>
      </p:sp>
      <p:sp>
        <p:nvSpPr>
          <p:cNvPr id="70" name="Shape 7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pPr>
            <a:r>
              <a:rPr lang="en" sz="2400">
                <a:solidFill>
                  <a:schemeClr val="dk1"/>
                </a:solidFill>
              </a:rPr>
              <a:t>mutex/locks</a:t>
            </a:r>
          </a:p>
          <a:p>
            <a:pPr indent="-381000" lvl="0" marL="457200" rtl="0">
              <a:spcBef>
                <a:spcPts val="0"/>
              </a:spcBef>
              <a:buClr>
                <a:schemeClr val="dk1"/>
              </a:buClr>
              <a:buSzPct val="100000"/>
            </a:pPr>
            <a:r>
              <a:rPr lang="en" sz="2400">
                <a:solidFill>
                  <a:schemeClr val="dk1"/>
                </a:solidFill>
              </a:rPr>
              <a:t>atomics</a:t>
            </a:r>
          </a:p>
          <a:p>
            <a:pPr indent="-381000" lvl="0" marL="457200" rtl="0">
              <a:spcBef>
                <a:spcPts val="0"/>
              </a:spcBef>
              <a:buClr>
                <a:srgbClr val="FFFFFF"/>
              </a:buClr>
              <a:buSzPct val="100000"/>
            </a:pPr>
            <a:r>
              <a:rPr lang="en" sz="2400">
                <a:solidFill>
                  <a:srgbClr val="FFFFFF"/>
                </a:solidFill>
              </a:rPr>
              <a:t>futures/promises, continuations, “.then()”</a:t>
            </a:r>
          </a:p>
          <a:p>
            <a:pPr indent="-381000" lvl="0" marL="457200" rtl="0">
              <a:spcBef>
                <a:spcPts val="0"/>
              </a:spcBef>
              <a:buClr>
                <a:srgbClr val="FFFFFF"/>
              </a:buClr>
              <a:buSzPct val="100000"/>
            </a:pPr>
            <a:r>
              <a:rPr lang="en" sz="2400">
                <a:solidFill>
                  <a:srgbClr val="FFFFFF"/>
                </a:solidFill>
              </a:rPr>
              <a:t>“async(task)” -like functions</a:t>
            </a:r>
          </a:p>
          <a:p>
            <a:pPr indent="-381000" lvl="0" marL="457200" rtl="0">
              <a:spcBef>
                <a:spcPts val="0"/>
              </a:spcBef>
              <a:buClr>
                <a:srgbClr val="FFFFFF"/>
              </a:buClr>
              <a:buSzPct val="100000"/>
            </a:pPr>
            <a:r>
              <a:rPr lang="en" sz="2400">
                <a:solidFill>
                  <a:srgbClr val="FFFFFF"/>
                </a:solidFill>
              </a:rPr>
              <a:t>c</a:t>
            </a:r>
            <a:r>
              <a:rPr lang="en" sz="2400">
                <a:solidFill>
                  <a:srgbClr val="FFFFFF"/>
                </a:solidFill>
              </a:rPr>
              <a:t>oncurrent containers</a:t>
            </a:r>
          </a:p>
          <a:p>
            <a:pPr indent="-381000" lvl="0" marL="457200" rtl="0">
              <a:spcBef>
                <a:spcPts val="0"/>
              </a:spcBef>
              <a:buClr>
                <a:schemeClr val="dk1"/>
              </a:buClr>
              <a:buSzPct val="100000"/>
            </a:pPr>
            <a:r>
              <a:rPr lang="en" sz="2400">
                <a:solidFill>
                  <a:schemeClr val="dk1"/>
                </a:solidFill>
              </a:rPr>
              <a:t>executors</a:t>
            </a:r>
          </a:p>
          <a:p>
            <a:pPr indent="-381000" lvl="0" marL="457200" rtl="0">
              <a:spcBef>
                <a:spcPts val="0"/>
              </a:spcBef>
              <a:buClr>
                <a:schemeClr val="dk1"/>
              </a:buClr>
              <a:buSzPct val="100000"/>
            </a:pPr>
            <a:r>
              <a:rPr lang="en" sz="2400">
                <a:solidFill>
                  <a:schemeClr val="dk1"/>
                </a:solidFill>
              </a:rPr>
              <a:t>thread-pools</a:t>
            </a:r>
          </a:p>
          <a:p>
            <a:pPr indent="-381000" lvl="0" marL="457200" rtl="0">
              <a:spcBef>
                <a:spcPts val="0"/>
              </a:spcBef>
              <a:buClr>
                <a:schemeClr val="dk1"/>
              </a:buClr>
              <a:buSzPct val="100000"/>
            </a:pPr>
            <a:r>
              <a:rPr lang="en" sz="2400">
                <a:solidFill>
                  <a:schemeClr val="dk1"/>
                </a:solidFill>
              </a:rPr>
              <a:t>strands</a:t>
            </a:r>
          </a:p>
          <a:p>
            <a:pPr lvl="0" rtl="0">
              <a:spcBef>
                <a:spcPts val="0"/>
              </a:spcBef>
              <a:buNone/>
            </a:pPr>
            <a:r>
              <a:t/>
            </a:r>
            <a:endParaRPr sz="2400">
              <a:solidFill>
                <a:srgbClr val="FFFFFF"/>
              </a:solidFill>
            </a:endParaRPr>
          </a:p>
        </p:txBody>
      </p:sp>
      <p:sp>
        <p:nvSpPr>
          <p:cNvPr id="71" name="Shape 7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solidFill>
                  <a:srgbClr val="FFFFFF"/>
                </a:solidFill>
                <a:latin typeface="Roboto Mono"/>
                <a:ea typeface="Roboto Mono"/>
                <a:cs typeface="Roboto Mono"/>
                <a:sym typeface="Roboto Mono"/>
              </a:rPr>
              <a:t>Destructor</a:t>
            </a:r>
          </a:p>
        </p:txBody>
      </p:sp>
      <p:sp>
        <p:nvSpPr>
          <p:cNvPr id="251" name="Shape 25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Wait for tasks to finish</a:t>
            </a:r>
          </a:p>
          <a:p>
            <a:pPr lvl="0" rtl="0">
              <a:spcBef>
                <a:spcPts val="0"/>
              </a:spcBef>
              <a:buNone/>
            </a:pPr>
            <a:r>
              <a:t/>
            </a:r>
            <a:endParaRPr sz="2400">
              <a:solidFill>
                <a:srgbClr val="FFFFFF"/>
              </a:solidFill>
              <a:latin typeface="Roboto Mono"/>
              <a:ea typeface="Roboto Mono"/>
              <a:cs typeface="Roboto Mono"/>
              <a:sym typeface="Roboto Mono"/>
            </a:endParaRPr>
          </a:p>
        </p:txBody>
      </p:sp>
      <p:sp>
        <p:nvSpPr>
          <p:cNvPr id="252" name="Shape 2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58" name="Shape 258"/>
          <p:cNvSpPr txBox="1"/>
          <p:nvPr>
            <p:ph idx="1" type="body"/>
          </p:nvPr>
        </p:nvSpPr>
        <p:spPr>
          <a:xfrm>
            <a:off x="304775" y="302175"/>
            <a:ext cx="45342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Poppy {</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template</a:t>
            </a:r>
            <a:r>
              <a:rPr lang="en" sz="1200">
                <a:solidFill>
                  <a:srgbClr val="D4D4D4"/>
                </a:solidFill>
                <a:latin typeface="Roboto Mono"/>
                <a:ea typeface="Roboto Mono"/>
                <a:cs typeface="Roboto Mono"/>
                <a:sym typeface="Roboto Mono"/>
              </a:rPr>
              <a:t>&lt;</a:t>
            </a: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F&gt;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void</a:t>
            </a:r>
            <a:r>
              <a:rPr lang="en" sz="1200">
                <a:solidFill>
                  <a:srgbClr val="D4D4D4"/>
                </a:solidFill>
                <a:latin typeface="Roboto Mono"/>
                <a:ea typeface="Roboto Mono"/>
                <a:cs typeface="Roboto Mono"/>
                <a:sym typeface="Roboto Mono"/>
              </a:rPr>
              <a:t> launch(F task)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FF9900"/>
                </a:solidFill>
                <a:latin typeface="Roboto Mono"/>
                <a:ea typeface="Roboto Mono"/>
                <a:cs typeface="Roboto Mono"/>
                <a:sym typeface="Roboto Mono"/>
              </a:rPr>
              <a:t>launched_tasks.push</a:t>
            </a:r>
            <a:r>
              <a:rPr lang="en" sz="1200">
                <a:solidFill>
                  <a:srgbClr val="D4D4D4"/>
                </a:solidFill>
                <a:latin typeface="Roboto Mono"/>
                <a:ea typeface="Roboto Mono"/>
                <a:cs typeface="Roboto Mono"/>
                <a:sym typeface="Roboto Mono"/>
              </a:rPr>
              <a:t>(async(executor, task));</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public:</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Poppy(Executor exec) : executor(exec)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launch([]{ init_background_system();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~Poppy()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FF9900"/>
                </a:solidFill>
                <a:latin typeface="Roboto Mono"/>
                <a:ea typeface="Roboto Mono"/>
                <a:cs typeface="Roboto Mono"/>
                <a:sym typeface="Roboto Mono"/>
              </a:rPr>
              <a:t>future&lt;void&gt; ft;</a:t>
            </a:r>
          </a:p>
          <a:p>
            <a:pPr lvl="0" rtl="0">
              <a:lnSpc>
                <a:spcPct val="135714"/>
              </a:lnSpc>
              <a:spcBef>
                <a:spcPts val="0"/>
              </a:spcBef>
              <a:spcAft>
                <a:spcPts val="0"/>
              </a:spcAft>
              <a:buNone/>
            </a:pPr>
            <a:r>
              <a:rPr lang="en" sz="1200">
                <a:solidFill>
                  <a:srgbClr val="FF9900"/>
                </a:solidFill>
                <a:latin typeface="Roboto Mono"/>
                <a:ea typeface="Roboto Mono"/>
                <a:cs typeface="Roboto Mono"/>
                <a:sym typeface="Roboto Mono"/>
              </a:rPr>
              <a:t>   while(launched_task.pop(ft))</a:t>
            </a:r>
          </a:p>
          <a:p>
            <a:pPr lvl="0" rtl="0">
              <a:lnSpc>
                <a:spcPct val="135714"/>
              </a:lnSpc>
              <a:spcBef>
                <a:spcPts val="0"/>
              </a:spcBef>
              <a:spcAft>
                <a:spcPts val="0"/>
              </a:spcAft>
              <a:buNone/>
            </a:pPr>
            <a:r>
              <a:rPr lang="en" sz="1200">
                <a:solidFill>
                  <a:srgbClr val="FF9900"/>
                </a:solidFill>
                <a:latin typeface="Roboto Mono"/>
                <a:ea typeface="Roboto Mono"/>
                <a:cs typeface="Roboto Mono"/>
                <a:sym typeface="Roboto Mono"/>
              </a:rPr>
              <a:t>       ft.wait();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spcBef>
                <a:spcPts val="0"/>
              </a:spcBef>
              <a:buNone/>
            </a:pPr>
            <a:r>
              <a:t/>
            </a:r>
            <a:endParaRPr sz="1200">
              <a:solidFill>
                <a:srgbClr val="569CD6"/>
              </a:solidFill>
              <a:latin typeface="Roboto Mono"/>
              <a:ea typeface="Roboto Mono"/>
              <a:cs typeface="Roboto Mono"/>
              <a:sym typeface="Roboto Mono"/>
            </a:endParaRPr>
          </a:p>
        </p:txBody>
      </p:sp>
      <p:sp>
        <p:nvSpPr>
          <p:cNvPr id="259" name="Shape 259"/>
          <p:cNvSpPr txBox="1"/>
          <p:nvPr>
            <p:ph idx="1" type="body"/>
          </p:nvPr>
        </p:nvSpPr>
        <p:spPr>
          <a:xfrm>
            <a:off x="4911425" y="312000"/>
            <a:ext cx="40050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 count() </a:t>
            </a:r>
            <a:r>
              <a:rPr lang="en" sz="1200">
                <a:solidFill>
                  <a:srgbClr val="569CD6"/>
                </a:solidFill>
                <a:latin typeface="Roboto Mono"/>
                <a:ea typeface="Roboto Mono"/>
                <a:cs typeface="Roboto Mono"/>
                <a:sym typeface="Roboto Mono"/>
              </a:rPr>
              <a:t>const</a:t>
            </a:r>
            <a:r>
              <a:rPr lang="en" sz="1200">
                <a:solidFill>
                  <a:srgbClr val="D4D4D4"/>
                </a:solidFill>
                <a:latin typeface="Roboto Mono"/>
                <a:ea typeface="Roboto Mono"/>
                <a:cs typeface="Roboto Mono"/>
                <a:sym typeface="Roboto Mono"/>
              </a:rPr>
              <a:t> { </a:t>
            </a:r>
            <a:r>
              <a:rPr lang="en" sz="1200">
                <a:solidFill>
                  <a:srgbClr val="569CD6"/>
                </a:solidFill>
                <a:latin typeface="Roboto Mono"/>
                <a:ea typeface="Roboto Mono"/>
                <a:cs typeface="Roboto Mono"/>
                <a:sym typeface="Roboto Mono"/>
              </a:rPr>
              <a:t>return</a:t>
            </a:r>
            <a:r>
              <a:rPr lang="en" sz="1200">
                <a:solidFill>
                  <a:srgbClr val="D4D4D4"/>
                </a:solidFill>
                <a:latin typeface="Roboto Mono"/>
                <a:ea typeface="Roboto Mono"/>
                <a:cs typeface="Roboto Mono"/>
                <a:sym typeface="Roboto Mono"/>
              </a:rPr>
              <a:t> counter; }</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void</a:t>
            </a:r>
            <a:r>
              <a:rPr lang="en" sz="1200">
                <a:solidFill>
                  <a:srgbClr val="D4D4D4"/>
                </a:solidFill>
                <a:latin typeface="Roboto Mono"/>
                <a:ea typeface="Roboto Mono"/>
                <a:cs typeface="Roboto Mono"/>
                <a:sym typeface="Roboto Mono"/>
              </a:rPr>
              <a:t> im_poppy(){</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launch([&amp;]{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some_dirty_laundry();</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++counter;</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 </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private: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atomic&lt;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counter;</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Executor executor;</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FF9900"/>
                </a:solidFill>
                <a:latin typeface="Roboto Mono"/>
                <a:ea typeface="Roboto Mono"/>
                <a:cs typeface="Roboto Mono"/>
                <a:sym typeface="Roboto Mono"/>
              </a:rPr>
              <a:t>concurrent_queue&lt;future&lt;void&gt;&gt;</a:t>
            </a:r>
          </a:p>
          <a:p>
            <a:pPr lvl="0" rtl="0">
              <a:lnSpc>
                <a:spcPct val="135714"/>
              </a:lnSpc>
              <a:spcBef>
                <a:spcPts val="0"/>
              </a:spcBef>
              <a:spcAft>
                <a:spcPts val="0"/>
              </a:spcAft>
              <a:buNone/>
            </a:pPr>
            <a:r>
              <a:rPr lang="en" sz="1200">
                <a:solidFill>
                  <a:srgbClr val="FF9900"/>
                </a:solidFill>
                <a:latin typeface="Roboto Mono"/>
                <a:ea typeface="Roboto Mono"/>
                <a:cs typeface="Roboto Mono"/>
                <a:sym typeface="Roboto Mono"/>
              </a:rPr>
              <a:t>   launched_tasks</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spcBef>
                <a:spcPts val="0"/>
              </a:spcBef>
              <a:buNone/>
            </a:pPr>
            <a:r>
              <a:t/>
            </a:r>
            <a:endParaRPr sz="1200">
              <a:solidFill>
                <a:srgbClr val="D4D4D4"/>
              </a:solidFill>
              <a:latin typeface="Roboto Mono"/>
              <a:ea typeface="Roboto Mono"/>
              <a:cs typeface="Roboto Mono"/>
              <a:sym typeface="Roboto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65" name="Shape 265"/>
          <p:cNvSpPr txBox="1"/>
          <p:nvPr>
            <p:ph idx="1" type="body"/>
          </p:nvPr>
        </p:nvSpPr>
        <p:spPr>
          <a:xfrm>
            <a:off x="304775" y="302175"/>
            <a:ext cx="45342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Poppy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~Poppy()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future&lt;void&gt; ft;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while</a:t>
            </a:r>
            <a:r>
              <a:rPr lang="en" sz="1200">
                <a:solidFill>
                  <a:srgbClr val="D4D4D4"/>
                </a:solidFill>
                <a:latin typeface="Roboto Mono"/>
                <a:ea typeface="Roboto Mono"/>
                <a:cs typeface="Roboto Mono"/>
                <a:sym typeface="Roboto Mono"/>
              </a:rPr>
              <a:t>(launched_task.pop(ft))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ft.wait();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spcBef>
                <a:spcPts val="0"/>
              </a:spcBef>
              <a:buNone/>
            </a:pPr>
            <a:r>
              <a:t/>
            </a:r>
            <a:endParaRPr sz="1200">
              <a:solidFill>
                <a:srgbClr val="569CD6"/>
              </a:solidFill>
              <a:latin typeface="Roboto Mono"/>
              <a:ea typeface="Roboto Mono"/>
              <a:cs typeface="Roboto Mono"/>
              <a:sym typeface="Roboto Mono"/>
            </a:endParaRPr>
          </a:p>
        </p:txBody>
      </p:sp>
      <p:sp>
        <p:nvSpPr>
          <p:cNvPr id="266" name="Shape 266"/>
          <p:cNvSpPr txBox="1"/>
          <p:nvPr>
            <p:ph idx="1" type="body"/>
          </p:nvPr>
        </p:nvSpPr>
        <p:spPr>
          <a:xfrm>
            <a:off x="4911425" y="312000"/>
            <a:ext cx="40050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BigSystem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ThreadPool thread_pool;</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Poppy poppy{ &amp;thread_pool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public:</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~BigSystem()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thread_pool.</a:t>
            </a:r>
            <a:r>
              <a:rPr lang="en" sz="1200">
                <a:solidFill>
                  <a:srgbClr val="FF9900"/>
                </a:solidFill>
                <a:latin typeface="Roboto Mono"/>
                <a:ea typeface="Roboto Mono"/>
                <a:cs typeface="Roboto Mono"/>
                <a:sym typeface="Roboto Mono"/>
              </a:rPr>
              <a:t>stop_tasks_execution();</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some_cleanup();</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b="1" lang="en" sz="1200">
                <a:solidFill>
                  <a:srgbClr val="FF9900"/>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~Poppy() might be blocked!</a:t>
            </a:r>
          </a:p>
          <a:p>
            <a:pPr lvl="0" rtl="0">
              <a:lnSpc>
                <a:spcPct val="135714"/>
              </a:lnSpc>
              <a:spcBef>
                <a:spcPts val="0"/>
              </a:spcBef>
              <a:spcAft>
                <a:spcPts val="0"/>
              </a:spcAft>
              <a:buNone/>
            </a:pPr>
            <a:r>
              <a:t/>
            </a:r>
            <a:endParaRPr sz="1200">
              <a:solidFill>
                <a:srgbClr val="608B4E"/>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void</a:t>
            </a:r>
            <a:r>
              <a:rPr lang="en" sz="1200">
                <a:solidFill>
                  <a:srgbClr val="D4D4D4"/>
                </a:solidFill>
                <a:latin typeface="Roboto Mono"/>
                <a:ea typeface="Roboto Mono"/>
                <a:cs typeface="Roboto Mono"/>
                <a:sym typeface="Roboto Mono"/>
              </a:rPr>
              <a:t> be_funny() { poppy.im_poppy();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spcBef>
                <a:spcPts val="0"/>
              </a:spcBef>
              <a:buNone/>
            </a:pPr>
            <a:r>
              <a:t/>
            </a:r>
            <a:endParaRPr sz="1200">
              <a:solidFill>
                <a:srgbClr val="D4D4D4"/>
              </a:solidFill>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72" name="Shape 272"/>
          <p:cNvSpPr txBox="1"/>
          <p:nvPr>
            <p:ph idx="1" type="body"/>
          </p:nvPr>
        </p:nvSpPr>
        <p:spPr>
          <a:xfrm>
            <a:off x="304775" y="302175"/>
            <a:ext cx="27132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Poppy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~Poppy()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future&lt;</a:t>
            </a:r>
            <a:r>
              <a:rPr lang="en" sz="1200">
                <a:solidFill>
                  <a:srgbClr val="569CD6"/>
                </a:solidFill>
                <a:latin typeface="Roboto Mono"/>
                <a:ea typeface="Roboto Mono"/>
                <a:cs typeface="Roboto Mono"/>
                <a:sym typeface="Roboto Mono"/>
              </a:rPr>
              <a:t>void</a:t>
            </a:r>
            <a:r>
              <a:rPr lang="en" sz="1200">
                <a:solidFill>
                  <a:srgbClr val="D4D4D4"/>
                </a:solidFill>
                <a:latin typeface="Roboto Mono"/>
                <a:ea typeface="Roboto Mono"/>
                <a:cs typeface="Roboto Mono"/>
                <a:sym typeface="Roboto Mono"/>
              </a:rPr>
              <a:t>&gt; ft;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while</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launched_task.pop(ft)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 ft.wait();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spcBef>
                <a:spcPts val="0"/>
              </a:spcBef>
              <a:buNone/>
            </a:pPr>
            <a:r>
              <a:t/>
            </a:r>
            <a:endParaRPr sz="1200">
              <a:solidFill>
                <a:srgbClr val="569CD6"/>
              </a:solidFill>
              <a:latin typeface="Roboto Mono"/>
              <a:ea typeface="Roboto Mono"/>
              <a:cs typeface="Roboto Mono"/>
              <a:sym typeface="Roboto Mono"/>
            </a:endParaRPr>
          </a:p>
        </p:txBody>
      </p:sp>
      <p:sp>
        <p:nvSpPr>
          <p:cNvPr id="273" name="Shape 273"/>
          <p:cNvSpPr txBox="1"/>
          <p:nvPr>
            <p:ph idx="1" type="body"/>
          </p:nvPr>
        </p:nvSpPr>
        <p:spPr>
          <a:xfrm>
            <a:off x="3018000" y="312000"/>
            <a:ext cx="58983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void</a:t>
            </a:r>
            <a:r>
              <a:rPr lang="en" sz="1200">
                <a:solidFill>
                  <a:srgbClr val="D4D4D4"/>
                </a:solidFill>
                <a:latin typeface="Roboto Mono"/>
                <a:ea typeface="Roboto Mono"/>
                <a:cs typeface="Roboto Mono"/>
                <a:sym typeface="Roboto Mono"/>
              </a:rPr>
              <a:t> be_poppy_for_some_time(</a:t>
            </a:r>
            <a:r>
              <a:rPr lang="en" sz="1200">
                <a:solidFill>
                  <a:srgbClr val="569CD6"/>
                </a:solidFill>
                <a:latin typeface="Roboto Mono"/>
                <a:ea typeface="Roboto Mono"/>
                <a:cs typeface="Roboto Mono"/>
                <a:sym typeface="Roboto Mono"/>
              </a:rPr>
              <a:t>const</a:t>
            </a:r>
            <a:r>
              <a:rPr lang="en" sz="1200">
                <a:solidFill>
                  <a:srgbClr val="D4D4D4"/>
                </a:solidFill>
                <a:latin typeface="Roboto Mono"/>
                <a:ea typeface="Roboto Mono"/>
                <a:cs typeface="Roboto Mono"/>
                <a:sym typeface="Roboto Mono"/>
              </a:rPr>
              <a:t> seconds timeout){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concurrent_queue&lt;function&lt;</a:t>
            </a:r>
            <a:r>
              <a:rPr lang="en" sz="1200">
                <a:solidFill>
                  <a:srgbClr val="569CD6"/>
                </a:solidFill>
                <a:latin typeface="Roboto Mono"/>
                <a:ea typeface="Roboto Mono"/>
                <a:cs typeface="Roboto Mono"/>
                <a:sym typeface="Roboto Mono"/>
              </a:rPr>
              <a:t>void</a:t>
            </a:r>
            <a:r>
              <a:rPr lang="en" sz="1200">
                <a:solidFill>
                  <a:srgbClr val="D4D4D4"/>
                </a:solidFill>
                <a:latin typeface="Roboto Mono"/>
                <a:ea typeface="Roboto Mono"/>
                <a:cs typeface="Roboto Mono"/>
                <a:sym typeface="Roboto Mono"/>
              </a:rPr>
              <a:t>()&gt;&gt; work_queue;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Poppy poppy{ [&amp;](</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task){</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work_queue.push(task);</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begin_time = some_clock::now();</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begin_try_to_be_poppy(poppy); </a:t>
            </a:r>
            <a:r>
              <a:rPr lang="en" sz="1200">
                <a:solidFill>
                  <a:srgbClr val="608B4E"/>
                </a:solidFill>
                <a:latin typeface="Roboto Mono"/>
                <a:ea typeface="Roboto Mono"/>
                <a:cs typeface="Roboto Mono"/>
                <a:sym typeface="Roboto Mono"/>
              </a:rPr>
              <a:t>// calls poppy's members a lot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while</a:t>
            </a:r>
            <a:r>
              <a:rPr lang="en" sz="1200">
                <a:solidFill>
                  <a:srgbClr val="D4D4D4"/>
                </a:solidFill>
                <a:latin typeface="Roboto Mono"/>
                <a:ea typeface="Roboto Mono"/>
                <a:cs typeface="Roboto Mono"/>
                <a:sym typeface="Roboto Mono"/>
              </a:rPr>
              <a:t>((some_clock::now() - begin_time) &lt; timeout)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function&lt;</a:t>
            </a:r>
            <a:r>
              <a:rPr lang="en" sz="1200">
                <a:solidFill>
                  <a:srgbClr val="569CD6"/>
                </a:solidFill>
                <a:latin typeface="Roboto Mono"/>
                <a:ea typeface="Roboto Mono"/>
                <a:cs typeface="Roboto Mono"/>
                <a:sym typeface="Roboto Mono"/>
              </a:rPr>
              <a:t>void</a:t>
            </a:r>
            <a:r>
              <a:rPr lang="en" sz="1200">
                <a:solidFill>
                  <a:srgbClr val="D4D4D4"/>
                </a:solidFill>
                <a:latin typeface="Roboto Mono"/>
                <a:ea typeface="Roboto Mono"/>
                <a:cs typeface="Roboto Mono"/>
                <a:sym typeface="Roboto Mono"/>
              </a:rPr>
              <a:t>()&gt; task;</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if(work_queue.pop(task))</a:t>
            </a:r>
          </a:p>
          <a:p>
            <a:pPr indent="457200"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task();</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b="1" lang="en" sz="1200">
                <a:solidFill>
                  <a:srgbClr val="FF9900"/>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No more task execution</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end_try_to_be_poppy(poppy);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~Poppy() might be blocked!</a:t>
            </a:r>
          </a:p>
          <a:p>
            <a:pPr lvl="0" rtl="0">
              <a:lnSpc>
                <a:spcPct val="135714"/>
              </a:lnSpc>
              <a:spcBef>
                <a:spcPts val="0"/>
              </a:spcBef>
              <a:spcAft>
                <a:spcPts val="0"/>
              </a:spcAft>
              <a:buNone/>
            </a:pPr>
            <a:r>
              <a:t/>
            </a:r>
            <a:endParaRPr sz="1200">
              <a:solidFill>
                <a:srgbClr val="608B4E"/>
              </a:solidFill>
              <a:latin typeface="Roboto Mono"/>
              <a:ea typeface="Roboto Mono"/>
              <a:cs typeface="Roboto Mono"/>
              <a:sym typeface="Roboto Mono"/>
            </a:endParaRPr>
          </a:p>
          <a:p>
            <a:pPr lvl="0" rtl="0">
              <a:spcBef>
                <a:spcPts val="0"/>
              </a:spcBef>
              <a:buNone/>
            </a:pPr>
            <a:r>
              <a:t/>
            </a:r>
            <a:endParaRPr sz="1200">
              <a:solidFill>
                <a:srgbClr val="569CD6"/>
              </a:solidFill>
              <a:latin typeface="Roboto Mono"/>
              <a:ea typeface="Roboto Mono"/>
              <a:cs typeface="Roboto Mono"/>
              <a:sym typeface="Roboto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79" name="Shape 279"/>
          <p:cNvSpPr txBox="1"/>
          <p:nvPr>
            <p:ph idx="1" type="body"/>
          </p:nvPr>
        </p:nvSpPr>
        <p:spPr>
          <a:xfrm>
            <a:off x="304775" y="302175"/>
            <a:ext cx="26406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a:t>
            </a:r>
            <a:r>
              <a:rPr lang="en" sz="1200">
                <a:solidFill>
                  <a:srgbClr val="D4D4D4"/>
                </a:solidFill>
                <a:latin typeface="Roboto Mono"/>
                <a:ea typeface="Roboto Mono"/>
                <a:cs typeface="Roboto Mono"/>
                <a:sym typeface="Roboto Mono"/>
              </a:rPr>
              <a:t>Poppy</a:t>
            </a: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~Poppy()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future&lt;</a:t>
            </a:r>
            <a:r>
              <a:rPr lang="en" sz="1200">
                <a:solidFill>
                  <a:srgbClr val="569CD6"/>
                </a:solidFill>
                <a:latin typeface="Roboto Mono"/>
                <a:ea typeface="Roboto Mono"/>
                <a:cs typeface="Roboto Mono"/>
                <a:sym typeface="Roboto Mono"/>
              </a:rPr>
              <a:t>void</a:t>
            </a:r>
            <a:r>
              <a:rPr lang="en" sz="1200">
                <a:solidFill>
                  <a:srgbClr val="D4D4D4"/>
                </a:solidFill>
                <a:latin typeface="Roboto Mono"/>
                <a:ea typeface="Roboto Mono"/>
                <a:cs typeface="Roboto Mono"/>
                <a:sym typeface="Roboto Mono"/>
              </a:rPr>
              <a:t>&gt; ft;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while</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launched_task.pop(ft)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 ft.wait();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spcBef>
                <a:spcPts val="0"/>
              </a:spcBef>
              <a:buNone/>
            </a:pPr>
            <a:r>
              <a:t/>
            </a:r>
            <a:endParaRPr sz="1200">
              <a:solidFill>
                <a:srgbClr val="569CD6"/>
              </a:solidFill>
              <a:latin typeface="Roboto Mono"/>
              <a:ea typeface="Roboto Mono"/>
              <a:cs typeface="Roboto Mono"/>
              <a:sym typeface="Roboto Mono"/>
            </a:endParaRPr>
          </a:p>
        </p:txBody>
      </p:sp>
      <p:sp>
        <p:nvSpPr>
          <p:cNvPr id="280" name="Shape 280"/>
          <p:cNvSpPr txBox="1"/>
          <p:nvPr>
            <p:ph idx="1" type="body"/>
          </p:nvPr>
        </p:nvSpPr>
        <p:spPr>
          <a:xfrm>
            <a:off x="3018000" y="312000"/>
            <a:ext cx="58983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void</a:t>
            </a:r>
            <a:r>
              <a:rPr lang="en" sz="1200">
                <a:solidFill>
                  <a:srgbClr val="D4D4D4"/>
                </a:solidFill>
                <a:latin typeface="Roboto Mono"/>
                <a:ea typeface="Roboto Mono"/>
                <a:cs typeface="Roboto Mono"/>
                <a:sym typeface="Roboto Mono"/>
              </a:rPr>
              <a:t> be_poppy_for_some_time(</a:t>
            </a:r>
            <a:r>
              <a:rPr lang="en" sz="1200">
                <a:solidFill>
                  <a:srgbClr val="569CD6"/>
                </a:solidFill>
                <a:latin typeface="Roboto Mono"/>
                <a:ea typeface="Roboto Mono"/>
                <a:cs typeface="Roboto Mono"/>
                <a:sym typeface="Roboto Mono"/>
              </a:rPr>
              <a:t>const</a:t>
            </a:r>
            <a:r>
              <a:rPr lang="en" sz="1200">
                <a:solidFill>
                  <a:srgbClr val="D4D4D4"/>
                </a:solidFill>
                <a:latin typeface="Roboto Mono"/>
                <a:ea typeface="Roboto Mono"/>
                <a:cs typeface="Roboto Mono"/>
                <a:sym typeface="Roboto Mono"/>
              </a:rPr>
              <a:t> seconds timeout){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Strand strand;</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Poppy poppy{ &amp;strand };</a:t>
            </a:r>
          </a:p>
          <a:p>
            <a:pPr lvl="0" rtl="0">
              <a:lnSpc>
                <a:spcPct val="135714"/>
              </a:lnSpc>
              <a:spcBef>
                <a:spcPts val="0"/>
              </a:spcBef>
              <a:spcAft>
                <a:spcPts val="0"/>
              </a:spcAft>
              <a:buNone/>
            </a:pPr>
            <a:r>
              <a:t/>
            </a:r>
            <a:endParaRPr sz="1200">
              <a:solidFill>
                <a:srgbClr val="608B4E"/>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608B4E"/>
                </a:solidFill>
                <a:latin typeface="Roboto Mono"/>
                <a:ea typeface="Roboto Mono"/>
                <a:cs typeface="Roboto Mono"/>
                <a:sym typeface="Roboto Mono"/>
              </a:rPr>
              <a:t>  </a:t>
            </a:r>
            <a:r>
              <a:rPr lang="en" sz="1200">
                <a:solidFill>
                  <a:srgbClr val="D4D4D4"/>
                </a:solidFill>
                <a:latin typeface="Roboto Mono"/>
                <a:ea typeface="Roboto Mono"/>
                <a:cs typeface="Roboto Mono"/>
                <a:sym typeface="Roboto Mono"/>
              </a:rPr>
              <a:t>begin_try_to_be_poppy(poppy); </a:t>
            </a:r>
            <a:r>
              <a:rPr lang="en" sz="1200">
                <a:solidFill>
                  <a:srgbClr val="608B4E"/>
                </a:solidFill>
                <a:latin typeface="Roboto Mono"/>
                <a:ea typeface="Roboto Mono"/>
                <a:cs typeface="Roboto Mono"/>
                <a:sym typeface="Roboto Mono"/>
              </a:rPr>
              <a:t>// calls poppy's members a lot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sleep_for(timeout);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strand.</a:t>
            </a:r>
            <a:r>
              <a:rPr lang="en" sz="1200">
                <a:solidFill>
                  <a:srgbClr val="FF9900"/>
                </a:solidFill>
                <a:latin typeface="Roboto Mono"/>
                <a:ea typeface="Roboto Mono"/>
                <a:cs typeface="Roboto Mono"/>
                <a:sym typeface="Roboto Mono"/>
              </a:rPr>
              <a:t>join()</a:t>
            </a: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stop executing tasks, MAYBE destroy tasks?</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end_try_to_be_poppy(poppy);</a:t>
            </a:r>
          </a:p>
          <a:p>
            <a:pPr lvl="0" rtl="0">
              <a:lnSpc>
                <a:spcPct val="135714"/>
              </a:lnSpc>
              <a:spcBef>
                <a:spcPts val="0"/>
              </a:spcBef>
              <a:spcAft>
                <a:spcPts val="0"/>
              </a:spcAft>
              <a:buNone/>
            </a:pPr>
            <a:r>
              <a:rPr lang="en" sz="1200">
                <a:solidFill>
                  <a:srgbClr val="FF9900"/>
                </a:solidFill>
                <a:latin typeface="Roboto Mono"/>
                <a:ea typeface="Roboto Mono"/>
                <a:cs typeface="Roboto Mono"/>
                <a:sym typeface="Roboto Mono"/>
              </a:rPr>
              <a:t>}</a:t>
            </a: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~Poppy() might be blocked!</a:t>
            </a:r>
          </a:p>
          <a:p>
            <a:pPr lvl="0" rtl="0">
              <a:lnSpc>
                <a:spcPct val="135714"/>
              </a:lnSpc>
              <a:spcBef>
                <a:spcPts val="0"/>
              </a:spcBef>
              <a:spcAft>
                <a:spcPts val="0"/>
              </a:spcAft>
              <a:buNone/>
            </a:pPr>
            <a:r>
              <a:rPr lang="en" sz="1200">
                <a:solidFill>
                  <a:srgbClr val="608B4E"/>
                </a:solidFill>
                <a:latin typeface="Roboto Mono"/>
                <a:ea typeface="Roboto Mono"/>
                <a:cs typeface="Roboto Mono"/>
                <a:sym typeface="Roboto Mono"/>
              </a:rPr>
              <a:t>  // Depends on what the executor guarantees...</a:t>
            </a:r>
            <a:br>
              <a:rPr lang="en" sz="1200">
                <a:solidFill>
                  <a:srgbClr val="608B4E"/>
                </a:solidFill>
                <a:latin typeface="Roboto Mono"/>
                <a:ea typeface="Roboto Mono"/>
                <a:cs typeface="Roboto Mono"/>
                <a:sym typeface="Roboto Mono"/>
              </a:rPr>
            </a:b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solidFill>
                  <a:srgbClr val="FFFFFF"/>
                </a:solidFill>
                <a:latin typeface="Roboto Mono"/>
                <a:ea typeface="Roboto Mono"/>
                <a:cs typeface="Roboto Mono"/>
                <a:sym typeface="Roboto Mono"/>
              </a:rPr>
              <a:t>Destructor</a:t>
            </a:r>
          </a:p>
        </p:txBody>
      </p:sp>
      <p:sp>
        <p:nvSpPr>
          <p:cNvPr id="286" name="Shape 2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Font typeface="Roboto Mono"/>
            </a:pPr>
            <a:r>
              <a:rPr lang="en" sz="2400" strike="sngStrike">
                <a:solidFill>
                  <a:srgbClr val="FFFFFF"/>
                </a:solidFill>
                <a:latin typeface="Roboto Mono"/>
                <a:ea typeface="Roboto Mono"/>
                <a:cs typeface="Roboto Mono"/>
                <a:sym typeface="Roboto Mono"/>
              </a:rPr>
              <a:t>Wait for tasks to finish</a:t>
            </a:r>
          </a:p>
          <a:p>
            <a:pPr indent="-381000" lvl="0" marL="4572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Notify tasks to do nothing on execution</a:t>
            </a:r>
          </a:p>
          <a:p>
            <a:pPr lvl="0" rtl="0">
              <a:spcBef>
                <a:spcPts val="0"/>
              </a:spcBef>
              <a:buNone/>
            </a:pPr>
            <a:r>
              <a:t/>
            </a:r>
            <a:endParaRPr sz="2400">
              <a:solidFill>
                <a:srgbClr val="FFFFFF"/>
              </a:solidFill>
              <a:latin typeface="Roboto Mono"/>
              <a:ea typeface="Roboto Mono"/>
              <a:cs typeface="Roboto Mono"/>
              <a:sym typeface="Roboto Mono"/>
            </a:endParaRPr>
          </a:p>
        </p:txBody>
      </p:sp>
      <p:sp>
        <p:nvSpPr>
          <p:cNvPr id="287" name="Shape 28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93" name="Shape 293"/>
          <p:cNvSpPr txBox="1"/>
          <p:nvPr>
            <p:ph idx="1" type="body"/>
          </p:nvPr>
        </p:nvSpPr>
        <p:spPr>
          <a:xfrm>
            <a:off x="304775" y="302175"/>
            <a:ext cx="53070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Poppy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template</a:t>
            </a:r>
            <a:r>
              <a:rPr lang="en" sz="1200">
                <a:solidFill>
                  <a:srgbClr val="D4D4D4"/>
                </a:solidFill>
                <a:latin typeface="Roboto Mono"/>
                <a:ea typeface="Roboto Mono"/>
                <a:cs typeface="Roboto Mono"/>
                <a:sym typeface="Roboto Mono"/>
              </a:rPr>
              <a:t>&lt;</a:t>
            </a: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F&gt; </a:t>
            </a:r>
            <a:r>
              <a:rPr lang="en" sz="1200">
                <a:solidFill>
                  <a:srgbClr val="569CD6"/>
                </a:solidFill>
                <a:latin typeface="Roboto Mono"/>
                <a:ea typeface="Roboto Mono"/>
                <a:cs typeface="Roboto Mono"/>
                <a:sym typeface="Roboto Mono"/>
              </a:rPr>
              <a:t>void</a:t>
            </a:r>
            <a:r>
              <a:rPr lang="en" sz="1200">
                <a:solidFill>
                  <a:srgbClr val="D4D4D4"/>
                </a:solidFill>
                <a:latin typeface="Roboto Mono"/>
                <a:ea typeface="Roboto Mono"/>
                <a:cs typeface="Roboto Mono"/>
                <a:sym typeface="Roboto Mono"/>
              </a:rPr>
              <a:t> launch(F f)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async(executor,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if</a:t>
            </a:r>
            <a:r>
              <a:rPr lang="en" sz="1200">
                <a:solidFill>
                  <a:srgbClr val="D4D4D4"/>
                </a:solidFill>
                <a:latin typeface="Roboto Mono"/>
                <a:ea typeface="Roboto Mono"/>
                <a:cs typeface="Roboto Mono"/>
                <a:sym typeface="Roboto Mono"/>
              </a:rPr>
              <a:t>(tasks_must_not_execute) </a:t>
            </a:r>
            <a:r>
              <a:rPr lang="en" sz="1200">
                <a:solidFill>
                  <a:srgbClr val="608B4E"/>
                </a:solidFill>
                <a:latin typeface="Roboto Mono"/>
                <a:ea typeface="Roboto Mono"/>
                <a:cs typeface="Roboto Mono"/>
                <a:sym typeface="Roboto Mono"/>
              </a:rPr>
              <a:t>// might not exist!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f();</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public:</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~Poppy()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tasks_must_not_execute = </a:t>
            </a:r>
            <a:r>
              <a:rPr lang="en" sz="1200">
                <a:solidFill>
                  <a:srgbClr val="569CD6"/>
                </a:solidFill>
                <a:latin typeface="Roboto Mono"/>
                <a:ea typeface="Roboto Mono"/>
                <a:cs typeface="Roboto Mono"/>
                <a:sym typeface="Roboto Mono"/>
              </a:rPr>
              <a:t>true</a:t>
            </a: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608B4E"/>
                </a:solidFill>
                <a:latin typeface="Roboto Mono"/>
                <a:ea typeface="Roboto Mono"/>
                <a:cs typeface="Roboto Mono"/>
                <a:sym typeface="Roboto Mono"/>
              </a:rPr>
              <a:t>   // don't wait for running tasks...</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void</a:t>
            </a:r>
            <a:r>
              <a:rPr lang="en" sz="1200">
                <a:solidFill>
                  <a:srgbClr val="D4D4D4"/>
                </a:solidFill>
                <a:latin typeface="Roboto Mono"/>
                <a:ea typeface="Roboto Mono"/>
                <a:cs typeface="Roboto Mono"/>
                <a:sym typeface="Roboto Mono"/>
              </a:rPr>
              <a:t> im_poppy() {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launch([</a:t>
            </a:r>
            <a:r>
              <a:rPr lang="en" sz="1200">
                <a:solidFill>
                  <a:srgbClr val="569CD6"/>
                </a:solidFill>
                <a:latin typeface="Roboto Mono"/>
                <a:ea typeface="Roboto Mono"/>
                <a:cs typeface="Roboto Mono"/>
                <a:sym typeface="Roboto Mono"/>
              </a:rPr>
              <a:t>this</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some_dirty_laundry();</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++counter; </a:t>
            </a:r>
            <a:r>
              <a:rPr lang="en" sz="1200">
                <a:solidFill>
                  <a:srgbClr val="608B4E"/>
                </a:solidFill>
                <a:latin typeface="Roboto Mono"/>
                <a:ea typeface="Roboto Mono"/>
                <a:cs typeface="Roboto Mono"/>
                <a:sym typeface="Roboto Mono"/>
              </a:rPr>
              <a:t>// might not exist!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t/>
            </a:r>
            <a:endParaRPr sz="1200">
              <a:solidFill>
                <a:srgbClr val="569CD6"/>
              </a:solidFill>
              <a:latin typeface="Roboto Mono"/>
              <a:ea typeface="Roboto Mono"/>
              <a:cs typeface="Roboto Mono"/>
              <a:sym typeface="Roboto Mono"/>
            </a:endParaRPr>
          </a:p>
        </p:txBody>
      </p:sp>
      <p:sp>
        <p:nvSpPr>
          <p:cNvPr id="294" name="Shape 294"/>
          <p:cNvSpPr txBox="1"/>
          <p:nvPr>
            <p:ph idx="1" type="body"/>
          </p:nvPr>
        </p:nvSpPr>
        <p:spPr>
          <a:xfrm>
            <a:off x="5611675" y="312000"/>
            <a:ext cx="33045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private: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atomic&lt;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counter{</a:t>
            </a:r>
            <a:r>
              <a:rPr lang="en" sz="1200">
                <a:solidFill>
                  <a:srgbClr val="B5CEA8"/>
                </a:solidFill>
                <a:latin typeface="Roboto Mono"/>
                <a:ea typeface="Roboto Mono"/>
                <a:cs typeface="Roboto Mono"/>
                <a:sym typeface="Roboto Mono"/>
              </a:rPr>
              <a:t>0</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atomic&lt;</a:t>
            </a:r>
            <a:r>
              <a:rPr lang="en" sz="1200">
                <a:solidFill>
                  <a:srgbClr val="569CD6"/>
                </a:solidFill>
                <a:latin typeface="Roboto Mono"/>
                <a:ea typeface="Roboto Mono"/>
                <a:cs typeface="Roboto Mono"/>
                <a:sym typeface="Roboto Mono"/>
              </a:rPr>
              <a:t>bool</a:t>
            </a:r>
            <a:r>
              <a:rPr lang="en" sz="1200">
                <a:solidFill>
                  <a:srgbClr val="D4D4D4"/>
                </a:solidFill>
                <a:latin typeface="Roboto Mono"/>
                <a:ea typeface="Roboto Mono"/>
                <a:cs typeface="Roboto Mono"/>
                <a:sym typeface="Roboto Mono"/>
              </a:rPr>
              <a:t>&gt;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tasks_must_not_execute{</a:t>
            </a:r>
            <a:r>
              <a:rPr lang="en" sz="1200">
                <a:solidFill>
                  <a:srgbClr val="569CD6"/>
                </a:solidFill>
                <a:latin typeface="Roboto Mono"/>
                <a:ea typeface="Roboto Mono"/>
                <a:cs typeface="Roboto Mono"/>
                <a:sym typeface="Roboto Mono"/>
              </a:rPr>
              <a:t>false</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spcBef>
                <a:spcPts val="0"/>
              </a:spcBef>
              <a:buNone/>
            </a:pPr>
            <a:r>
              <a:t/>
            </a:r>
            <a:endParaRPr sz="1200">
              <a:solidFill>
                <a:srgbClr val="569CD6"/>
              </a:solidFill>
              <a:latin typeface="Roboto Mono"/>
              <a:ea typeface="Roboto Mono"/>
              <a:cs typeface="Roboto Mono"/>
              <a:sym typeface="Roboto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00" name="Shape 300"/>
          <p:cNvSpPr txBox="1"/>
          <p:nvPr>
            <p:ph idx="1" type="body"/>
          </p:nvPr>
        </p:nvSpPr>
        <p:spPr>
          <a:xfrm>
            <a:off x="304775" y="302175"/>
            <a:ext cx="57021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Poppy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template</a:t>
            </a:r>
            <a:r>
              <a:rPr lang="en" sz="1200">
                <a:solidFill>
                  <a:srgbClr val="D4D4D4"/>
                </a:solidFill>
                <a:latin typeface="Roboto Mono"/>
                <a:ea typeface="Roboto Mono"/>
                <a:cs typeface="Roboto Mono"/>
                <a:sym typeface="Roboto Mono"/>
              </a:rPr>
              <a:t>&lt;</a:t>
            </a: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F&gt; </a:t>
            </a:r>
            <a:r>
              <a:rPr lang="en" sz="1200">
                <a:solidFill>
                  <a:srgbClr val="569CD6"/>
                </a:solidFill>
                <a:latin typeface="Roboto Mono"/>
                <a:ea typeface="Roboto Mono"/>
                <a:cs typeface="Roboto Mono"/>
                <a:sym typeface="Roboto Mono"/>
              </a:rPr>
              <a:t>void</a:t>
            </a:r>
            <a:r>
              <a:rPr lang="en" sz="1200">
                <a:solidFill>
                  <a:srgbClr val="D4D4D4"/>
                </a:solidFill>
                <a:latin typeface="Roboto Mono"/>
                <a:ea typeface="Roboto Mono"/>
                <a:cs typeface="Roboto Mono"/>
                <a:sym typeface="Roboto Mono"/>
              </a:rPr>
              <a:t> launch(F f)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FF9900"/>
                </a:solidFill>
                <a:latin typeface="Roboto Mono"/>
                <a:ea typeface="Roboto Mono"/>
                <a:cs typeface="Roboto Mono"/>
                <a:sym typeface="Roboto Mono"/>
              </a:rPr>
              <a:t>weak_ptr maybe_state{state};</a:t>
            </a: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not thread-safe!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async(executor,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if</a:t>
            </a:r>
            <a:r>
              <a:rPr lang="en" sz="1200">
                <a:solidFill>
                  <a:srgbClr val="D4D4D4"/>
                </a:solidFill>
                <a:latin typeface="Roboto Mono"/>
                <a:ea typeface="Roboto Mono"/>
                <a:cs typeface="Roboto Mono"/>
                <a:sym typeface="Roboto Mono"/>
              </a:rPr>
              <a:t>(</a:t>
            </a:r>
            <a:r>
              <a:rPr lang="en" sz="1200">
                <a:solidFill>
                  <a:srgbClr val="FF9900"/>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a:t>
            </a:r>
            <a:r>
              <a:rPr lang="en" sz="1200">
                <a:solidFill>
                  <a:srgbClr val="FF9900"/>
                </a:solidFill>
                <a:latin typeface="Roboto Mono"/>
                <a:ea typeface="Roboto Mono"/>
                <a:cs typeface="Roboto Mono"/>
                <a:sym typeface="Roboto Mono"/>
              </a:rPr>
              <a:t>state = maybe_state.lock()</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f(</a:t>
            </a:r>
            <a:r>
              <a:rPr lang="en" sz="1200">
                <a:solidFill>
                  <a:srgbClr val="FF9900"/>
                </a:solidFill>
                <a:latin typeface="Roboto Mono"/>
                <a:ea typeface="Roboto Mono"/>
                <a:cs typeface="Roboto Mono"/>
                <a:sym typeface="Roboto Mono"/>
              </a:rPr>
              <a:t>state</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public:</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~System() = </a:t>
            </a:r>
            <a:r>
              <a:rPr lang="en" sz="1200">
                <a:solidFill>
                  <a:srgbClr val="569CD6"/>
                </a:solidFill>
                <a:latin typeface="Roboto Mono"/>
                <a:ea typeface="Roboto Mono"/>
                <a:cs typeface="Roboto Mono"/>
                <a:sym typeface="Roboto Mono"/>
              </a:rPr>
              <a:t>default</a:t>
            </a: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no wait</a:t>
            </a:r>
          </a:p>
          <a:p>
            <a:pPr lvl="0" rtl="0">
              <a:lnSpc>
                <a:spcPct val="135714"/>
              </a:lnSpc>
              <a:spcBef>
                <a:spcPts val="0"/>
              </a:spcBef>
              <a:spcAft>
                <a:spcPts val="0"/>
              </a:spcAft>
              <a:buNone/>
            </a:pPr>
            <a:r>
              <a:t/>
            </a:r>
            <a:endParaRPr sz="1200">
              <a:solidFill>
                <a:srgbClr val="608B4E"/>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void</a:t>
            </a:r>
            <a:r>
              <a:rPr lang="en" sz="1200">
                <a:solidFill>
                  <a:srgbClr val="D4D4D4"/>
                </a:solidFill>
                <a:latin typeface="Roboto Mono"/>
                <a:ea typeface="Roboto Mono"/>
                <a:cs typeface="Roboto Mono"/>
                <a:sym typeface="Roboto Mono"/>
              </a:rPr>
              <a:t> im_poppy(){</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launch([](</a:t>
            </a:r>
            <a:r>
              <a:rPr lang="en" sz="1200">
                <a:solidFill>
                  <a:srgbClr val="FF9900"/>
                </a:solidFill>
                <a:latin typeface="Roboto Mono"/>
                <a:ea typeface="Roboto Mono"/>
                <a:cs typeface="Roboto Mono"/>
                <a:sym typeface="Roboto Mono"/>
              </a:rPr>
              <a:t>auto state</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some_dirty_laundry();</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++state-&gt;counter; </a:t>
            </a:r>
            <a:r>
              <a:rPr lang="en" sz="1200">
                <a:solidFill>
                  <a:srgbClr val="608B4E"/>
                </a:solidFill>
                <a:latin typeface="Roboto Mono"/>
                <a:ea typeface="Roboto Mono"/>
                <a:cs typeface="Roboto Mono"/>
                <a:sym typeface="Roboto Mono"/>
              </a:rPr>
              <a:t>// forced "living" after destruction</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t/>
            </a:r>
            <a:endParaRPr sz="1200">
              <a:solidFill>
                <a:srgbClr val="569CD6"/>
              </a:solidFill>
              <a:latin typeface="Roboto Mono"/>
              <a:ea typeface="Roboto Mono"/>
              <a:cs typeface="Roboto Mono"/>
              <a:sym typeface="Roboto Mono"/>
            </a:endParaRPr>
          </a:p>
        </p:txBody>
      </p:sp>
      <p:sp>
        <p:nvSpPr>
          <p:cNvPr id="301" name="Shape 301"/>
          <p:cNvSpPr txBox="1"/>
          <p:nvPr>
            <p:ph idx="1" type="body"/>
          </p:nvPr>
        </p:nvSpPr>
        <p:spPr>
          <a:xfrm>
            <a:off x="6006875" y="312125"/>
            <a:ext cx="29094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private: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struct</a:t>
            </a:r>
            <a:r>
              <a:rPr lang="en" sz="1200">
                <a:solidFill>
                  <a:srgbClr val="D4D4D4"/>
                </a:solidFill>
                <a:latin typeface="Roboto Mono"/>
                <a:ea typeface="Roboto Mono"/>
                <a:cs typeface="Roboto Mono"/>
                <a:sym typeface="Roboto Mono"/>
              </a:rPr>
              <a:t> State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atomic&lt;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counter{</a:t>
            </a:r>
            <a:r>
              <a:rPr lang="en" sz="1200">
                <a:solidFill>
                  <a:srgbClr val="B5CEA8"/>
                </a:solidFill>
                <a:latin typeface="Roboto Mono"/>
                <a:ea typeface="Roboto Mono"/>
                <a:cs typeface="Roboto Mono"/>
                <a:sym typeface="Roboto Mono"/>
              </a:rPr>
              <a:t>0</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needs protection too!</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FF9900"/>
                </a:solidFill>
                <a:latin typeface="Roboto Mono"/>
                <a:ea typeface="Roboto Mono"/>
                <a:cs typeface="Roboto Mono"/>
                <a:sym typeface="Roboto Mono"/>
              </a:rPr>
              <a:t>shared_ptr&lt;State&gt; state</a:t>
            </a: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make_shared&lt;State&gt;();</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t/>
            </a:r>
            <a:endParaRPr sz="1200">
              <a:solidFill>
                <a:srgbClr val="569CD6"/>
              </a:solidFill>
              <a:latin typeface="Roboto Mono"/>
              <a:ea typeface="Roboto Mono"/>
              <a:cs typeface="Roboto Mono"/>
              <a:sym typeface="Roboto Mono"/>
            </a:endParaRPr>
          </a:p>
          <a:p>
            <a:pPr lvl="0" rtl="0">
              <a:spcBef>
                <a:spcPts val="0"/>
              </a:spcBef>
              <a:buNone/>
            </a:pPr>
            <a:r>
              <a:t/>
            </a:r>
            <a:endParaRPr sz="1200">
              <a:solidFill>
                <a:srgbClr val="608B4E"/>
              </a:solidFill>
              <a:latin typeface="Roboto Mono"/>
              <a:ea typeface="Roboto Mono"/>
              <a:cs typeface="Roboto Mono"/>
              <a:sym typeface="Roboto Mon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solidFill>
                  <a:srgbClr val="FFFFFF"/>
                </a:solidFill>
                <a:latin typeface="Roboto Mono"/>
                <a:ea typeface="Roboto Mono"/>
                <a:cs typeface="Roboto Mono"/>
                <a:sym typeface="Roboto Mono"/>
              </a:rPr>
              <a:t>Destructor</a:t>
            </a:r>
          </a:p>
        </p:txBody>
      </p:sp>
      <p:sp>
        <p:nvSpPr>
          <p:cNvPr id="307" name="Shape 30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Font typeface="Roboto Mono"/>
            </a:pPr>
            <a:r>
              <a:rPr lang="en" sz="2400" strike="sngStrike">
                <a:solidFill>
                  <a:srgbClr val="FFFFFF"/>
                </a:solidFill>
                <a:latin typeface="Roboto Mono"/>
                <a:ea typeface="Roboto Mono"/>
                <a:cs typeface="Roboto Mono"/>
                <a:sym typeface="Roboto Mono"/>
              </a:rPr>
              <a:t>Wait for tasks to finish</a:t>
            </a:r>
          </a:p>
          <a:p>
            <a:pPr indent="-381000" lvl="0" marL="457200" rtl="0">
              <a:spcBef>
                <a:spcPts val="0"/>
              </a:spcBef>
              <a:buClr>
                <a:srgbClr val="FFFFFF"/>
              </a:buClr>
              <a:buSzPct val="100000"/>
              <a:buFont typeface="Roboto Mono"/>
            </a:pPr>
            <a:r>
              <a:rPr lang="en" sz="2400" strike="sngStrike">
                <a:solidFill>
                  <a:srgbClr val="FFFFFF"/>
                </a:solidFill>
                <a:latin typeface="Roboto Mono"/>
                <a:ea typeface="Roboto Mono"/>
                <a:cs typeface="Roboto Mono"/>
                <a:sym typeface="Roboto Mono"/>
              </a:rPr>
              <a:t>Notify tasks to do nothing on execution</a:t>
            </a:r>
          </a:p>
          <a:p>
            <a:pPr indent="-381000" lvl="0" marL="457200" rtl="0">
              <a:spcBef>
                <a:spcPts val="0"/>
              </a:spcBef>
              <a:buClr>
                <a:srgbClr val="FFFFFF"/>
              </a:buClr>
              <a:buSzPct val="100000"/>
              <a:buFont typeface="Roboto Mono"/>
            </a:pPr>
            <a:r>
              <a:rPr lang="en" sz="2400">
                <a:solidFill>
                  <a:schemeClr val="dk1"/>
                </a:solidFill>
                <a:latin typeface="Roboto Mono"/>
                <a:ea typeface="Roboto Mono"/>
                <a:cs typeface="Roboto Mono"/>
                <a:sym typeface="Roboto Mono"/>
              </a:rPr>
              <a:t>Wait running tasks to finish?</a:t>
            </a:r>
          </a:p>
          <a:p>
            <a:pPr lvl="0" rtl="0">
              <a:spcBef>
                <a:spcPts val="0"/>
              </a:spcBef>
              <a:buNone/>
            </a:pPr>
            <a:r>
              <a:t/>
            </a:r>
            <a:endParaRPr sz="2400">
              <a:solidFill>
                <a:srgbClr val="FFFFFF"/>
              </a:solidFill>
              <a:latin typeface="Roboto Mono"/>
              <a:ea typeface="Roboto Mono"/>
              <a:cs typeface="Roboto Mono"/>
              <a:sym typeface="Roboto Mono"/>
            </a:endParaRPr>
          </a:p>
        </p:txBody>
      </p:sp>
      <p:sp>
        <p:nvSpPr>
          <p:cNvPr id="308" name="Shape 30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solidFill>
                  <a:srgbClr val="FFFFFF"/>
                </a:solidFill>
                <a:latin typeface="Roboto Mono"/>
                <a:ea typeface="Roboto Mono"/>
                <a:cs typeface="Roboto Mono"/>
                <a:sym typeface="Roboto Mono"/>
              </a:rPr>
              <a:t>Destructor - </a:t>
            </a:r>
            <a:r>
              <a:rPr lang="en" sz="2400">
                <a:solidFill>
                  <a:srgbClr val="FF9900"/>
                </a:solidFill>
                <a:latin typeface="Roboto Mono"/>
                <a:ea typeface="Roboto Mono"/>
                <a:cs typeface="Roboto Mono"/>
                <a:sym typeface="Roboto Mono"/>
              </a:rPr>
              <a:t>The Right Way*</a:t>
            </a:r>
          </a:p>
        </p:txBody>
      </p:sp>
      <p:sp>
        <p:nvSpPr>
          <p:cNvPr id="314" name="Shape 31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9900"/>
              </a:buClr>
              <a:buSzPct val="100000"/>
              <a:buFont typeface="Roboto Mono"/>
              <a:buAutoNum type="arabicPeriod"/>
            </a:pPr>
            <a:r>
              <a:rPr lang="en" sz="2400">
                <a:solidFill>
                  <a:srgbClr val="FF9900"/>
                </a:solidFill>
                <a:latin typeface="Roboto Mono"/>
                <a:ea typeface="Roboto Mono"/>
                <a:cs typeface="Roboto Mono"/>
                <a:sym typeface="Roboto Mono"/>
              </a:rPr>
              <a:t>Notify all tasks to “join”;</a:t>
            </a:r>
          </a:p>
          <a:p>
            <a:pPr indent="-381000" lvl="1" marL="9144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If a task did not execute yet,</a:t>
            </a:r>
            <a:br>
              <a:rPr lang="en" sz="2400">
                <a:solidFill>
                  <a:srgbClr val="FFFFFF"/>
                </a:solidFill>
                <a:latin typeface="Roboto Mono"/>
                <a:ea typeface="Roboto Mono"/>
                <a:cs typeface="Roboto Mono"/>
                <a:sym typeface="Roboto Mono"/>
              </a:rPr>
            </a:br>
            <a:r>
              <a:rPr lang="en" sz="2400">
                <a:solidFill>
                  <a:srgbClr val="FFFFFF"/>
                </a:solidFill>
                <a:latin typeface="Roboto Mono"/>
                <a:ea typeface="Roboto Mono"/>
                <a:cs typeface="Roboto Mono"/>
                <a:sym typeface="Roboto Mono"/>
              </a:rPr>
              <a:t>make it do nothing on execution;</a:t>
            </a:r>
          </a:p>
          <a:p>
            <a:pPr indent="-381000" lvl="0" marL="457200" rtl="0">
              <a:spcBef>
                <a:spcPts val="0"/>
              </a:spcBef>
              <a:buClr>
                <a:srgbClr val="FF9900"/>
              </a:buClr>
              <a:buSzPct val="100000"/>
              <a:buFont typeface="Roboto Mono"/>
              <a:buAutoNum type="arabicPeriod"/>
            </a:pPr>
            <a:r>
              <a:rPr lang="en" sz="2400">
                <a:solidFill>
                  <a:srgbClr val="FF9900"/>
                </a:solidFill>
                <a:latin typeface="Roboto Mono"/>
                <a:ea typeface="Roboto Mono"/>
                <a:cs typeface="Roboto Mono"/>
                <a:sym typeface="Roboto Mono"/>
              </a:rPr>
              <a:t>Wait already running tasks to finish;</a:t>
            </a:r>
          </a:p>
          <a:p>
            <a:pPr indent="-381000" lvl="1" marL="9144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Stop waiting as soon as you can ignore tasks’ end;</a:t>
            </a:r>
          </a:p>
          <a:p>
            <a:pPr lvl="0" rtl="0">
              <a:spcBef>
                <a:spcPts val="0"/>
              </a:spcBef>
              <a:buNone/>
            </a:pPr>
            <a:r>
              <a:rPr b="1" lang="en" sz="1400">
                <a:solidFill>
                  <a:srgbClr val="FF9900"/>
                </a:solidFill>
                <a:latin typeface="Roboto Mono"/>
                <a:ea typeface="Roboto Mono"/>
                <a:cs typeface="Roboto Mono"/>
                <a:sym typeface="Roboto Mono"/>
              </a:rPr>
              <a:t>*</a:t>
            </a:r>
            <a:r>
              <a:rPr lang="en" sz="1400">
                <a:solidFill>
                  <a:srgbClr val="FFFFFF"/>
                </a:solidFill>
                <a:latin typeface="Roboto Mono"/>
                <a:ea typeface="Roboto Mono"/>
                <a:cs typeface="Roboto Mono"/>
                <a:sym typeface="Roboto Mono"/>
              </a:rPr>
              <a:t> Except in critical cases where you have to execute all tasks anyway: banking, critical logging, black boxes systems for exemple.</a:t>
            </a:r>
          </a:p>
        </p:txBody>
      </p:sp>
      <p:sp>
        <p:nvSpPr>
          <p:cNvPr id="315" name="Shape 3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This talk is part of an ongoing exploration...</a:t>
            </a:r>
          </a:p>
        </p:txBody>
      </p:sp>
      <p:sp>
        <p:nvSpPr>
          <p:cNvPr id="77" name="Shape 7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pPr>
            <a:r>
              <a:rPr lang="en" sz="2400" strike="sngStrike">
                <a:solidFill>
                  <a:srgbClr val="FFFFFF"/>
                </a:solidFill>
              </a:rPr>
              <a:t>“expert friendly”</a:t>
            </a:r>
            <a:r>
              <a:rPr lang="en" sz="2400">
                <a:solidFill>
                  <a:srgbClr val="FFFFFF"/>
                </a:solidFill>
              </a:rPr>
              <a:t> </a:t>
            </a:r>
          </a:p>
          <a:p>
            <a:pPr indent="-381000" lvl="0" marL="457200" rtl="0">
              <a:spcBef>
                <a:spcPts val="0"/>
              </a:spcBef>
              <a:buClr>
                <a:srgbClr val="FFFFFF"/>
              </a:buClr>
              <a:buSzPct val="100000"/>
            </a:pPr>
            <a:r>
              <a:rPr lang="en" sz="2400" strike="sngStrike">
                <a:solidFill>
                  <a:srgbClr val="FFFFFF"/>
                </a:solidFill>
              </a:rPr>
              <a:t>Parallelization</a:t>
            </a:r>
            <a:r>
              <a:rPr lang="en" sz="2400">
                <a:solidFill>
                  <a:srgbClr val="FFFFFF"/>
                </a:solidFill>
              </a:rPr>
              <a:t> </a:t>
            </a:r>
          </a:p>
          <a:p>
            <a:pPr indent="-381000" lvl="0" marL="457200" rtl="0">
              <a:spcBef>
                <a:spcPts val="0"/>
              </a:spcBef>
              <a:buClr>
                <a:srgbClr val="FFFFFF"/>
              </a:buClr>
              <a:buSzPct val="100000"/>
            </a:pPr>
            <a:r>
              <a:rPr lang="en" sz="2400">
                <a:solidFill>
                  <a:srgbClr val="FFFFFF"/>
                </a:solidFill>
              </a:rPr>
              <a:t>“Heterogeneous” Concurrency</a:t>
            </a:r>
          </a:p>
          <a:p>
            <a:pPr indent="-381000" lvl="0" marL="457200" rtl="0">
              <a:spcBef>
                <a:spcPts val="0"/>
              </a:spcBef>
              <a:buClr>
                <a:srgbClr val="FFFFFF"/>
              </a:buClr>
              <a:buSzPct val="100000"/>
            </a:pPr>
            <a:r>
              <a:rPr lang="en" sz="2400">
                <a:solidFill>
                  <a:srgbClr val="FFFFFF"/>
                </a:solidFill>
              </a:rPr>
              <a:t>Mostly pseudo code</a:t>
            </a:r>
          </a:p>
          <a:p>
            <a:pPr indent="-381000" lvl="0" marL="457200" rtl="0">
              <a:spcBef>
                <a:spcPts val="0"/>
              </a:spcBef>
              <a:buClr>
                <a:srgbClr val="FFFFFF"/>
              </a:buClr>
              <a:buSzPct val="100000"/>
            </a:pPr>
            <a:r>
              <a:rPr lang="en" sz="2400">
                <a:solidFill>
                  <a:schemeClr val="dk1"/>
                </a:solidFill>
              </a:rPr>
              <a:t>Note </a:t>
            </a:r>
            <a:r>
              <a:rPr b="1" lang="en" sz="2400">
                <a:solidFill>
                  <a:srgbClr val="FF9900"/>
                </a:solidFill>
              </a:rPr>
              <a:t>slides numbers</a:t>
            </a:r>
            <a:r>
              <a:rPr b="1" lang="en" sz="2400">
                <a:solidFill>
                  <a:schemeClr val="dk1"/>
                </a:solidFill>
              </a:rPr>
              <a:t> </a:t>
            </a:r>
            <a:r>
              <a:rPr lang="en" sz="2400">
                <a:solidFill>
                  <a:schemeClr val="dk1"/>
                </a:solidFill>
              </a:rPr>
              <a:t>for questions at the end</a:t>
            </a:r>
          </a:p>
          <a:p>
            <a:pPr lvl="0" rtl="0">
              <a:spcBef>
                <a:spcPts val="0"/>
              </a:spcBef>
              <a:buNone/>
            </a:pPr>
            <a:r>
              <a:t/>
            </a:r>
            <a:endParaRPr sz="2400">
              <a:solidFill>
                <a:srgbClr val="FFFFFF"/>
              </a:solidFill>
            </a:endParaRPr>
          </a:p>
        </p:txBody>
      </p:sp>
      <p:sp>
        <p:nvSpPr>
          <p:cNvPr id="78" name="Shape 7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solidFill>
                  <a:srgbClr val="FFFFFF"/>
                </a:solidFill>
                <a:latin typeface="Roboto Mono"/>
                <a:ea typeface="Roboto Mono"/>
                <a:cs typeface="Roboto Mono"/>
                <a:sym typeface="Roboto Mono"/>
              </a:rPr>
              <a:t>Destructor</a:t>
            </a:r>
          </a:p>
        </p:txBody>
      </p:sp>
      <p:sp>
        <p:nvSpPr>
          <p:cNvPr id="321" name="Shape 32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Notify </a:t>
            </a:r>
            <a:r>
              <a:rPr b="1" lang="en" sz="2400">
                <a:solidFill>
                  <a:srgbClr val="FF9900"/>
                </a:solidFill>
                <a:latin typeface="Roboto Mono"/>
                <a:ea typeface="Roboto Mono"/>
                <a:cs typeface="Roboto Mono"/>
                <a:sym typeface="Roboto Mono"/>
              </a:rPr>
              <a:t>all tasks</a:t>
            </a:r>
            <a:r>
              <a:rPr lang="en" sz="2400">
                <a:solidFill>
                  <a:srgbClr val="FFFFFF"/>
                </a:solidFill>
                <a:latin typeface="Roboto Mono"/>
                <a:ea typeface="Roboto Mono"/>
                <a:cs typeface="Roboto Mono"/>
                <a:sym typeface="Roboto Mono"/>
              </a:rPr>
              <a:t> to “join”;</a:t>
            </a:r>
          </a:p>
          <a:p>
            <a:pPr indent="-381000" lvl="1" marL="914400" rtl="0">
              <a:spcBef>
                <a:spcPts val="0"/>
              </a:spcBef>
              <a:buClr>
                <a:srgbClr val="FFFFFF"/>
              </a:buClr>
              <a:buSzPct val="100000"/>
              <a:buFont typeface="Roboto Mono"/>
            </a:pPr>
            <a:r>
              <a:rPr lang="en" sz="2400">
                <a:solidFill>
                  <a:schemeClr val="dk1"/>
                </a:solidFill>
                <a:latin typeface="Roboto Mono"/>
                <a:ea typeface="Roboto Mono"/>
                <a:cs typeface="Roboto Mono"/>
                <a:sym typeface="Roboto Mono"/>
              </a:rPr>
              <a:t>If a task did not execute yet,</a:t>
            </a:r>
            <a:br>
              <a:rPr lang="en" sz="2400">
                <a:solidFill>
                  <a:schemeClr val="dk1"/>
                </a:solidFill>
                <a:latin typeface="Roboto Mono"/>
                <a:ea typeface="Roboto Mono"/>
                <a:cs typeface="Roboto Mono"/>
                <a:sym typeface="Roboto Mono"/>
              </a:rPr>
            </a:br>
            <a:r>
              <a:rPr lang="en" sz="2400">
                <a:solidFill>
                  <a:schemeClr val="dk1"/>
                </a:solidFill>
                <a:latin typeface="Roboto Mono"/>
                <a:ea typeface="Roboto Mono"/>
                <a:cs typeface="Roboto Mono"/>
                <a:sym typeface="Roboto Mono"/>
              </a:rPr>
              <a:t>make it do nothing on execution</a:t>
            </a:r>
            <a:r>
              <a:rPr lang="en" sz="2400">
                <a:solidFill>
                  <a:srgbClr val="FFFFFF"/>
                </a:solidFill>
                <a:latin typeface="Roboto Mono"/>
                <a:ea typeface="Roboto Mono"/>
                <a:cs typeface="Roboto Mono"/>
                <a:sym typeface="Roboto Mono"/>
              </a:rPr>
              <a:t>;</a:t>
            </a:r>
          </a:p>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Wait already running tasks to finish;</a:t>
            </a:r>
          </a:p>
          <a:p>
            <a:pPr indent="-381000" lvl="1" marL="9144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Stop waiting as soon as you can ignore tasks end;</a:t>
            </a:r>
          </a:p>
          <a:p>
            <a:pPr indent="457200" lvl="0" rtl="0">
              <a:spcBef>
                <a:spcPts val="0"/>
              </a:spcBef>
              <a:buNone/>
            </a:pPr>
            <a:r>
              <a:rPr b="1" lang="en" sz="2400">
                <a:solidFill>
                  <a:srgbClr val="FF9900"/>
                </a:solidFill>
                <a:latin typeface="Roboto Mono"/>
                <a:ea typeface="Roboto Mono"/>
                <a:cs typeface="Roboto Mono"/>
                <a:sym typeface="Roboto Mono"/>
              </a:rPr>
              <a:t>Keep track of internal tasks’ lifetime</a:t>
            </a:r>
          </a:p>
        </p:txBody>
      </p:sp>
      <p:sp>
        <p:nvSpPr>
          <p:cNvPr id="322" name="Shape 3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solidFill>
                  <a:srgbClr val="FFFFFF"/>
                </a:solidFill>
                <a:latin typeface="Roboto Mono"/>
                <a:ea typeface="Roboto Mono"/>
                <a:cs typeface="Roboto Mono"/>
                <a:sym typeface="Roboto Mono"/>
              </a:rPr>
              <a:t>Destructor</a:t>
            </a:r>
          </a:p>
        </p:txBody>
      </p:sp>
      <p:sp>
        <p:nvSpPr>
          <p:cNvPr id="328" name="Shape 32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Notify all tasks to “join”;</a:t>
            </a:r>
          </a:p>
          <a:p>
            <a:pPr indent="-381000" lvl="1" marL="914400" rtl="0">
              <a:spcBef>
                <a:spcPts val="0"/>
              </a:spcBef>
              <a:buClr>
                <a:srgbClr val="FFFFFF"/>
              </a:buClr>
              <a:buSzPct val="100000"/>
              <a:buFont typeface="Roboto Mono"/>
            </a:pPr>
            <a:r>
              <a:rPr lang="en" sz="2400">
                <a:solidFill>
                  <a:schemeClr val="dk1"/>
                </a:solidFill>
                <a:latin typeface="Roboto Mono"/>
                <a:ea typeface="Roboto Mono"/>
                <a:cs typeface="Roboto Mono"/>
                <a:sym typeface="Roboto Mono"/>
              </a:rPr>
              <a:t>If a task did not execute yet,</a:t>
            </a:r>
            <a:br>
              <a:rPr lang="en" sz="2400">
                <a:solidFill>
                  <a:schemeClr val="dk1"/>
                </a:solidFill>
                <a:latin typeface="Roboto Mono"/>
                <a:ea typeface="Roboto Mono"/>
                <a:cs typeface="Roboto Mono"/>
                <a:sym typeface="Roboto Mono"/>
              </a:rPr>
            </a:br>
            <a:r>
              <a:rPr lang="en" sz="2400">
                <a:solidFill>
                  <a:schemeClr val="dk1"/>
                </a:solidFill>
                <a:latin typeface="Roboto Mono"/>
                <a:ea typeface="Roboto Mono"/>
                <a:cs typeface="Roboto Mono"/>
                <a:sym typeface="Roboto Mono"/>
              </a:rPr>
              <a:t>make it do nothing on execution</a:t>
            </a:r>
            <a:r>
              <a:rPr lang="en" sz="2400">
                <a:solidFill>
                  <a:srgbClr val="FFFFFF"/>
                </a:solidFill>
                <a:latin typeface="Roboto Mono"/>
                <a:ea typeface="Roboto Mono"/>
                <a:cs typeface="Roboto Mono"/>
                <a:sym typeface="Roboto Mono"/>
              </a:rPr>
              <a:t>;</a:t>
            </a:r>
          </a:p>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Wait already </a:t>
            </a:r>
            <a:r>
              <a:rPr b="1" lang="en" sz="2400">
                <a:solidFill>
                  <a:srgbClr val="FF9900"/>
                </a:solidFill>
                <a:latin typeface="Roboto Mono"/>
                <a:ea typeface="Roboto Mono"/>
                <a:cs typeface="Roboto Mono"/>
                <a:sym typeface="Roboto Mono"/>
              </a:rPr>
              <a:t>running tasks</a:t>
            </a:r>
            <a:r>
              <a:rPr lang="en" sz="2400">
                <a:solidFill>
                  <a:srgbClr val="FF9900"/>
                </a:solidFill>
                <a:latin typeface="Roboto Mono"/>
                <a:ea typeface="Roboto Mono"/>
                <a:cs typeface="Roboto Mono"/>
                <a:sym typeface="Roboto Mono"/>
              </a:rPr>
              <a:t> </a:t>
            </a:r>
            <a:r>
              <a:rPr lang="en" sz="2400">
                <a:solidFill>
                  <a:srgbClr val="FFFFFF"/>
                </a:solidFill>
                <a:latin typeface="Roboto Mono"/>
                <a:ea typeface="Roboto Mono"/>
                <a:cs typeface="Roboto Mono"/>
                <a:sym typeface="Roboto Mono"/>
              </a:rPr>
              <a:t>to finish;</a:t>
            </a:r>
          </a:p>
          <a:p>
            <a:pPr indent="-381000" lvl="1" marL="9144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Stop waiting as soon as you can ignore </a:t>
            </a:r>
            <a:r>
              <a:rPr lang="en" sz="2400">
                <a:solidFill>
                  <a:srgbClr val="FFFFFF"/>
                </a:solidFill>
                <a:latin typeface="Roboto Mono"/>
                <a:ea typeface="Roboto Mono"/>
                <a:cs typeface="Roboto Mono"/>
                <a:sym typeface="Roboto Mono"/>
              </a:rPr>
              <a:t>tasks</a:t>
            </a:r>
            <a:r>
              <a:rPr lang="en" sz="2400">
                <a:solidFill>
                  <a:srgbClr val="FFFFFF"/>
                </a:solidFill>
                <a:latin typeface="Roboto Mono"/>
                <a:ea typeface="Roboto Mono"/>
                <a:cs typeface="Roboto Mono"/>
                <a:sym typeface="Roboto Mono"/>
              </a:rPr>
              <a:t> end;</a:t>
            </a:r>
          </a:p>
          <a:p>
            <a:pPr indent="457200" lvl="0" rtl="0">
              <a:spcBef>
                <a:spcPts val="0"/>
              </a:spcBef>
              <a:buNone/>
            </a:pPr>
            <a:r>
              <a:rPr b="1" lang="en" sz="2400">
                <a:solidFill>
                  <a:srgbClr val="FF9900"/>
                </a:solidFill>
                <a:latin typeface="Roboto Mono"/>
                <a:ea typeface="Roboto Mono"/>
                <a:cs typeface="Roboto Mono"/>
                <a:sym typeface="Roboto Mono"/>
              </a:rPr>
              <a:t>Keep track of internal tasks’ status</a:t>
            </a:r>
          </a:p>
        </p:txBody>
      </p:sp>
      <p:sp>
        <p:nvSpPr>
          <p:cNvPr id="329" name="Shape 3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solidFill>
                  <a:srgbClr val="FFFFFF"/>
                </a:solidFill>
                <a:latin typeface="Roboto Mono"/>
                <a:ea typeface="Roboto Mono"/>
                <a:cs typeface="Roboto Mono"/>
                <a:sym typeface="Roboto Mono"/>
              </a:rPr>
              <a:t>Destructor</a:t>
            </a:r>
          </a:p>
        </p:txBody>
      </p:sp>
      <p:sp>
        <p:nvSpPr>
          <p:cNvPr id="335" name="Shape 33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Font typeface="Roboto Mono"/>
              <a:buAutoNum type="arabicPeriod"/>
            </a:pPr>
            <a:r>
              <a:rPr b="1" lang="en" sz="2400">
                <a:solidFill>
                  <a:srgbClr val="FF9900"/>
                </a:solidFill>
                <a:latin typeface="Roboto Mono"/>
                <a:ea typeface="Roboto Mono"/>
                <a:cs typeface="Roboto Mono"/>
                <a:sym typeface="Roboto Mono"/>
              </a:rPr>
              <a:t>Notify</a:t>
            </a:r>
            <a:r>
              <a:rPr b="1" lang="en" sz="2400">
                <a:solidFill>
                  <a:srgbClr val="FFFFFF"/>
                </a:solidFill>
                <a:latin typeface="Roboto Mono"/>
                <a:ea typeface="Roboto Mono"/>
                <a:cs typeface="Roboto Mono"/>
                <a:sym typeface="Roboto Mono"/>
              </a:rPr>
              <a:t> </a:t>
            </a:r>
            <a:r>
              <a:rPr lang="en" sz="2400">
                <a:solidFill>
                  <a:srgbClr val="FFFFFF"/>
                </a:solidFill>
                <a:latin typeface="Roboto Mono"/>
                <a:ea typeface="Roboto Mono"/>
                <a:cs typeface="Roboto Mono"/>
                <a:sym typeface="Roboto Mono"/>
              </a:rPr>
              <a:t>all tasks to “join”;</a:t>
            </a:r>
          </a:p>
          <a:p>
            <a:pPr indent="-381000" lvl="1" marL="914400" rtl="0">
              <a:spcBef>
                <a:spcPts val="0"/>
              </a:spcBef>
              <a:buClr>
                <a:srgbClr val="FFFFFF"/>
              </a:buClr>
              <a:buSzPct val="100000"/>
              <a:buFont typeface="Roboto Mono"/>
            </a:pPr>
            <a:r>
              <a:rPr lang="en" sz="2400">
                <a:solidFill>
                  <a:schemeClr val="dk1"/>
                </a:solidFill>
                <a:latin typeface="Roboto Mono"/>
                <a:ea typeface="Roboto Mono"/>
                <a:cs typeface="Roboto Mono"/>
                <a:sym typeface="Roboto Mono"/>
              </a:rPr>
              <a:t>If a task did not execute yet,</a:t>
            </a:r>
            <a:br>
              <a:rPr lang="en" sz="2400">
                <a:solidFill>
                  <a:schemeClr val="dk1"/>
                </a:solidFill>
                <a:latin typeface="Roboto Mono"/>
                <a:ea typeface="Roboto Mono"/>
                <a:cs typeface="Roboto Mono"/>
                <a:sym typeface="Roboto Mono"/>
              </a:rPr>
            </a:br>
            <a:r>
              <a:rPr lang="en" sz="2400">
                <a:solidFill>
                  <a:schemeClr val="dk1"/>
                </a:solidFill>
                <a:latin typeface="Roboto Mono"/>
                <a:ea typeface="Roboto Mono"/>
                <a:cs typeface="Roboto Mono"/>
                <a:sym typeface="Roboto Mono"/>
              </a:rPr>
              <a:t>make it do nothing on execution</a:t>
            </a:r>
            <a:r>
              <a:rPr lang="en" sz="2400">
                <a:solidFill>
                  <a:srgbClr val="FFFFFF"/>
                </a:solidFill>
                <a:latin typeface="Roboto Mono"/>
                <a:ea typeface="Roboto Mono"/>
                <a:cs typeface="Roboto Mono"/>
                <a:sym typeface="Roboto Mono"/>
              </a:rPr>
              <a:t>;</a:t>
            </a:r>
          </a:p>
          <a:p>
            <a:pPr indent="-381000" lvl="0" marL="457200" rtl="0">
              <a:spcBef>
                <a:spcPts val="0"/>
              </a:spcBef>
              <a:buClr>
                <a:srgbClr val="FFFFFF"/>
              </a:buClr>
              <a:buSzPct val="100000"/>
              <a:buFont typeface="Roboto Mono"/>
              <a:buAutoNum type="arabicPeriod"/>
            </a:pPr>
            <a:r>
              <a:rPr b="1" lang="en" sz="2400">
                <a:solidFill>
                  <a:srgbClr val="FF9900"/>
                </a:solidFill>
                <a:latin typeface="Roboto Mono"/>
                <a:ea typeface="Roboto Mono"/>
                <a:cs typeface="Roboto Mono"/>
                <a:sym typeface="Roboto Mono"/>
              </a:rPr>
              <a:t>Wait</a:t>
            </a:r>
            <a:r>
              <a:rPr b="1" lang="en" sz="2400">
                <a:solidFill>
                  <a:srgbClr val="FFFFFF"/>
                </a:solidFill>
                <a:latin typeface="Roboto Mono"/>
                <a:ea typeface="Roboto Mono"/>
                <a:cs typeface="Roboto Mono"/>
                <a:sym typeface="Roboto Mono"/>
              </a:rPr>
              <a:t> </a:t>
            </a:r>
            <a:r>
              <a:rPr lang="en" sz="2400">
                <a:solidFill>
                  <a:srgbClr val="FFFFFF"/>
                </a:solidFill>
                <a:latin typeface="Roboto Mono"/>
                <a:ea typeface="Roboto Mono"/>
                <a:cs typeface="Roboto Mono"/>
                <a:sym typeface="Roboto Mono"/>
              </a:rPr>
              <a:t>already running tasks to finish;</a:t>
            </a:r>
          </a:p>
          <a:p>
            <a:pPr indent="-381000" lvl="1" marL="9144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Stop waiting as soon as you can ignore tasks end;</a:t>
            </a:r>
          </a:p>
          <a:p>
            <a:pPr indent="0" lvl="0" marL="0" rtl="0" algn="ctr">
              <a:spcBef>
                <a:spcPts val="0"/>
              </a:spcBef>
              <a:buNone/>
            </a:pPr>
            <a:r>
              <a:rPr b="1" lang="en" sz="2400">
                <a:solidFill>
                  <a:srgbClr val="FF9900"/>
                </a:solidFill>
                <a:latin typeface="Roboto Mono"/>
                <a:ea typeface="Roboto Mono"/>
                <a:cs typeface="Roboto Mono"/>
                <a:sym typeface="Roboto Mono"/>
              </a:rPr>
              <a:t>Use a higher-level task synchronization tool</a:t>
            </a:r>
            <a:br>
              <a:rPr b="1" lang="en" sz="2400">
                <a:solidFill>
                  <a:srgbClr val="FF9900"/>
                </a:solidFill>
                <a:latin typeface="Roboto Mono"/>
                <a:ea typeface="Roboto Mono"/>
                <a:cs typeface="Roboto Mono"/>
                <a:sym typeface="Roboto Mono"/>
              </a:rPr>
            </a:br>
            <a:r>
              <a:rPr b="1" lang="en" sz="2400">
                <a:solidFill>
                  <a:srgbClr val="FF9900"/>
                </a:solidFill>
                <a:latin typeface="Roboto Mono"/>
                <a:ea typeface="Roboto Mono"/>
                <a:cs typeface="Roboto Mono"/>
                <a:sym typeface="Roboto Mono"/>
              </a:rPr>
              <a:t>(could be a strand or something similar...)</a:t>
            </a:r>
          </a:p>
        </p:txBody>
      </p:sp>
      <p:sp>
        <p:nvSpPr>
          <p:cNvPr id="336" name="Shape 3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42" name="Shape 342"/>
          <p:cNvSpPr txBox="1"/>
          <p:nvPr>
            <p:ph idx="1" type="body"/>
          </p:nvPr>
        </p:nvSpPr>
        <p:spPr>
          <a:xfrm>
            <a:off x="304775" y="302175"/>
            <a:ext cx="57021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Poppy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template</a:t>
            </a:r>
            <a:r>
              <a:rPr lang="en" sz="1200">
                <a:solidFill>
                  <a:srgbClr val="D4D4D4"/>
                </a:solidFill>
                <a:latin typeface="Roboto Mono"/>
                <a:ea typeface="Roboto Mono"/>
                <a:cs typeface="Roboto Mono"/>
                <a:sym typeface="Roboto Mono"/>
              </a:rPr>
              <a:t>&lt;</a:t>
            </a: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F&gt; </a:t>
            </a:r>
            <a:r>
              <a:rPr lang="en" sz="1200">
                <a:solidFill>
                  <a:srgbClr val="569CD6"/>
                </a:solidFill>
                <a:latin typeface="Roboto Mono"/>
                <a:ea typeface="Roboto Mono"/>
                <a:cs typeface="Roboto Mono"/>
                <a:sym typeface="Roboto Mono"/>
              </a:rPr>
              <a:t>void</a:t>
            </a:r>
            <a:r>
              <a:rPr lang="en" sz="1200">
                <a:solidFill>
                  <a:srgbClr val="D4D4D4"/>
                </a:solidFill>
                <a:latin typeface="Roboto Mono"/>
                <a:ea typeface="Roboto Mono"/>
                <a:cs typeface="Roboto Mono"/>
                <a:sym typeface="Roboto Mono"/>
              </a:rPr>
              <a:t> launch(F task)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auto</a:t>
            </a:r>
            <a:r>
              <a:rPr lang="en" sz="1200">
                <a:solidFill>
                  <a:srgbClr val="D4D4D4"/>
                </a:solidFill>
                <a:latin typeface="Roboto Mono"/>
                <a:ea typeface="Roboto Mono"/>
                <a:cs typeface="Roboto Mono"/>
                <a:sym typeface="Roboto Mono"/>
              </a:rPr>
              <a:t> synchronized_task = </a:t>
            </a:r>
            <a:r>
              <a:rPr b="1" lang="en" sz="1200">
                <a:solidFill>
                  <a:srgbClr val="FF9900"/>
                </a:solidFill>
                <a:latin typeface="Roboto Mono"/>
                <a:ea typeface="Roboto Mono"/>
                <a:cs typeface="Roboto Mono"/>
                <a:sym typeface="Roboto Mono"/>
              </a:rPr>
              <a:t>task_sync.synched</a:t>
            </a:r>
            <a:r>
              <a:rPr lang="en" sz="1200">
                <a:solidFill>
                  <a:srgbClr val="D4D4D4"/>
                </a:solidFill>
                <a:latin typeface="Roboto Mono"/>
                <a:ea typeface="Roboto Mono"/>
                <a:cs typeface="Roboto Mono"/>
                <a:sym typeface="Roboto Mono"/>
              </a:rPr>
              <a:t>(task);</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async(executor, synchronized_task);</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public:</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~System() = </a:t>
            </a:r>
            <a:r>
              <a:rPr lang="en" sz="1200">
                <a:solidFill>
                  <a:srgbClr val="569CD6"/>
                </a:solidFill>
                <a:latin typeface="Roboto Mono"/>
                <a:ea typeface="Roboto Mono"/>
                <a:cs typeface="Roboto Mono"/>
                <a:sym typeface="Roboto Mono"/>
              </a:rPr>
              <a:t>default</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r>
              <a:rPr lang="en" sz="1200">
                <a:solidFill>
                  <a:srgbClr val="FF9900"/>
                </a:solidFill>
                <a:latin typeface="Roboto Mono"/>
                <a:ea typeface="Roboto Mono"/>
                <a:cs typeface="Roboto Mono"/>
                <a:sym typeface="Roboto Mono"/>
              </a:rPr>
              <a:t>task_sync.join()</a:t>
            </a:r>
            <a:r>
              <a:rPr lang="en" sz="1200">
                <a:solidFill>
                  <a:srgbClr val="608B4E"/>
                </a:solidFill>
                <a:latin typeface="Roboto Mono"/>
                <a:ea typeface="Roboto Mono"/>
                <a:cs typeface="Roboto Mono"/>
                <a:sym typeface="Roboto Mono"/>
              </a:rPr>
              <a:t> called in ~TaskSynchronizer()</a:t>
            </a:r>
          </a:p>
          <a:p>
            <a:pPr lvl="0" rtl="0">
              <a:lnSpc>
                <a:spcPct val="135714"/>
              </a:lnSpc>
              <a:spcBef>
                <a:spcPts val="0"/>
              </a:spcBef>
              <a:spcAft>
                <a:spcPts val="0"/>
              </a:spcAft>
              <a:buNone/>
            </a:pPr>
            <a:r>
              <a:rPr lang="en" sz="1200">
                <a:solidFill>
                  <a:srgbClr val="608B4E"/>
                </a:solidFill>
                <a:latin typeface="Roboto Mono"/>
                <a:ea typeface="Roboto Mono"/>
                <a:cs typeface="Roboto Mono"/>
                <a:sym typeface="Roboto Mono"/>
              </a:rPr>
              <a:t>  // wait for running tasks, deactivate all other tasks</a:t>
            </a:r>
          </a:p>
          <a:p>
            <a:pPr lvl="0" rtl="0">
              <a:lnSpc>
                <a:spcPct val="135714"/>
              </a:lnSpc>
              <a:spcBef>
                <a:spcPts val="0"/>
              </a:spcBef>
              <a:spcAft>
                <a:spcPts val="0"/>
              </a:spcAft>
              <a:buNone/>
            </a:pPr>
            <a:r>
              <a:t/>
            </a:r>
            <a:endParaRPr sz="1200">
              <a:solidFill>
                <a:srgbClr val="608B4E"/>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void</a:t>
            </a:r>
            <a:r>
              <a:rPr lang="en" sz="1200">
                <a:solidFill>
                  <a:srgbClr val="D4D4D4"/>
                </a:solidFill>
                <a:latin typeface="Roboto Mono"/>
                <a:ea typeface="Roboto Mono"/>
                <a:cs typeface="Roboto Mono"/>
                <a:sym typeface="Roboto Mono"/>
              </a:rPr>
              <a:t> im_poppy(){</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launch([&amp;]{</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some_dirty_laundry();</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++counter;  </a:t>
            </a:r>
            <a:r>
              <a:rPr lang="en" sz="1200">
                <a:solidFill>
                  <a:srgbClr val="608B4E"/>
                </a:solidFill>
                <a:latin typeface="Roboto Mono"/>
                <a:ea typeface="Roboto Mono"/>
                <a:cs typeface="Roboto Mono"/>
                <a:sym typeface="Roboto Mono"/>
              </a:rPr>
              <a:t>// </a:t>
            </a:r>
            <a:r>
              <a:rPr lang="en" sz="1200">
                <a:solidFill>
                  <a:srgbClr val="569CD6"/>
                </a:solidFill>
                <a:latin typeface="Roboto Mono"/>
                <a:ea typeface="Roboto Mono"/>
                <a:cs typeface="Roboto Mono"/>
                <a:sym typeface="Roboto Mono"/>
              </a:rPr>
              <a:t>’this’ </a:t>
            </a:r>
            <a:r>
              <a:rPr lang="en" sz="1200">
                <a:solidFill>
                  <a:srgbClr val="608B4E"/>
                </a:solidFill>
                <a:latin typeface="Roboto Mono"/>
                <a:ea typeface="Roboto Mono"/>
                <a:cs typeface="Roboto Mono"/>
                <a:sym typeface="Roboto Mono"/>
              </a:rPr>
              <a:t>is </a:t>
            </a:r>
            <a:r>
              <a:rPr lang="en" sz="1200">
                <a:solidFill>
                  <a:srgbClr val="FF9900"/>
                </a:solidFill>
                <a:latin typeface="Roboto Mono"/>
                <a:ea typeface="Roboto Mono"/>
                <a:cs typeface="Roboto Mono"/>
                <a:sym typeface="Roboto Mono"/>
              </a:rPr>
              <a:t>garanteed to be alive</a:t>
            </a:r>
          </a:p>
          <a:p>
            <a:pPr lvl="0" rtl="0">
              <a:lnSpc>
                <a:spcPct val="135714"/>
              </a:lnSpc>
              <a:spcBef>
                <a:spcPts val="0"/>
              </a:spcBef>
              <a:spcAft>
                <a:spcPts val="0"/>
              </a:spcAft>
              <a:buNone/>
            </a:pPr>
            <a:r>
              <a:rPr lang="en" sz="1200">
                <a:solidFill>
                  <a:srgbClr val="608B4E"/>
                </a:solidFill>
                <a:latin typeface="Roboto Mono"/>
                <a:ea typeface="Roboto Mono"/>
                <a:cs typeface="Roboto Mono"/>
                <a:sym typeface="Roboto Mono"/>
              </a:rPr>
              <a:t>                  // if this code is executing</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t/>
            </a:r>
            <a:endParaRPr sz="1200">
              <a:solidFill>
                <a:srgbClr val="569CD6"/>
              </a:solidFill>
              <a:latin typeface="Roboto Mono"/>
              <a:ea typeface="Roboto Mono"/>
              <a:cs typeface="Roboto Mono"/>
              <a:sym typeface="Roboto Mono"/>
            </a:endParaRPr>
          </a:p>
        </p:txBody>
      </p:sp>
      <p:sp>
        <p:nvSpPr>
          <p:cNvPr id="343" name="Shape 343"/>
          <p:cNvSpPr txBox="1"/>
          <p:nvPr>
            <p:ph idx="1" type="body"/>
          </p:nvPr>
        </p:nvSpPr>
        <p:spPr>
          <a:xfrm>
            <a:off x="6006875" y="312125"/>
            <a:ext cx="29094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t/>
            </a:r>
            <a:endParaRPr sz="1200">
              <a:solidFill>
                <a:srgbClr val="569CD6"/>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private: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atomic&lt;</a:t>
            </a:r>
            <a:r>
              <a:rPr lang="en" sz="1200">
                <a:solidFill>
                  <a:srgbClr val="569CD6"/>
                </a:solidFill>
                <a:latin typeface="Roboto Mono"/>
                <a:ea typeface="Roboto Mono"/>
                <a:cs typeface="Roboto Mono"/>
                <a:sym typeface="Roboto Mono"/>
              </a:rPr>
              <a:t>int</a:t>
            </a:r>
            <a:r>
              <a:rPr lang="en" sz="1200">
                <a:solidFill>
                  <a:srgbClr val="D4D4D4"/>
                </a:solidFill>
                <a:latin typeface="Roboto Mono"/>
                <a:ea typeface="Roboto Mono"/>
                <a:cs typeface="Roboto Mono"/>
                <a:sym typeface="Roboto Mono"/>
              </a:rPr>
              <a:t>&gt; counter;</a:t>
            </a:r>
          </a:p>
          <a:p>
            <a:pPr lvl="0" rtl="0">
              <a:lnSpc>
                <a:spcPct val="135714"/>
              </a:lnSpc>
              <a:spcBef>
                <a:spcPts val="0"/>
              </a:spcBef>
              <a:spcAft>
                <a:spcPts val="0"/>
              </a:spcAft>
              <a:buNone/>
            </a:pPr>
            <a:r>
              <a:rPr lang="en" sz="1200">
                <a:solidFill>
                  <a:srgbClr val="608B4E"/>
                </a:solidFill>
                <a:latin typeface="Roboto Mono"/>
                <a:ea typeface="Roboto Mono"/>
                <a:cs typeface="Roboto Mono"/>
                <a:sym typeface="Roboto Mono"/>
              </a:rPr>
              <a:t>  //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FF9900"/>
                </a:solidFill>
                <a:latin typeface="Roboto Mono"/>
                <a:ea typeface="Roboto Mono"/>
                <a:cs typeface="Roboto Mono"/>
                <a:sym typeface="Roboto Mono"/>
              </a:rPr>
              <a:t>TaskSynchronizer task_sync;</a:t>
            </a: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spcBef>
                <a:spcPts val="0"/>
              </a:spcBef>
              <a:buNone/>
            </a:pPr>
            <a:r>
              <a:t/>
            </a:r>
            <a:endParaRPr sz="1200">
              <a:solidFill>
                <a:srgbClr val="569CD6"/>
              </a:solidFill>
              <a:latin typeface="Roboto Mono"/>
              <a:ea typeface="Roboto Mono"/>
              <a:cs typeface="Roboto Mono"/>
              <a:sym typeface="Roboto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solidFill>
                  <a:srgbClr val="FFFFFF"/>
                </a:solidFill>
                <a:latin typeface="Roboto Mono"/>
                <a:ea typeface="Roboto Mono"/>
                <a:cs typeface="Roboto Mono"/>
                <a:sym typeface="Roboto Mono"/>
              </a:rPr>
              <a:t>Destructor</a:t>
            </a:r>
          </a:p>
        </p:txBody>
      </p:sp>
      <p:sp>
        <p:nvSpPr>
          <p:cNvPr id="349" name="Shape 34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Notify all tasks to “join”;</a:t>
            </a:r>
          </a:p>
          <a:p>
            <a:pPr indent="-381000" lvl="1" marL="914400" rtl="0">
              <a:spcBef>
                <a:spcPts val="0"/>
              </a:spcBef>
              <a:buClr>
                <a:srgbClr val="FFFFFF"/>
              </a:buClr>
              <a:buSzPct val="100000"/>
              <a:buFont typeface="Roboto Mono"/>
            </a:pPr>
            <a:r>
              <a:rPr lang="en" sz="2400">
                <a:solidFill>
                  <a:schemeClr val="dk1"/>
                </a:solidFill>
                <a:latin typeface="Roboto Mono"/>
                <a:ea typeface="Roboto Mono"/>
                <a:cs typeface="Roboto Mono"/>
                <a:sym typeface="Roboto Mono"/>
              </a:rPr>
              <a:t>If a task did not execute yet,</a:t>
            </a:r>
            <a:br>
              <a:rPr lang="en" sz="2400">
                <a:solidFill>
                  <a:schemeClr val="dk1"/>
                </a:solidFill>
                <a:latin typeface="Roboto Mono"/>
                <a:ea typeface="Roboto Mono"/>
                <a:cs typeface="Roboto Mono"/>
                <a:sym typeface="Roboto Mono"/>
              </a:rPr>
            </a:br>
            <a:r>
              <a:rPr lang="en" sz="2400">
                <a:solidFill>
                  <a:schemeClr val="dk1"/>
                </a:solidFill>
                <a:latin typeface="Roboto Mono"/>
                <a:ea typeface="Roboto Mono"/>
                <a:cs typeface="Roboto Mono"/>
                <a:sym typeface="Roboto Mono"/>
              </a:rPr>
              <a:t>make it do nothing on execution</a:t>
            </a:r>
            <a:r>
              <a:rPr lang="en" sz="2400">
                <a:solidFill>
                  <a:srgbClr val="FFFFFF"/>
                </a:solidFill>
                <a:latin typeface="Roboto Mono"/>
                <a:ea typeface="Roboto Mono"/>
                <a:cs typeface="Roboto Mono"/>
                <a:sym typeface="Roboto Mono"/>
              </a:rPr>
              <a:t>;</a:t>
            </a:r>
          </a:p>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Wait already running tasks to finish;</a:t>
            </a:r>
          </a:p>
          <a:p>
            <a:pPr indent="-381000" lvl="1" marL="9144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Stop waiting as soon as you can ignore tasks end;</a:t>
            </a:r>
          </a:p>
          <a:p>
            <a:pPr indent="-381000" lvl="0" marL="457200" rtl="0">
              <a:spcBef>
                <a:spcPts val="0"/>
              </a:spcBef>
              <a:buClr>
                <a:srgbClr val="FF9900"/>
              </a:buClr>
              <a:buSzPct val="100000"/>
              <a:buFont typeface="Roboto Mono"/>
              <a:buAutoNum type="arabicPeriod"/>
            </a:pPr>
            <a:r>
              <a:rPr lang="en" sz="2400">
                <a:solidFill>
                  <a:srgbClr val="FF9900"/>
                </a:solidFill>
                <a:latin typeface="Roboto Mono"/>
                <a:ea typeface="Roboto Mono"/>
                <a:cs typeface="Roboto Mono"/>
                <a:sym typeface="Roboto Mono"/>
              </a:rPr>
              <a:t>Do not wait asynchronous calls from the destructor: fire and forget?</a:t>
            </a:r>
          </a:p>
        </p:txBody>
      </p:sp>
      <p:sp>
        <p:nvSpPr>
          <p:cNvPr id="350" name="Shape 3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solidFill>
                  <a:srgbClr val="FFFFFF"/>
                </a:solidFill>
                <a:latin typeface="Roboto Mono"/>
                <a:ea typeface="Roboto Mono"/>
                <a:cs typeface="Roboto Mono"/>
                <a:sym typeface="Roboto Mono"/>
              </a:rPr>
              <a:t>Destructor</a:t>
            </a:r>
          </a:p>
        </p:txBody>
      </p:sp>
      <p:sp>
        <p:nvSpPr>
          <p:cNvPr id="356" name="Shape 35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Notify all tasks to “join”;</a:t>
            </a:r>
          </a:p>
          <a:p>
            <a:pPr indent="-381000" lvl="1" marL="914400" rtl="0">
              <a:spcBef>
                <a:spcPts val="0"/>
              </a:spcBef>
              <a:buClr>
                <a:srgbClr val="FFFFFF"/>
              </a:buClr>
              <a:buSzPct val="100000"/>
              <a:buFont typeface="Roboto Mono"/>
            </a:pPr>
            <a:r>
              <a:rPr lang="en" sz="2400">
                <a:solidFill>
                  <a:schemeClr val="dk1"/>
                </a:solidFill>
                <a:latin typeface="Roboto Mono"/>
                <a:ea typeface="Roboto Mono"/>
                <a:cs typeface="Roboto Mono"/>
                <a:sym typeface="Roboto Mono"/>
              </a:rPr>
              <a:t>If a task did not execute yet,</a:t>
            </a:r>
            <a:br>
              <a:rPr lang="en" sz="2400">
                <a:solidFill>
                  <a:schemeClr val="dk1"/>
                </a:solidFill>
                <a:latin typeface="Roboto Mono"/>
                <a:ea typeface="Roboto Mono"/>
                <a:cs typeface="Roboto Mono"/>
                <a:sym typeface="Roboto Mono"/>
              </a:rPr>
            </a:br>
            <a:r>
              <a:rPr lang="en" sz="2400">
                <a:solidFill>
                  <a:schemeClr val="dk1"/>
                </a:solidFill>
                <a:latin typeface="Roboto Mono"/>
                <a:ea typeface="Roboto Mono"/>
                <a:cs typeface="Roboto Mono"/>
                <a:sym typeface="Roboto Mono"/>
              </a:rPr>
              <a:t>make it do nothing on execution</a:t>
            </a:r>
            <a:r>
              <a:rPr lang="en" sz="2400">
                <a:solidFill>
                  <a:srgbClr val="FFFFFF"/>
                </a:solidFill>
                <a:latin typeface="Roboto Mono"/>
                <a:ea typeface="Roboto Mono"/>
                <a:cs typeface="Roboto Mono"/>
                <a:sym typeface="Roboto Mono"/>
              </a:rPr>
              <a:t>;</a:t>
            </a:r>
          </a:p>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Wait already running tasks</a:t>
            </a:r>
            <a:r>
              <a:rPr lang="en" sz="2400">
                <a:solidFill>
                  <a:srgbClr val="FF9900"/>
                </a:solidFill>
                <a:latin typeface="Roboto Mono"/>
                <a:ea typeface="Roboto Mono"/>
                <a:cs typeface="Roboto Mono"/>
                <a:sym typeface="Roboto Mono"/>
              </a:rPr>
              <a:t> </a:t>
            </a:r>
            <a:r>
              <a:rPr lang="en" sz="2400">
                <a:solidFill>
                  <a:srgbClr val="FFFFFF"/>
                </a:solidFill>
                <a:latin typeface="Roboto Mono"/>
                <a:ea typeface="Roboto Mono"/>
                <a:cs typeface="Roboto Mono"/>
                <a:sym typeface="Roboto Mono"/>
              </a:rPr>
              <a:t>to finish;</a:t>
            </a:r>
          </a:p>
          <a:p>
            <a:pPr indent="-381000" lvl="1" marL="9144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Stop waiting as soon as you can ignore tasks end;</a:t>
            </a:r>
          </a:p>
          <a:p>
            <a:pPr indent="-381000" lvl="0" marL="457200" rtl="0">
              <a:spcBef>
                <a:spcPts val="0"/>
              </a:spcBef>
              <a:buClr>
                <a:srgbClr val="FF9900"/>
              </a:buClr>
              <a:buSzPct val="100000"/>
              <a:buFont typeface="Roboto Mono"/>
              <a:buAutoNum type="arabicPeriod"/>
            </a:pPr>
            <a:r>
              <a:rPr lang="en" sz="2400">
                <a:solidFill>
                  <a:srgbClr val="FF9900"/>
                </a:solidFill>
                <a:latin typeface="Roboto Mono"/>
                <a:ea typeface="Roboto Mono"/>
                <a:cs typeface="Roboto Mono"/>
                <a:sym typeface="Roboto Mono"/>
              </a:rPr>
              <a:t>Do not wait asynchronous calls from the destructor: </a:t>
            </a:r>
            <a:r>
              <a:rPr lang="en" sz="2400" strike="sngStrike">
                <a:solidFill>
                  <a:srgbClr val="FF9900"/>
                </a:solidFill>
                <a:latin typeface="Roboto Mono"/>
                <a:ea typeface="Roboto Mono"/>
                <a:cs typeface="Roboto Mono"/>
                <a:sym typeface="Roboto Mono"/>
              </a:rPr>
              <a:t>fire and forget.</a:t>
            </a:r>
            <a:r>
              <a:rPr lang="en" sz="2400">
                <a:solidFill>
                  <a:srgbClr val="FF9900"/>
                </a:solidFill>
                <a:latin typeface="Roboto Mono"/>
                <a:ea typeface="Roboto Mono"/>
                <a:cs typeface="Roboto Mono"/>
                <a:sym typeface="Roboto Mono"/>
              </a:rPr>
              <a:t> If reasonable?</a:t>
            </a:r>
          </a:p>
        </p:txBody>
      </p:sp>
      <p:sp>
        <p:nvSpPr>
          <p:cNvPr id="357" name="Shape 3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solidFill>
                  <a:srgbClr val="FFFFFF"/>
                </a:solidFill>
                <a:latin typeface="Roboto Mono"/>
                <a:ea typeface="Roboto Mono"/>
                <a:cs typeface="Roboto Mono"/>
                <a:sym typeface="Roboto Mono"/>
              </a:rPr>
              <a:t>Destructor</a:t>
            </a:r>
          </a:p>
        </p:txBody>
      </p:sp>
      <p:sp>
        <p:nvSpPr>
          <p:cNvPr id="363" name="Shape 363"/>
          <p:cNvSpPr txBox="1"/>
          <p:nvPr>
            <p:ph idx="1" type="body"/>
          </p:nvPr>
        </p:nvSpPr>
        <p:spPr>
          <a:xfrm>
            <a:off x="311700" y="1017725"/>
            <a:ext cx="8520600" cy="993000"/>
          </a:xfrm>
          <a:prstGeom prst="rect">
            <a:avLst/>
          </a:prstGeom>
        </p:spPr>
        <p:txBody>
          <a:bodyPr anchorCtr="0" anchor="t" bIns="91425" lIns="91425" rIns="91425" tIns="91425">
            <a:noAutofit/>
          </a:bodyPr>
          <a:lstStyle/>
          <a:p>
            <a:pPr lvl="0" rtl="0">
              <a:spcBef>
                <a:spcPts val="0"/>
              </a:spcBef>
              <a:buNone/>
            </a:pPr>
            <a:r>
              <a:rPr lang="en" sz="2400">
                <a:solidFill>
                  <a:srgbClr val="FFFFFF"/>
                </a:solidFill>
                <a:latin typeface="Roboto Mono"/>
                <a:ea typeface="Roboto Mono"/>
                <a:cs typeface="Roboto Mono"/>
                <a:sym typeface="Roboto Mono"/>
              </a:rPr>
              <a:t>Do not wait asynchronous calls from the destructor: fire and forget, if reasonable.</a:t>
            </a:r>
          </a:p>
          <a:p>
            <a:pPr lvl="0" rtl="0">
              <a:spcBef>
                <a:spcPts val="0"/>
              </a:spcBef>
              <a:buNone/>
            </a:pPr>
            <a:r>
              <a:t/>
            </a:r>
            <a:endParaRPr sz="2400">
              <a:solidFill>
                <a:srgbClr val="FF0000"/>
              </a:solidFill>
              <a:latin typeface="Roboto Mono"/>
              <a:ea typeface="Roboto Mono"/>
              <a:cs typeface="Roboto Mono"/>
              <a:sym typeface="Roboto Mono"/>
            </a:endParaRPr>
          </a:p>
        </p:txBody>
      </p:sp>
      <p:sp>
        <p:nvSpPr>
          <p:cNvPr id="364" name="Shape 36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65" name="Shape 365"/>
          <p:cNvSpPr txBox="1"/>
          <p:nvPr>
            <p:ph idx="1" type="body"/>
          </p:nvPr>
        </p:nvSpPr>
        <p:spPr>
          <a:xfrm>
            <a:off x="245925" y="2010725"/>
            <a:ext cx="4432800" cy="28641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struct</a:t>
            </a:r>
            <a:r>
              <a:rPr lang="en" sz="1200">
                <a:solidFill>
                  <a:srgbClr val="D4D4D4"/>
                </a:solidFill>
                <a:latin typeface="Roboto Mono"/>
                <a:ea typeface="Roboto Mono"/>
                <a:cs typeface="Roboto Mono"/>
                <a:sym typeface="Roboto Mono"/>
              </a:rPr>
              <a:t> System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World&amp; world; </a:t>
            </a:r>
            <a:r>
              <a:rPr lang="en" sz="1200">
                <a:solidFill>
                  <a:srgbClr val="608B4E"/>
                </a:solidFill>
                <a:latin typeface="Roboto Mono"/>
                <a:ea typeface="Roboto Mono"/>
                <a:cs typeface="Roboto Mono"/>
                <a:sym typeface="Roboto Mono"/>
              </a:rPr>
              <a:t>// dependency, not owned</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public:</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System(World&amp; w) : world(w)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~System()</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world.notify_everybody(SystemEnd{})</a:t>
            </a:r>
            <a:r>
              <a:rPr lang="en" sz="1200">
                <a:solidFill>
                  <a:srgbClr val="FF9900"/>
                </a:solidFill>
                <a:latin typeface="Roboto Mono"/>
                <a:ea typeface="Roboto Mono"/>
                <a:cs typeface="Roboto Mono"/>
                <a:sym typeface="Roboto Mono"/>
              </a:rPr>
              <a:t>.get()</a:t>
            </a: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t/>
            </a:r>
            <a:endParaRPr sz="1200">
              <a:solidFill>
                <a:srgbClr val="569CD6"/>
              </a:solidFill>
              <a:latin typeface="Roboto Mono"/>
              <a:ea typeface="Roboto Mono"/>
              <a:cs typeface="Roboto Mono"/>
              <a:sym typeface="Roboto Mono"/>
            </a:endParaRPr>
          </a:p>
        </p:txBody>
      </p:sp>
      <p:sp>
        <p:nvSpPr>
          <p:cNvPr id="366" name="Shape 366"/>
          <p:cNvSpPr txBox="1"/>
          <p:nvPr>
            <p:ph idx="1" type="body"/>
          </p:nvPr>
        </p:nvSpPr>
        <p:spPr>
          <a:xfrm>
            <a:off x="4678725" y="2010775"/>
            <a:ext cx="4191000" cy="28641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100">
                <a:solidFill>
                  <a:srgbClr val="569CD6"/>
                </a:solidFill>
                <a:latin typeface="Roboto Mono"/>
                <a:ea typeface="Roboto Mono"/>
                <a:cs typeface="Roboto Mono"/>
                <a:sym typeface="Roboto Mono"/>
              </a:rPr>
              <a:t>struct</a:t>
            </a:r>
            <a:r>
              <a:rPr lang="en" sz="1100">
                <a:solidFill>
                  <a:srgbClr val="D4D4D4"/>
                </a:solidFill>
                <a:latin typeface="Roboto Mono"/>
                <a:ea typeface="Roboto Mono"/>
                <a:cs typeface="Roboto Mono"/>
                <a:sym typeface="Roboto Mono"/>
              </a:rPr>
              <a:t> World {</a:t>
            </a:r>
          </a:p>
          <a:p>
            <a:pPr lvl="0" rtl="0">
              <a:lnSpc>
                <a:spcPct val="135714"/>
              </a:lnSpc>
              <a:spcBef>
                <a:spcPts val="0"/>
              </a:spcBef>
              <a:spcAft>
                <a:spcPts val="0"/>
              </a:spcAft>
              <a:buNone/>
            </a:pPr>
            <a:r>
              <a:rPr lang="en" sz="1100">
                <a:solidFill>
                  <a:srgbClr val="D4D4D4"/>
                </a:solidFill>
                <a:latin typeface="Roboto Mono"/>
                <a:ea typeface="Roboto Mono"/>
                <a:cs typeface="Roboto Mono"/>
                <a:sym typeface="Roboto Mono"/>
              </a:rPr>
              <a:t> </a:t>
            </a:r>
            <a:r>
              <a:rPr lang="en" sz="11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100">
                <a:solidFill>
                  <a:srgbClr val="D4D4D4"/>
                </a:solidFill>
                <a:latin typeface="Roboto Mono"/>
                <a:ea typeface="Roboto Mono"/>
                <a:cs typeface="Roboto Mono"/>
                <a:sym typeface="Roboto Mono"/>
              </a:rPr>
              <a:t> </a:t>
            </a:r>
            <a:r>
              <a:rPr lang="en" sz="1100">
                <a:solidFill>
                  <a:srgbClr val="569CD6"/>
                </a:solidFill>
                <a:latin typeface="Roboto Mono"/>
                <a:ea typeface="Roboto Mono"/>
                <a:cs typeface="Roboto Mono"/>
                <a:sym typeface="Roboto Mono"/>
              </a:rPr>
              <a:t>template</a:t>
            </a:r>
            <a:r>
              <a:rPr lang="en" sz="1100">
                <a:solidFill>
                  <a:srgbClr val="D4D4D4"/>
                </a:solidFill>
                <a:latin typeface="Roboto Mono"/>
                <a:ea typeface="Roboto Mono"/>
                <a:cs typeface="Roboto Mono"/>
                <a:sym typeface="Roboto Mono"/>
              </a:rPr>
              <a:t>&lt;</a:t>
            </a:r>
            <a:r>
              <a:rPr lang="en" sz="1100">
                <a:solidFill>
                  <a:srgbClr val="569CD6"/>
                </a:solidFill>
                <a:latin typeface="Roboto Mono"/>
                <a:ea typeface="Roboto Mono"/>
                <a:cs typeface="Roboto Mono"/>
                <a:sym typeface="Roboto Mono"/>
              </a:rPr>
              <a:t>class</a:t>
            </a:r>
            <a:r>
              <a:rPr lang="en" sz="1100">
                <a:solidFill>
                  <a:srgbClr val="D4D4D4"/>
                </a:solidFill>
                <a:latin typeface="Roboto Mono"/>
                <a:ea typeface="Roboto Mono"/>
                <a:cs typeface="Roboto Mono"/>
                <a:sym typeface="Roboto Mono"/>
              </a:rPr>
              <a:t> M&gt;</a:t>
            </a:r>
          </a:p>
          <a:p>
            <a:pPr lvl="0" rtl="0">
              <a:lnSpc>
                <a:spcPct val="135714"/>
              </a:lnSpc>
              <a:spcBef>
                <a:spcPts val="0"/>
              </a:spcBef>
              <a:spcAft>
                <a:spcPts val="0"/>
              </a:spcAft>
              <a:buNone/>
            </a:pPr>
            <a:r>
              <a:rPr lang="en" sz="1100">
                <a:solidFill>
                  <a:srgbClr val="D4D4D4"/>
                </a:solidFill>
                <a:latin typeface="Roboto Mono"/>
                <a:ea typeface="Roboto Mono"/>
                <a:cs typeface="Roboto Mono"/>
                <a:sym typeface="Roboto Mono"/>
              </a:rPr>
              <a:t> future&lt;</a:t>
            </a:r>
            <a:r>
              <a:rPr lang="en" sz="1100">
                <a:solidFill>
                  <a:srgbClr val="569CD6"/>
                </a:solidFill>
                <a:latin typeface="Roboto Mono"/>
                <a:ea typeface="Roboto Mono"/>
                <a:cs typeface="Roboto Mono"/>
                <a:sym typeface="Roboto Mono"/>
              </a:rPr>
              <a:t>void</a:t>
            </a:r>
            <a:r>
              <a:rPr lang="en" sz="1100">
                <a:solidFill>
                  <a:srgbClr val="D4D4D4"/>
                </a:solidFill>
                <a:latin typeface="Roboto Mono"/>
                <a:ea typeface="Roboto Mono"/>
                <a:cs typeface="Roboto Mono"/>
                <a:sym typeface="Roboto Mono"/>
              </a:rPr>
              <a:t>&gt; notify_everybody(M message);</a:t>
            </a:r>
          </a:p>
          <a:p>
            <a:pPr lvl="0" rtl="0">
              <a:lnSpc>
                <a:spcPct val="135714"/>
              </a:lnSpc>
              <a:spcBef>
                <a:spcPts val="0"/>
              </a:spcBef>
              <a:spcAft>
                <a:spcPts val="0"/>
              </a:spcAft>
              <a:buNone/>
            </a:pPr>
            <a:r>
              <a:rPr lang="en" sz="11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t/>
            </a:r>
            <a:endParaRPr sz="1100">
              <a:solidFill>
                <a:srgbClr val="569CD6"/>
              </a:solidFill>
              <a:latin typeface="Roboto Mono"/>
              <a:ea typeface="Roboto Mono"/>
              <a:cs typeface="Roboto Mono"/>
              <a:sym typeface="Roboto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solidFill>
                  <a:srgbClr val="FFFFFF"/>
                </a:solidFill>
                <a:latin typeface="Roboto Mono"/>
                <a:ea typeface="Roboto Mono"/>
                <a:cs typeface="Roboto Mono"/>
                <a:sym typeface="Roboto Mono"/>
              </a:rPr>
              <a:t>Destructor</a:t>
            </a:r>
          </a:p>
        </p:txBody>
      </p:sp>
      <p:sp>
        <p:nvSpPr>
          <p:cNvPr id="372" name="Shape 372"/>
          <p:cNvSpPr txBox="1"/>
          <p:nvPr>
            <p:ph idx="1" type="body"/>
          </p:nvPr>
        </p:nvSpPr>
        <p:spPr>
          <a:xfrm>
            <a:off x="311700" y="1017725"/>
            <a:ext cx="8520600" cy="993000"/>
          </a:xfrm>
          <a:prstGeom prst="rect">
            <a:avLst/>
          </a:prstGeom>
        </p:spPr>
        <p:txBody>
          <a:bodyPr anchorCtr="0" anchor="t" bIns="91425" lIns="91425" rIns="91425" tIns="91425">
            <a:noAutofit/>
          </a:bodyPr>
          <a:lstStyle/>
          <a:p>
            <a:pPr lvl="0" rtl="0">
              <a:spcBef>
                <a:spcPts val="0"/>
              </a:spcBef>
              <a:buNone/>
            </a:pPr>
            <a:r>
              <a:rPr lang="en" sz="2400">
                <a:solidFill>
                  <a:srgbClr val="FFFFFF"/>
                </a:solidFill>
                <a:latin typeface="Roboto Mono"/>
                <a:ea typeface="Roboto Mono"/>
                <a:cs typeface="Roboto Mono"/>
                <a:sym typeface="Roboto Mono"/>
              </a:rPr>
              <a:t>Do not wait asynchronous calls from the destructor: fire and forget, If reasonable.</a:t>
            </a:r>
          </a:p>
          <a:p>
            <a:pPr lvl="0" rtl="0">
              <a:spcBef>
                <a:spcPts val="0"/>
              </a:spcBef>
              <a:buNone/>
            </a:pPr>
            <a:r>
              <a:t/>
            </a:r>
            <a:endParaRPr sz="2400">
              <a:solidFill>
                <a:srgbClr val="FF0000"/>
              </a:solidFill>
              <a:latin typeface="Roboto Mono"/>
              <a:ea typeface="Roboto Mono"/>
              <a:cs typeface="Roboto Mono"/>
              <a:sym typeface="Roboto Mono"/>
            </a:endParaRPr>
          </a:p>
        </p:txBody>
      </p:sp>
      <p:sp>
        <p:nvSpPr>
          <p:cNvPr id="373" name="Shape 37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74" name="Shape 374"/>
          <p:cNvSpPr txBox="1"/>
          <p:nvPr>
            <p:ph idx="1" type="body"/>
          </p:nvPr>
        </p:nvSpPr>
        <p:spPr>
          <a:xfrm>
            <a:off x="245925" y="2010725"/>
            <a:ext cx="4432800" cy="28641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struct</a:t>
            </a:r>
            <a:r>
              <a:rPr lang="en" sz="1200">
                <a:solidFill>
                  <a:srgbClr val="D4D4D4"/>
                </a:solidFill>
                <a:latin typeface="Roboto Mono"/>
                <a:ea typeface="Roboto Mono"/>
                <a:cs typeface="Roboto Mono"/>
                <a:sym typeface="Roboto Mono"/>
              </a:rPr>
              <a:t> System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World&amp; world; </a:t>
            </a:r>
            <a:r>
              <a:rPr lang="en" sz="1200">
                <a:solidFill>
                  <a:srgbClr val="608B4E"/>
                </a:solidFill>
                <a:latin typeface="Roboto Mono"/>
                <a:ea typeface="Roboto Mono"/>
                <a:cs typeface="Roboto Mono"/>
                <a:sym typeface="Roboto Mono"/>
              </a:rPr>
              <a:t>// dependency, not owned</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public:</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System(World&amp; w) : world(w)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~System()</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world.notify_everybody(SystemEnd{});</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fire and forget: ok</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t/>
            </a:r>
            <a:endParaRPr sz="1200">
              <a:solidFill>
                <a:srgbClr val="569CD6"/>
              </a:solidFill>
              <a:latin typeface="Roboto Mono"/>
              <a:ea typeface="Roboto Mono"/>
              <a:cs typeface="Roboto Mono"/>
              <a:sym typeface="Roboto Mono"/>
            </a:endParaRPr>
          </a:p>
        </p:txBody>
      </p:sp>
      <p:sp>
        <p:nvSpPr>
          <p:cNvPr id="375" name="Shape 375"/>
          <p:cNvSpPr txBox="1"/>
          <p:nvPr>
            <p:ph idx="1" type="body"/>
          </p:nvPr>
        </p:nvSpPr>
        <p:spPr>
          <a:xfrm>
            <a:off x="4678725" y="2010775"/>
            <a:ext cx="4191000" cy="28641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100">
                <a:solidFill>
                  <a:srgbClr val="569CD6"/>
                </a:solidFill>
                <a:latin typeface="Roboto Mono"/>
                <a:ea typeface="Roboto Mono"/>
                <a:cs typeface="Roboto Mono"/>
                <a:sym typeface="Roboto Mono"/>
              </a:rPr>
              <a:t>struct</a:t>
            </a:r>
            <a:r>
              <a:rPr lang="en" sz="1100">
                <a:solidFill>
                  <a:srgbClr val="D4D4D4"/>
                </a:solidFill>
                <a:latin typeface="Roboto Mono"/>
                <a:ea typeface="Roboto Mono"/>
                <a:cs typeface="Roboto Mono"/>
                <a:sym typeface="Roboto Mono"/>
              </a:rPr>
              <a:t> World {</a:t>
            </a:r>
          </a:p>
          <a:p>
            <a:pPr lvl="0" rtl="0">
              <a:lnSpc>
                <a:spcPct val="135714"/>
              </a:lnSpc>
              <a:spcBef>
                <a:spcPts val="0"/>
              </a:spcBef>
              <a:spcAft>
                <a:spcPts val="0"/>
              </a:spcAft>
              <a:buNone/>
            </a:pPr>
            <a:r>
              <a:rPr lang="en" sz="1100">
                <a:solidFill>
                  <a:srgbClr val="D4D4D4"/>
                </a:solidFill>
                <a:latin typeface="Roboto Mono"/>
                <a:ea typeface="Roboto Mono"/>
                <a:cs typeface="Roboto Mono"/>
                <a:sym typeface="Roboto Mono"/>
              </a:rPr>
              <a:t> </a:t>
            </a:r>
            <a:r>
              <a:rPr lang="en" sz="11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100">
                <a:solidFill>
                  <a:srgbClr val="D4D4D4"/>
                </a:solidFill>
                <a:latin typeface="Roboto Mono"/>
                <a:ea typeface="Roboto Mono"/>
                <a:cs typeface="Roboto Mono"/>
                <a:sym typeface="Roboto Mono"/>
              </a:rPr>
              <a:t> </a:t>
            </a:r>
            <a:r>
              <a:rPr lang="en" sz="1100">
                <a:solidFill>
                  <a:srgbClr val="569CD6"/>
                </a:solidFill>
                <a:latin typeface="Roboto Mono"/>
                <a:ea typeface="Roboto Mono"/>
                <a:cs typeface="Roboto Mono"/>
                <a:sym typeface="Roboto Mono"/>
              </a:rPr>
              <a:t>template</a:t>
            </a:r>
            <a:r>
              <a:rPr lang="en" sz="1100">
                <a:solidFill>
                  <a:srgbClr val="D4D4D4"/>
                </a:solidFill>
                <a:latin typeface="Roboto Mono"/>
                <a:ea typeface="Roboto Mono"/>
                <a:cs typeface="Roboto Mono"/>
                <a:sym typeface="Roboto Mono"/>
              </a:rPr>
              <a:t>&lt;</a:t>
            </a:r>
            <a:r>
              <a:rPr lang="en" sz="1100">
                <a:solidFill>
                  <a:srgbClr val="569CD6"/>
                </a:solidFill>
                <a:latin typeface="Roboto Mono"/>
                <a:ea typeface="Roboto Mono"/>
                <a:cs typeface="Roboto Mono"/>
                <a:sym typeface="Roboto Mono"/>
              </a:rPr>
              <a:t>class</a:t>
            </a:r>
            <a:r>
              <a:rPr lang="en" sz="1100">
                <a:solidFill>
                  <a:srgbClr val="D4D4D4"/>
                </a:solidFill>
                <a:latin typeface="Roboto Mono"/>
                <a:ea typeface="Roboto Mono"/>
                <a:cs typeface="Roboto Mono"/>
                <a:sym typeface="Roboto Mono"/>
              </a:rPr>
              <a:t> M&gt;</a:t>
            </a:r>
          </a:p>
          <a:p>
            <a:pPr lvl="0" rtl="0">
              <a:lnSpc>
                <a:spcPct val="135714"/>
              </a:lnSpc>
              <a:spcBef>
                <a:spcPts val="0"/>
              </a:spcBef>
              <a:spcAft>
                <a:spcPts val="0"/>
              </a:spcAft>
              <a:buNone/>
            </a:pPr>
            <a:r>
              <a:rPr lang="en" sz="1100">
                <a:solidFill>
                  <a:srgbClr val="D4D4D4"/>
                </a:solidFill>
                <a:latin typeface="Roboto Mono"/>
                <a:ea typeface="Roboto Mono"/>
                <a:cs typeface="Roboto Mono"/>
                <a:sym typeface="Roboto Mono"/>
              </a:rPr>
              <a:t> future&lt;</a:t>
            </a:r>
            <a:r>
              <a:rPr lang="en" sz="1100">
                <a:solidFill>
                  <a:srgbClr val="569CD6"/>
                </a:solidFill>
                <a:latin typeface="Roboto Mono"/>
                <a:ea typeface="Roboto Mono"/>
                <a:cs typeface="Roboto Mono"/>
                <a:sym typeface="Roboto Mono"/>
              </a:rPr>
              <a:t>void</a:t>
            </a:r>
            <a:r>
              <a:rPr lang="en" sz="1100">
                <a:solidFill>
                  <a:srgbClr val="D4D4D4"/>
                </a:solidFill>
                <a:latin typeface="Roboto Mono"/>
                <a:ea typeface="Roboto Mono"/>
                <a:cs typeface="Roboto Mono"/>
                <a:sym typeface="Roboto Mono"/>
              </a:rPr>
              <a:t>&gt; notify_everybody(M message);</a:t>
            </a:r>
          </a:p>
          <a:p>
            <a:pPr lvl="0" rtl="0">
              <a:lnSpc>
                <a:spcPct val="135714"/>
              </a:lnSpc>
              <a:spcBef>
                <a:spcPts val="0"/>
              </a:spcBef>
              <a:spcAft>
                <a:spcPts val="0"/>
              </a:spcAft>
              <a:buNone/>
            </a:pPr>
            <a:r>
              <a:rPr lang="en" sz="11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t/>
            </a:r>
            <a:endParaRPr sz="1100">
              <a:solidFill>
                <a:srgbClr val="569CD6"/>
              </a:solidFill>
              <a:latin typeface="Roboto Mono"/>
              <a:ea typeface="Roboto Mono"/>
              <a:cs typeface="Roboto Mono"/>
              <a:sym typeface="Roboto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solidFill>
                  <a:srgbClr val="FFFFFF"/>
                </a:solidFill>
                <a:latin typeface="Roboto Mono"/>
                <a:ea typeface="Roboto Mono"/>
                <a:cs typeface="Roboto Mono"/>
                <a:sym typeface="Roboto Mono"/>
              </a:rPr>
              <a:t>Destructor</a:t>
            </a:r>
          </a:p>
        </p:txBody>
      </p:sp>
      <p:sp>
        <p:nvSpPr>
          <p:cNvPr id="381" name="Shape 381"/>
          <p:cNvSpPr txBox="1"/>
          <p:nvPr>
            <p:ph idx="1" type="body"/>
          </p:nvPr>
        </p:nvSpPr>
        <p:spPr>
          <a:xfrm>
            <a:off x="311700" y="1017725"/>
            <a:ext cx="8520600" cy="993000"/>
          </a:xfrm>
          <a:prstGeom prst="rect">
            <a:avLst/>
          </a:prstGeom>
        </p:spPr>
        <p:txBody>
          <a:bodyPr anchorCtr="0" anchor="t" bIns="91425" lIns="91425" rIns="91425" tIns="91425">
            <a:noAutofit/>
          </a:bodyPr>
          <a:lstStyle/>
          <a:p>
            <a:pPr lvl="0" rtl="0">
              <a:spcBef>
                <a:spcPts val="0"/>
              </a:spcBef>
              <a:buNone/>
            </a:pPr>
            <a:r>
              <a:rPr lang="en" sz="2400">
                <a:solidFill>
                  <a:srgbClr val="FFFFFF"/>
                </a:solidFill>
                <a:latin typeface="Roboto Mono"/>
                <a:ea typeface="Roboto Mono"/>
                <a:cs typeface="Roboto Mono"/>
                <a:sym typeface="Roboto Mono"/>
              </a:rPr>
              <a:t>Do not wait asynchronous calls from the destructor: fire and forget, if reasonable.</a:t>
            </a:r>
          </a:p>
          <a:p>
            <a:pPr lvl="0" rtl="0">
              <a:spcBef>
                <a:spcPts val="0"/>
              </a:spcBef>
              <a:buNone/>
            </a:pPr>
            <a:r>
              <a:t/>
            </a:r>
            <a:endParaRPr sz="2400">
              <a:solidFill>
                <a:srgbClr val="FF0000"/>
              </a:solidFill>
              <a:latin typeface="Roboto Mono"/>
              <a:ea typeface="Roboto Mono"/>
              <a:cs typeface="Roboto Mono"/>
              <a:sym typeface="Roboto Mono"/>
            </a:endParaRPr>
          </a:p>
        </p:txBody>
      </p:sp>
      <p:sp>
        <p:nvSpPr>
          <p:cNvPr id="382" name="Shape 38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83" name="Shape 383"/>
          <p:cNvSpPr txBox="1"/>
          <p:nvPr>
            <p:ph idx="1" type="body"/>
          </p:nvPr>
        </p:nvSpPr>
        <p:spPr>
          <a:xfrm>
            <a:off x="245925" y="2010725"/>
            <a:ext cx="8226600" cy="28641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Focus { </a:t>
            </a:r>
            <a:r>
              <a:rPr lang="en" sz="1200">
                <a:solidFill>
                  <a:srgbClr val="608B4E"/>
                </a:solidFill>
                <a:latin typeface="Roboto Mono"/>
                <a:ea typeface="Roboto Mono"/>
                <a:cs typeface="Roboto Mono"/>
                <a:sym typeface="Roboto Mono"/>
              </a:rPr>
              <a:t>// Unique focus acquisition</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SomeSystem&amp; system;</a:t>
            </a: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public:</a:t>
            </a:r>
          </a:p>
          <a:p>
            <a:pPr lvl="0" rtl="0">
              <a:lnSpc>
                <a:spcPct val="135714"/>
              </a:lnSpc>
              <a:spcBef>
                <a:spcPts val="0"/>
              </a:spcBef>
              <a:spcAft>
                <a:spcPts val="0"/>
              </a:spcAft>
              <a:buNone/>
            </a:pPr>
            <a:r>
              <a:rPr lang="en" sz="1200">
                <a:solidFill>
                  <a:srgbClr val="608B4E"/>
                </a:solidFill>
                <a:latin typeface="Roboto Mono"/>
                <a:ea typeface="Roboto Mono"/>
                <a:cs typeface="Roboto Mono"/>
                <a:sym typeface="Roboto Mono"/>
              </a:rPr>
              <a:t> // ... move-only</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Focus(SomeSystem&amp; sys)</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 system{ sys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 system.acquire_focus().get(); } </a:t>
            </a:r>
            <a:r>
              <a:rPr lang="en" sz="1200">
                <a:solidFill>
                  <a:srgbClr val="608B4E"/>
                </a:solidFill>
                <a:latin typeface="Roboto Mono"/>
                <a:ea typeface="Roboto Mono"/>
                <a:cs typeface="Roboto Mono"/>
                <a:sym typeface="Roboto Mono"/>
              </a:rPr>
              <a:t>// wait to get it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fire and forget: might be ok, we </a:t>
            </a:r>
            <a:r>
              <a:rPr b="1" lang="en" sz="1200">
                <a:solidFill>
                  <a:srgbClr val="608B4E"/>
                </a:solidFill>
                <a:latin typeface="Roboto Mono"/>
                <a:ea typeface="Roboto Mono"/>
                <a:cs typeface="Roboto Mono"/>
                <a:sym typeface="Roboto Mono"/>
              </a:rPr>
              <a:t>don't really own or share the resource</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~Focus() { system.notify_focus_end_use(); } </a:t>
            </a:r>
            <a:r>
              <a:rPr lang="en" sz="1200">
                <a:solidFill>
                  <a:srgbClr val="608B4E"/>
                </a:solidFill>
                <a:latin typeface="Roboto Mono"/>
                <a:ea typeface="Roboto Mono"/>
                <a:cs typeface="Roboto Mono"/>
                <a:sym typeface="Roboto Mono"/>
              </a:rPr>
              <a:t>// async call, no wait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t/>
            </a:r>
            <a:endParaRPr sz="1200">
              <a:solidFill>
                <a:srgbClr val="569CD6"/>
              </a:solidFill>
              <a:latin typeface="Roboto Mono"/>
              <a:ea typeface="Roboto Mono"/>
              <a:cs typeface="Roboto Mono"/>
              <a:sym typeface="Roboto Mon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solidFill>
                  <a:srgbClr val="FFFFFF"/>
                </a:solidFill>
                <a:latin typeface="Roboto Mono"/>
                <a:ea typeface="Roboto Mono"/>
                <a:cs typeface="Roboto Mono"/>
                <a:sym typeface="Roboto Mono"/>
              </a:rPr>
              <a:t>Constructor and Destructor</a:t>
            </a:r>
          </a:p>
        </p:txBody>
      </p:sp>
      <p:sp>
        <p:nvSpPr>
          <p:cNvPr id="389" name="Shape 38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400">
                <a:solidFill>
                  <a:srgbClr val="FF9900"/>
                </a:solidFill>
                <a:latin typeface="Roboto Mono"/>
                <a:ea typeface="Roboto Mono"/>
                <a:cs typeface="Roboto Mono"/>
                <a:sym typeface="Roboto Mono"/>
              </a:rPr>
              <a:t>Observations:</a:t>
            </a:r>
          </a:p>
          <a:p>
            <a:pPr lvl="0" rtl="0">
              <a:spcBef>
                <a:spcPts val="0"/>
              </a:spcBef>
              <a:buNone/>
            </a:pPr>
            <a:r>
              <a:t/>
            </a:r>
            <a:endParaRPr sz="2400">
              <a:solidFill>
                <a:srgbClr val="FFFFFF"/>
              </a:solidFill>
              <a:latin typeface="Roboto Mono"/>
              <a:ea typeface="Roboto Mono"/>
              <a:cs typeface="Roboto Mono"/>
              <a:sym typeface="Roboto Mono"/>
            </a:endParaRPr>
          </a:p>
        </p:txBody>
      </p:sp>
      <p:sp>
        <p:nvSpPr>
          <p:cNvPr id="390" name="Shape 3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400">
                <a:solidFill>
                  <a:srgbClr val="FF9900"/>
                </a:solidFill>
              </a:rPr>
              <a:t>Different kinds</a:t>
            </a:r>
            <a:r>
              <a:rPr lang="en" sz="2400">
                <a:solidFill>
                  <a:srgbClr val="FFFFFF"/>
                </a:solidFill>
              </a:rPr>
              <a:t> of: </a:t>
            </a:r>
          </a:p>
          <a:p>
            <a:pPr indent="-381000" lvl="0" marL="457200" rtl="0">
              <a:spcBef>
                <a:spcPts val="0"/>
              </a:spcBef>
              <a:buClr>
                <a:srgbClr val="FFFFFF"/>
              </a:buClr>
              <a:buSzPct val="100000"/>
            </a:pPr>
            <a:r>
              <a:rPr lang="en" sz="2400">
                <a:solidFill>
                  <a:srgbClr val="FFFFFF"/>
                </a:solidFill>
              </a:rPr>
              <a:t>concurrency</a:t>
            </a:r>
          </a:p>
          <a:p>
            <a:pPr indent="-381000" lvl="1" marL="914400" rtl="0">
              <a:spcBef>
                <a:spcPts val="0"/>
              </a:spcBef>
              <a:buClr>
                <a:srgbClr val="FFFFFF"/>
              </a:buClr>
              <a:buSzPct val="100000"/>
            </a:pPr>
            <a:r>
              <a:rPr lang="en" sz="2400">
                <a:solidFill>
                  <a:srgbClr val="FFFFFF"/>
                </a:solidFill>
              </a:rPr>
              <a:t>including “</a:t>
            </a:r>
            <a:r>
              <a:rPr lang="en" sz="2400">
                <a:solidFill>
                  <a:schemeClr val="dk1"/>
                </a:solidFill>
              </a:rPr>
              <a:t>fork-join” </a:t>
            </a:r>
            <a:r>
              <a:rPr lang="en" sz="2400">
                <a:solidFill>
                  <a:srgbClr val="FFFFFF"/>
                </a:solidFill>
              </a:rPr>
              <a:t>parallelization</a:t>
            </a:r>
          </a:p>
          <a:p>
            <a:pPr indent="-381000" lvl="0" marL="457200" rtl="0">
              <a:spcBef>
                <a:spcPts val="0"/>
              </a:spcBef>
              <a:buClr>
                <a:srgbClr val="FFFFFF"/>
              </a:buClr>
              <a:buSzPct val="100000"/>
            </a:pPr>
            <a:r>
              <a:rPr lang="en" sz="2400">
                <a:solidFill>
                  <a:srgbClr val="FFFFFF"/>
                </a:solidFill>
              </a:rPr>
              <a:t>data</a:t>
            </a:r>
          </a:p>
          <a:p>
            <a:pPr indent="-381000" lvl="0" marL="457200" rtl="0">
              <a:spcBef>
                <a:spcPts val="0"/>
              </a:spcBef>
              <a:buClr>
                <a:srgbClr val="FFFFFF"/>
              </a:buClr>
              <a:buSzPct val="100000"/>
            </a:pPr>
            <a:r>
              <a:rPr lang="en" sz="2400">
                <a:solidFill>
                  <a:srgbClr val="FFFFFF"/>
                </a:solidFill>
              </a:rPr>
              <a:t>processing resources</a:t>
            </a:r>
          </a:p>
          <a:p>
            <a:pPr lvl="0" rtl="0">
              <a:spcBef>
                <a:spcPts val="0"/>
              </a:spcBef>
              <a:buNone/>
            </a:pPr>
            <a:r>
              <a:rPr lang="en" sz="2400">
                <a:solidFill>
                  <a:srgbClr val="FFFFFF"/>
                </a:solidFill>
              </a:rPr>
              <a:t>Must </a:t>
            </a:r>
            <a:r>
              <a:rPr lang="en" sz="2400">
                <a:solidFill>
                  <a:srgbClr val="FF9900"/>
                </a:solidFill>
              </a:rPr>
              <a:t>work together</a:t>
            </a:r>
            <a:r>
              <a:rPr lang="en" sz="2400">
                <a:solidFill>
                  <a:srgbClr val="FFFFFF"/>
                </a:solidFill>
              </a:rPr>
              <a:t> in the same application</a:t>
            </a:r>
          </a:p>
          <a:p>
            <a:pPr lvl="0" rtl="0">
              <a:spcBef>
                <a:spcPts val="0"/>
              </a:spcBef>
              <a:buNone/>
            </a:pPr>
            <a:r>
              <a:t/>
            </a:r>
            <a:endParaRPr sz="2400">
              <a:solidFill>
                <a:srgbClr val="FFFFFF"/>
              </a:solidFill>
            </a:endParaRPr>
          </a:p>
        </p:txBody>
      </p:sp>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solidFill>
                  <a:srgbClr val="FF9900"/>
                </a:solidFill>
              </a:rPr>
              <a:t>“Heterogeneous” Concurrency</a:t>
            </a:r>
          </a:p>
        </p:txBody>
      </p:sp>
      <p:sp>
        <p:nvSpPr>
          <p:cNvPr id="85" name="Shape 8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396" name="Shape 396"/>
          <p:cNvSpPr txBox="1"/>
          <p:nvPr>
            <p:ph idx="1" type="body"/>
          </p:nvPr>
        </p:nvSpPr>
        <p:spPr>
          <a:xfrm>
            <a:off x="4584975" y="312000"/>
            <a:ext cx="43314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VeryBigSystem</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BigSystem k;</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OtherBigSystem l;</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TroublingSystem m{l, k};</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a:spcBef>
                <a:spcPts val="0"/>
              </a:spcBef>
              <a:buNone/>
            </a:pPr>
            <a:r>
              <a:t/>
            </a:r>
            <a:endParaRPr sz="1200">
              <a:solidFill>
                <a:srgbClr val="569CD6"/>
              </a:solidFill>
              <a:latin typeface="Roboto Mono"/>
              <a:ea typeface="Roboto Mono"/>
              <a:cs typeface="Roboto Mono"/>
              <a:sym typeface="Roboto Mono"/>
            </a:endParaRPr>
          </a:p>
          <a:p>
            <a:pPr lvl="0" rtl="0">
              <a:spcBef>
                <a:spcPts val="0"/>
              </a:spcBef>
              <a:buNone/>
            </a:pPr>
            <a:r>
              <a:t/>
            </a:r>
            <a:endParaRPr sz="1200">
              <a:solidFill>
                <a:srgbClr val="D4D4D4"/>
              </a:solidFill>
              <a:latin typeface="Roboto Mono"/>
              <a:ea typeface="Roboto Mono"/>
              <a:cs typeface="Roboto Mono"/>
              <a:sym typeface="Roboto Mono"/>
            </a:endParaRPr>
          </a:p>
        </p:txBody>
      </p:sp>
      <p:sp>
        <p:nvSpPr>
          <p:cNvPr id="397" name="Shape 397"/>
          <p:cNvSpPr txBox="1"/>
          <p:nvPr>
            <p:ph idx="1" type="body"/>
          </p:nvPr>
        </p:nvSpPr>
        <p:spPr>
          <a:xfrm>
            <a:off x="304775" y="302175"/>
            <a:ext cx="42003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t/>
            </a:r>
            <a:endParaRPr sz="1200">
              <a:solidFill>
                <a:srgbClr val="569CD6"/>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template</a:t>
            </a:r>
            <a:r>
              <a:rPr lang="en" sz="1200">
                <a:solidFill>
                  <a:srgbClr val="D4D4D4"/>
                </a:solidFill>
                <a:latin typeface="Roboto Mono"/>
                <a:ea typeface="Roboto Mono"/>
                <a:cs typeface="Roboto Mono"/>
                <a:sym typeface="Roboto Mono"/>
              </a:rPr>
              <a:t>&lt;</a:t>
            </a: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T&gt; </a:t>
            </a: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Mechanism { </a:t>
            </a:r>
            <a:r>
              <a:rPr lang="en" sz="1200">
                <a:solidFill>
                  <a:srgbClr val="608B4E"/>
                </a:solidFill>
                <a:latin typeface="Roboto Mono"/>
                <a:ea typeface="Roboto Mono"/>
                <a:cs typeface="Roboto Mono"/>
                <a:sym typeface="Roboto Mono"/>
              </a:rPr>
              <a:t>/* ... */</a:t>
            </a:r>
            <a:r>
              <a:rPr lang="en" sz="120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SubSystem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BigData data;</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Mechanism cog{data};</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t/>
            </a:r>
            <a:endParaRPr sz="120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200">
                <a:solidFill>
                  <a:srgbClr val="569CD6"/>
                </a:solidFill>
                <a:latin typeface="Roboto Mono"/>
                <a:ea typeface="Roboto Mono"/>
                <a:cs typeface="Roboto Mono"/>
                <a:sym typeface="Roboto Mono"/>
              </a:rPr>
              <a:t>class</a:t>
            </a:r>
            <a:r>
              <a:rPr lang="en" sz="1200">
                <a:solidFill>
                  <a:srgbClr val="D4D4D4"/>
                </a:solidFill>
                <a:latin typeface="Roboto Mono"/>
                <a:ea typeface="Roboto Mono"/>
                <a:cs typeface="Roboto Mono"/>
                <a:sym typeface="Roboto Mono"/>
              </a:rPr>
              <a:t> BigSystem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ThreadPool executor;</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SubSystem a{executor};</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OtherSubSystem b{a, executor};</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WeirdSubSystem c{b, executor};</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 </a:t>
            </a:r>
            <a:r>
              <a:rPr lang="en" sz="120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200">
                <a:solidFill>
                  <a:srgbClr val="D4D4D4"/>
                </a:solidFill>
                <a:latin typeface="Roboto Mono"/>
                <a:ea typeface="Roboto Mono"/>
                <a:cs typeface="Roboto Mono"/>
                <a:sym typeface="Roboto Mono"/>
              </a:rPr>
              <a:t>};</a:t>
            </a:r>
          </a:p>
          <a:p>
            <a:pPr lvl="0" rtl="0">
              <a:spcBef>
                <a:spcPts val="0"/>
              </a:spcBef>
              <a:buNone/>
            </a:pPr>
            <a:r>
              <a:t/>
            </a:r>
            <a:endParaRPr sz="1200">
              <a:solidFill>
                <a:srgbClr val="569CD6"/>
              </a:solidFill>
              <a:latin typeface="Roboto Mono"/>
              <a:ea typeface="Roboto Mono"/>
              <a:cs typeface="Roboto Mono"/>
              <a:sym typeface="Roboto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03" name="Shape 403"/>
          <p:cNvSpPr txBox="1"/>
          <p:nvPr>
            <p:ph idx="1" type="body"/>
          </p:nvPr>
        </p:nvSpPr>
        <p:spPr>
          <a:xfrm>
            <a:off x="4584975" y="312000"/>
            <a:ext cx="43314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t/>
            </a:r>
            <a:endParaRPr sz="105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Client::Client( std::string window_name, Configuration config )</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 io_executor( IO_CYCLE_FREQUENCY )</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 main_window( window_io, window_name,</a:t>
            </a:r>
            <a:br>
              <a:rPr lang="en" sz="1050">
                <a:solidFill>
                  <a:srgbClr val="D4D4D4"/>
                </a:solidFill>
                <a:latin typeface="Roboto Mono"/>
                <a:ea typeface="Roboto Mono"/>
                <a:cs typeface="Roboto Mono"/>
                <a:sym typeface="Roboto Mono"/>
              </a:rPr>
            </a:br>
            <a:r>
              <a:rPr lang="en" sz="1050">
                <a:solidFill>
                  <a:srgbClr val="D4D4D4"/>
                </a:solidFill>
                <a:latin typeface="Roboto Mono"/>
                <a:ea typeface="Roboto Mono"/>
                <a:cs typeface="Roboto Mono"/>
                <a:sym typeface="Roboto Mono"/>
              </a:rPr>
              <a:t>         core::read_window_state( config ) )</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 input_engine{ system_io, main_window,</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input_config( config ) }</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 graphic_engine{ std::ref(io_executor),</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main_window, config }</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 graphic_components{ graphic_engine }</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 actions_registry{ input_engine }</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main_window.show();</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a:t>
            </a:r>
          </a:p>
          <a:p>
            <a:pPr lvl="0">
              <a:spcBef>
                <a:spcPts val="0"/>
              </a:spcBef>
              <a:buNone/>
            </a:pPr>
            <a:r>
              <a:t/>
            </a:r>
            <a:endParaRPr sz="1200">
              <a:solidFill>
                <a:srgbClr val="569CD6"/>
              </a:solidFill>
              <a:latin typeface="Roboto Mono"/>
              <a:ea typeface="Roboto Mono"/>
              <a:cs typeface="Roboto Mono"/>
              <a:sym typeface="Roboto Mono"/>
            </a:endParaRPr>
          </a:p>
          <a:p>
            <a:pPr lvl="0" rtl="0">
              <a:spcBef>
                <a:spcPts val="0"/>
              </a:spcBef>
              <a:buNone/>
            </a:pPr>
            <a:r>
              <a:t/>
            </a:r>
            <a:endParaRPr sz="1200">
              <a:solidFill>
                <a:srgbClr val="D4D4D4"/>
              </a:solidFill>
              <a:latin typeface="Roboto Mono"/>
              <a:ea typeface="Roboto Mono"/>
              <a:cs typeface="Roboto Mono"/>
              <a:sym typeface="Roboto Mono"/>
            </a:endParaRPr>
          </a:p>
        </p:txBody>
      </p:sp>
      <p:sp>
        <p:nvSpPr>
          <p:cNvPr id="404" name="Shape 404"/>
          <p:cNvSpPr txBox="1"/>
          <p:nvPr>
            <p:ph idx="1" type="body"/>
          </p:nvPr>
        </p:nvSpPr>
        <p:spPr>
          <a:xfrm>
            <a:off x="304775" y="302175"/>
            <a:ext cx="4200300" cy="4470300"/>
          </a:xfrm>
          <a:prstGeom prst="rect">
            <a:avLst/>
          </a:prstGeom>
          <a:ln cap="flat" cmpd="sng" w="9525">
            <a:solidFill>
              <a:srgbClr val="FF9900"/>
            </a:solidFill>
            <a:prstDash val="solid"/>
            <a:round/>
            <a:headEnd len="med" w="med" type="none"/>
            <a:tailEnd len="med" w="med" type="none"/>
          </a:ln>
        </p:spPr>
        <p:txBody>
          <a:bodyPr anchorCtr="0" anchor="t" bIns="91425" lIns="91425" rIns="91425" tIns="91425">
            <a:noAutofit/>
          </a:bodyPr>
          <a:lstStyle/>
          <a:p>
            <a:pPr lvl="0" rtl="0">
              <a:lnSpc>
                <a:spcPct val="135714"/>
              </a:lnSpc>
              <a:spcBef>
                <a:spcPts val="0"/>
              </a:spcBef>
              <a:spcAft>
                <a:spcPts val="0"/>
              </a:spcAft>
              <a:buNone/>
            </a:pPr>
            <a:r>
              <a:rPr lang="en" sz="1050">
                <a:solidFill>
                  <a:srgbClr val="569CD6"/>
                </a:solidFill>
                <a:latin typeface="Roboto Mono"/>
                <a:ea typeface="Roboto Mono"/>
                <a:cs typeface="Roboto Mono"/>
                <a:sym typeface="Roboto Mono"/>
              </a:rPr>
              <a:t>class</a:t>
            </a:r>
            <a:r>
              <a:rPr lang="en" sz="1050">
                <a:solidFill>
                  <a:srgbClr val="D4D4D4"/>
                </a:solidFill>
                <a:latin typeface="Roboto Mono"/>
                <a:ea typeface="Roboto Mono"/>
                <a:cs typeface="Roboto Mono"/>
                <a:sym typeface="Roboto Mono"/>
              </a:rPr>
              <a:t> Client</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rPr lang="en" sz="1050">
                <a:solidFill>
                  <a:srgbClr val="569CD6"/>
                </a:solidFill>
                <a:latin typeface="Roboto Mono"/>
                <a:ea typeface="Roboto Mono"/>
                <a:cs typeface="Roboto Mono"/>
                <a:sym typeface="Roboto Mono"/>
              </a:rPr>
              <a:t>public:</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Client( std::string window_name, Configuration configuration );</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~Client() = </a:t>
            </a:r>
            <a:r>
              <a:rPr lang="en" sz="1050">
                <a:solidFill>
                  <a:srgbClr val="569CD6"/>
                </a:solidFill>
                <a:latin typeface="Roboto Mono"/>
                <a:ea typeface="Roboto Mono"/>
                <a:cs typeface="Roboto Mono"/>
                <a:sym typeface="Roboto Mono"/>
              </a:rPr>
              <a:t>default</a:t>
            </a:r>
            <a:r>
              <a:rPr lang="en" sz="1050">
                <a:solidFill>
                  <a:srgbClr val="D4D4D4"/>
                </a:solidFill>
                <a:latin typeface="Roboto Mono"/>
                <a:ea typeface="Roboto Mono"/>
                <a:cs typeface="Roboto Mono"/>
                <a:sym typeface="Roboto Mono"/>
              </a:rPr>
              <a:t>;</a:t>
            </a:r>
          </a:p>
          <a:p>
            <a:pPr lvl="0" rtl="0">
              <a:lnSpc>
                <a:spcPct val="135714"/>
              </a:lnSpc>
              <a:spcBef>
                <a:spcPts val="0"/>
              </a:spcBef>
              <a:spcAft>
                <a:spcPts val="0"/>
              </a:spcAft>
              <a:buNone/>
            </a:pPr>
            <a:r>
              <a:t/>
            </a:r>
            <a:endParaRPr sz="105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core::TaskChainThread io_executor;</a:t>
            </a:r>
          </a:p>
          <a:p>
            <a:pPr lvl="0" rtl="0">
              <a:lnSpc>
                <a:spcPct val="135714"/>
              </a:lnSpc>
              <a:spcBef>
                <a:spcPts val="0"/>
              </a:spcBef>
              <a:spcAft>
                <a:spcPts val="0"/>
              </a:spcAft>
              <a:buNone/>
            </a:pPr>
            <a:r>
              <a:t/>
            </a:r>
            <a:endParaRPr sz="105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core::SystemIO system_io{ io_executor };</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core::WindowSystem window_io{ system_io };</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core::Window main_window;</a:t>
            </a:r>
          </a:p>
          <a:p>
            <a:pPr lvl="0" rtl="0">
              <a:lnSpc>
                <a:spcPct val="135714"/>
              </a:lnSpc>
              <a:spcBef>
                <a:spcPts val="0"/>
              </a:spcBef>
              <a:spcAft>
                <a:spcPts val="0"/>
              </a:spcAft>
              <a:buNone/>
            </a:pPr>
            <a:r>
              <a:t/>
            </a:r>
            <a:endParaRPr sz="1050">
              <a:solidFill>
                <a:srgbClr val="D4D4D4"/>
              </a:solidFill>
              <a:latin typeface="Roboto Mono"/>
              <a:ea typeface="Roboto Mono"/>
              <a:cs typeface="Roboto Mono"/>
              <a:sym typeface="Roboto Mono"/>
            </a:endParaRP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input::InputEngine input_engine;</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graphic::GraphicEngine graphic_engine;</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GraphicComponents graphic_components;</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ActionsRegistry actions_registry;</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   </a:t>
            </a:r>
            <a:r>
              <a:rPr lang="en" sz="1050">
                <a:solidFill>
                  <a:srgbClr val="608B4E"/>
                </a:solidFill>
                <a:latin typeface="Roboto Mono"/>
                <a:ea typeface="Roboto Mono"/>
                <a:cs typeface="Roboto Mono"/>
                <a:sym typeface="Roboto Mono"/>
              </a:rPr>
              <a:t>// ...</a:t>
            </a:r>
          </a:p>
          <a:p>
            <a:pPr lvl="0" rtl="0">
              <a:lnSpc>
                <a:spcPct val="135714"/>
              </a:lnSpc>
              <a:spcBef>
                <a:spcPts val="0"/>
              </a:spcBef>
              <a:spcAft>
                <a:spcPts val="0"/>
              </a:spcAft>
              <a:buNone/>
            </a:pPr>
            <a:r>
              <a:rPr lang="en" sz="1050">
                <a:solidFill>
                  <a:srgbClr val="D4D4D4"/>
                </a:solidFill>
                <a:latin typeface="Roboto Mono"/>
                <a:ea typeface="Roboto Mono"/>
                <a:cs typeface="Roboto Mono"/>
                <a:sym typeface="Roboto Mono"/>
              </a:rPr>
              <a: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400">
                <a:solidFill>
                  <a:srgbClr val="FF9900"/>
                </a:solidFill>
                <a:latin typeface="Roboto Mono"/>
                <a:ea typeface="Roboto Mono"/>
                <a:cs typeface="Roboto Mono"/>
                <a:sym typeface="Roboto Mono"/>
              </a:rPr>
              <a:t>Observations:</a:t>
            </a:r>
          </a:p>
          <a:p>
            <a:pPr indent="-381000" lvl="0" marL="4572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Like for all RAII-based code,</a:t>
            </a:r>
            <a:br>
              <a:rPr lang="en" sz="2400">
                <a:solidFill>
                  <a:srgbClr val="FFFFFF"/>
                </a:solidFill>
                <a:latin typeface="Roboto Mono"/>
                <a:ea typeface="Roboto Mono"/>
                <a:cs typeface="Roboto Mono"/>
                <a:sym typeface="Roboto Mono"/>
              </a:rPr>
            </a:br>
            <a:r>
              <a:rPr lang="en" sz="2400">
                <a:solidFill>
                  <a:srgbClr val="FFFFFF"/>
                </a:solidFill>
                <a:latin typeface="Roboto Mono"/>
                <a:ea typeface="Roboto Mono"/>
                <a:cs typeface="Roboto Mono"/>
                <a:sym typeface="Roboto Mono"/>
              </a:rPr>
              <a:t>reasoning concurren</a:t>
            </a:r>
            <a:r>
              <a:rPr lang="en" sz="2400">
                <a:solidFill>
                  <a:srgbClr val="FFFFFF"/>
                </a:solidFill>
                <a:latin typeface="Roboto Mono"/>
                <a:ea typeface="Roboto Mono"/>
                <a:cs typeface="Roboto Mono"/>
                <a:sym typeface="Roboto Mono"/>
              </a:rPr>
              <a:t>t</a:t>
            </a:r>
            <a:r>
              <a:rPr lang="en" sz="2400">
                <a:solidFill>
                  <a:srgbClr val="FFFFFF"/>
                </a:solidFill>
                <a:latin typeface="Roboto Mono"/>
                <a:ea typeface="Roboto Mono"/>
                <a:cs typeface="Roboto Mono"/>
                <a:sym typeface="Roboto Mono"/>
              </a:rPr>
              <a:t> code appears</a:t>
            </a:r>
            <a:br>
              <a:rPr lang="en" sz="2400">
                <a:solidFill>
                  <a:srgbClr val="FFFFFF"/>
                </a:solidFill>
                <a:latin typeface="Roboto Mono"/>
                <a:ea typeface="Roboto Mono"/>
                <a:cs typeface="Roboto Mono"/>
                <a:sym typeface="Roboto Mono"/>
              </a:rPr>
            </a:br>
            <a:r>
              <a:rPr lang="en" sz="2400">
                <a:solidFill>
                  <a:srgbClr val="FF9900"/>
                </a:solidFill>
                <a:latin typeface="Roboto Mono"/>
                <a:ea typeface="Roboto Mono"/>
                <a:cs typeface="Roboto Mono"/>
                <a:sym typeface="Roboto Mono"/>
              </a:rPr>
              <a:t>“easy”, familiar, unsurprising</a:t>
            </a:r>
            <a:r>
              <a:rPr lang="en" sz="2400">
                <a:solidFill>
                  <a:srgbClr val="FFFFFF"/>
                </a:solidFill>
                <a:latin typeface="Roboto Mono"/>
                <a:ea typeface="Roboto Mono"/>
                <a:cs typeface="Roboto Mono"/>
                <a:sym typeface="Roboto Mono"/>
              </a:rPr>
              <a:t>.</a:t>
            </a:r>
          </a:p>
          <a:p>
            <a:pPr indent="-381000" lvl="0" marL="4572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Helps with </a:t>
            </a:r>
            <a:r>
              <a:rPr lang="en" sz="2400">
                <a:solidFill>
                  <a:srgbClr val="FF9900"/>
                </a:solidFill>
                <a:latin typeface="Roboto Mono"/>
                <a:ea typeface="Roboto Mono"/>
                <a:cs typeface="Roboto Mono"/>
                <a:sym typeface="Roboto Mono"/>
              </a:rPr>
              <a:t>correctness</a:t>
            </a:r>
            <a:r>
              <a:rPr lang="en" sz="2400">
                <a:solidFill>
                  <a:srgbClr val="FFFFFF"/>
                </a:solidFill>
                <a:latin typeface="Roboto Mono"/>
                <a:ea typeface="Roboto Mono"/>
                <a:cs typeface="Roboto Mono"/>
                <a:sym typeface="Roboto Mono"/>
              </a:rPr>
              <a:t>.</a:t>
            </a:r>
          </a:p>
          <a:p>
            <a:pPr indent="-381000" lvl="0" marL="4572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Opens door to </a:t>
            </a:r>
            <a:r>
              <a:rPr lang="en" sz="2400">
                <a:solidFill>
                  <a:srgbClr val="FF9900"/>
                </a:solidFill>
                <a:latin typeface="Roboto Mono"/>
                <a:ea typeface="Roboto Mono"/>
                <a:cs typeface="Roboto Mono"/>
                <a:sym typeface="Roboto Mono"/>
              </a:rPr>
              <a:t>potential optimizations</a:t>
            </a:r>
            <a:br>
              <a:rPr lang="en" sz="2400">
                <a:solidFill>
                  <a:srgbClr val="FFFFFF"/>
                </a:solidFill>
                <a:latin typeface="Roboto Mono"/>
                <a:ea typeface="Roboto Mono"/>
                <a:cs typeface="Roboto Mono"/>
                <a:sym typeface="Roboto Mono"/>
              </a:rPr>
            </a:br>
            <a:r>
              <a:rPr lang="en" sz="2400">
                <a:solidFill>
                  <a:srgbClr val="FFFFFF"/>
                </a:solidFill>
                <a:latin typeface="Roboto Mono"/>
                <a:ea typeface="Roboto Mono"/>
                <a:cs typeface="Roboto Mono"/>
                <a:sym typeface="Roboto Mono"/>
              </a:rPr>
              <a:t>(by avoiding blocking internally once algorithms are correct).</a:t>
            </a:r>
          </a:p>
        </p:txBody>
      </p:sp>
      <p:sp>
        <p:nvSpPr>
          <p:cNvPr id="410" name="Shape 41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RAII: </a:t>
            </a:r>
            <a:r>
              <a:rPr lang="en" sz="2400">
                <a:solidFill>
                  <a:srgbClr val="FFFFFF"/>
                </a:solidFill>
                <a:latin typeface="Roboto Mono"/>
                <a:ea typeface="Roboto Mono"/>
                <a:cs typeface="Roboto Mono"/>
                <a:sym typeface="Roboto Mono"/>
              </a:rPr>
              <a:t>Constructor and Destructor</a:t>
            </a:r>
          </a:p>
        </p:txBody>
      </p:sp>
      <p:sp>
        <p:nvSpPr>
          <p:cNvPr id="411" name="Shape 41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9900"/>
                </a:solidFill>
              </a:rPr>
              <a:t>Principles/Hypotheses</a:t>
            </a:r>
          </a:p>
        </p:txBody>
      </p:sp>
      <p:sp>
        <p:nvSpPr>
          <p:cNvPr id="417" name="Shape 41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RAII applied to concurrency</a:t>
            </a:r>
          </a:p>
          <a:p>
            <a:pPr indent="-381000" lvl="0" marL="457200" rtl="0">
              <a:spcBef>
                <a:spcPts val="0"/>
              </a:spcBef>
              <a:buClr>
                <a:srgbClr val="FFFFFF"/>
              </a:buClr>
              <a:buSzPct val="100000"/>
              <a:buFont typeface="Roboto Mono"/>
              <a:buAutoNum type="arabicPeriod"/>
            </a:pPr>
            <a:r>
              <a:rPr lang="en" sz="2400">
                <a:solidFill>
                  <a:schemeClr val="dk1"/>
                </a:solidFill>
                <a:latin typeface="Roboto Mono"/>
                <a:ea typeface="Roboto Mono"/>
                <a:cs typeface="Roboto Mono"/>
                <a:sym typeface="Roboto Mono"/>
              </a:rPr>
              <a:t>No raw synchronization primitives</a:t>
            </a:r>
          </a:p>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Task ⇔ message</a:t>
            </a:r>
          </a:p>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System ⇔ “Actor-like”</a:t>
            </a:r>
          </a:p>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1 synchronization mechanism per abstraction</a:t>
            </a:r>
          </a:p>
          <a:p>
            <a:pPr indent="-381000" lvl="0" marL="457200" rtl="0">
              <a:spcBef>
                <a:spcPts val="0"/>
              </a:spcBef>
              <a:buClr>
                <a:srgbClr val="FFFFFF"/>
              </a:buClr>
              <a:buSzPct val="100000"/>
              <a:buFont typeface="Roboto Mono"/>
              <a:buAutoNum type="arabicPeriod"/>
            </a:pPr>
            <a:r>
              <a:rPr lang="en" sz="2400">
                <a:solidFill>
                  <a:schemeClr val="dk1"/>
                </a:solidFill>
                <a:latin typeface="Roboto Mono"/>
                <a:ea typeface="Roboto Mono"/>
                <a:cs typeface="Roboto Mono"/>
                <a:sym typeface="Roboto Mono"/>
              </a:rPr>
              <a:t>Executor( Task{} );</a:t>
            </a:r>
          </a:p>
          <a:p>
            <a:pPr lvl="0" rtl="0">
              <a:spcBef>
                <a:spcPts val="0"/>
              </a:spcBef>
              <a:buNone/>
            </a:pPr>
            <a:r>
              <a:t/>
            </a:r>
            <a:endParaRPr sz="2400">
              <a:solidFill>
                <a:srgbClr val="FFFFFF"/>
              </a:solidFill>
            </a:endParaRPr>
          </a:p>
        </p:txBody>
      </p:sp>
      <p:sp>
        <p:nvSpPr>
          <p:cNvPr id="418" name="Shape 4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9900"/>
                </a:solidFill>
              </a:rPr>
              <a:t>RAII applied to Concurrency</a:t>
            </a:r>
          </a:p>
        </p:txBody>
      </p:sp>
      <p:sp>
        <p:nvSpPr>
          <p:cNvPr id="424" name="Shape 42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spcBef>
                <a:spcPts val="0"/>
              </a:spcBef>
              <a:buNone/>
            </a:pPr>
            <a:r>
              <a:t/>
            </a:r>
            <a:endParaRPr sz="3600">
              <a:solidFill>
                <a:srgbClr val="FFFFFF"/>
              </a:solidFill>
              <a:latin typeface="Roboto Mono"/>
              <a:ea typeface="Roboto Mono"/>
              <a:cs typeface="Roboto Mono"/>
              <a:sym typeface="Roboto Mono"/>
            </a:endParaRPr>
          </a:p>
          <a:p>
            <a:pPr lvl="0" rtl="0" algn="ctr">
              <a:spcBef>
                <a:spcPts val="0"/>
              </a:spcBef>
              <a:buNone/>
            </a:pPr>
            <a:r>
              <a:rPr lang="en" sz="3600">
                <a:solidFill>
                  <a:srgbClr val="FFFFFF"/>
                </a:solidFill>
                <a:latin typeface="Roboto Mono"/>
                <a:ea typeface="Roboto Mono"/>
                <a:cs typeface="Roboto Mono"/>
                <a:sym typeface="Roboto Mono"/>
              </a:rPr>
              <a:t>Questions?</a:t>
            </a:r>
          </a:p>
          <a:p>
            <a:pPr lvl="0" rtl="0">
              <a:spcBef>
                <a:spcPts val="0"/>
              </a:spcBef>
              <a:buNone/>
            </a:pPr>
            <a:r>
              <a:rPr b="1" lang="en" sz="1400">
                <a:solidFill>
                  <a:srgbClr val="FF9900"/>
                </a:solidFill>
                <a:latin typeface="Roboto Mono"/>
                <a:ea typeface="Roboto Mono"/>
                <a:cs typeface="Roboto Mono"/>
                <a:sym typeface="Roboto Mono"/>
              </a:rPr>
              <a:t>References:</a:t>
            </a:r>
            <a:br>
              <a:rPr lang="en" sz="1400">
                <a:solidFill>
                  <a:srgbClr val="FFFFFF"/>
                </a:solidFill>
                <a:latin typeface="Roboto Mono"/>
                <a:ea typeface="Roboto Mono"/>
                <a:cs typeface="Roboto Mono"/>
                <a:sym typeface="Roboto Mono"/>
              </a:rPr>
            </a:br>
            <a:r>
              <a:rPr lang="en" sz="1400">
                <a:solidFill>
                  <a:srgbClr val="FFFFFF"/>
                </a:solidFill>
                <a:latin typeface="Roboto Mono"/>
                <a:ea typeface="Roboto Mono"/>
                <a:cs typeface="Roboto Mono"/>
                <a:sym typeface="Roboto Mono"/>
              </a:rPr>
              <a:t>Sean Parent’s concurrency talk: </a:t>
            </a:r>
            <a:r>
              <a:rPr lang="en" sz="1400" u="sng">
                <a:solidFill>
                  <a:schemeClr val="hlink"/>
                </a:solidFill>
                <a:latin typeface="Roboto Mono"/>
                <a:ea typeface="Roboto Mono"/>
                <a:cs typeface="Roboto Mono"/>
                <a:sym typeface="Roboto Mono"/>
                <a:hlinkClick r:id="rId3"/>
              </a:rPr>
              <a:t>https://www.youtube.com/watch?v=32f6JrQPV8c</a:t>
            </a:r>
            <a:r>
              <a:rPr lang="en" sz="1400">
                <a:solidFill>
                  <a:srgbClr val="FFFFFF"/>
                </a:solidFill>
                <a:latin typeface="Roboto Mono"/>
                <a:ea typeface="Roboto Mono"/>
                <a:cs typeface="Roboto Mono"/>
                <a:sym typeface="Roboto Mono"/>
              </a:rPr>
              <a:t> </a:t>
            </a:r>
            <a:br>
              <a:rPr lang="en" sz="1400">
                <a:solidFill>
                  <a:srgbClr val="FFFFFF"/>
                </a:solidFill>
                <a:latin typeface="Roboto Mono"/>
                <a:ea typeface="Roboto Mono"/>
                <a:cs typeface="Roboto Mono"/>
                <a:sym typeface="Roboto Mono"/>
              </a:rPr>
            </a:br>
            <a:r>
              <a:rPr lang="en" sz="1400">
                <a:solidFill>
                  <a:srgbClr val="FFFFFF"/>
                </a:solidFill>
                <a:latin typeface="Roboto Mono"/>
                <a:ea typeface="Roboto Mono"/>
                <a:cs typeface="Roboto Mono"/>
                <a:sym typeface="Roboto Mono"/>
              </a:rPr>
              <a:t>Book “C++ Concurrency In Action”:</a:t>
            </a:r>
            <a:br>
              <a:rPr lang="en" sz="1400">
                <a:solidFill>
                  <a:srgbClr val="FFFFFF"/>
                </a:solidFill>
                <a:latin typeface="Roboto Mono"/>
                <a:ea typeface="Roboto Mono"/>
                <a:cs typeface="Roboto Mono"/>
                <a:sym typeface="Roboto Mono"/>
              </a:rPr>
            </a:br>
            <a:r>
              <a:rPr lang="en" sz="1400">
                <a:solidFill>
                  <a:srgbClr val="FFFFFF"/>
                </a:solidFill>
                <a:latin typeface="Roboto Mono"/>
                <a:ea typeface="Roboto Mono"/>
                <a:cs typeface="Roboto Mono"/>
                <a:sym typeface="Roboto Mono"/>
              </a:rPr>
              <a:t>               </a:t>
            </a:r>
            <a:r>
              <a:rPr lang="en" sz="1400" u="sng">
                <a:solidFill>
                  <a:schemeClr val="hlink"/>
                </a:solidFill>
                <a:latin typeface="Roboto Mono"/>
                <a:ea typeface="Roboto Mono"/>
                <a:cs typeface="Roboto Mono"/>
                <a:sym typeface="Roboto Mono"/>
                <a:hlinkClick r:id="rId4"/>
              </a:rPr>
              <a:t>https://www.manning.com/books/c-plus-plus-concurrency-in-action</a:t>
            </a:r>
            <a:r>
              <a:rPr lang="en" sz="1400">
                <a:solidFill>
                  <a:srgbClr val="FFFFFF"/>
                </a:solidFill>
                <a:latin typeface="Roboto Mono"/>
                <a:ea typeface="Roboto Mono"/>
                <a:cs typeface="Roboto Mono"/>
                <a:sym typeface="Roboto Mono"/>
              </a:rPr>
              <a:t> </a:t>
            </a:r>
          </a:p>
          <a:p>
            <a:pPr lvl="0" rtl="0" algn="ctr">
              <a:spcBef>
                <a:spcPts val="0"/>
              </a:spcBef>
              <a:buNone/>
            </a:pPr>
            <a:r>
              <a:t/>
            </a:r>
            <a:endParaRPr>
              <a:solidFill>
                <a:srgbClr val="FFFFFF"/>
              </a:solidFill>
              <a:latin typeface="Roboto Mono"/>
              <a:ea typeface="Roboto Mono"/>
              <a:cs typeface="Roboto Mono"/>
              <a:sym typeface="Roboto Mono"/>
            </a:endParaRPr>
          </a:p>
          <a:p>
            <a:pPr lvl="0" rtl="0" algn="ctr">
              <a:spcBef>
                <a:spcPts val="0"/>
              </a:spcBef>
              <a:buNone/>
            </a:pPr>
            <a:r>
              <a:rPr lang="en">
                <a:solidFill>
                  <a:srgbClr val="FFFFFF"/>
                </a:solidFill>
                <a:latin typeface="Roboto Mono"/>
                <a:ea typeface="Roboto Mono"/>
                <a:cs typeface="Roboto Mono"/>
                <a:sym typeface="Roboto Mono"/>
              </a:rPr>
              <a:t>@mjklaim </a:t>
            </a:r>
            <a:r>
              <a:rPr lang="en" u="sng">
                <a:solidFill>
                  <a:schemeClr val="hlink"/>
                </a:solidFill>
                <a:latin typeface="Roboto Mono"/>
                <a:ea typeface="Roboto Mono"/>
                <a:cs typeface="Roboto Mono"/>
                <a:sym typeface="Roboto Mono"/>
                <a:hlinkClick r:id="rId5"/>
              </a:rPr>
              <a:t>mjklaim@gmail.com</a:t>
            </a:r>
            <a:r>
              <a:rPr lang="en">
                <a:solidFill>
                  <a:srgbClr val="FFFFFF"/>
                </a:solidFill>
                <a:latin typeface="Roboto Mono"/>
                <a:ea typeface="Roboto Mono"/>
                <a:cs typeface="Roboto Mono"/>
                <a:sym typeface="Roboto Mono"/>
              </a:rPr>
              <a:t> or </a:t>
            </a:r>
            <a:r>
              <a:rPr lang="en" u="sng">
                <a:solidFill>
                  <a:schemeClr val="hlink"/>
                </a:solidFill>
                <a:latin typeface="Roboto Mono"/>
                <a:ea typeface="Roboto Mono"/>
                <a:cs typeface="Roboto Mono"/>
                <a:sym typeface="Roboto Mono"/>
                <a:hlinkClick r:id="rId6"/>
              </a:rPr>
              <a:t>jlamotte@softbankrobotics.com</a:t>
            </a:r>
            <a:r>
              <a:rPr lang="en">
                <a:solidFill>
                  <a:srgbClr val="FFFFFF"/>
                </a:solidFill>
                <a:latin typeface="Roboto Mono"/>
                <a:ea typeface="Roboto Mono"/>
                <a:cs typeface="Roboto Mono"/>
                <a:sym typeface="Roboto Mono"/>
              </a:rPr>
              <a:t> </a:t>
            </a:r>
          </a:p>
          <a:p>
            <a:pPr lvl="0" rtl="0">
              <a:spcBef>
                <a:spcPts val="0"/>
              </a:spcBef>
              <a:buNone/>
            </a:pPr>
            <a:r>
              <a:t/>
            </a:r>
            <a:endParaRPr sz="2400">
              <a:solidFill>
                <a:srgbClr val="FFFFFF"/>
              </a:solidFill>
            </a:endParaRPr>
          </a:p>
        </p:txBody>
      </p:sp>
      <p:sp>
        <p:nvSpPr>
          <p:cNvPr id="425" name="Shape 4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9900"/>
                </a:solidFill>
              </a:rPr>
              <a:t>RAII applied to Concurrency</a:t>
            </a:r>
          </a:p>
        </p:txBody>
      </p:sp>
      <p:sp>
        <p:nvSpPr>
          <p:cNvPr id="431" name="Shape 431"/>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rtl="0" algn="ctr">
              <a:spcBef>
                <a:spcPts val="0"/>
              </a:spcBef>
              <a:buNone/>
            </a:pPr>
            <a:r>
              <a:rPr lang="en" sz="2400">
                <a:solidFill>
                  <a:schemeClr val="dk1"/>
                </a:solidFill>
                <a:latin typeface="Roboto Mono"/>
                <a:ea typeface="Roboto Mono"/>
                <a:cs typeface="Roboto Mono"/>
                <a:sym typeface="Roboto Mono"/>
              </a:rPr>
              <a:t>BONUS CODE!</a:t>
            </a:r>
          </a:p>
          <a:p>
            <a:pPr lvl="0" rtl="0" algn="ctr">
              <a:spcBef>
                <a:spcPts val="0"/>
              </a:spcBef>
              <a:buNone/>
            </a:pPr>
            <a:r>
              <a:rPr lang="en" sz="2400">
                <a:solidFill>
                  <a:schemeClr val="dk1"/>
                </a:solidFill>
                <a:latin typeface="Roboto Mono"/>
                <a:ea typeface="Roboto Mono"/>
                <a:cs typeface="Roboto Mono"/>
                <a:sym typeface="Roboto Mono"/>
              </a:rPr>
              <a:t>TaskSynchronizer</a:t>
            </a:r>
          </a:p>
        </p:txBody>
      </p:sp>
      <p:sp>
        <p:nvSpPr>
          <p:cNvPr id="432" name="Shape 4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Projects &amp; Experimentations</a:t>
            </a:r>
          </a:p>
        </p:txBody>
      </p:sp>
      <p:sp>
        <p:nvSpPr>
          <p:cNvPr id="438" name="Shape 4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39" name="Shape 4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 sz="2400">
                <a:solidFill>
                  <a:srgbClr val="FF9900"/>
                </a:solidFill>
                <a:latin typeface="Roboto Mono"/>
                <a:ea typeface="Roboto Mono"/>
                <a:cs typeface="Roboto Mono"/>
                <a:sym typeface="Roboto Mono"/>
              </a:rPr>
              <a:t>My Technical Goals</a:t>
            </a:r>
            <a:r>
              <a:rPr lang="en" sz="2400">
                <a:solidFill>
                  <a:srgbClr val="FF9900"/>
                </a:solidFill>
                <a:latin typeface="Roboto Mono"/>
                <a:ea typeface="Roboto Mono"/>
                <a:cs typeface="Roboto Mono"/>
                <a:sym typeface="Roboto Mono"/>
              </a:rPr>
              <a:t>: </a:t>
            </a:r>
          </a:p>
          <a:p>
            <a:pPr indent="-381000" lvl="0" marL="457200" rtl="0">
              <a:spcBef>
                <a:spcPts val="0"/>
              </a:spcBef>
              <a:buClr>
                <a:srgbClr val="FF9900"/>
              </a:buClr>
              <a:buSzPct val="100000"/>
              <a:buFont typeface="Roboto Mono"/>
              <a:buAutoNum type="arabicPeriod"/>
            </a:pPr>
            <a:r>
              <a:rPr lang="en" sz="2400">
                <a:solidFill>
                  <a:srgbClr val="FF9900"/>
                </a:solidFill>
                <a:latin typeface="Roboto Mono"/>
                <a:ea typeface="Roboto Mono"/>
                <a:cs typeface="Roboto Mono"/>
                <a:sym typeface="Roboto Mono"/>
              </a:rPr>
              <a:t>code maintainable for </a:t>
            </a:r>
            <a:r>
              <a:rPr b="1" lang="en" sz="2400">
                <a:solidFill>
                  <a:srgbClr val="FF9900"/>
                </a:solidFill>
                <a:latin typeface="Roboto Mono"/>
                <a:ea typeface="Roboto Mono"/>
                <a:cs typeface="Roboto Mono"/>
                <a:sym typeface="Roboto Mono"/>
              </a:rPr>
              <a:t>long-term</a:t>
            </a:r>
          </a:p>
          <a:p>
            <a:pPr indent="-381000" lvl="0" marL="457200" rtl="0">
              <a:spcBef>
                <a:spcPts val="0"/>
              </a:spcBef>
              <a:buClr>
                <a:srgbClr val="FF9900"/>
              </a:buClr>
              <a:buSzPct val="100000"/>
              <a:buFont typeface="Roboto Mono"/>
              <a:buAutoNum type="arabicPeriod"/>
            </a:pPr>
            <a:r>
              <a:rPr b="1" lang="en" sz="2400">
                <a:solidFill>
                  <a:srgbClr val="FF9900"/>
                </a:solidFill>
                <a:latin typeface="Roboto Mono"/>
                <a:ea typeface="Roboto Mono"/>
                <a:cs typeface="Roboto Mono"/>
                <a:sym typeface="Roboto Mono"/>
              </a:rPr>
              <a:t>scalable</a:t>
            </a:r>
            <a:r>
              <a:rPr lang="en" sz="2400">
                <a:solidFill>
                  <a:srgbClr val="FF9900"/>
                </a:solidFill>
                <a:latin typeface="Roboto Mono"/>
                <a:ea typeface="Roboto Mono"/>
                <a:cs typeface="Roboto Mono"/>
                <a:sym typeface="Roboto Mono"/>
              </a:rPr>
              <a:t> usage of available resources</a:t>
            </a:r>
          </a:p>
          <a:p>
            <a:pPr indent="-381000" lvl="0" marL="457200" rtl="0">
              <a:spcBef>
                <a:spcPts val="0"/>
              </a:spcBef>
              <a:buClr>
                <a:srgbClr val="FF9900"/>
              </a:buClr>
              <a:buSzPct val="100000"/>
              <a:buFont typeface="Roboto Mono"/>
              <a:buAutoNum type="arabicPeriod"/>
            </a:pPr>
            <a:r>
              <a:rPr lang="en" sz="2400">
                <a:solidFill>
                  <a:srgbClr val="FF9900"/>
                </a:solidFill>
                <a:latin typeface="Roboto Mono"/>
                <a:ea typeface="Roboto Mono"/>
                <a:cs typeface="Roboto Mono"/>
                <a:sym typeface="Roboto Mono"/>
              </a:rPr>
              <a:t>good </a:t>
            </a:r>
            <a:r>
              <a:rPr b="1" lang="en" sz="2400">
                <a:solidFill>
                  <a:srgbClr val="FF9900"/>
                </a:solidFill>
                <a:latin typeface="Roboto Mono"/>
                <a:ea typeface="Roboto Mono"/>
                <a:cs typeface="Roboto Mono"/>
                <a:sym typeface="Roboto Mono"/>
              </a:rPr>
              <a:t>performance</a:t>
            </a:r>
          </a:p>
          <a:p>
            <a:pPr indent="-381000" lvl="0" marL="457200" rtl="0">
              <a:spcBef>
                <a:spcPts val="0"/>
              </a:spcBef>
              <a:buClr>
                <a:srgbClr val="FF9900"/>
              </a:buClr>
              <a:buSzPct val="100000"/>
              <a:buFont typeface="Roboto Mono"/>
              <a:buAutoNum type="arabicPeriod"/>
            </a:pPr>
            <a:r>
              <a:rPr lang="en" sz="2400">
                <a:solidFill>
                  <a:srgbClr val="FF9900"/>
                </a:solidFill>
                <a:latin typeface="Roboto Mono"/>
                <a:ea typeface="Roboto Mono"/>
                <a:cs typeface="Roboto Mono"/>
                <a:sym typeface="Roboto Mono"/>
              </a:rPr>
              <a:t>open door to easy </a:t>
            </a:r>
            <a:r>
              <a:rPr b="1" lang="en" sz="2400">
                <a:solidFill>
                  <a:srgbClr val="FF9900"/>
                </a:solidFill>
                <a:latin typeface="Roboto Mono"/>
                <a:ea typeface="Roboto Mono"/>
                <a:cs typeface="Roboto Mono"/>
                <a:sym typeface="Roboto Mono"/>
              </a:rPr>
              <a:t>extensibility</a:t>
            </a:r>
          </a:p>
          <a:p>
            <a:pPr lvl="0" rtl="0">
              <a:spcBef>
                <a:spcPts val="0"/>
              </a:spcBef>
              <a:buNone/>
            </a:pPr>
            <a:r>
              <a:t/>
            </a:r>
            <a:endParaRPr sz="2400">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Projets &amp; Experimentations</a:t>
            </a:r>
          </a:p>
        </p:txBody>
      </p:sp>
      <p:sp>
        <p:nvSpPr>
          <p:cNvPr id="445" name="Shape 4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46" name="Shape 44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sz="2400">
                <a:solidFill>
                  <a:srgbClr val="FFFFFF"/>
                </a:solidFill>
                <a:latin typeface="Roboto Mono"/>
                <a:ea typeface="Roboto Mono"/>
                <a:cs typeface="Roboto Mono"/>
                <a:sym typeface="Roboto Mono"/>
              </a:rPr>
              <a:t>Q</a:t>
            </a:r>
            <a:r>
              <a:rPr b="1" lang="en" sz="2400">
                <a:solidFill>
                  <a:srgbClr val="FFFFFF"/>
                </a:solidFill>
                <a:latin typeface="Roboto Mono"/>
                <a:ea typeface="Roboto Mono"/>
                <a:cs typeface="Roboto Mono"/>
                <a:sym typeface="Roboto Mono"/>
              </a:rPr>
              <a:t>i library </a:t>
            </a:r>
            <a:r>
              <a:rPr lang="en" sz="2400">
                <a:solidFill>
                  <a:srgbClr val="FFFFFF"/>
                </a:solidFill>
                <a:latin typeface="Roboto Mono"/>
                <a:ea typeface="Roboto Mono"/>
                <a:cs typeface="Roboto Mono"/>
                <a:sym typeface="Roboto Mono"/>
              </a:rPr>
              <a:t>(SBE): </a:t>
            </a:r>
            <a:r>
              <a:rPr lang="en" u="sng">
                <a:solidFill>
                  <a:schemeClr val="hlink"/>
                </a:solidFill>
                <a:latin typeface="Roboto Mono"/>
                <a:ea typeface="Roboto Mono"/>
                <a:cs typeface="Roboto Mono"/>
                <a:sym typeface="Roboto Mono"/>
                <a:hlinkClick r:id="rId4"/>
              </a:rPr>
              <a:t>https://github.com/aldebaran/libqi</a:t>
            </a:r>
            <a:r>
              <a:rPr lang="en">
                <a:solidFill>
                  <a:srgbClr val="FF0000"/>
                </a:solidFill>
                <a:latin typeface="Roboto Mono"/>
                <a:ea typeface="Roboto Mono"/>
                <a:cs typeface="Roboto Mono"/>
                <a:sym typeface="Roboto Mono"/>
              </a:rPr>
              <a:t> </a:t>
            </a:r>
          </a:p>
          <a:p>
            <a:pPr lvl="0" rtl="0">
              <a:spcBef>
                <a:spcPts val="0"/>
              </a:spcBef>
              <a:buNone/>
            </a:pPr>
            <a:r>
              <a:rPr lang="en" sz="2400">
                <a:solidFill>
                  <a:srgbClr val="FFFFFF"/>
                </a:solidFill>
                <a:latin typeface="Roboto Mono"/>
                <a:ea typeface="Roboto Mono"/>
                <a:cs typeface="Roboto Mono"/>
                <a:sym typeface="Roboto Mono"/>
              </a:rPr>
              <a:t>An inter-process RPC-based communication middleware and concurrency coding tools.</a:t>
            </a:r>
          </a:p>
          <a:p>
            <a:pPr indent="-381000" lvl="0" marL="4572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Targets robotics use cases (multi-process)</a:t>
            </a:r>
          </a:p>
          <a:p>
            <a:pPr indent="-381000" lvl="0" marL="4572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Gives good perspective vs experimentations</a:t>
            </a:r>
          </a:p>
          <a:p>
            <a:pPr lvl="0" rtl="0" algn="ctr">
              <a:spcBef>
                <a:spcPts val="0"/>
              </a:spcBef>
              <a:buNone/>
            </a:pPr>
            <a:r>
              <a:rPr b="1" lang="en" sz="3600">
                <a:solidFill>
                  <a:schemeClr val="accent4"/>
                </a:solidFill>
                <a:latin typeface="Roboto Mono"/>
                <a:ea typeface="Roboto Mono"/>
                <a:cs typeface="Roboto Mono"/>
                <a:sym typeface="Roboto Mono"/>
              </a:rPr>
              <a:t>WE ARE STILL RECRUITING</a:t>
            </a:r>
          </a:p>
          <a:p>
            <a:pPr lvl="0" rtl="0">
              <a:spcBef>
                <a:spcPts val="0"/>
              </a:spcBef>
              <a:buNone/>
            </a:pPr>
            <a:r>
              <a:t/>
            </a:r>
            <a:endParaRPr sz="2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Most important rule when </a:t>
            </a:r>
            <a:r>
              <a:rPr lang="en"/>
              <a:t>writing</a:t>
            </a:r>
            <a:r>
              <a:rPr lang="en"/>
              <a:t> concurrent code:</a:t>
            </a:r>
          </a:p>
          <a:p>
            <a:pPr lvl="0" rtl="0">
              <a:spcBef>
                <a:spcPts val="0"/>
              </a:spcBef>
              <a:buNone/>
            </a:pPr>
            <a:r>
              <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spcBef>
                <a:spcPts val="0"/>
              </a:spcBef>
              <a:buNone/>
            </a:pPr>
            <a:r>
              <a:t/>
            </a:r>
            <a:endParaRPr sz="3000">
              <a:solidFill>
                <a:srgbClr val="FFFFFF"/>
              </a:solidFill>
            </a:endParaRPr>
          </a:p>
          <a:p>
            <a:pPr lvl="0" rtl="0" algn="ctr">
              <a:spcBef>
                <a:spcPts val="0"/>
              </a:spcBef>
              <a:buNone/>
            </a:pPr>
            <a:r>
              <a:rPr lang="en" sz="4800">
                <a:solidFill>
                  <a:srgbClr val="FFFFFF"/>
                </a:solidFill>
              </a:rPr>
              <a:t>Do not share data.</a:t>
            </a:r>
          </a:p>
          <a:p>
            <a:pPr lvl="0" rtl="0" algn="ctr">
              <a:spcBef>
                <a:spcPts val="0"/>
              </a:spcBef>
              <a:buNone/>
            </a:pPr>
            <a:r>
              <a:rPr lang="en" sz="3000">
                <a:solidFill>
                  <a:srgbClr val="FFFFFF"/>
                </a:solidFill>
              </a:rPr>
              <a:t>If you can.</a:t>
            </a:r>
          </a:p>
          <a:p>
            <a:pPr lvl="0" rtl="0" algn="ctr">
              <a:spcBef>
                <a:spcPts val="0"/>
              </a:spcBef>
              <a:buNone/>
            </a:pPr>
            <a:r>
              <a:rPr lang="en">
                <a:solidFill>
                  <a:srgbClr val="FFFFFF"/>
                </a:solidFill>
              </a:rPr>
              <a:t>You can’t.</a:t>
            </a:r>
          </a:p>
          <a:p>
            <a:pPr lvl="0" rtl="0">
              <a:spcBef>
                <a:spcPts val="0"/>
              </a:spcBef>
              <a:buNone/>
            </a:pPr>
            <a:r>
              <a:t/>
            </a:r>
            <a:endParaRPr sz="2400">
              <a:solidFill>
                <a:srgbClr val="FFFFFF"/>
              </a:solidFill>
            </a:endParaRPr>
          </a:p>
        </p:txBody>
      </p:sp>
      <p:sp>
        <p:nvSpPr>
          <p:cNvPr id="92" name="Shape 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solidFill>
                  <a:srgbClr val="FF9900"/>
                </a:solidFill>
              </a:rPr>
              <a:t>Principles/</a:t>
            </a:r>
            <a:r>
              <a:rPr b="1" lang="en">
                <a:solidFill>
                  <a:srgbClr val="FF9900"/>
                </a:solidFill>
              </a:rPr>
              <a:t>Hypotheses</a:t>
            </a: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RAII applied to concurrency</a:t>
            </a:r>
          </a:p>
          <a:p>
            <a:pPr indent="-381000" lvl="0" marL="457200" rtl="0">
              <a:spcBef>
                <a:spcPts val="0"/>
              </a:spcBef>
              <a:buClr>
                <a:srgbClr val="FFFFFF"/>
              </a:buClr>
              <a:buSzPct val="100000"/>
              <a:buFont typeface="Roboto Mono"/>
              <a:buAutoNum type="arabicPeriod"/>
            </a:pPr>
            <a:r>
              <a:rPr lang="en" sz="2400">
                <a:solidFill>
                  <a:schemeClr val="dk1"/>
                </a:solidFill>
                <a:latin typeface="Roboto Mono"/>
                <a:ea typeface="Roboto Mono"/>
                <a:cs typeface="Roboto Mono"/>
                <a:sym typeface="Roboto Mono"/>
              </a:rPr>
              <a:t>No raw synchronization primitives</a:t>
            </a:r>
          </a:p>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Task ⇔ message</a:t>
            </a:r>
          </a:p>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System ⇔ “Actor-like”</a:t>
            </a:r>
          </a:p>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1 synchronization mechanism per abstraction</a:t>
            </a:r>
          </a:p>
          <a:p>
            <a:pPr indent="-381000" lvl="0" marL="457200" rtl="0">
              <a:spcBef>
                <a:spcPts val="0"/>
              </a:spcBef>
              <a:buClr>
                <a:srgbClr val="FFFFFF"/>
              </a:buClr>
              <a:buSzPct val="100000"/>
              <a:buFont typeface="Roboto Mono"/>
              <a:buAutoNum type="arabicPeriod"/>
            </a:pPr>
            <a:r>
              <a:rPr lang="en" sz="2400">
                <a:solidFill>
                  <a:schemeClr val="dk1"/>
                </a:solidFill>
                <a:latin typeface="Roboto Mono"/>
                <a:ea typeface="Roboto Mono"/>
                <a:cs typeface="Roboto Mono"/>
                <a:sym typeface="Roboto Mono"/>
              </a:rPr>
              <a:t>Executor( Task{} );</a:t>
            </a:r>
          </a:p>
          <a:p>
            <a:pPr lvl="0" rtl="0">
              <a:spcBef>
                <a:spcPts val="0"/>
              </a:spcBef>
              <a:buNone/>
            </a:pPr>
            <a:r>
              <a:t/>
            </a:r>
            <a:endParaRPr sz="2400">
              <a:solidFill>
                <a:srgbClr val="FFFFFF"/>
              </a:solidFill>
            </a:endParaRPr>
          </a:p>
        </p:txBody>
      </p:sp>
      <p:sp>
        <p:nvSpPr>
          <p:cNvPr id="99" name="Shape 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FFFF"/>
                </a:solidFill>
              </a:rPr>
              <a:t>Principles/Hypotheses</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9900"/>
              </a:buClr>
              <a:buSzPct val="100000"/>
              <a:buFont typeface="Roboto Mono"/>
              <a:buAutoNum type="arabicPeriod"/>
            </a:pPr>
            <a:r>
              <a:rPr b="1" lang="en" sz="2400">
                <a:solidFill>
                  <a:srgbClr val="FF9900"/>
                </a:solidFill>
                <a:latin typeface="Roboto Mono"/>
                <a:ea typeface="Roboto Mono"/>
                <a:cs typeface="Roboto Mono"/>
                <a:sym typeface="Roboto Mono"/>
              </a:rPr>
              <a:t>RAII applied to concurrency</a:t>
            </a:r>
          </a:p>
          <a:p>
            <a:pPr indent="-381000" lvl="0" marL="457200" rtl="0">
              <a:spcBef>
                <a:spcPts val="0"/>
              </a:spcBef>
              <a:buClr>
                <a:srgbClr val="FFFFFF"/>
              </a:buClr>
              <a:buSzPct val="100000"/>
              <a:buFont typeface="Roboto Mono"/>
              <a:buAutoNum type="arabicPeriod"/>
            </a:pPr>
            <a:r>
              <a:rPr lang="en" sz="2400">
                <a:solidFill>
                  <a:schemeClr val="dk1"/>
                </a:solidFill>
                <a:latin typeface="Roboto Mono"/>
                <a:ea typeface="Roboto Mono"/>
                <a:cs typeface="Roboto Mono"/>
                <a:sym typeface="Roboto Mono"/>
              </a:rPr>
              <a:t>No raw synchronization primitives</a:t>
            </a:r>
          </a:p>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Task ⇔ message</a:t>
            </a:r>
          </a:p>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System ⇔ “Actor-like”</a:t>
            </a:r>
          </a:p>
          <a:p>
            <a:pPr indent="-381000" lvl="0" marL="457200" rtl="0">
              <a:spcBef>
                <a:spcPts val="0"/>
              </a:spcBef>
              <a:buClr>
                <a:srgbClr val="FFFFFF"/>
              </a:buClr>
              <a:buSzPct val="100000"/>
              <a:buFont typeface="Roboto Mono"/>
              <a:buAutoNum type="arabicPeriod"/>
            </a:pPr>
            <a:r>
              <a:rPr lang="en" sz="2400">
                <a:solidFill>
                  <a:srgbClr val="FFFFFF"/>
                </a:solidFill>
                <a:latin typeface="Roboto Mono"/>
                <a:ea typeface="Roboto Mono"/>
                <a:cs typeface="Roboto Mono"/>
                <a:sym typeface="Roboto Mono"/>
              </a:rPr>
              <a:t>1 synchronization mechanism per abstraction</a:t>
            </a:r>
          </a:p>
          <a:p>
            <a:pPr indent="-381000" lvl="0" marL="457200" rtl="0">
              <a:spcBef>
                <a:spcPts val="0"/>
              </a:spcBef>
              <a:buClr>
                <a:schemeClr val="dk1"/>
              </a:buClr>
              <a:buSzPct val="100000"/>
              <a:buFont typeface="Roboto Mono"/>
              <a:buAutoNum type="arabicPeriod"/>
            </a:pPr>
            <a:r>
              <a:rPr lang="en" sz="2400">
                <a:solidFill>
                  <a:schemeClr val="dk1"/>
                </a:solidFill>
                <a:latin typeface="Roboto Mono"/>
                <a:ea typeface="Roboto Mono"/>
                <a:cs typeface="Roboto Mono"/>
                <a:sym typeface="Roboto Mono"/>
              </a:rPr>
              <a:t>Executor( Task{} );</a:t>
            </a:r>
          </a:p>
          <a:p>
            <a:pPr lvl="0" rtl="0">
              <a:spcBef>
                <a:spcPts val="0"/>
              </a:spcBef>
              <a:buNone/>
            </a:pPr>
            <a:r>
              <a:t/>
            </a:r>
            <a:endParaRPr sz="2400">
              <a:solidFill>
                <a:srgbClr val="FFFFFF"/>
              </a:solidFill>
            </a:endParaRPr>
          </a:p>
        </p:txBody>
      </p:sp>
      <p:sp>
        <p:nvSpPr>
          <p:cNvPr id="106" name="Shape 10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solidFill>
                  <a:srgbClr val="FF9900"/>
                </a:solidFill>
              </a:rPr>
              <a:t>RAII applied to concurrency</a:t>
            </a:r>
          </a:p>
          <a:p>
            <a:pPr lvl="0" rtl="0">
              <a:lnSpc>
                <a:spcPct val="115000"/>
              </a:lnSpc>
              <a:spcBef>
                <a:spcPts val="0"/>
              </a:spcBef>
              <a:spcAft>
                <a:spcPts val="1600"/>
              </a:spcAft>
              <a:buNone/>
            </a:pPr>
            <a:r>
              <a:t/>
            </a:r>
            <a:endParaRPr sz="2400">
              <a:latin typeface="Roboto Mono"/>
              <a:ea typeface="Roboto Mono"/>
              <a:cs typeface="Roboto Mono"/>
              <a:sym typeface="Roboto Mono"/>
            </a:endParaRPr>
          </a:p>
          <a:p>
            <a:pPr lvl="0" rtl="0">
              <a:spcBef>
                <a:spcPts val="0"/>
              </a:spcBef>
              <a:buNone/>
            </a:pPr>
            <a:r>
              <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 sz="2400">
                <a:solidFill>
                  <a:srgbClr val="FF9900"/>
                </a:solidFill>
                <a:latin typeface="Roboto Mono"/>
                <a:ea typeface="Roboto Mono"/>
                <a:cs typeface="Roboto Mono"/>
                <a:sym typeface="Roboto Mono"/>
              </a:rPr>
              <a:t>Hypotheses:</a:t>
            </a:r>
          </a:p>
          <a:p>
            <a:pPr indent="-381000" lvl="0" marL="4572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Constructor and destructor are</a:t>
            </a:r>
            <a:br>
              <a:rPr lang="en" sz="2400">
                <a:solidFill>
                  <a:srgbClr val="FFFFFF"/>
                </a:solidFill>
                <a:latin typeface="Roboto Mono"/>
                <a:ea typeface="Roboto Mono"/>
                <a:cs typeface="Roboto Mono"/>
                <a:sym typeface="Roboto Mono"/>
              </a:rPr>
            </a:br>
            <a:r>
              <a:rPr b="1" lang="en" sz="2400">
                <a:solidFill>
                  <a:srgbClr val="FF9900"/>
                </a:solidFill>
                <a:latin typeface="Roboto Mono"/>
                <a:ea typeface="Roboto Mono"/>
                <a:cs typeface="Roboto Mono"/>
                <a:sym typeface="Roboto Mono"/>
              </a:rPr>
              <a:t>synchronization points</a:t>
            </a:r>
            <a:r>
              <a:rPr b="1" lang="en" sz="2400">
                <a:solidFill>
                  <a:srgbClr val="FFFFFF"/>
                </a:solidFill>
                <a:latin typeface="Roboto Mono"/>
                <a:ea typeface="Roboto Mono"/>
                <a:cs typeface="Roboto Mono"/>
                <a:sym typeface="Roboto Mono"/>
              </a:rPr>
              <a:t>.</a:t>
            </a:r>
          </a:p>
          <a:p>
            <a:pPr indent="-381000" lvl="0" marL="457200" rtl="0">
              <a:spcBef>
                <a:spcPts val="0"/>
              </a:spcBef>
              <a:buClr>
                <a:srgbClr val="FFFFFF"/>
              </a:buClr>
              <a:buSzPct val="100000"/>
              <a:buFont typeface="Roboto Mono"/>
            </a:pPr>
            <a:r>
              <a:rPr lang="en" sz="2400">
                <a:solidFill>
                  <a:srgbClr val="FFFFFF"/>
                </a:solidFill>
                <a:latin typeface="Roboto Mono"/>
                <a:ea typeface="Roboto Mono"/>
                <a:cs typeface="Roboto Mono"/>
                <a:sym typeface="Roboto Mono"/>
              </a:rPr>
              <a:t>Tasks launched by an object and accessing internal data of this object are </a:t>
            </a:r>
            <a:r>
              <a:rPr b="1" lang="en" sz="2400">
                <a:solidFill>
                  <a:srgbClr val="FF9900"/>
                </a:solidFill>
                <a:latin typeface="Roboto Mono"/>
                <a:ea typeface="Roboto Mono"/>
                <a:cs typeface="Roboto Mono"/>
                <a:sym typeface="Roboto Mono"/>
              </a:rPr>
              <a:t>part of that object’s lifetime</a:t>
            </a:r>
            <a:r>
              <a:rPr lang="en" sz="2400">
                <a:solidFill>
                  <a:srgbClr val="FFFFFF"/>
                </a:solidFill>
                <a:latin typeface="Roboto Mono"/>
                <a:ea typeface="Roboto Mono"/>
                <a:cs typeface="Roboto Mono"/>
                <a:sym typeface="Roboto Mono"/>
              </a:rPr>
              <a:t>.</a:t>
            </a:r>
          </a:p>
        </p:txBody>
      </p:sp>
      <p:sp>
        <p:nvSpPr>
          <p:cNvPr id="113" name="Shape 1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