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sldIdLst>
    <p:sldId id="256" r:id="rId2"/>
    <p:sldId id="257" r:id="rId3"/>
    <p:sldId id="258" r:id="rId4"/>
    <p:sldId id="263" r:id="rId5"/>
    <p:sldId id="259" r:id="rId6"/>
    <p:sldId id="268" r:id="rId7"/>
    <p:sldId id="265" r:id="rId8"/>
    <p:sldId id="266" r:id="rId9"/>
    <p:sldId id="260" r:id="rId10"/>
    <p:sldId id="261" r:id="rId11"/>
    <p:sldId id="262"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43" autoAdjust="0"/>
    <p:restoredTop sz="94660"/>
  </p:normalViewPr>
  <p:slideViewPr>
    <p:cSldViewPr snapToGrid="0">
      <p:cViewPr>
        <p:scale>
          <a:sx n="111" d="100"/>
          <a:sy n="111" d="100"/>
        </p:scale>
        <p:origin x="680"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BC79C8-E48A-4288-A6DC-841F18F6D8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ADC4BF-DDD5-470F-9AD2-0D7092AE4141}">
      <dgm:prSet custT="1"/>
      <dgm:spPr/>
      <dgm:t>
        <a:bodyPr/>
        <a:lstStyle/>
        <a:p>
          <a:pPr>
            <a:lnSpc>
              <a:spcPct val="100000"/>
            </a:lnSpc>
          </a:pPr>
          <a:r>
            <a:rPr lang="en-US" sz="2400" dirty="0"/>
            <a:t>3-steps process:</a:t>
          </a:r>
        </a:p>
      </dgm:t>
    </dgm:pt>
    <dgm:pt modelId="{2A4C0351-A33C-4B62-A1E9-36CC35DCAFF7}" type="parTrans" cxnId="{4579324C-C717-461F-9378-FDF7BAA1C714}">
      <dgm:prSet/>
      <dgm:spPr/>
      <dgm:t>
        <a:bodyPr/>
        <a:lstStyle/>
        <a:p>
          <a:endParaRPr lang="en-US"/>
        </a:p>
      </dgm:t>
    </dgm:pt>
    <dgm:pt modelId="{0C047497-6696-4550-9B7A-C39E18C1359B}" type="sibTrans" cxnId="{4579324C-C717-461F-9378-FDF7BAA1C714}">
      <dgm:prSet/>
      <dgm:spPr/>
      <dgm:t>
        <a:bodyPr/>
        <a:lstStyle/>
        <a:p>
          <a:endParaRPr lang="en-US"/>
        </a:p>
      </dgm:t>
    </dgm:pt>
    <dgm:pt modelId="{AF259770-88CE-48ED-983D-1C7180AD97F5}">
      <dgm:prSet custT="1"/>
      <dgm:spPr/>
      <dgm:t>
        <a:bodyPr/>
        <a:lstStyle/>
        <a:p>
          <a:pPr>
            <a:lnSpc>
              <a:spcPct val="100000"/>
            </a:lnSpc>
          </a:pPr>
          <a:r>
            <a:rPr lang="en-US" sz="1600" dirty="0"/>
            <a:t>1. Data Collection</a:t>
          </a:r>
        </a:p>
      </dgm:t>
    </dgm:pt>
    <dgm:pt modelId="{4451047E-0E71-44FC-B643-F86D3DE19DD3}" type="parTrans" cxnId="{A8A7ADE4-6A83-4621-AF0B-955E7420EE8B}">
      <dgm:prSet/>
      <dgm:spPr/>
      <dgm:t>
        <a:bodyPr/>
        <a:lstStyle/>
        <a:p>
          <a:endParaRPr lang="en-US"/>
        </a:p>
      </dgm:t>
    </dgm:pt>
    <dgm:pt modelId="{0EBD520C-8928-4795-B90C-CC6A58A2CDEE}" type="sibTrans" cxnId="{A8A7ADE4-6A83-4621-AF0B-955E7420EE8B}">
      <dgm:prSet/>
      <dgm:spPr/>
      <dgm:t>
        <a:bodyPr/>
        <a:lstStyle/>
        <a:p>
          <a:endParaRPr lang="en-US"/>
        </a:p>
      </dgm:t>
    </dgm:pt>
    <dgm:pt modelId="{D7DC5296-0AB7-4C79-854F-CDCDEE375D00}">
      <dgm:prSet custT="1"/>
      <dgm:spPr/>
      <dgm:t>
        <a:bodyPr/>
        <a:lstStyle/>
        <a:p>
          <a:pPr>
            <a:lnSpc>
              <a:spcPct val="100000"/>
            </a:lnSpc>
          </a:pPr>
          <a:r>
            <a:rPr lang="en-US" sz="1600" dirty="0"/>
            <a:t>2. Data Understanding and Exploration </a:t>
          </a:r>
        </a:p>
      </dgm:t>
    </dgm:pt>
    <dgm:pt modelId="{BC64C140-0078-4555-B976-631D084CACA4}" type="parTrans" cxnId="{3734F407-2A2D-414A-878D-7DD8D98D025F}">
      <dgm:prSet/>
      <dgm:spPr/>
      <dgm:t>
        <a:bodyPr/>
        <a:lstStyle/>
        <a:p>
          <a:endParaRPr lang="en-US"/>
        </a:p>
      </dgm:t>
    </dgm:pt>
    <dgm:pt modelId="{2F746E81-8DA9-4C8A-A7B6-872F20928EF9}" type="sibTrans" cxnId="{3734F407-2A2D-414A-878D-7DD8D98D025F}">
      <dgm:prSet/>
      <dgm:spPr/>
      <dgm:t>
        <a:bodyPr/>
        <a:lstStyle/>
        <a:p>
          <a:endParaRPr lang="en-US"/>
        </a:p>
      </dgm:t>
    </dgm:pt>
    <dgm:pt modelId="{56AA8BAF-63DC-424C-A441-62EEA62E83F3}">
      <dgm:prSet custT="1"/>
      <dgm:spPr/>
      <dgm:t>
        <a:bodyPr/>
        <a:lstStyle/>
        <a:p>
          <a:pPr>
            <a:lnSpc>
              <a:spcPct val="100000"/>
            </a:lnSpc>
          </a:pPr>
          <a:r>
            <a:rPr lang="en-US" sz="1600" dirty="0"/>
            <a:t>3. Data Modeling: K-means Clustering</a:t>
          </a:r>
        </a:p>
      </dgm:t>
    </dgm:pt>
    <dgm:pt modelId="{1AD4F686-516E-4993-A191-22AAB64A48A5}" type="parTrans" cxnId="{3F3FA73A-5749-46DC-BEEF-430487304EBC}">
      <dgm:prSet/>
      <dgm:spPr/>
      <dgm:t>
        <a:bodyPr/>
        <a:lstStyle/>
        <a:p>
          <a:endParaRPr lang="en-US"/>
        </a:p>
      </dgm:t>
    </dgm:pt>
    <dgm:pt modelId="{7F507EAF-4006-4FCB-8264-6480378F5E01}" type="sibTrans" cxnId="{3F3FA73A-5749-46DC-BEEF-430487304EBC}">
      <dgm:prSet/>
      <dgm:spPr/>
      <dgm:t>
        <a:bodyPr/>
        <a:lstStyle/>
        <a:p>
          <a:endParaRPr lang="en-US"/>
        </a:p>
      </dgm:t>
    </dgm:pt>
    <dgm:pt modelId="{4F7AFB30-3AAE-4BC3-BBB4-B710480DEB58}" type="pres">
      <dgm:prSet presAssocID="{23BC79C8-E48A-4288-A6DC-841F18F6D8D0}" presName="root" presStyleCnt="0">
        <dgm:presLayoutVars>
          <dgm:dir/>
          <dgm:resizeHandles val="exact"/>
        </dgm:presLayoutVars>
      </dgm:prSet>
      <dgm:spPr/>
    </dgm:pt>
    <dgm:pt modelId="{C2B768D3-910C-4867-8D7E-B8AB25F2063F}" type="pres">
      <dgm:prSet presAssocID="{1EADC4BF-DDD5-470F-9AD2-0D7092AE4141}" presName="compNode" presStyleCnt="0"/>
      <dgm:spPr/>
    </dgm:pt>
    <dgm:pt modelId="{314D7491-0168-4612-B023-8B302D2F695B}" type="pres">
      <dgm:prSet presAssocID="{1EADC4BF-DDD5-470F-9AD2-0D7092AE4141}" presName="bgRect" presStyleLbl="bgShp" presStyleIdx="0" presStyleCnt="4" custLinFactNeighborX="396" custLinFactNeighborY="-11570"/>
      <dgm:spPr/>
    </dgm:pt>
    <dgm:pt modelId="{DDA8F80E-A17B-4A5E-9EA1-70F869A5A48E}" type="pres">
      <dgm:prSet presAssocID="{1EADC4BF-DDD5-470F-9AD2-0D7092AE41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06C7CA05-1BD2-4632-9BA1-344F540ADB86}" type="pres">
      <dgm:prSet presAssocID="{1EADC4BF-DDD5-470F-9AD2-0D7092AE4141}" presName="spaceRect" presStyleCnt="0"/>
      <dgm:spPr/>
    </dgm:pt>
    <dgm:pt modelId="{8A3274B8-2601-4218-9C45-3F321D02451B}" type="pres">
      <dgm:prSet presAssocID="{1EADC4BF-DDD5-470F-9AD2-0D7092AE4141}" presName="parTx" presStyleLbl="revTx" presStyleIdx="0" presStyleCnt="4" custLinFactNeighborY="-6130">
        <dgm:presLayoutVars>
          <dgm:chMax val="0"/>
          <dgm:chPref val="0"/>
        </dgm:presLayoutVars>
      </dgm:prSet>
      <dgm:spPr/>
    </dgm:pt>
    <dgm:pt modelId="{36F613A6-1FA5-4438-A17F-85BE7A096611}" type="pres">
      <dgm:prSet presAssocID="{0C047497-6696-4550-9B7A-C39E18C1359B}" presName="sibTrans" presStyleCnt="0"/>
      <dgm:spPr/>
    </dgm:pt>
    <dgm:pt modelId="{90D4EC23-F130-4A1A-AD31-EAE4D6DC16C5}" type="pres">
      <dgm:prSet presAssocID="{AF259770-88CE-48ED-983D-1C7180AD97F5}" presName="compNode" presStyleCnt="0"/>
      <dgm:spPr/>
    </dgm:pt>
    <dgm:pt modelId="{F865177C-0ABD-41CF-A0FE-0DAB23924ED8}" type="pres">
      <dgm:prSet presAssocID="{AF259770-88CE-48ED-983D-1C7180AD97F5}" presName="bgRect" presStyleLbl="bgShp" presStyleIdx="1" presStyleCnt="4"/>
      <dgm:spPr/>
    </dgm:pt>
    <dgm:pt modelId="{7A9C39E4-CEDD-4B19-8741-6B02038B9B02}" type="pres">
      <dgm:prSet presAssocID="{AF259770-88CE-48ED-983D-1C7180AD97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3071314F-6DD6-405C-9F05-FF0C59E4E313}" type="pres">
      <dgm:prSet presAssocID="{AF259770-88CE-48ED-983D-1C7180AD97F5}" presName="spaceRect" presStyleCnt="0"/>
      <dgm:spPr/>
    </dgm:pt>
    <dgm:pt modelId="{CCFAE23A-5311-4FEE-AFED-F680764C9020}" type="pres">
      <dgm:prSet presAssocID="{AF259770-88CE-48ED-983D-1C7180AD97F5}" presName="parTx" presStyleLbl="revTx" presStyleIdx="1" presStyleCnt="4">
        <dgm:presLayoutVars>
          <dgm:chMax val="0"/>
          <dgm:chPref val="0"/>
        </dgm:presLayoutVars>
      </dgm:prSet>
      <dgm:spPr/>
    </dgm:pt>
    <dgm:pt modelId="{FE203895-2606-4A08-9454-B1B9D527F13E}" type="pres">
      <dgm:prSet presAssocID="{0EBD520C-8928-4795-B90C-CC6A58A2CDEE}" presName="sibTrans" presStyleCnt="0"/>
      <dgm:spPr/>
    </dgm:pt>
    <dgm:pt modelId="{3F97A64F-994A-455E-BE48-42A8A2407EE3}" type="pres">
      <dgm:prSet presAssocID="{D7DC5296-0AB7-4C79-854F-CDCDEE375D00}" presName="compNode" presStyleCnt="0"/>
      <dgm:spPr/>
    </dgm:pt>
    <dgm:pt modelId="{27581CDD-A6AD-4A32-B476-D494FCBD460E}" type="pres">
      <dgm:prSet presAssocID="{D7DC5296-0AB7-4C79-854F-CDCDEE375D00}" presName="bgRect" presStyleLbl="bgShp" presStyleIdx="2" presStyleCnt="4"/>
      <dgm:spPr/>
    </dgm:pt>
    <dgm:pt modelId="{C5CE3FF3-CC8C-47CD-8DD7-4247BFBE9AA6}" type="pres">
      <dgm:prSet presAssocID="{D7DC5296-0AB7-4C79-854F-CDCDEE375D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8BA3CF89-05CF-4D7B-996B-DA654E6BBE69}" type="pres">
      <dgm:prSet presAssocID="{D7DC5296-0AB7-4C79-854F-CDCDEE375D00}" presName="spaceRect" presStyleCnt="0"/>
      <dgm:spPr/>
    </dgm:pt>
    <dgm:pt modelId="{E9684B4A-59F2-4701-9913-29B3C93A1E82}" type="pres">
      <dgm:prSet presAssocID="{D7DC5296-0AB7-4C79-854F-CDCDEE375D00}" presName="parTx" presStyleLbl="revTx" presStyleIdx="2" presStyleCnt="4">
        <dgm:presLayoutVars>
          <dgm:chMax val="0"/>
          <dgm:chPref val="0"/>
        </dgm:presLayoutVars>
      </dgm:prSet>
      <dgm:spPr/>
    </dgm:pt>
    <dgm:pt modelId="{5FE7D13D-A7D4-49C2-9B24-2656D2553154}" type="pres">
      <dgm:prSet presAssocID="{2F746E81-8DA9-4C8A-A7B6-872F20928EF9}" presName="sibTrans" presStyleCnt="0"/>
      <dgm:spPr/>
    </dgm:pt>
    <dgm:pt modelId="{E00B508C-C1E6-4A2A-8F93-F5948CB2FF32}" type="pres">
      <dgm:prSet presAssocID="{56AA8BAF-63DC-424C-A441-62EEA62E83F3}" presName="compNode" presStyleCnt="0"/>
      <dgm:spPr/>
    </dgm:pt>
    <dgm:pt modelId="{43744F17-446F-4240-BFB1-B37C8188E4AE}" type="pres">
      <dgm:prSet presAssocID="{56AA8BAF-63DC-424C-A441-62EEA62E83F3}" presName="bgRect" presStyleLbl="bgShp" presStyleIdx="3" presStyleCnt="4"/>
      <dgm:spPr/>
    </dgm:pt>
    <dgm:pt modelId="{32C7A411-D6AC-473F-961A-B9369D480B51}" type="pres">
      <dgm:prSet presAssocID="{56AA8BAF-63DC-424C-A441-62EEA62E83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67BAEFE-5FB8-41E3-BD22-867B4B1942D4}" type="pres">
      <dgm:prSet presAssocID="{56AA8BAF-63DC-424C-A441-62EEA62E83F3}" presName="spaceRect" presStyleCnt="0"/>
      <dgm:spPr/>
    </dgm:pt>
    <dgm:pt modelId="{FE62000C-B987-4F55-AB43-32C34797EA08}" type="pres">
      <dgm:prSet presAssocID="{56AA8BAF-63DC-424C-A441-62EEA62E83F3}" presName="parTx" presStyleLbl="revTx" presStyleIdx="3" presStyleCnt="4">
        <dgm:presLayoutVars>
          <dgm:chMax val="0"/>
          <dgm:chPref val="0"/>
        </dgm:presLayoutVars>
      </dgm:prSet>
      <dgm:spPr/>
    </dgm:pt>
  </dgm:ptLst>
  <dgm:cxnLst>
    <dgm:cxn modelId="{3734F407-2A2D-414A-878D-7DD8D98D025F}" srcId="{23BC79C8-E48A-4288-A6DC-841F18F6D8D0}" destId="{D7DC5296-0AB7-4C79-854F-CDCDEE375D00}" srcOrd="2" destOrd="0" parTransId="{BC64C140-0078-4555-B976-631D084CACA4}" sibTransId="{2F746E81-8DA9-4C8A-A7B6-872F20928EF9}"/>
    <dgm:cxn modelId="{B6B44426-705A-2343-818E-698D857DFDF0}" type="presOf" srcId="{1EADC4BF-DDD5-470F-9AD2-0D7092AE4141}" destId="{8A3274B8-2601-4218-9C45-3F321D02451B}" srcOrd="0" destOrd="0" presId="urn:microsoft.com/office/officeart/2018/2/layout/IconVerticalSolidList"/>
    <dgm:cxn modelId="{3F3FA73A-5749-46DC-BEEF-430487304EBC}" srcId="{23BC79C8-E48A-4288-A6DC-841F18F6D8D0}" destId="{56AA8BAF-63DC-424C-A441-62EEA62E83F3}" srcOrd="3" destOrd="0" parTransId="{1AD4F686-516E-4993-A191-22AAB64A48A5}" sibTransId="{7F507EAF-4006-4FCB-8264-6480378F5E01}"/>
    <dgm:cxn modelId="{8A764042-E8B0-3843-927D-4968CC2DD995}" type="presOf" srcId="{23BC79C8-E48A-4288-A6DC-841F18F6D8D0}" destId="{4F7AFB30-3AAE-4BC3-BBB4-B710480DEB58}" srcOrd="0" destOrd="0" presId="urn:microsoft.com/office/officeart/2018/2/layout/IconVerticalSolidList"/>
    <dgm:cxn modelId="{4579324C-C717-461F-9378-FDF7BAA1C714}" srcId="{23BC79C8-E48A-4288-A6DC-841F18F6D8D0}" destId="{1EADC4BF-DDD5-470F-9AD2-0D7092AE4141}" srcOrd="0" destOrd="0" parTransId="{2A4C0351-A33C-4B62-A1E9-36CC35DCAFF7}" sibTransId="{0C047497-6696-4550-9B7A-C39E18C1359B}"/>
    <dgm:cxn modelId="{AD32BD5F-5667-074F-AC7C-8A1314D04E41}" type="presOf" srcId="{56AA8BAF-63DC-424C-A441-62EEA62E83F3}" destId="{FE62000C-B987-4F55-AB43-32C34797EA08}" srcOrd="0" destOrd="0" presId="urn:microsoft.com/office/officeart/2018/2/layout/IconVerticalSolidList"/>
    <dgm:cxn modelId="{BC5A7185-93C7-9248-A529-D930BEB54B92}" type="presOf" srcId="{D7DC5296-0AB7-4C79-854F-CDCDEE375D00}" destId="{E9684B4A-59F2-4701-9913-29B3C93A1E82}" srcOrd="0" destOrd="0" presId="urn:microsoft.com/office/officeart/2018/2/layout/IconVerticalSolidList"/>
    <dgm:cxn modelId="{FA632AB7-DD90-5F44-8ABB-0FC058ACDA4B}" type="presOf" srcId="{AF259770-88CE-48ED-983D-1C7180AD97F5}" destId="{CCFAE23A-5311-4FEE-AFED-F680764C9020}" srcOrd="0" destOrd="0" presId="urn:microsoft.com/office/officeart/2018/2/layout/IconVerticalSolidList"/>
    <dgm:cxn modelId="{A8A7ADE4-6A83-4621-AF0B-955E7420EE8B}" srcId="{23BC79C8-E48A-4288-A6DC-841F18F6D8D0}" destId="{AF259770-88CE-48ED-983D-1C7180AD97F5}" srcOrd="1" destOrd="0" parTransId="{4451047E-0E71-44FC-B643-F86D3DE19DD3}" sibTransId="{0EBD520C-8928-4795-B90C-CC6A58A2CDEE}"/>
    <dgm:cxn modelId="{A3E4F4C2-DD1B-BF4B-AD96-E184DE90E191}" type="presParOf" srcId="{4F7AFB30-3AAE-4BC3-BBB4-B710480DEB58}" destId="{C2B768D3-910C-4867-8D7E-B8AB25F2063F}" srcOrd="0" destOrd="0" presId="urn:microsoft.com/office/officeart/2018/2/layout/IconVerticalSolidList"/>
    <dgm:cxn modelId="{72C23B61-B932-CC45-836D-663A31BC6B68}" type="presParOf" srcId="{C2B768D3-910C-4867-8D7E-B8AB25F2063F}" destId="{314D7491-0168-4612-B023-8B302D2F695B}" srcOrd="0" destOrd="0" presId="urn:microsoft.com/office/officeart/2018/2/layout/IconVerticalSolidList"/>
    <dgm:cxn modelId="{DAB710DF-875D-AE41-B159-31F1F8269A45}" type="presParOf" srcId="{C2B768D3-910C-4867-8D7E-B8AB25F2063F}" destId="{DDA8F80E-A17B-4A5E-9EA1-70F869A5A48E}" srcOrd="1" destOrd="0" presId="urn:microsoft.com/office/officeart/2018/2/layout/IconVerticalSolidList"/>
    <dgm:cxn modelId="{2D8D8AB5-ADCE-3B43-9083-7B84A403CB7F}" type="presParOf" srcId="{C2B768D3-910C-4867-8D7E-B8AB25F2063F}" destId="{06C7CA05-1BD2-4632-9BA1-344F540ADB86}" srcOrd="2" destOrd="0" presId="urn:microsoft.com/office/officeart/2018/2/layout/IconVerticalSolidList"/>
    <dgm:cxn modelId="{1DCE8777-1D30-014D-B082-AE533C13EB16}" type="presParOf" srcId="{C2B768D3-910C-4867-8D7E-B8AB25F2063F}" destId="{8A3274B8-2601-4218-9C45-3F321D02451B}" srcOrd="3" destOrd="0" presId="urn:microsoft.com/office/officeart/2018/2/layout/IconVerticalSolidList"/>
    <dgm:cxn modelId="{24DE1FA1-A25A-EA4F-8A27-202058FE6275}" type="presParOf" srcId="{4F7AFB30-3AAE-4BC3-BBB4-B710480DEB58}" destId="{36F613A6-1FA5-4438-A17F-85BE7A096611}" srcOrd="1" destOrd="0" presId="urn:microsoft.com/office/officeart/2018/2/layout/IconVerticalSolidList"/>
    <dgm:cxn modelId="{4D224848-CB3A-234D-8890-0591EEE72DF8}" type="presParOf" srcId="{4F7AFB30-3AAE-4BC3-BBB4-B710480DEB58}" destId="{90D4EC23-F130-4A1A-AD31-EAE4D6DC16C5}" srcOrd="2" destOrd="0" presId="urn:microsoft.com/office/officeart/2018/2/layout/IconVerticalSolidList"/>
    <dgm:cxn modelId="{473E04CA-F3D8-1946-A0AB-273FCFFC1B8D}" type="presParOf" srcId="{90D4EC23-F130-4A1A-AD31-EAE4D6DC16C5}" destId="{F865177C-0ABD-41CF-A0FE-0DAB23924ED8}" srcOrd="0" destOrd="0" presId="urn:microsoft.com/office/officeart/2018/2/layout/IconVerticalSolidList"/>
    <dgm:cxn modelId="{5137B06F-0B76-414C-904B-9DFD598A8F47}" type="presParOf" srcId="{90D4EC23-F130-4A1A-AD31-EAE4D6DC16C5}" destId="{7A9C39E4-CEDD-4B19-8741-6B02038B9B02}" srcOrd="1" destOrd="0" presId="urn:microsoft.com/office/officeart/2018/2/layout/IconVerticalSolidList"/>
    <dgm:cxn modelId="{FBCB37C3-6CD9-0B45-A051-87FF43855F8D}" type="presParOf" srcId="{90D4EC23-F130-4A1A-AD31-EAE4D6DC16C5}" destId="{3071314F-6DD6-405C-9F05-FF0C59E4E313}" srcOrd="2" destOrd="0" presId="urn:microsoft.com/office/officeart/2018/2/layout/IconVerticalSolidList"/>
    <dgm:cxn modelId="{D583BDD7-56A0-3749-8547-3DAC314005AC}" type="presParOf" srcId="{90D4EC23-F130-4A1A-AD31-EAE4D6DC16C5}" destId="{CCFAE23A-5311-4FEE-AFED-F680764C9020}" srcOrd="3" destOrd="0" presId="urn:microsoft.com/office/officeart/2018/2/layout/IconVerticalSolidList"/>
    <dgm:cxn modelId="{FAF75B50-3D01-3C4C-9424-4D34F0C67E7A}" type="presParOf" srcId="{4F7AFB30-3AAE-4BC3-BBB4-B710480DEB58}" destId="{FE203895-2606-4A08-9454-B1B9D527F13E}" srcOrd="3" destOrd="0" presId="urn:microsoft.com/office/officeart/2018/2/layout/IconVerticalSolidList"/>
    <dgm:cxn modelId="{0E5A7F2C-B441-CF4A-BB97-620B7BBCFE36}" type="presParOf" srcId="{4F7AFB30-3AAE-4BC3-BBB4-B710480DEB58}" destId="{3F97A64F-994A-455E-BE48-42A8A2407EE3}" srcOrd="4" destOrd="0" presId="urn:microsoft.com/office/officeart/2018/2/layout/IconVerticalSolidList"/>
    <dgm:cxn modelId="{3AFBC02A-0C60-204A-A371-03D9FF77EC92}" type="presParOf" srcId="{3F97A64F-994A-455E-BE48-42A8A2407EE3}" destId="{27581CDD-A6AD-4A32-B476-D494FCBD460E}" srcOrd="0" destOrd="0" presId="urn:microsoft.com/office/officeart/2018/2/layout/IconVerticalSolidList"/>
    <dgm:cxn modelId="{D330147D-6CA0-F14A-A655-E8BA492BEFF0}" type="presParOf" srcId="{3F97A64F-994A-455E-BE48-42A8A2407EE3}" destId="{C5CE3FF3-CC8C-47CD-8DD7-4247BFBE9AA6}" srcOrd="1" destOrd="0" presId="urn:microsoft.com/office/officeart/2018/2/layout/IconVerticalSolidList"/>
    <dgm:cxn modelId="{F36DD535-9056-0147-B927-CD6C41F82EE2}" type="presParOf" srcId="{3F97A64F-994A-455E-BE48-42A8A2407EE3}" destId="{8BA3CF89-05CF-4D7B-996B-DA654E6BBE69}" srcOrd="2" destOrd="0" presId="urn:microsoft.com/office/officeart/2018/2/layout/IconVerticalSolidList"/>
    <dgm:cxn modelId="{C12943AA-4DFA-8F40-8E11-EB7D8DF6DF23}" type="presParOf" srcId="{3F97A64F-994A-455E-BE48-42A8A2407EE3}" destId="{E9684B4A-59F2-4701-9913-29B3C93A1E82}" srcOrd="3" destOrd="0" presId="urn:microsoft.com/office/officeart/2018/2/layout/IconVerticalSolidList"/>
    <dgm:cxn modelId="{94845C12-F545-E84A-9A33-92057405EAAB}" type="presParOf" srcId="{4F7AFB30-3AAE-4BC3-BBB4-B710480DEB58}" destId="{5FE7D13D-A7D4-49C2-9B24-2656D2553154}" srcOrd="5" destOrd="0" presId="urn:microsoft.com/office/officeart/2018/2/layout/IconVerticalSolidList"/>
    <dgm:cxn modelId="{4DDABF72-B2C7-B44E-B997-032180DF938C}" type="presParOf" srcId="{4F7AFB30-3AAE-4BC3-BBB4-B710480DEB58}" destId="{E00B508C-C1E6-4A2A-8F93-F5948CB2FF32}" srcOrd="6" destOrd="0" presId="urn:microsoft.com/office/officeart/2018/2/layout/IconVerticalSolidList"/>
    <dgm:cxn modelId="{F71E905B-A2B1-8842-976D-4FDF02DFCA58}" type="presParOf" srcId="{E00B508C-C1E6-4A2A-8F93-F5948CB2FF32}" destId="{43744F17-446F-4240-BFB1-B37C8188E4AE}" srcOrd="0" destOrd="0" presId="urn:microsoft.com/office/officeart/2018/2/layout/IconVerticalSolidList"/>
    <dgm:cxn modelId="{D2B7E5D2-3A34-804A-BD86-730359086D7A}" type="presParOf" srcId="{E00B508C-C1E6-4A2A-8F93-F5948CB2FF32}" destId="{32C7A411-D6AC-473F-961A-B9369D480B51}" srcOrd="1" destOrd="0" presId="urn:microsoft.com/office/officeart/2018/2/layout/IconVerticalSolidList"/>
    <dgm:cxn modelId="{D29C56BF-F456-0541-9ACF-222805027617}" type="presParOf" srcId="{E00B508C-C1E6-4A2A-8F93-F5948CB2FF32}" destId="{367BAEFE-5FB8-41E3-BD22-867B4B1942D4}" srcOrd="2" destOrd="0" presId="urn:microsoft.com/office/officeart/2018/2/layout/IconVerticalSolidList"/>
    <dgm:cxn modelId="{DF3E33C7-3818-8145-85FB-7339FB3BA357}" type="presParOf" srcId="{E00B508C-C1E6-4A2A-8F93-F5948CB2FF32}" destId="{FE62000C-B987-4F55-AB43-32C34797EA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D7491-0168-4612-B023-8B302D2F695B}">
      <dsp:nvSpPr>
        <dsp:cNvPr id="0" name=""/>
        <dsp:cNvSpPr/>
      </dsp:nvSpPr>
      <dsp:spPr>
        <a:xfrm>
          <a:off x="0" y="0"/>
          <a:ext cx="5651500" cy="1045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8F80E-A17B-4A5E-9EA1-70F869A5A48E}">
      <dsp:nvSpPr>
        <dsp:cNvPr id="0" name=""/>
        <dsp:cNvSpPr/>
      </dsp:nvSpPr>
      <dsp:spPr>
        <a:xfrm>
          <a:off x="316176" y="237234"/>
          <a:ext cx="574865" cy="574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3274B8-2601-4218-9C45-3F321D02451B}">
      <dsp:nvSpPr>
        <dsp:cNvPr id="0" name=""/>
        <dsp:cNvSpPr/>
      </dsp:nvSpPr>
      <dsp:spPr>
        <a:xfrm>
          <a:off x="1207218" y="0"/>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1066800">
            <a:lnSpc>
              <a:spcPct val="100000"/>
            </a:lnSpc>
            <a:spcBef>
              <a:spcPct val="0"/>
            </a:spcBef>
            <a:spcAft>
              <a:spcPct val="35000"/>
            </a:spcAft>
            <a:buNone/>
          </a:pPr>
          <a:r>
            <a:rPr lang="en-US" sz="2400" kern="1200" dirty="0"/>
            <a:t>3-steps process:</a:t>
          </a:r>
        </a:p>
      </dsp:txBody>
      <dsp:txXfrm>
        <a:off x="1207218" y="0"/>
        <a:ext cx="4444281" cy="1045210"/>
      </dsp:txXfrm>
    </dsp:sp>
    <dsp:sp modelId="{F865177C-0ABD-41CF-A0FE-0DAB23924ED8}">
      <dsp:nvSpPr>
        <dsp:cNvPr id="0" name=""/>
        <dsp:cNvSpPr/>
      </dsp:nvSpPr>
      <dsp:spPr>
        <a:xfrm>
          <a:off x="0" y="1308575"/>
          <a:ext cx="5651500" cy="1045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C39E4-CEDD-4B19-8741-6B02038B9B02}">
      <dsp:nvSpPr>
        <dsp:cNvPr id="0" name=""/>
        <dsp:cNvSpPr/>
      </dsp:nvSpPr>
      <dsp:spPr>
        <a:xfrm>
          <a:off x="316176" y="1543747"/>
          <a:ext cx="574865" cy="574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FAE23A-5311-4FEE-AFED-F680764C9020}">
      <dsp:nvSpPr>
        <dsp:cNvPr id="0" name=""/>
        <dsp:cNvSpPr/>
      </dsp:nvSpPr>
      <dsp:spPr>
        <a:xfrm>
          <a:off x="1207218" y="1308575"/>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711200">
            <a:lnSpc>
              <a:spcPct val="100000"/>
            </a:lnSpc>
            <a:spcBef>
              <a:spcPct val="0"/>
            </a:spcBef>
            <a:spcAft>
              <a:spcPct val="35000"/>
            </a:spcAft>
            <a:buNone/>
          </a:pPr>
          <a:r>
            <a:rPr lang="en-US" sz="1600" kern="1200" dirty="0"/>
            <a:t>1. Data Collection</a:t>
          </a:r>
        </a:p>
      </dsp:txBody>
      <dsp:txXfrm>
        <a:off x="1207218" y="1308575"/>
        <a:ext cx="4444281" cy="1045210"/>
      </dsp:txXfrm>
    </dsp:sp>
    <dsp:sp modelId="{27581CDD-A6AD-4A32-B476-D494FCBD460E}">
      <dsp:nvSpPr>
        <dsp:cNvPr id="0" name=""/>
        <dsp:cNvSpPr/>
      </dsp:nvSpPr>
      <dsp:spPr>
        <a:xfrm>
          <a:off x="0" y="2615088"/>
          <a:ext cx="5651500" cy="1045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E3FF3-CC8C-47CD-8DD7-4247BFBE9AA6}">
      <dsp:nvSpPr>
        <dsp:cNvPr id="0" name=""/>
        <dsp:cNvSpPr/>
      </dsp:nvSpPr>
      <dsp:spPr>
        <a:xfrm>
          <a:off x="316176" y="2850261"/>
          <a:ext cx="574865" cy="574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684B4A-59F2-4701-9913-29B3C93A1E82}">
      <dsp:nvSpPr>
        <dsp:cNvPr id="0" name=""/>
        <dsp:cNvSpPr/>
      </dsp:nvSpPr>
      <dsp:spPr>
        <a:xfrm>
          <a:off x="1207218" y="2615088"/>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711200">
            <a:lnSpc>
              <a:spcPct val="100000"/>
            </a:lnSpc>
            <a:spcBef>
              <a:spcPct val="0"/>
            </a:spcBef>
            <a:spcAft>
              <a:spcPct val="35000"/>
            </a:spcAft>
            <a:buNone/>
          </a:pPr>
          <a:r>
            <a:rPr lang="en-US" sz="1600" kern="1200" dirty="0"/>
            <a:t>2. Data Understanding and Exploration </a:t>
          </a:r>
        </a:p>
      </dsp:txBody>
      <dsp:txXfrm>
        <a:off x="1207218" y="2615088"/>
        <a:ext cx="4444281" cy="1045210"/>
      </dsp:txXfrm>
    </dsp:sp>
    <dsp:sp modelId="{43744F17-446F-4240-BFB1-B37C8188E4AE}">
      <dsp:nvSpPr>
        <dsp:cNvPr id="0" name=""/>
        <dsp:cNvSpPr/>
      </dsp:nvSpPr>
      <dsp:spPr>
        <a:xfrm>
          <a:off x="0" y="3921602"/>
          <a:ext cx="5651500" cy="1045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7A411-D6AC-473F-961A-B9369D480B51}">
      <dsp:nvSpPr>
        <dsp:cNvPr id="0" name=""/>
        <dsp:cNvSpPr/>
      </dsp:nvSpPr>
      <dsp:spPr>
        <a:xfrm>
          <a:off x="316176" y="4156774"/>
          <a:ext cx="574865" cy="5748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62000C-B987-4F55-AB43-32C34797EA08}">
      <dsp:nvSpPr>
        <dsp:cNvPr id="0" name=""/>
        <dsp:cNvSpPr/>
      </dsp:nvSpPr>
      <dsp:spPr>
        <a:xfrm>
          <a:off x="1207218" y="3921602"/>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711200">
            <a:lnSpc>
              <a:spcPct val="100000"/>
            </a:lnSpc>
            <a:spcBef>
              <a:spcPct val="0"/>
            </a:spcBef>
            <a:spcAft>
              <a:spcPct val="35000"/>
            </a:spcAft>
            <a:buNone/>
          </a:pPr>
          <a:r>
            <a:rPr lang="en-US" sz="1600" kern="1200" dirty="0"/>
            <a:t>3. Data Modeling: K-means Clustering</a:t>
          </a:r>
        </a:p>
      </dsp:txBody>
      <dsp:txXfrm>
        <a:off x="1207218" y="3921602"/>
        <a:ext cx="4444281" cy="10452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1793379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52372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356580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CB924-910C-47CF-A223-4412E5EFC072}" type="datetimeFigureOut">
              <a:rPr lang="en-US" smtClean="0"/>
              <a:t>5/5/20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281177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CB924-910C-47CF-A223-4412E5EFC072}"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4126278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C1CB924-910C-47CF-A223-4412E5EFC072}" type="datetimeFigureOut">
              <a:rPr lang="en-US" smtClean="0"/>
              <a:t>5/5/20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250750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C1CB924-910C-47CF-A223-4412E5EFC072}" type="datetimeFigureOut">
              <a:rPr lang="en-US" smtClean="0"/>
              <a:t>5/5/20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9D31F-271E-4961-9760-EDCFFD0769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672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CB924-910C-47CF-A223-4412E5EFC072}" type="datetimeFigureOut">
              <a:rPr lang="en-US" smtClean="0"/>
              <a:t>5/5/20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397662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CB924-910C-47CF-A223-4412E5EFC072}" type="datetimeFigureOut">
              <a:rPr lang="en-US" smtClean="0"/>
              <a:t>5/5/20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41698685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C1CB924-910C-47CF-A223-4412E5EFC072}" type="datetimeFigureOut">
              <a:rPr lang="en-US" smtClean="0"/>
              <a:t>5/5/20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27995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C1CB924-910C-47CF-A223-4412E5EFC072}" type="datetimeFigureOut">
              <a:rPr lang="en-US" smtClean="0"/>
              <a:t>5/5/20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834601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C1CB924-910C-47CF-A223-4412E5EFC072}" type="datetimeFigureOut">
              <a:rPr lang="en-US" smtClean="0"/>
              <a:t>5/5/20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49D31F-271E-4961-9760-EDCFFD0769BF}" type="slidenum">
              <a:rPr lang="en-US" smtClean="0"/>
              <a:t>‹#›</a:t>
            </a:fld>
            <a:endParaRPr lang="en-US"/>
          </a:p>
        </p:txBody>
      </p:sp>
    </p:spTree>
    <p:extLst>
      <p:ext uri="{BB962C8B-B14F-4D97-AF65-F5344CB8AC3E}">
        <p14:creationId xmlns:p14="http://schemas.microsoft.com/office/powerpoint/2010/main" val="2903049407"/>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ooking.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11B7-14CF-4673-9539-D3F3D77A3723}"/>
              </a:ext>
            </a:extLst>
          </p:cNvPr>
          <p:cNvSpPr>
            <a:spLocks noGrp="1"/>
          </p:cNvSpPr>
          <p:nvPr>
            <p:ph type="ctrTitle"/>
          </p:nvPr>
        </p:nvSpPr>
        <p:spPr>
          <a:xfrm>
            <a:off x="1600200" y="4269282"/>
            <a:ext cx="8991600" cy="1264762"/>
          </a:xfrm>
        </p:spPr>
        <p:txBody>
          <a:bodyPr>
            <a:normAutofit/>
          </a:bodyPr>
          <a:lstStyle/>
          <a:p>
            <a:r>
              <a:rPr lang="en-US" sz="3200"/>
              <a:t>The Battle of Neighborhoods </a:t>
            </a:r>
          </a:p>
        </p:txBody>
      </p:sp>
      <p:sp>
        <p:nvSpPr>
          <p:cNvPr id="3" name="Subtitle 2">
            <a:extLst>
              <a:ext uri="{FF2B5EF4-FFF2-40B4-BE49-F238E27FC236}">
                <a16:creationId xmlns:a16="http://schemas.microsoft.com/office/drawing/2014/main" id="{AD1CBBE1-EE48-48D5-895B-828F81B12B0E}"/>
              </a:ext>
            </a:extLst>
          </p:cNvPr>
          <p:cNvSpPr>
            <a:spLocks noGrp="1"/>
          </p:cNvSpPr>
          <p:nvPr>
            <p:ph type="subTitle" idx="1"/>
          </p:nvPr>
        </p:nvSpPr>
        <p:spPr>
          <a:xfrm>
            <a:off x="2695194" y="5688535"/>
            <a:ext cx="6801612" cy="536125"/>
          </a:xfrm>
        </p:spPr>
        <p:txBody>
          <a:bodyPr>
            <a:normAutofit/>
          </a:bodyPr>
          <a:lstStyle/>
          <a:p>
            <a:r>
              <a:rPr lang="en-US" sz="1800" b="1" i="1"/>
              <a:t>How to choose the best hotel in K</a:t>
            </a:r>
            <a:r>
              <a:rPr lang="en-US" altLang="zh-CN" sz="1800" b="1" i="1"/>
              <a:t>yoto</a:t>
            </a:r>
            <a:r>
              <a:rPr lang="en-US" sz="1800" b="1" i="1"/>
              <a:t> and nearby areas?</a:t>
            </a:r>
            <a:endParaRPr lang="en-US" sz="1800" dirty="0"/>
          </a:p>
        </p:txBody>
      </p:sp>
      <p:pic>
        <p:nvPicPr>
          <p:cNvPr id="10" name="Picture 9">
            <a:extLst>
              <a:ext uri="{FF2B5EF4-FFF2-40B4-BE49-F238E27FC236}">
                <a16:creationId xmlns:a16="http://schemas.microsoft.com/office/drawing/2014/main" id="{8AEF5694-6E02-40A0-B8B7-D85F7F686C85}"/>
              </a:ext>
            </a:extLst>
          </p:cNvPr>
          <p:cNvPicPr>
            <a:picLocks noChangeAspect="1"/>
          </p:cNvPicPr>
          <p:nvPr/>
        </p:nvPicPr>
        <p:blipFill rotWithShape="1">
          <a:blip r:embed="rId2">
            <a:extLst>
              <a:ext uri="{28A0092B-C50C-407E-A947-70E740481C1C}">
                <a14:useLocalDpi xmlns:a14="http://schemas.microsoft.com/office/drawing/2010/main" val="0"/>
              </a:ext>
            </a:extLst>
          </a:blip>
          <a:srcRect t="8846" r="-2" b="26169"/>
          <a:stretch/>
        </p:blipFill>
        <p:spPr>
          <a:xfrm>
            <a:off x="787061" y="858014"/>
            <a:ext cx="3430863" cy="2760992"/>
          </a:xfrm>
          <a:prstGeom prst="rect">
            <a:avLst/>
          </a:prstGeom>
        </p:spPr>
      </p:pic>
      <p:pic>
        <p:nvPicPr>
          <p:cNvPr id="6" name="Picture 5">
            <a:extLst>
              <a:ext uri="{FF2B5EF4-FFF2-40B4-BE49-F238E27FC236}">
                <a16:creationId xmlns:a16="http://schemas.microsoft.com/office/drawing/2014/main" id="{6A4AA046-5E0B-4F19-A7EA-B378A5DC5545}"/>
              </a:ext>
            </a:extLst>
          </p:cNvPr>
          <p:cNvPicPr>
            <a:picLocks noChangeAspect="1"/>
          </p:cNvPicPr>
          <p:nvPr/>
        </p:nvPicPr>
        <p:blipFill rotWithShape="1">
          <a:blip r:embed="rId3">
            <a:extLst>
              <a:ext uri="{28A0092B-C50C-407E-A947-70E740481C1C}">
                <a14:useLocalDpi xmlns:a14="http://schemas.microsoft.com/office/drawing/2010/main" val="0"/>
              </a:ext>
            </a:extLst>
          </a:blip>
          <a:srcRect t="27340" r="3" b="8090"/>
          <a:stretch/>
        </p:blipFill>
        <p:spPr>
          <a:xfrm>
            <a:off x="4392507" y="863250"/>
            <a:ext cx="3429000" cy="2750524"/>
          </a:xfrm>
          <a:prstGeom prst="rect">
            <a:avLst/>
          </a:prstGeom>
        </p:spPr>
      </p:pic>
      <p:pic>
        <p:nvPicPr>
          <p:cNvPr id="8" name="Picture 7">
            <a:extLst>
              <a:ext uri="{FF2B5EF4-FFF2-40B4-BE49-F238E27FC236}">
                <a16:creationId xmlns:a16="http://schemas.microsoft.com/office/drawing/2014/main" id="{3DC2DD98-725F-470B-A104-454B42803C5F}"/>
              </a:ext>
            </a:extLst>
          </p:cNvPr>
          <p:cNvPicPr>
            <a:picLocks noChangeAspect="1"/>
          </p:cNvPicPr>
          <p:nvPr/>
        </p:nvPicPr>
        <p:blipFill rotWithShape="1">
          <a:blip r:embed="rId4">
            <a:extLst>
              <a:ext uri="{28A0092B-C50C-407E-A947-70E740481C1C}">
                <a14:useLocalDpi xmlns:a14="http://schemas.microsoft.com/office/drawing/2010/main" val="0"/>
              </a:ext>
            </a:extLst>
          </a:blip>
          <a:srcRect t="9751" r="1" b="26736"/>
          <a:stretch/>
        </p:blipFill>
        <p:spPr>
          <a:xfrm>
            <a:off x="7996090" y="876822"/>
            <a:ext cx="3408850" cy="2723377"/>
          </a:xfrm>
          <a:prstGeom prst="rect">
            <a:avLst/>
          </a:prstGeom>
        </p:spPr>
      </p:pic>
      <p:sp>
        <p:nvSpPr>
          <p:cNvPr id="4" name="TextBox 3">
            <a:extLst>
              <a:ext uri="{FF2B5EF4-FFF2-40B4-BE49-F238E27FC236}">
                <a16:creationId xmlns:a16="http://schemas.microsoft.com/office/drawing/2014/main" id="{FD4B858D-DA37-E148-B8E3-88FB16F6F634}"/>
              </a:ext>
            </a:extLst>
          </p:cNvPr>
          <p:cNvSpPr txBox="1"/>
          <p:nvPr/>
        </p:nvSpPr>
        <p:spPr>
          <a:xfrm>
            <a:off x="9496806" y="5988388"/>
            <a:ext cx="1245469" cy="584775"/>
          </a:xfrm>
          <a:prstGeom prst="rect">
            <a:avLst/>
          </a:prstGeom>
          <a:noFill/>
        </p:spPr>
        <p:txBody>
          <a:bodyPr wrap="none" rtlCol="0">
            <a:spAutoFit/>
          </a:bodyPr>
          <a:lstStyle/>
          <a:p>
            <a:r>
              <a:rPr lang="en-US" sz="1600" b="1" i="1" dirty="0" err="1">
                <a:solidFill>
                  <a:schemeClr val="tx2">
                    <a:lumMod val="75000"/>
                  </a:schemeClr>
                </a:solidFill>
              </a:rPr>
              <a:t>Klaire</a:t>
            </a:r>
            <a:r>
              <a:rPr lang="en-US" sz="1600" b="1" i="1" dirty="0">
                <a:solidFill>
                  <a:schemeClr val="tx2">
                    <a:lumMod val="75000"/>
                  </a:schemeClr>
                </a:solidFill>
              </a:rPr>
              <a:t> Zhou</a:t>
            </a:r>
          </a:p>
          <a:p>
            <a:r>
              <a:rPr lang="en-US" sz="1600" b="1" i="1" dirty="0">
                <a:solidFill>
                  <a:schemeClr val="tx2">
                    <a:lumMod val="75000"/>
                  </a:schemeClr>
                </a:solidFill>
              </a:rPr>
              <a:t>May 2020</a:t>
            </a:r>
          </a:p>
        </p:txBody>
      </p:sp>
    </p:spTree>
    <p:extLst>
      <p:ext uri="{BB962C8B-B14F-4D97-AF65-F5344CB8AC3E}">
        <p14:creationId xmlns:p14="http://schemas.microsoft.com/office/powerpoint/2010/main" val="135256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b="1">
                <a:solidFill>
                  <a:schemeClr val="tx1"/>
                </a:solidFill>
              </a:rPr>
              <a:t>V. Discussion Section</a:t>
            </a:r>
            <a:endParaRPr lang="en-US" sz="240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a:xfrm>
            <a:off x="5775767" y="636608"/>
            <a:ext cx="5682111" cy="6065134"/>
          </a:xfrm>
        </p:spPr>
        <p:txBody>
          <a:bodyPr anchor="ctr">
            <a:normAutofit/>
          </a:bodyPr>
          <a:lstStyle/>
          <a:p>
            <a:pPr>
              <a:lnSpc>
                <a:spcPct val="90000"/>
              </a:lnSpc>
            </a:pPr>
            <a:r>
              <a:rPr lang="en-CA" dirty="0">
                <a:solidFill>
                  <a:schemeClr val="bg1"/>
                </a:solidFill>
              </a:rPr>
              <a:t>The cost of accommodation varies according to its region and type. </a:t>
            </a:r>
          </a:p>
          <a:p>
            <a:pPr marL="0" indent="0">
              <a:lnSpc>
                <a:spcPct val="90000"/>
              </a:lnSpc>
              <a:buNone/>
            </a:pPr>
            <a:r>
              <a:rPr lang="en-CA" dirty="0">
                <a:solidFill>
                  <a:schemeClr val="bg1"/>
                </a:solidFill>
              </a:rPr>
              <a:t>     </a:t>
            </a:r>
            <a:r>
              <a:rPr lang="en-CA" dirty="0">
                <a:solidFill>
                  <a:schemeClr val="accent2">
                    <a:lumMod val="75000"/>
                  </a:schemeClr>
                </a:solidFill>
              </a:rPr>
              <a:t>Consider about hotels nearby Kyoto…</a:t>
            </a:r>
          </a:p>
          <a:p>
            <a:pPr>
              <a:lnSpc>
                <a:spcPct val="90000"/>
              </a:lnSpc>
            </a:pPr>
            <a:r>
              <a:rPr lang="en-US" dirty="0">
                <a:solidFill>
                  <a:schemeClr val="bg1"/>
                </a:solidFill>
              </a:rPr>
              <a:t>It is notable that </a:t>
            </a:r>
            <a:r>
              <a:rPr lang="en-CA" dirty="0">
                <a:solidFill>
                  <a:schemeClr val="bg1"/>
                </a:solidFill>
              </a:rPr>
              <a:t>Hotels nearby also have a wide range of facilities and tourist attractions: </a:t>
            </a:r>
          </a:p>
          <a:p>
            <a:pPr marL="0" indent="0">
              <a:lnSpc>
                <a:spcPct val="90000"/>
              </a:lnSpc>
              <a:buNone/>
            </a:pPr>
            <a:r>
              <a:rPr lang="en-CA" sz="1400" dirty="0">
                <a:solidFill>
                  <a:schemeClr val="bg1"/>
                </a:solidFill>
              </a:rPr>
              <a:t>      </a:t>
            </a:r>
            <a:r>
              <a:rPr lang="en-CA" sz="1400" dirty="0" err="1">
                <a:solidFill>
                  <a:schemeClr val="accent2">
                    <a:lumMod val="75000"/>
                  </a:schemeClr>
                </a:solidFill>
              </a:rPr>
              <a:t>Kiraku</a:t>
            </a:r>
            <a:r>
              <a:rPr lang="en-CA" sz="1400" dirty="0">
                <a:solidFill>
                  <a:schemeClr val="accent2">
                    <a:lumMod val="75000"/>
                  </a:schemeClr>
                </a:solidFill>
              </a:rPr>
              <a:t> Kyoto </a:t>
            </a:r>
            <a:r>
              <a:rPr lang="en-CA" sz="1400" dirty="0" err="1">
                <a:solidFill>
                  <a:schemeClr val="accent2">
                    <a:lumMod val="75000"/>
                  </a:schemeClr>
                </a:solidFill>
              </a:rPr>
              <a:t>Aneyakoji</a:t>
            </a:r>
            <a:r>
              <a:rPr lang="en-CA" sz="1400" dirty="0">
                <a:solidFill>
                  <a:schemeClr val="accent2">
                    <a:lumMod val="75000"/>
                  </a:schemeClr>
                </a:solidFill>
              </a:rPr>
              <a:t>, Grand Prince Hotel Kyoto, </a:t>
            </a:r>
            <a:r>
              <a:rPr lang="en-CA" sz="1400" dirty="0" err="1">
                <a:solidFill>
                  <a:schemeClr val="accent2">
                    <a:lumMod val="75000"/>
                  </a:schemeClr>
                </a:solidFill>
              </a:rPr>
              <a:t>Imu</a:t>
            </a:r>
            <a:r>
              <a:rPr lang="en-CA" sz="1400" dirty="0">
                <a:solidFill>
                  <a:schemeClr val="accent2">
                    <a:lumMod val="75000"/>
                  </a:schemeClr>
                </a:solidFill>
              </a:rPr>
              <a:t> Hotel Kyoto…</a:t>
            </a:r>
            <a:r>
              <a:rPr lang="en-US" sz="1400" dirty="0">
                <a:solidFill>
                  <a:schemeClr val="accent2">
                    <a:lumMod val="75000"/>
                  </a:schemeClr>
                </a:solidFill>
              </a:rPr>
              <a:t>.</a:t>
            </a:r>
          </a:p>
          <a:p>
            <a:pPr>
              <a:lnSpc>
                <a:spcPct val="90000"/>
              </a:lnSpc>
            </a:pPr>
            <a:endParaRPr lang="en-CA" dirty="0">
              <a:solidFill>
                <a:schemeClr val="bg1"/>
              </a:solidFill>
            </a:endParaRPr>
          </a:p>
          <a:p>
            <a:pPr>
              <a:lnSpc>
                <a:spcPct val="90000"/>
              </a:lnSpc>
            </a:pPr>
            <a:r>
              <a:rPr lang="en-CA" dirty="0">
                <a:solidFill>
                  <a:schemeClr val="bg1"/>
                </a:solidFill>
              </a:rPr>
              <a:t>The first pattern: clusters 2, 3, 4, 5, 6 and 7, highlights hotels that have a smaller number of facilities and  located in less crowded areas. </a:t>
            </a:r>
          </a:p>
          <a:p>
            <a:pPr>
              <a:lnSpc>
                <a:spcPct val="90000"/>
              </a:lnSpc>
            </a:pPr>
            <a:r>
              <a:rPr lang="en-CA" dirty="0">
                <a:solidFill>
                  <a:schemeClr val="bg1"/>
                </a:solidFill>
              </a:rPr>
              <a:t>The second pattern, cluster 1, highlights hotels that have the most of facilities and tourist attractions.</a:t>
            </a:r>
            <a:endParaRPr lang="en-US" dirty="0">
              <a:solidFill>
                <a:schemeClr val="bg1"/>
              </a:solidFill>
            </a:endParaRPr>
          </a:p>
        </p:txBody>
      </p:sp>
    </p:spTree>
    <p:extLst>
      <p:ext uri="{BB962C8B-B14F-4D97-AF65-F5344CB8AC3E}">
        <p14:creationId xmlns:p14="http://schemas.microsoft.com/office/powerpoint/2010/main" val="289526727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2231136" y="467418"/>
            <a:ext cx="7729728" cy="1188720"/>
          </a:xfrm>
          <a:prstGeom prst="rect">
            <a:avLst/>
          </a:prstGeom>
        </p:spPr>
        <p:txBody>
          <a:bodyPr>
            <a:normAutofit/>
          </a:bodyPr>
          <a:lstStyle/>
          <a:p>
            <a:r>
              <a:rPr lang="en-US" b="1"/>
              <a:t>VI. Conclusion Section</a:t>
            </a:r>
            <a:endParaRPr lang="en-US"/>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a:xfrm>
            <a:off x="1706062" y="2291262"/>
            <a:ext cx="8779512" cy="2879256"/>
          </a:xfrm>
        </p:spPr>
        <p:txBody>
          <a:bodyPr>
            <a:normAutofit/>
          </a:bodyPr>
          <a:lstStyle/>
          <a:p>
            <a:pPr>
              <a:lnSpc>
                <a:spcPct val="90000"/>
              </a:lnSpc>
            </a:pPr>
            <a:r>
              <a:rPr lang="en-CA" sz="1600" dirty="0"/>
              <a:t>In conclusion, Kyoto is one of the most popular destinations in Japan. It offers a wide range of tourist attractions: culture, nature, history, art and so on. If someone wants to travel, there are many things to consider about choosing the right location, accommodation, flights, rental cars to attractions, restaurants, stores and other facilities. </a:t>
            </a:r>
          </a:p>
          <a:p>
            <a:pPr>
              <a:lnSpc>
                <a:spcPct val="90000"/>
              </a:lnSpc>
            </a:pPr>
            <a:r>
              <a:rPr lang="en-CA" sz="1600" dirty="0"/>
              <a:t>The price of accommodation depends on the number of venues and surroundings. The closer hotel is to the tourist attractions, the more expensive it will be. It's notable that there are also good and less expensive hotels at a quite short distance from the center, so it is not necessarily mandatory to stay in the center to visit tourism attractions.</a:t>
            </a:r>
            <a:endParaRPr lang="en-US" sz="1700" dirty="0">
              <a:solidFill>
                <a:srgbClr val="404040"/>
              </a:solidFill>
            </a:endParaRPr>
          </a:p>
        </p:txBody>
      </p:sp>
    </p:spTree>
    <p:extLst>
      <p:ext uri="{BB962C8B-B14F-4D97-AF65-F5344CB8AC3E}">
        <p14:creationId xmlns:p14="http://schemas.microsoft.com/office/powerpoint/2010/main" val="79013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3EF56-120F-B345-B79B-01DD178E03A7}"/>
              </a:ext>
            </a:extLst>
          </p:cNvPr>
          <p:cNvSpPr>
            <a:spLocks noGrp="1"/>
          </p:cNvSpPr>
          <p:nvPr>
            <p:ph idx="1"/>
          </p:nvPr>
        </p:nvSpPr>
        <p:spPr>
          <a:xfrm>
            <a:off x="2231136" y="5497975"/>
            <a:ext cx="7729728" cy="242052"/>
          </a:xfrm>
        </p:spPr>
        <p:txBody>
          <a:bodyPr>
            <a:normAutofit fontScale="62500" lnSpcReduction="20000"/>
          </a:bodyPr>
          <a:lstStyle/>
          <a:p>
            <a:endParaRPr lang="en-US" dirty="0"/>
          </a:p>
        </p:txBody>
      </p:sp>
      <p:sp>
        <p:nvSpPr>
          <p:cNvPr id="5" name="Title 4">
            <a:extLst>
              <a:ext uri="{FF2B5EF4-FFF2-40B4-BE49-F238E27FC236}">
                <a16:creationId xmlns:a16="http://schemas.microsoft.com/office/drawing/2014/main" id="{D64A7F74-BA08-4F42-AD4E-4DDDE30CE7B3}"/>
              </a:ext>
            </a:extLst>
          </p:cNvPr>
          <p:cNvSpPr>
            <a:spLocks noGrp="1"/>
          </p:cNvSpPr>
          <p:nvPr>
            <p:ph type="title"/>
          </p:nvPr>
        </p:nvSpPr>
        <p:spPr>
          <a:xfrm>
            <a:off x="2231136" y="2834640"/>
            <a:ext cx="7729728" cy="1188720"/>
          </a:xfrm>
        </p:spPr>
        <p:txBody>
          <a:bodyPr/>
          <a:lstStyle/>
          <a:p>
            <a:r>
              <a:rPr lang="en-US" dirty="0"/>
              <a:t>Thank you!!!</a:t>
            </a:r>
          </a:p>
        </p:txBody>
      </p:sp>
    </p:spTree>
    <p:extLst>
      <p:ext uri="{BB962C8B-B14F-4D97-AF65-F5344CB8AC3E}">
        <p14:creationId xmlns:p14="http://schemas.microsoft.com/office/powerpoint/2010/main" val="144815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AB4294-3BB0-4578-B179-8D1C5B36A167}"/>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b="1" dirty="0">
                <a:solidFill>
                  <a:srgbClr val="FFFFFF"/>
                </a:solidFill>
              </a:rPr>
              <a:t>I. Business Problem Section</a:t>
            </a:r>
            <a:endParaRPr lang="en-US" sz="3000" dirty="0">
              <a:solidFill>
                <a:srgbClr val="FFFFFF"/>
              </a:solidFill>
            </a:endParaRPr>
          </a:p>
        </p:txBody>
      </p:sp>
      <p:sp>
        <p:nvSpPr>
          <p:cNvPr id="7" name="Content Placeholder 6">
            <a:extLst>
              <a:ext uri="{FF2B5EF4-FFF2-40B4-BE49-F238E27FC236}">
                <a16:creationId xmlns:a16="http://schemas.microsoft.com/office/drawing/2014/main" id="{629BAC33-05AB-4D28-863C-B2C3771A0B5A}"/>
              </a:ext>
            </a:extLst>
          </p:cNvPr>
          <p:cNvSpPr>
            <a:spLocks noGrp="1"/>
          </p:cNvSpPr>
          <p:nvPr>
            <p:ph idx="1"/>
          </p:nvPr>
        </p:nvSpPr>
        <p:spPr>
          <a:xfrm>
            <a:off x="5610431" y="1586484"/>
            <a:ext cx="5320696" cy="4285488"/>
          </a:xfrm>
        </p:spPr>
        <p:txBody>
          <a:bodyPr anchor="ctr">
            <a:normAutofit/>
          </a:bodyPr>
          <a:lstStyle/>
          <a:p>
            <a:pPr>
              <a:lnSpc>
                <a:spcPct val="90000"/>
              </a:lnSpc>
            </a:pPr>
            <a:r>
              <a:rPr lang="en-CA" sz="1400" dirty="0">
                <a:solidFill>
                  <a:schemeClr val="accent2">
                    <a:lumMod val="75000"/>
                  </a:schemeClr>
                </a:solidFill>
              </a:rPr>
              <a:t>Kyoto, once the capital of Japan, is in the island of Honshu. Millions of travelers visit Kyoto each year to explore the city's cultural and historical attractions.</a:t>
            </a:r>
          </a:p>
          <a:p>
            <a:pPr>
              <a:lnSpc>
                <a:spcPct val="90000"/>
              </a:lnSpc>
            </a:pPr>
            <a:endParaRPr lang="en-CA" sz="1400" dirty="0">
              <a:solidFill>
                <a:schemeClr val="accent2">
                  <a:lumMod val="75000"/>
                </a:schemeClr>
              </a:solidFill>
            </a:endParaRPr>
          </a:p>
          <a:p>
            <a:pPr>
              <a:lnSpc>
                <a:spcPct val="90000"/>
              </a:lnSpc>
            </a:pPr>
            <a:r>
              <a:rPr lang="en-CA" sz="1400" dirty="0">
                <a:solidFill>
                  <a:schemeClr val="accent2">
                    <a:lumMod val="75000"/>
                  </a:schemeClr>
                </a:solidFill>
              </a:rPr>
              <a:t>Things to consider before travel: right location, accommodation, flights, rental cars to attractions, restaurants, stores and other facilities.</a:t>
            </a:r>
          </a:p>
          <a:p>
            <a:pPr>
              <a:lnSpc>
                <a:spcPct val="90000"/>
              </a:lnSpc>
            </a:pPr>
            <a:endParaRPr lang="en-CA" sz="1400" dirty="0">
              <a:solidFill>
                <a:schemeClr val="accent2">
                  <a:lumMod val="75000"/>
                </a:schemeClr>
              </a:solidFill>
            </a:endParaRPr>
          </a:p>
          <a:p>
            <a:pPr>
              <a:lnSpc>
                <a:spcPct val="90000"/>
              </a:lnSpc>
            </a:pPr>
            <a:r>
              <a:rPr lang="en-CA" sz="1400" dirty="0">
                <a:solidFill>
                  <a:schemeClr val="accent2">
                    <a:lumMod val="75000"/>
                  </a:schemeClr>
                </a:solidFill>
              </a:rPr>
              <a:t>In this scenario, the business problems I am trying to solve: </a:t>
            </a:r>
          </a:p>
          <a:p>
            <a:pPr marL="0" indent="0">
              <a:lnSpc>
                <a:spcPct val="90000"/>
              </a:lnSpc>
              <a:buNone/>
            </a:pPr>
            <a:r>
              <a:rPr lang="en-CA" sz="1400" dirty="0">
                <a:solidFill>
                  <a:schemeClr val="tx1"/>
                </a:solidFill>
              </a:rPr>
              <a:t>     </a:t>
            </a:r>
            <a:r>
              <a:rPr lang="en-CA" sz="1700" dirty="0">
                <a:solidFill>
                  <a:schemeClr val="tx1"/>
                </a:solidFill>
              </a:rPr>
              <a:t>I. How to help different stakeholders (visitors or tourism agencies) in choosing the best accommodation?</a:t>
            </a:r>
          </a:p>
          <a:p>
            <a:pPr marL="0" indent="0">
              <a:lnSpc>
                <a:spcPct val="90000"/>
              </a:lnSpc>
              <a:buNone/>
            </a:pPr>
            <a:r>
              <a:rPr lang="en-CA" sz="1700" dirty="0">
                <a:solidFill>
                  <a:schemeClr val="tx1"/>
                </a:solidFill>
              </a:rPr>
              <a:t>    II. Which places are the best for them to stay?</a:t>
            </a:r>
            <a:endParaRPr lang="en-US" sz="1700" dirty="0">
              <a:solidFill>
                <a:schemeClr val="tx1"/>
              </a:solidFill>
            </a:endParaRPr>
          </a:p>
          <a:p>
            <a:pPr>
              <a:lnSpc>
                <a:spcPct val="90000"/>
              </a:lnSpc>
            </a:pPr>
            <a:endParaRPr lang="en-US" sz="1300" dirty="0">
              <a:solidFill>
                <a:schemeClr val="accent2">
                  <a:lumMod val="75000"/>
                </a:schemeClr>
              </a:solidFill>
            </a:endParaRPr>
          </a:p>
          <a:p>
            <a:pPr>
              <a:lnSpc>
                <a:spcPct val="90000"/>
              </a:lnSpc>
            </a:pPr>
            <a:endParaRPr lang="en-US" sz="1300" dirty="0"/>
          </a:p>
          <a:p>
            <a:pPr>
              <a:lnSpc>
                <a:spcPct val="90000"/>
              </a:lnSpc>
            </a:pPr>
            <a:endParaRPr lang="en-US" sz="1300" dirty="0"/>
          </a:p>
        </p:txBody>
      </p:sp>
    </p:spTree>
    <p:extLst>
      <p:ext uri="{BB962C8B-B14F-4D97-AF65-F5344CB8AC3E}">
        <p14:creationId xmlns:p14="http://schemas.microsoft.com/office/powerpoint/2010/main" val="191463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US" sz="3000" b="1">
                <a:solidFill>
                  <a:srgbClr val="FFFFFF"/>
                </a:solidFill>
              </a:rPr>
              <a:t>II. Data Section</a:t>
            </a:r>
            <a:endParaRPr lang="en-US" sz="3000">
              <a:solidFill>
                <a:srgbClr val="FFFFFF"/>
              </a:solidFill>
            </a:endParaRPr>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a:xfrm>
            <a:off x="1307840" y="1586484"/>
            <a:ext cx="5715917" cy="3914063"/>
          </a:xfrm>
        </p:spPr>
        <p:txBody>
          <a:bodyPr anchor="ctr">
            <a:normAutofit/>
          </a:bodyPr>
          <a:lstStyle/>
          <a:p>
            <a:r>
              <a:rPr lang="en-CA" sz="1600" dirty="0"/>
              <a:t>To perform this idea, I utilized data from 2 different sources: </a:t>
            </a:r>
          </a:p>
          <a:p>
            <a:r>
              <a:rPr lang="en-CA" sz="1600" dirty="0"/>
              <a:t>1. Data from: </a:t>
            </a:r>
            <a:r>
              <a:rPr lang="en-CA" sz="1600" dirty="0">
                <a:hlinkClick r:id="rId2"/>
              </a:rPr>
              <a:t>https://www.booking.com</a:t>
            </a:r>
            <a:r>
              <a:rPr lang="en-CA" sz="1600" dirty="0"/>
              <a:t>: information about postal code, name, address of 40 hotels. </a:t>
            </a:r>
          </a:p>
          <a:p>
            <a:r>
              <a:rPr lang="en-CA" sz="1600" dirty="0"/>
              <a:t>2. Foursquare location data: for data exploration, visualization and modeling.</a:t>
            </a:r>
          </a:p>
          <a:p>
            <a:r>
              <a:rPr lang="en-CA" sz="1600" dirty="0"/>
              <a:t>1+2 = The final database: </a:t>
            </a:r>
          </a:p>
          <a:p>
            <a:pPr marL="0" indent="0">
              <a:buNone/>
            </a:pPr>
            <a:r>
              <a:rPr lang="en-CA" sz="1600" dirty="0"/>
              <a:t>       develop the machine learning models and to cluster Kyoto nearby areas neighborhoods.</a:t>
            </a:r>
            <a:endParaRPr lang="en-US" sz="1500" dirty="0">
              <a:solidFill>
                <a:srgbClr val="404040"/>
              </a:solidFill>
            </a:endParaRPr>
          </a:p>
        </p:txBody>
      </p:sp>
    </p:spTree>
    <p:extLst>
      <p:ext uri="{BB962C8B-B14F-4D97-AF65-F5344CB8AC3E}">
        <p14:creationId xmlns:p14="http://schemas.microsoft.com/office/powerpoint/2010/main" val="369500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1F86F4-83C9-1C4B-8931-34A9FF7CBC9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11635" y="3700470"/>
            <a:ext cx="4958323" cy="2965503"/>
          </a:xfrm>
          <a:prstGeom prst="rect">
            <a:avLst/>
          </a:prstGeom>
        </p:spPr>
      </p:pic>
      <p:cxnSp>
        <p:nvCxnSpPr>
          <p:cNvPr id="33" name="Straight Connector 26">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DD3409C-F9DB-EF4A-B9C1-C1E276284C38}"/>
              </a:ext>
            </a:extLst>
          </p:cNvPr>
          <p:cNvPicPr>
            <a:picLocks noChangeAspect="1"/>
          </p:cNvPicPr>
          <p:nvPr/>
        </p:nvPicPr>
        <p:blipFill rotWithShape="1">
          <a:blip r:embed="rId3">
            <a:extLst>
              <a:ext uri="{28A0092B-C50C-407E-A947-70E740481C1C}">
                <a14:useLocalDpi xmlns:a14="http://schemas.microsoft.com/office/drawing/2010/main" val="0"/>
              </a:ext>
            </a:extLst>
          </a:blip>
          <a:srcRect t="6248" r="-2" b="6246"/>
          <a:stretch/>
        </p:blipFill>
        <p:spPr>
          <a:xfrm>
            <a:off x="1131009" y="640823"/>
            <a:ext cx="4732940" cy="2676724"/>
          </a:xfrm>
          <a:prstGeom prst="rect">
            <a:avLst/>
          </a:prstGeom>
        </p:spPr>
      </p:pic>
      <p:cxnSp>
        <p:nvCxnSpPr>
          <p:cNvPr id="34" name="Straight Connector 28">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0">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room with a large window&#10;&#10;Description automatically generated">
            <a:extLst>
              <a:ext uri="{FF2B5EF4-FFF2-40B4-BE49-F238E27FC236}">
                <a16:creationId xmlns:a16="http://schemas.microsoft.com/office/drawing/2014/main" id="{C8F01962-7025-2B43-8538-37469AF06DAA}"/>
              </a:ext>
            </a:extLst>
          </p:cNvPr>
          <p:cNvPicPr>
            <a:picLocks noChangeAspect="1"/>
          </p:cNvPicPr>
          <p:nvPr/>
        </p:nvPicPr>
        <p:blipFill rotWithShape="1">
          <a:blip r:embed="rId4">
            <a:extLst>
              <a:ext uri="{28A0092B-C50C-407E-A947-70E740481C1C}">
                <a14:useLocalDpi xmlns:a14="http://schemas.microsoft.com/office/drawing/2010/main" val="0"/>
              </a:ext>
            </a:extLst>
          </a:blip>
          <a:srcRect r="12279" b="-2"/>
          <a:stretch/>
        </p:blipFill>
        <p:spPr>
          <a:xfrm>
            <a:off x="2022253" y="3972030"/>
            <a:ext cx="2950451" cy="2245147"/>
          </a:xfrm>
          <a:prstGeom prst="rect">
            <a:avLst/>
          </a:prstGeom>
        </p:spPr>
      </p:pic>
      <p:pic>
        <p:nvPicPr>
          <p:cNvPr id="3" name="Picture 2">
            <a:extLst>
              <a:ext uri="{FF2B5EF4-FFF2-40B4-BE49-F238E27FC236}">
                <a16:creationId xmlns:a16="http://schemas.microsoft.com/office/drawing/2014/main" id="{96B12FB9-418C-5349-84CE-F922FDA2DE5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347149" y="768840"/>
            <a:ext cx="3208428" cy="2138952"/>
          </a:xfrm>
          <a:prstGeom prst="rect">
            <a:avLst/>
          </a:prstGeom>
        </p:spPr>
      </p:pic>
    </p:spTree>
    <p:extLst>
      <p:ext uri="{BB962C8B-B14F-4D97-AF65-F5344CB8AC3E}">
        <p14:creationId xmlns:p14="http://schemas.microsoft.com/office/powerpoint/2010/main" val="195012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544CD-28EA-45FC-B2DC-74480CFF9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85B29C-E5D0-4F2C-B5BD-13B39F11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r>
              <a:rPr lang="en-US" sz="2400" b="1">
                <a:solidFill>
                  <a:srgbClr val="FFFFFF"/>
                </a:solidFill>
              </a:rPr>
              <a:t>III. Methodology section</a:t>
            </a:r>
            <a:endParaRPr lang="en-US" sz="2400">
              <a:solidFill>
                <a:srgbClr val="FFFFFF"/>
              </a:solidFill>
            </a:endParaRPr>
          </a:p>
        </p:txBody>
      </p:sp>
      <p:graphicFrame>
        <p:nvGraphicFramePr>
          <p:cNvPr id="5" name="Content Placeholder 2">
            <a:extLst>
              <a:ext uri="{FF2B5EF4-FFF2-40B4-BE49-F238E27FC236}">
                <a16:creationId xmlns:a16="http://schemas.microsoft.com/office/drawing/2014/main" id="{8927580C-9719-4FD0-B498-65B5DD03431B}"/>
              </a:ext>
            </a:extLst>
          </p:cNvPr>
          <p:cNvGraphicFramePr>
            <a:graphicFrameLocks noGrp="1"/>
          </p:cNvGraphicFramePr>
          <p:nvPr>
            <p:ph idx="1"/>
            <p:extLst>
              <p:ext uri="{D42A27DB-BD31-4B8C-83A1-F6EECF244321}">
                <p14:modId xmlns:p14="http://schemas.microsoft.com/office/powerpoint/2010/main" val="3946920792"/>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05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owl of food on a table&#10;&#10;Description automatically generated">
            <a:extLst>
              <a:ext uri="{FF2B5EF4-FFF2-40B4-BE49-F238E27FC236}">
                <a16:creationId xmlns:a16="http://schemas.microsoft.com/office/drawing/2014/main" id="{86AC2769-9AF3-0847-A53B-D1722381D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993" y="4126176"/>
            <a:ext cx="3621622" cy="1955675"/>
          </a:xfrm>
          <a:prstGeom prst="rect">
            <a:avLst/>
          </a:prstGeom>
        </p:spPr>
      </p:pic>
      <p:sp>
        <p:nvSpPr>
          <p:cNvPr id="20" name="Rectangle 13">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 screen with text&#10;&#10;Description automatically generated">
            <a:extLst>
              <a:ext uri="{FF2B5EF4-FFF2-40B4-BE49-F238E27FC236}">
                <a16:creationId xmlns:a16="http://schemas.microsoft.com/office/drawing/2014/main" id="{21DE5F46-97C7-3440-8B2E-78C92FC95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721" y="326520"/>
            <a:ext cx="1940077" cy="2900383"/>
          </a:xfrm>
          <a:prstGeom prst="rect">
            <a:avLst/>
          </a:prstGeom>
        </p:spPr>
      </p:pic>
      <p:sp>
        <p:nvSpPr>
          <p:cNvPr id="21" name="Rectangle 15">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piece of paper&#10;&#10;Description automatically generated">
            <a:extLst>
              <a:ext uri="{FF2B5EF4-FFF2-40B4-BE49-F238E27FC236}">
                <a16:creationId xmlns:a16="http://schemas.microsoft.com/office/drawing/2014/main" id="{3160FD0F-89A7-3D41-804A-CD7D70706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565" y="3600646"/>
            <a:ext cx="5506703" cy="2866890"/>
          </a:xfrm>
          <a:prstGeom prst="rect">
            <a:avLst/>
          </a:prstGeom>
        </p:spPr>
      </p:pic>
      <p:pic>
        <p:nvPicPr>
          <p:cNvPr id="7" name="Picture 6" descr="A picture containing text, map&#10;&#10;Description automatically generated">
            <a:extLst>
              <a:ext uri="{FF2B5EF4-FFF2-40B4-BE49-F238E27FC236}">
                <a16:creationId xmlns:a16="http://schemas.microsoft.com/office/drawing/2014/main" id="{D7C44F92-549F-B245-A994-CB37D48052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570" y="219920"/>
            <a:ext cx="5114887" cy="2864336"/>
          </a:xfrm>
          <a:prstGeom prst="rect">
            <a:avLst/>
          </a:prstGeom>
        </p:spPr>
      </p:pic>
    </p:spTree>
    <p:extLst>
      <p:ext uri="{BB962C8B-B14F-4D97-AF65-F5344CB8AC3E}">
        <p14:creationId xmlns:p14="http://schemas.microsoft.com/office/powerpoint/2010/main" val="213196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7AC8C2-7CB1-4E9C-8AB7-47B632D43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920" y="804334"/>
            <a:ext cx="10550161" cy="510226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298CEC4-AAEA-44CE-9159-E949362D4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968883"/>
            <a:ext cx="10222992" cy="4773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device&#10;&#10;Description automatically generated">
            <a:extLst>
              <a:ext uri="{FF2B5EF4-FFF2-40B4-BE49-F238E27FC236}">
                <a16:creationId xmlns:a16="http://schemas.microsoft.com/office/drawing/2014/main" id="{B8DFA7FF-0CAF-844F-95A0-80E951BAF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63" y="1288923"/>
            <a:ext cx="9556274" cy="4133088"/>
          </a:xfrm>
          <a:prstGeom prst="rect">
            <a:avLst/>
          </a:prstGeom>
        </p:spPr>
      </p:pic>
      <p:sp>
        <p:nvSpPr>
          <p:cNvPr id="7" name="TextBox 6">
            <a:extLst>
              <a:ext uri="{FF2B5EF4-FFF2-40B4-BE49-F238E27FC236}">
                <a16:creationId xmlns:a16="http://schemas.microsoft.com/office/drawing/2014/main" id="{236DA925-E59F-F942-BB81-4498CD684B42}"/>
              </a:ext>
            </a:extLst>
          </p:cNvPr>
          <p:cNvSpPr txBox="1"/>
          <p:nvPr/>
        </p:nvSpPr>
        <p:spPr>
          <a:xfrm>
            <a:off x="984504" y="254865"/>
            <a:ext cx="3624146" cy="369332"/>
          </a:xfrm>
          <a:prstGeom prst="rect">
            <a:avLst/>
          </a:prstGeom>
          <a:noFill/>
        </p:spPr>
        <p:txBody>
          <a:bodyPr wrap="square" rtlCol="0">
            <a:spAutoFit/>
          </a:bodyPr>
          <a:lstStyle/>
          <a:p>
            <a:r>
              <a:rPr lang="en-US" dirty="0"/>
              <a:t>The 1</a:t>
            </a:r>
            <a:r>
              <a:rPr lang="en-US" baseline="30000" dirty="0"/>
              <a:t>st</a:t>
            </a:r>
            <a:r>
              <a:rPr lang="en-US" dirty="0"/>
              <a:t> Cluster</a:t>
            </a:r>
          </a:p>
        </p:txBody>
      </p:sp>
    </p:spTree>
    <p:extLst>
      <p:ext uri="{BB962C8B-B14F-4D97-AF65-F5344CB8AC3E}">
        <p14:creationId xmlns:p14="http://schemas.microsoft.com/office/powerpoint/2010/main" val="286231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BE347A14-66A7-B949-92D4-A203BF7B3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14" y="956411"/>
            <a:ext cx="6532354" cy="1588325"/>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DB3C6433-0B3A-A94E-B82E-C5FC15571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255" y="956411"/>
            <a:ext cx="5067943" cy="849240"/>
          </a:xfrm>
          <a:prstGeom prst="rect">
            <a:avLst/>
          </a:prstGeom>
        </p:spPr>
      </p:pic>
      <p:sp>
        <p:nvSpPr>
          <p:cNvPr id="22" name="TextBox 21">
            <a:extLst>
              <a:ext uri="{FF2B5EF4-FFF2-40B4-BE49-F238E27FC236}">
                <a16:creationId xmlns:a16="http://schemas.microsoft.com/office/drawing/2014/main" id="{15F11A8F-6165-8A46-A7D0-A4FD9400B768}"/>
              </a:ext>
            </a:extLst>
          </p:cNvPr>
          <p:cNvSpPr txBox="1"/>
          <p:nvPr/>
        </p:nvSpPr>
        <p:spPr>
          <a:xfrm>
            <a:off x="111514" y="486666"/>
            <a:ext cx="1646605" cy="369332"/>
          </a:xfrm>
          <a:prstGeom prst="rect">
            <a:avLst/>
          </a:prstGeom>
          <a:noFill/>
        </p:spPr>
        <p:txBody>
          <a:bodyPr wrap="none" rtlCol="0">
            <a:spAutoFit/>
          </a:bodyPr>
          <a:lstStyle/>
          <a:p>
            <a:r>
              <a:rPr lang="en-US" dirty="0"/>
              <a:t>The 2</a:t>
            </a:r>
            <a:r>
              <a:rPr lang="en-US" baseline="30000" dirty="0"/>
              <a:t>nd</a:t>
            </a:r>
            <a:r>
              <a:rPr lang="en-US" dirty="0"/>
              <a:t> Cluster</a:t>
            </a:r>
          </a:p>
        </p:txBody>
      </p:sp>
      <p:sp>
        <p:nvSpPr>
          <p:cNvPr id="24" name="TextBox 23">
            <a:extLst>
              <a:ext uri="{FF2B5EF4-FFF2-40B4-BE49-F238E27FC236}">
                <a16:creationId xmlns:a16="http://schemas.microsoft.com/office/drawing/2014/main" id="{6CFB8894-8608-0B45-9E6B-792DE7D3ACDB}"/>
              </a:ext>
            </a:extLst>
          </p:cNvPr>
          <p:cNvSpPr txBox="1"/>
          <p:nvPr/>
        </p:nvSpPr>
        <p:spPr>
          <a:xfrm>
            <a:off x="6853255" y="486666"/>
            <a:ext cx="1628266" cy="369332"/>
          </a:xfrm>
          <a:prstGeom prst="rect">
            <a:avLst/>
          </a:prstGeom>
          <a:noFill/>
        </p:spPr>
        <p:txBody>
          <a:bodyPr wrap="none" rtlCol="0">
            <a:spAutoFit/>
          </a:bodyPr>
          <a:lstStyle/>
          <a:p>
            <a:r>
              <a:rPr lang="en-US" dirty="0"/>
              <a:t>The 3</a:t>
            </a:r>
            <a:r>
              <a:rPr lang="en-US" baseline="30000" dirty="0"/>
              <a:t>rd</a:t>
            </a:r>
            <a:r>
              <a:rPr lang="en-US" dirty="0"/>
              <a:t> Cluster</a:t>
            </a:r>
          </a:p>
        </p:txBody>
      </p:sp>
      <p:pic>
        <p:nvPicPr>
          <p:cNvPr id="28" name="Picture 27" descr="A screenshot of a cell phone&#10;&#10;Description automatically generated">
            <a:extLst>
              <a:ext uri="{FF2B5EF4-FFF2-40B4-BE49-F238E27FC236}">
                <a16:creationId xmlns:a16="http://schemas.microsoft.com/office/drawing/2014/main" id="{E157CEFB-3D4F-CD4B-A6FD-CBF9A1FC96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14" y="3429000"/>
            <a:ext cx="6573676" cy="936251"/>
          </a:xfrm>
          <a:prstGeom prst="rect">
            <a:avLst/>
          </a:prstGeom>
        </p:spPr>
      </p:pic>
      <p:pic>
        <p:nvPicPr>
          <p:cNvPr id="32" name="Picture 31" descr="A screenshot of a cell phone&#10;&#10;Description automatically generated">
            <a:extLst>
              <a:ext uri="{FF2B5EF4-FFF2-40B4-BE49-F238E27FC236}">
                <a16:creationId xmlns:a16="http://schemas.microsoft.com/office/drawing/2014/main" id="{9F384D47-5DC1-C84F-ADDB-18B650897D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3254" y="3436253"/>
            <a:ext cx="5067943" cy="708588"/>
          </a:xfrm>
          <a:prstGeom prst="rect">
            <a:avLst/>
          </a:prstGeom>
        </p:spPr>
      </p:pic>
      <p:pic>
        <p:nvPicPr>
          <p:cNvPr id="36" name="Picture 35" descr="A screenshot of a cell phone&#10;&#10;Description automatically generated">
            <a:extLst>
              <a:ext uri="{FF2B5EF4-FFF2-40B4-BE49-F238E27FC236}">
                <a16:creationId xmlns:a16="http://schemas.microsoft.com/office/drawing/2014/main" id="{54B18326-843A-4747-816C-1391EC9665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514" y="5249515"/>
            <a:ext cx="6573676" cy="1061132"/>
          </a:xfrm>
          <a:prstGeom prst="rect">
            <a:avLst/>
          </a:prstGeom>
        </p:spPr>
      </p:pic>
      <p:sp>
        <p:nvSpPr>
          <p:cNvPr id="40" name="TextBox 39">
            <a:extLst>
              <a:ext uri="{FF2B5EF4-FFF2-40B4-BE49-F238E27FC236}">
                <a16:creationId xmlns:a16="http://schemas.microsoft.com/office/drawing/2014/main" id="{93A4D3DD-3F4B-7545-B2B7-4C1A9AE22CDD}"/>
              </a:ext>
            </a:extLst>
          </p:cNvPr>
          <p:cNvSpPr txBox="1"/>
          <p:nvPr/>
        </p:nvSpPr>
        <p:spPr>
          <a:xfrm>
            <a:off x="111514" y="2963119"/>
            <a:ext cx="1619354" cy="369332"/>
          </a:xfrm>
          <a:prstGeom prst="rect">
            <a:avLst/>
          </a:prstGeom>
          <a:noFill/>
        </p:spPr>
        <p:txBody>
          <a:bodyPr wrap="none" rtlCol="0">
            <a:spAutoFit/>
          </a:bodyPr>
          <a:lstStyle/>
          <a:p>
            <a:r>
              <a:rPr lang="en-US" dirty="0"/>
              <a:t>The 4</a:t>
            </a:r>
            <a:r>
              <a:rPr lang="en-US" baseline="30000" dirty="0"/>
              <a:t>th</a:t>
            </a:r>
            <a:r>
              <a:rPr lang="en-US" dirty="0"/>
              <a:t> Cluster</a:t>
            </a:r>
          </a:p>
        </p:txBody>
      </p:sp>
      <p:sp>
        <p:nvSpPr>
          <p:cNvPr id="41" name="TextBox 40">
            <a:extLst>
              <a:ext uri="{FF2B5EF4-FFF2-40B4-BE49-F238E27FC236}">
                <a16:creationId xmlns:a16="http://schemas.microsoft.com/office/drawing/2014/main" id="{54463B2C-6C89-A449-B7EA-34B9E8AE9727}"/>
              </a:ext>
            </a:extLst>
          </p:cNvPr>
          <p:cNvSpPr txBox="1"/>
          <p:nvPr/>
        </p:nvSpPr>
        <p:spPr>
          <a:xfrm>
            <a:off x="6853254" y="2951544"/>
            <a:ext cx="1619354" cy="369332"/>
          </a:xfrm>
          <a:prstGeom prst="rect">
            <a:avLst/>
          </a:prstGeom>
          <a:noFill/>
        </p:spPr>
        <p:txBody>
          <a:bodyPr wrap="none" rtlCol="0">
            <a:spAutoFit/>
          </a:bodyPr>
          <a:lstStyle/>
          <a:p>
            <a:r>
              <a:rPr lang="en-US" dirty="0"/>
              <a:t>The 5</a:t>
            </a:r>
            <a:r>
              <a:rPr lang="en-US" baseline="30000" dirty="0"/>
              <a:t>th</a:t>
            </a:r>
            <a:r>
              <a:rPr lang="en-US" dirty="0"/>
              <a:t> Cluster</a:t>
            </a:r>
          </a:p>
        </p:txBody>
      </p:sp>
      <p:sp>
        <p:nvSpPr>
          <p:cNvPr id="42" name="TextBox 41">
            <a:extLst>
              <a:ext uri="{FF2B5EF4-FFF2-40B4-BE49-F238E27FC236}">
                <a16:creationId xmlns:a16="http://schemas.microsoft.com/office/drawing/2014/main" id="{7540B537-9FDD-8D41-AC0A-1F740CC1B1FA}"/>
              </a:ext>
            </a:extLst>
          </p:cNvPr>
          <p:cNvSpPr txBox="1"/>
          <p:nvPr/>
        </p:nvSpPr>
        <p:spPr>
          <a:xfrm>
            <a:off x="111514" y="4780344"/>
            <a:ext cx="1619354" cy="369332"/>
          </a:xfrm>
          <a:prstGeom prst="rect">
            <a:avLst/>
          </a:prstGeom>
          <a:noFill/>
        </p:spPr>
        <p:txBody>
          <a:bodyPr wrap="none" rtlCol="0">
            <a:spAutoFit/>
          </a:bodyPr>
          <a:lstStyle/>
          <a:p>
            <a:r>
              <a:rPr lang="en-US" dirty="0"/>
              <a:t>The 6</a:t>
            </a:r>
            <a:r>
              <a:rPr lang="en-US" baseline="30000" dirty="0"/>
              <a:t>th</a:t>
            </a:r>
            <a:r>
              <a:rPr lang="en-US" dirty="0"/>
              <a:t> Cluster</a:t>
            </a:r>
          </a:p>
        </p:txBody>
      </p:sp>
    </p:spTree>
    <p:extLst>
      <p:ext uri="{BB962C8B-B14F-4D97-AF65-F5344CB8AC3E}">
        <p14:creationId xmlns:p14="http://schemas.microsoft.com/office/powerpoint/2010/main" val="188268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248665" y="2660468"/>
            <a:ext cx="3057117" cy="1537059"/>
          </a:xfrm>
          <a:prstGeom prst="rect">
            <a:avLst/>
          </a:prstGeom>
          <a:solidFill>
            <a:schemeClr val="accent2"/>
          </a:solidFill>
          <a:ln w="190500" cap="sq" cmpd="thinThick">
            <a:solidFill>
              <a:schemeClr val="accent2"/>
            </a:solidFill>
            <a:miter lim="800000"/>
          </a:ln>
        </p:spPr>
        <p:txBody>
          <a:bodyPr wrap="square" anchor="ctr">
            <a:normAutofit/>
          </a:bodyPr>
          <a:lstStyle/>
          <a:p>
            <a:r>
              <a:rPr lang="en-US" sz="2600" b="1" dirty="0">
                <a:solidFill>
                  <a:srgbClr val="FFFFFF"/>
                </a:solidFill>
              </a:rPr>
              <a:t>IV. Results Section</a:t>
            </a:r>
            <a:endParaRPr lang="en-US" sz="2600" dirty="0">
              <a:solidFill>
                <a:srgbClr val="FFFFFF"/>
              </a:solidFill>
            </a:endParaRPr>
          </a:p>
        </p:txBody>
      </p:sp>
      <p:sp>
        <p:nvSpPr>
          <p:cNvPr id="24" name="Content Placeholder 2">
            <a:extLst>
              <a:ext uri="{FF2B5EF4-FFF2-40B4-BE49-F238E27FC236}">
                <a16:creationId xmlns:a16="http://schemas.microsoft.com/office/drawing/2014/main" id="{0EA86C8A-ABAF-4C50-87C6-C21F26C84DF9}"/>
              </a:ext>
            </a:extLst>
          </p:cNvPr>
          <p:cNvSpPr>
            <a:spLocks noGrp="1"/>
          </p:cNvSpPr>
          <p:nvPr>
            <p:ph idx="1"/>
          </p:nvPr>
        </p:nvSpPr>
        <p:spPr>
          <a:xfrm>
            <a:off x="5405379" y="933467"/>
            <a:ext cx="5960962" cy="6528121"/>
          </a:xfrm>
        </p:spPr>
        <p:txBody>
          <a:bodyPr anchor="ctr">
            <a:normAutofit/>
          </a:bodyPr>
          <a:lstStyle/>
          <a:p>
            <a:pPr marL="0" indent="0">
              <a:lnSpc>
                <a:spcPct val="90000"/>
              </a:lnSpc>
              <a:buNone/>
            </a:pPr>
            <a:r>
              <a:rPr lang="en-CA" sz="1400" dirty="0"/>
              <a:t>1. Hotels close to center of ward and tourist attractions have the most facilities:  </a:t>
            </a:r>
            <a:r>
              <a:rPr lang="en-CA" sz="1200" dirty="0">
                <a:solidFill>
                  <a:schemeClr val="accent2">
                    <a:lumMod val="75000"/>
                  </a:schemeClr>
                </a:solidFill>
              </a:rPr>
              <a:t>Hotel Gran </a:t>
            </a:r>
            <a:r>
              <a:rPr lang="en-CA" sz="1200" dirty="0" err="1">
                <a:solidFill>
                  <a:schemeClr val="accent2">
                    <a:lumMod val="75000"/>
                  </a:schemeClr>
                </a:solidFill>
              </a:rPr>
              <a:t>Ms</a:t>
            </a:r>
            <a:r>
              <a:rPr lang="en-CA" sz="1200" dirty="0">
                <a:solidFill>
                  <a:schemeClr val="accent2">
                    <a:lumMod val="75000"/>
                  </a:schemeClr>
                </a:solidFill>
              </a:rPr>
              <a:t> Kyoto, Hotel </a:t>
            </a:r>
            <a:r>
              <a:rPr lang="en-CA" sz="1200" dirty="0" err="1">
                <a:solidFill>
                  <a:schemeClr val="accent2">
                    <a:lumMod val="75000"/>
                  </a:schemeClr>
                </a:solidFill>
              </a:rPr>
              <a:t>Resol</a:t>
            </a:r>
            <a:r>
              <a:rPr lang="en-CA" sz="1200" dirty="0">
                <a:solidFill>
                  <a:schemeClr val="accent2">
                    <a:lumMod val="75000"/>
                  </a:schemeClr>
                </a:solidFill>
              </a:rPr>
              <a:t> Kyoto </a:t>
            </a:r>
            <a:r>
              <a:rPr lang="en-CA" sz="1200" dirty="0" err="1">
                <a:solidFill>
                  <a:schemeClr val="accent2">
                    <a:lumMod val="75000"/>
                  </a:schemeClr>
                </a:solidFill>
              </a:rPr>
              <a:t>Kawaramachi</a:t>
            </a:r>
            <a:r>
              <a:rPr lang="en-CA" sz="1200" dirty="0">
                <a:solidFill>
                  <a:schemeClr val="accent2">
                    <a:lumMod val="75000"/>
                  </a:schemeClr>
                </a:solidFill>
              </a:rPr>
              <a:t> </a:t>
            </a:r>
            <a:r>
              <a:rPr lang="en-CA" sz="1200" dirty="0" err="1">
                <a:solidFill>
                  <a:schemeClr val="accent2">
                    <a:lumMod val="75000"/>
                  </a:schemeClr>
                </a:solidFill>
              </a:rPr>
              <a:t>Sanjo</a:t>
            </a:r>
            <a:r>
              <a:rPr lang="en-CA" sz="1200" dirty="0">
                <a:solidFill>
                  <a:schemeClr val="accent2">
                    <a:lumMod val="75000"/>
                  </a:schemeClr>
                </a:solidFill>
              </a:rPr>
              <a:t>, The Thousand Kyoto…</a:t>
            </a:r>
            <a:r>
              <a:rPr lang="en-CA" sz="1400" dirty="0">
                <a:solidFill>
                  <a:schemeClr val="tx1"/>
                </a:solidFill>
              </a:rPr>
              <a:t> c</a:t>
            </a:r>
            <a:r>
              <a:rPr lang="en-CA" sz="1400" dirty="0"/>
              <a:t>ompared to hotels located further from center of ward and tourist attractions:  </a:t>
            </a:r>
            <a:r>
              <a:rPr lang="en-CA" sz="1200" dirty="0" err="1">
                <a:solidFill>
                  <a:schemeClr val="accent2">
                    <a:lumMod val="75000"/>
                  </a:schemeClr>
                </a:solidFill>
              </a:rPr>
              <a:t>Kiraku</a:t>
            </a:r>
            <a:r>
              <a:rPr lang="en-CA" sz="1200" dirty="0">
                <a:solidFill>
                  <a:schemeClr val="accent2">
                    <a:lumMod val="75000"/>
                  </a:schemeClr>
                </a:solidFill>
              </a:rPr>
              <a:t> Kyoto </a:t>
            </a:r>
            <a:r>
              <a:rPr lang="en-CA" sz="1200" dirty="0" err="1">
                <a:solidFill>
                  <a:schemeClr val="accent2">
                    <a:lumMod val="75000"/>
                  </a:schemeClr>
                </a:solidFill>
              </a:rPr>
              <a:t>Aneyakoji</a:t>
            </a:r>
            <a:r>
              <a:rPr lang="en-CA" sz="1200" dirty="0">
                <a:solidFill>
                  <a:schemeClr val="accent2">
                    <a:lumMod val="75000"/>
                  </a:schemeClr>
                </a:solidFill>
              </a:rPr>
              <a:t>, Grand Prince Hotel Kyoto, </a:t>
            </a:r>
            <a:r>
              <a:rPr lang="en-CA" sz="1200" dirty="0" err="1">
                <a:solidFill>
                  <a:schemeClr val="accent2">
                    <a:lumMod val="75000"/>
                  </a:schemeClr>
                </a:solidFill>
              </a:rPr>
              <a:t>Imu</a:t>
            </a:r>
            <a:r>
              <a:rPr lang="en-CA" sz="1200" dirty="0">
                <a:solidFill>
                  <a:schemeClr val="accent2">
                    <a:lumMod val="75000"/>
                  </a:schemeClr>
                </a:solidFill>
              </a:rPr>
              <a:t> Hotel Kyoto…</a:t>
            </a:r>
          </a:p>
          <a:p>
            <a:pPr marL="0" indent="0">
              <a:lnSpc>
                <a:spcPct val="90000"/>
              </a:lnSpc>
              <a:buNone/>
            </a:pPr>
            <a:endParaRPr lang="en-CA" sz="1200" dirty="0">
              <a:solidFill>
                <a:schemeClr val="tx1"/>
              </a:solidFill>
            </a:endParaRPr>
          </a:p>
          <a:p>
            <a:pPr marL="0" indent="0">
              <a:lnSpc>
                <a:spcPct val="90000"/>
              </a:lnSpc>
              <a:buNone/>
            </a:pPr>
            <a:r>
              <a:rPr lang="en-CA" sz="1200" dirty="0">
                <a:solidFill>
                  <a:schemeClr val="tx1"/>
                </a:solidFill>
              </a:rPr>
              <a:t>2. </a:t>
            </a:r>
            <a:r>
              <a:rPr lang="en-CA" sz="1400" dirty="0"/>
              <a:t>wide range of restaurants (</a:t>
            </a:r>
            <a:r>
              <a:rPr lang="en-CA" sz="1400" dirty="0" err="1"/>
              <a:t>Yoshoku</a:t>
            </a:r>
            <a:r>
              <a:rPr lang="en-CA" sz="1400" dirty="0"/>
              <a:t>, American, Chinese, Donburi, Dim </a:t>
            </a:r>
            <a:r>
              <a:rPr lang="en-CA" sz="1400" dirty="0" err="1"/>
              <a:t>Sum.etc</a:t>
            </a:r>
            <a:r>
              <a:rPr lang="en-CA" sz="1400" dirty="0"/>
              <a:t>),  Art museum,  Antique Shop, Beer bar, Camera store, Flower shop, Ice Cream Shop, Grocery stores, Train station… close to each hotel</a:t>
            </a:r>
          </a:p>
          <a:p>
            <a:pPr marL="0" indent="0">
              <a:lnSpc>
                <a:spcPct val="90000"/>
              </a:lnSpc>
              <a:buNone/>
            </a:pPr>
            <a:endParaRPr lang="en-CA" sz="1400" dirty="0"/>
          </a:p>
          <a:p>
            <a:pPr marL="0" indent="0">
              <a:lnSpc>
                <a:spcPct val="90000"/>
              </a:lnSpc>
              <a:buNone/>
            </a:pPr>
            <a:r>
              <a:rPr lang="en-CA" sz="1400" dirty="0"/>
              <a:t>3. Hotels from central areas have particular facilities, such as: local and foreign restaurants, cafe, bar, bakery, grocery stores along with tourist attractions: </a:t>
            </a:r>
            <a:r>
              <a:rPr lang="en-CA" sz="1400" dirty="0" err="1">
                <a:solidFill>
                  <a:schemeClr val="accent2">
                    <a:lumMod val="75000"/>
                  </a:schemeClr>
                </a:solidFill>
              </a:rPr>
              <a:t>Nineizaka</a:t>
            </a:r>
            <a:r>
              <a:rPr lang="en-CA" sz="1400" dirty="0">
                <a:solidFill>
                  <a:schemeClr val="accent2">
                    <a:lumMod val="75000"/>
                  </a:schemeClr>
                </a:solidFill>
              </a:rPr>
              <a:t> (</a:t>
            </a:r>
            <a:r>
              <a:rPr lang="en-CA" sz="1400" dirty="0" err="1">
                <a:solidFill>
                  <a:schemeClr val="accent2">
                    <a:lumMod val="75000"/>
                  </a:schemeClr>
                </a:solidFill>
              </a:rPr>
              <a:t>Ninenzaka</a:t>
            </a:r>
            <a:r>
              <a:rPr lang="en-CA" sz="1400" dirty="0">
                <a:solidFill>
                  <a:schemeClr val="accent2">
                    <a:lumMod val="75000"/>
                  </a:schemeClr>
                </a:solidFill>
              </a:rPr>
              <a:t>), </a:t>
            </a:r>
            <a:r>
              <a:rPr lang="en-CA" sz="1400" dirty="0" err="1">
                <a:solidFill>
                  <a:schemeClr val="accent2">
                    <a:lumMod val="75000"/>
                  </a:schemeClr>
                </a:solidFill>
              </a:rPr>
              <a:t>Hōkan</a:t>
            </a:r>
            <a:r>
              <a:rPr lang="en-CA" sz="1400" dirty="0">
                <a:solidFill>
                  <a:schemeClr val="accent2">
                    <a:lumMod val="75000"/>
                  </a:schemeClr>
                </a:solidFill>
              </a:rPr>
              <a:t>-ji Temple, The Museum of Kyoto, Higashiyama </a:t>
            </a:r>
            <a:r>
              <a:rPr lang="en-CA" sz="1400" dirty="0" err="1">
                <a:solidFill>
                  <a:schemeClr val="accent2">
                    <a:lumMod val="75000"/>
                  </a:schemeClr>
                </a:solidFill>
              </a:rPr>
              <a:t>Jisho</a:t>
            </a:r>
            <a:r>
              <a:rPr lang="en-CA" sz="1400" dirty="0">
                <a:solidFill>
                  <a:schemeClr val="accent2">
                    <a:lumMod val="75000"/>
                  </a:schemeClr>
                </a:solidFill>
              </a:rPr>
              <a:t>-ji, Heian Shrine…</a:t>
            </a:r>
          </a:p>
          <a:p>
            <a:pPr marL="0" indent="0">
              <a:lnSpc>
                <a:spcPct val="90000"/>
              </a:lnSpc>
              <a:buNone/>
            </a:pPr>
            <a:endParaRPr lang="en-CA" sz="1400" dirty="0"/>
          </a:p>
          <a:p>
            <a:pPr marL="0" indent="0">
              <a:lnSpc>
                <a:spcPct val="90000"/>
              </a:lnSpc>
              <a:buNone/>
            </a:pPr>
            <a:r>
              <a:rPr lang="en-CA" sz="1400" dirty="0"/>
              <a:t>4. The clusters were grouped by </a:t>
            </a:r>
            <a:r>
              <a:rPr lang="en-CA" dirty="0">
                <a:solidFill>
                  <a:schemeClr val="accent2">
                    <a:lumMod val="75000"/>
                  </a:schemeClr>
                </a:solidFill>
              </a:rPr>
              <a:t>similarities</a:t>
            </a:r>
            <a:r>
              <a:rPr lang="en-CA" sz="1400" dirty="0"/>
              <a:t>. Hotels with common venues and many tourism attractions were grouped together, compared to hotels located in less crowded areas and with fewer facilities and tourism attractions.</a:t>
            </a:r>
          </a:p>
          <a:p>
            <a:pPr marL="0" indent="0">
              <a:lnSpc>
                <a:spcPct val="90000"/>
              </a:lnSpc>
              <a:buNone/>
            </a:pPr>
            <a:r>
              <a:rPr lang="en-CA" sz="1400" dirty="0"/>
              <a:t>   the 1</a:t>
            </a:r>
            <a:r>
              <a:rPr lang="en-CA" sz="1400" baseline="30000" dirty="0"/>
              <a:t>st</a:t>
            </a:r>
            <a:r>
              <a:rPr lang="en-CA" sz="1400" dirty="0"/>
              <a:t> Cluster contains the most number of hotels. They have the </a:t>
            </a:r>
            <a:r>
              <a:rPr lang="en-CA" sz="1400" dirty="0">
                <a:solidFill>
                  <a:schemeClr val="accent2">
                    <a:lumMod val="75000"/>
                  </a:schemeClr>
                </a:solidFill>
              </a:rPr>
              <a:t>largest number</a:t>
            </a:r>
            <a:r>
              <a:rPr lang="en-CA" sz="1400" dirty="0"/>
              <a:t> of facilities and benefits from tourist attractions. These are also the </a:t>
            </a:r>
            <a:r>
              <a:rPr lang="en-CA" sz="1400" dirty="0">
                <a:solidFill>
                  <a:schemeClr val="accent2">
                    <a:lumMod val="75000"/>
                  </a:schemeClr>
                </a:solidFill>
              </a:rPr>
              <a:t>most expensive </a:t>
            </a:r>
            <a:r>
              <a:rPr lang="en-CA" sz="1400" dirty="0"/>
              <a:t>ones.</a:t>
            </a:r>
          </a:p>
          <a:p>
            <a:pPr marL="0" indent="0">
              <a:lnSpc>
                <a:spcPct val="90000"/>
              </a:lnSpc>
              <a:buNone/>
            </a:pPr>
            <a:endParaRPr lang="en-CA" sz="1400" dirty="0">
              <a:solidFill>
                <a:schemeClr val="tx1"/>
              </a:solidFill>
            </a:endParaRPr>
          </a:p>
          <a:p>
            <a:pPr>
              <a:lnSpc>
                <a:spcPct val="90000"/>
              </a:lnSpc>
            </a:pPr>
            <a:endParaRPr lang="en-CA" sz="1400" dirty="0">
              <a:solidFill>
                <a:schemeClr val="tx1">
                  <a:lumMod val="75000"/>
                  <a:lumOff val="25000"/>
                </a:schemeClr>
              </a:solidFill>
            </a:endParaRPr>
          </a:p>
          <a:p>
            <a:pPr>
              <a:lnSpc>
                <a:spcPct val="90000"/>
              </a:lnSpc>
            </a:pPr>
            <a:endParaRPr lang="en-CA" sz="1400" dirty="0">
              <a:solidFill>
                <a:schemeClr val="tx1">
                  <a:lumMod val="75000"/>
                  <a:lumOff val="25000"/>
                </a:schemeClr>
              </a:solidFill>
            </a:endParaRPr>
          </a:p>
          <a:p>
            <a:pPr>
              <a:lnSpc>
                <a:spcPct val="90000"/>
              </a:lnSpc>
            </a:pPr>
            <a:endParaRPr lang="en-CA" sz="1400" dirty="0">
              <a:solidFill>
                <a:schemeClr val="tx1">
                  <a:lumMod val="75000"/>
                  <a:lumOff val="25000"/>
                </a:schemeClr>
              </a:solidFill>
            </a:endParaRPr>
          </a:p>
          <a:p>
            <a:pPr marL="0" indent="0">
              <a:lnSpc>
                <a:spcPct val="90000"/>
              </a:lnSpc>
              <a:buNone/>
            </a:pPr>
            <a:endParaRPr lang="en-CA" sz="1400" dirty="0">
              <a:solidFill>
                <a:schemeClr val="tx1">
                  <a:lumMod val="75000"/>
                  <a:lumOff val="25000"/>
                </a:schemeClr>
              </a:solidFill>
            </a:endParaRPr>
          </a:p>
        </p:txBody>
      </p:sp>
    </p:spTree>
    <p:extLst>
      <p:ext uri="{BB962C8B-B14F-4D97-AF65-F5344CB8AC3E}">
        <p14:creationId xmlns:p14="http://schemas.microsoft.com/office/powerpoint/2010/main" val="12379086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otalTime>82</TotalTime>
  <Words>720</Words>
  <Application>Microsoft Macintosh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The Battle of Neighborhoods </vt:lpstr>
      <vt:lpstr>I. Business Problem Section</vt:lpstr>
      <vt:lpstr>II. Data Section</vt:lpstr>
      <vt:lpstr>PowerPoint Presentation</vt:lpstr>
      <vt:lpstr>III. Methodology section</vt:lpstr>
      <vt:lpstr>PowerPoint Presentation</vt:lpstr>
      <vt:lpstr>PowerPoint Presentation</vt:lpstr>
      <vt:lpstr>PowerPoint Presentation</vt:lpstr>
      <vt:lpstr>IV. Results Section</vt:lpstr>
      <vt:lpstr>V. Discussion Section</vt:lpstr>
      <vt:lpstr>VI. Conclusion Section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zhouhanyu1996@163.com</dc:creator>
  <cp:lastModifiedBy>zhouhanyu1996@163.com</cp:lastModifiedBy>
  <cp:revision>6</cp:revision>
  <dcterms:created xsi:type="dcterms:W3CDTF">2020-05-05T18:24:47Z</dcterms:created>
  <dcterms:modified xsi:type="dcterms:W3CDTF">2020-05-05T19:49:23Z</dcterms:modified>
</cp:coreProperties>
</file>