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56" r:id="rId2"/>
    <p:sldId id="352" r:id="rId3"/>
    <p:sldId id="355" r:id="rId4"/>
    <p:sldId id="387" r:id="rId5"/>
    <p:sldId id="354" r:id="rId6"/>
    <p:sldId id="356" r:id="rId7"/>
    <p:sldId id="372" r:id="rId8"/>
    <p:sldId id="380" r:id="rId9"/>
    <p:sldId id="357" r:id="rId10"/>
    <p:sldId id="368" r:id="rId11"/>
    <p:sldId id="353" r:id="rId12"/>
    <p:sldId id="366" r:id="rId13"/>
    <p:sldId id="374" r:id="rId14"/>
    <p:sldId id="382" r:id="rId15"/>
    <p:sldId id="383" r:id="rId16"/>
    <p:sldId id="381" r:id="rId17"/>
    <p:sldId id="385" r:id="rId18"/>
    <p:sldId id="358" r:id="rId19"/>
    <p:sldId id="369" r:id="rId20"/>
    <p:sldId id="359" r:id="rId21"/>
    <p:sldId id="360" r:id="rId22"/>
    <p:sldId id="373" r:id="rId23"/>
    <p:sldId id="361" r:id="rId24"/>
    <p:sldId id="362" r:id="rId25"/>
    <p:sldId id="363" r:id="rId26"/>
    <p:sldId id="364" r:id="rId27"/>
    <p:sldId id="365" r:id="rId28"/>
    <p:sldId id="375" r:id="rId29"/>
    <p:sldId id="367" r:id="rId30"/>
    <p:sldId id="376" r:id="rId31"/>
    <p:sldId id="386" r:id="rId32"/>
    <p:sldId id="378" r:id="rId33"/>
    <p:sldId id="371" r:id="rId34"/>
    <p:sldId id="370" r:id="rId35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36" autoAdjust="0"/>
  </p:normalViewPr>
  <p:slideViewPr>
    <p:cSldViewPr snapToGrid="0">
      <p:cViewPr varScale="1">
        <p:scale>
          <a:sx n="136" d="100"/>
          <a:sy n="136" d="100"/>
        </p:scale>
        <p:origin x="62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11.07.2023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11.07.2023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Both HOMOGENEOUS </a:t>
            </a:r>
            <a:r>
              <a:rPr lang="en-IE" dirty="0" err="1"/>
              <a:t>poisson</a:t>
            </a:r>
            <a:r>
              <a:rPr lang="en-IE" dirty="0"/>
              <a:t> process</a:t>
            </a:r>
          </a:p>
          <a:p>
            <a:r>
              <a:rPr lang="en-IE" dirty="0"/>
              <a:t>(1)</a:t>
            </a:r>
          </a:p>
          <a:p>
            <a:pPr marL="171450" indent="-171450">
              <a:buFontTx/>
              <a:buChar char="-"/>
            </a:pPr>
            <a:r>
              <a:rPr lang="en-IE" dirty="0"/>
              <a:t>Divide time into short intervals </a:t>
            </a:r>
          </a:p>
          <a:p>
            <a:pPr marL="171450" indent="-171450">
              <a:buFontTx/>
              <a:buChar char="-"/>
            </a:pPr>
            <a:r>
              <a:rPr lang="en-IE" dirty="0"/>
              <a:t>Generate random numbers </a:t>
            </a:r>
            <a:r>
              <a:rPr lang="en-IE" i="1" dirty="0"/>
              <a:t>x</a:t>
            </a:r>
          </a:p>
          <a:p>
            <a:pPr marL="171450" indent="-171450">
              <a:buFontTx/>
              <a:buChar char="-"/>
            </a:pPr>
            <a:endParaRPr lang="en-IE" i="0" dirty="0"/>
          </a:p>
          <a:p>
            <a:r>
              <a:rPr lang="en-IE" dirty="0"/>
              <a:t>independent spike hypothesis (generation)</a:t>
            </a:r>
          </a:p>
          <a:p>
            <a:r>
              <a:rPr lang="en-IE" dirty="0"/>
              <a:t>Firing rate: spikes/second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779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predetermined rate: e.g. exponential time course</a:t>
            </a:r>
          </a:p>
          <a:p>
            <a:r>
              <a:rPr lang="en-IE" dirty="0"/>
              <a:t>Event = [0, x] spikes</a:t>
            </a:r>
          </a:p>
          <a:p>
            <a:r>
              <a:rPr lang="en-IE" dirty="0"/>
              <a:t>Event rate in paper: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- PDF for #spikes/event</a:t>
            </a:r>
          </a:p>
          <a:p>
            <a:r>
              <a:rPr lang="en-IE" dirty="0"/>
              <a:t>- For each event: draw random #spikes from 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82567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93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</a:t>
                </a:r>
                <a:r>
                  <a:rPr lang="en-IE" dirty="0" err="1"/>
                  <a:t>Aktivierungsfunktion</a:t>
                </a:r>
                <a:endParaRPr lang="en-IE" dirty="0"/>
              </a:p>
              <a:p>
                <a:r>
                  <a:rPr lang="en-IE" dirty="0"/>
                  <a:t>Spike trains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5167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 per input pixel</a:t>
            </a:r>
          </a:p>
          <a:p>
            <a:r>
              <a:rPr lang="en-IE" dirty="0"/>
              <a:t>Input-preprocessing: all-to-all</a:t>
            </a:r>
          </a:p>
          <a:p>
            <a:r>
              <a:rPr lang="en-IE" dirty="0" err="1"/>
              <a:t>Exc:inh</a:t>
            </a:r>
            <a:r>
              <a:rPr lang="en-IE" dirty="0"/>
              <a:t> = 1:1 vs. bio 4:1</a:t>
            </a:r>
          </a:p>
          <a:p>
            <a:r>
              <a:rPr lang="en-IE" dirty="0" err="1"/>
              <a:t>Exc-inh</a:t>
            </a:r>
            <a:r>
              <a:rPr lang="en-IE" dirty="0"/>
              <a:t>: one-to-one</a:t>
            </a:r>
          </a:p>
          <a:p>
            <a:r>
              <a:rPr lang="en-IE" dirty="0" err="1"/>
              <a:t>Inh-exc</a:t>
            </a:r>
            <a:r>
              <a:rPr lang="en-IE" dirty="0"/>
              <a:t>: almost all-to-all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426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Membrane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Potentiation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E" dirty="0"/>
              </a:p>
              <a:p>
                <a:r>
                  <a:rPr lang="en-IE" dirty="0"/>
                  <a:t>Depression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𝑉_𝑚𝑒𝑚</a:t>
                </a:r>
                <a:endParaRPr lang="en-IE" dirty="0"/>
              </a:p>
              <a:p>
                <a:r>
                  <a:rPr lang="en-IE" dirty="0"/>
                  <a:t>Membrane threshold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</a:t>
                </a:r>
                <a:endParaRPr lang="en-IE" dirty="0"/>
              </a:p>
              <a:p>
                <a:r>
                  <a:rPr lang="en-IE" dirty="0"/>
                  <a:t>Potentiation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𝑤^+</a:t>
                </a:r>
                <a:endParaRPr lang="en-IE" dirty="0"/>
              </a:p>
              <a:p>
                <a:r>
                  <a:rPr lang="en-IE" dirty="0"/>
                  <a:t>Depression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5223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resynaptic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trace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arget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resynaptic trace</a:t>
                </a:r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arget value</a:t>
                </a:r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𝑥_𝑝𝑟𝑒</a:t>
                </a:r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𝑥_𝑡𝑎𝑟  → </a:t>
                </a:r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3230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↔</m:t>
                    </m:r>
                  </m:oMath>
                </a14:m>
                <a:r>
                  <a:rPr lang="en-IE" dirty="0"/>
                  <a:t> decay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(𝐸_𝑟𝑒𝑠𝑡−𝑉)≠0  ↔</a:t>
                </a:r>
                <a:r>
                  <a:rPr lang="en-IE" dirty="0"/>
                  <a:t> decay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904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I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𝑔𝑒</a:t>
                </a:r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87496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Training:</a:t>
                </a:r>
              </a:p>
              <a:p>
                <a:r>
                  <a:rPr lang="en-IE" dirty="0"/>
                  <a:t>- 60.000 MNIST training set examples</a:t>
                </a:r>
              </a:p>
              <a:p>
                <a:r>
                  <a:rPr lang="en-IE" dirty="0"/>
                  <a:t>- Neurons decay to resting values (except adaptive threshold)</a:t>
                </a:r>
              </a:p>
              <a:p>
                <a:r>
                  <a:rPr lang="en-IE" dirty="0"/>
                  <a:t>Post-training: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i="0">
                    <a:latin typeface="Cambria Math" panose="02040503050406030204" pitchFamily="18" charset="0"/>
                  </a:rPr>
                  <a:t>𝜂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de-DE" b="0" i="0">
                    <a:latin typeface="Cambria Math" panose="02040503050406030204" pitchFamily="18" charset="0"/>
                  </a:rPr>
                  <a:t> </a:t>
                </a:r>
                <a:r>
                  <a:rPr lang="en-IE" dirty="0"/>
                  <a:t> 0 =&gt; fix membrane</a:t>
                </a:r>
                <a:r>
                  <a:rPr lang="en-IE" baseline="0" dirty="0"/>
                  <a:t> spiking thresholds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Assign class to EXC. Neuron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baseline="0" dirty="0"/>
                  <a:t>Acc./Testing: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10.000 MNIST test set examples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Class firing rate: average of neuron firing rates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IE" baseline="0" dirty="0"/>
                  <a:t>Max. class firing rate == class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39922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</a:t>
            </a:r>
          </a:p>
          <a:p>
            <a:r>
              <a:rPr lang="en-IE" dirty="0"/>
              <a:t>Action pot.: membrane pot. Rapidly rises &amp; falls</a:t>
            </a:r>
          </a:p>
          <a:p>
            <a:r>
              <a:rPr lang="en-IE" dirty="0"/>
              <a:t>Depolarization </a:t>
            </a:r>
            <a:r>
              <a:rPr lang="en-IE" dirty="0" err="1"/>
              <a:t>Ausbreitung</a:t>
            </a:r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13527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Colours: learning rules (red: our exponential weight dependence STDP)</a:t>
            </a:r>
          </a:p>
          <a:p>
            <a:r>
              <a:rPr lang="en-IE" dirty="0"/>
              <a:t>6400 EXC. neurons best</a:t>
            </a:r>
          </a:p>
          <a:p>
            <a:r>
              <a:rPr lang="en-IE" dirty="0"/>
              <a:t>4 as 9 most common misclassified digit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8594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Neuromorphic hardware: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bilden direkt in Hardware Funktionsweise von Neuronen nach</a:t>
            </a:r>
          </a:p>
          <a:p>
            <a:pPr marL="171450" indent="-171450">
              <a:buFontTx/>
              <a:buChar char="-"/>
            </a:pPr>
            <a:r>
              <a:rPr lang="de-DE" dirty="0"/>
              <a:t>zwischen Neuronen gibt es physisches Verbindungsnetz (Bus-System)</a:t>
            </a:r>
            <a:endParaRPr lang="en-IE" dirty="0"/>
          </a:p>
          <a:p>
            <a:r>
              <a:rPr lang="en-IE" dirty="0"/>
              <a:t>Von Neumann architecture (!= processing many small messages)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32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6874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Firing rate: abstract</a:t>
            </a:r>
          </a:p>
          <a:p>
            <a:r>
              <a:rPr lang="en-IE" dirty="0"/>
              <a:t>Unit: duration, neuron, trial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6893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Spike model: function S describe relationship between pre- and postsynaptic spike trains</a:t>
            </a:r>
          </a:p>
          <a:p>
            <a:endParaRPr lang="en-IE" dirty="0"/>
          </a:p>
          <a:p>
            <a:r>
              <a:rPr lang="en-IE" dirty="0"/>
              <a:t>Rate model: function f</a:t>
            </a:r>
          </a:p>
          <a:p>
            <a:endParaRPr lang="en-IE" dirty="0"/>
          </a:p>
          <a:p>
            <a:r>
              <a:rPr lang="en-IE" dirty="0"/>
              <a:t>Reduction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020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∑▒</a:t>
                </a:r>
                <a:r>
                  <a:rPr lang="de-DE" sz="800" b="0" i="0">
                    <a:latin typeface="Cambria Math" panose="02040503050406030204" pitchFamily="18" charset="0"/>
                  </a:rPr>
                  <a:t>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196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</a:t>
                </a:r>
                <a:r>
                  <a:rPr lang="de-DE" sz="800" b="0" i="0">
                    <a:latin typeface="Cambria Math" panose="02040503050406030204" pitchFamily="18" charset="0"/>
                  </a:rPr>
                  <a:t>▒: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7923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0 to 255 proportional to 0 to 65.75Hz (:4)</a:t>
            </a:r>
          </a:p>
          <a:p>
            <a:r>
              <a:rPr lang="en-IE" dirty="0"/>
              <a:t>If exc. Neurons fire &lt; 5 spikes in 250ms:</a:t>
            </a:r>
          </a:p>
          <a:p>
            <a:pPr marL="171450" indent="-171450">
              <a:buFontTx/>
              <a:buChar char="-"/>
            </a:pPr>
            <a:r>
              <a:rPr lang="en-IE" dirty="0"/>
              <a:t>max. input firing rate += 32Hz</a:t>
            </a:r>
          </a:p>
          <a:p>
            <a:pPr marL="171450" indent="-171450">
              <a:buFontTx/>
              <a:buChar char="-"/>
            </a:pPr>
            <a:r>
              <a:rPr lang="en-IE" dirty="0"/>
              <a:t>Present example again for 350ms</a:t>
            </a:r>
          </a:p>
          <a:p>
            <a:pPr marL="171450" indent="-171450">
              <a:buFontTx/>
              <a:buChar char="-"/>
            </a:pPr>
            <a:r>
              <a:rPr lang="en-IE" dirty="0"/>
              <a:t>repeat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72565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Process: rare, random events in time/space, e.g. action potentials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5576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probability density function P</a:t>
            </a:r>
          </a:p>
          <a:p>
            <a:r>
              <a:rPr lang="en-IE" dirty="0"/>
              <a:t>Prob of </a:t>
            </a:r>
            <a:r>
              <a:rPr lang="en-IE" i="1" dirty="0"/>
              <a:t>n </a:t>
            </a:r>
            <a:r>
              <a:rPr lang="en-IE" i="0" dirty="0"/>
              <a:t>spike in time interval</a:t>
            </a:r>
            <a:endParaRPr lang="en-I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0762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shears.github.io/adv-ml-2020-snn-project/pages/motivation.html" TargetMode="Externa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4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41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42.png"/><Relationship Id="rId9" Type="http://schemas.openxmlformats.org/officeDocument/2006/relationships/image" Target="../media/image4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Action_potential#/media/File:Action_potential.svg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model-of-a-LIF-neuron-The-graphic-right-shows-the-temporal-course-of-the-membrane_fig6_326696777" TargetMode="External"/><Relationship Id="rId2" Type="http://schemas.openxmlformats.org/officeDocument/2006/relationships/hyperlink" Target="https://openbooks.lib.msu.edu/neuroscience/chapter/synapse-structur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esearchgate.net/figure/Illustration-of-membrane-potential-dynamics-for-a-neuron-with-th-05-and-t-1-The_fig1_353893118" TargetMode="External"/><Relationship Id="rId4" Type="http://schemas.openxmlformats.org/officeDocument/2006/relationships/hyperlink" Target="https://www.researchgate.net/figure/The-architecture-of-a-spiking-neural-network-SNN-The-network-consists-of-an-input_fig1_342529143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Neural Network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IE" dirty="0"/>
                  <a:t> threshold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/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907FEBDF-4D75-6EB5-E2D2-BAAF6FA3BFAA}"/>
              </a:ext>
            </a:extLst>
          </p:cNvPr>
          <p:cNvSpPr/>
          <p:nvPr/>
        </p:nvSpPr>
        <p:spPr>
          <a:xfrm>
            <a:off x="2390115" y="3497242"/>
            <a:ext cx="421551" cy="12286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ABE97-B51F-9DA6-47C8-B3C197F44B1F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5001FA2-4FA9-27B1-E846-9F1DEF5E262F}"/>
              </a:ext>
            </a:extLst>
          </p:cNvPr>
          <p:cNvSpPr/>
          <p:nvPr/>
        </p:nvSpPr>
        <p:spPr>
          <a:xfrm>
            <a:off x="8234667" y="377062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DC1C687-41CC-B199-1202-ED8CB327513C}"/>
              </a:ext>
            </a:extLst>
          </p:cNvPr>
          <p:cNvSpPr/>
          <p:nvPr/>
        </p:nvSpPr>
        <p:spPr>
          <a:xfrm>
            <a:off x="10943576" y="3782144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087E568-D187-4537-26EE-6AE275807888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8461004" y="3879264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455C9D57-6FB3-697B-21B7-BF2E61244592}"/>
              </a:ext>
            </a:extLst>
          </p:cNvPr>
          <p:cNvSpPr txBox="1"/>
          <p:nvPr/>
        </p:nvSpPr>
        <p:spPr>
          <a:xfrm>
            <a:off x="8244162" y="3945523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/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CB84126-725F-1F09-8D90-B58E24918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4507" y="3487617"/>
                <a:ext cx="760491" cy="391646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feld 21">
            <a:extLst>
              <a:ext uri="{FF2B5EF4-FFF2-40B4-BE49-F238E27FC236}">
                <a16:creationId xmlns:a16="http://schemas.microsoft.com/office/drawing/2014/main" id="{BB6E4501-27E4-1544-B6A1-E8AE8074DF0A}"/>
              </a:ext>
            </a:extLst>
          </p:cNvPr>
          <p:cNvSpPr txBox="1"/>
          <p:nvPr/>
        </p:nvSpPr>
        <p:spPr>
          <a:xfrm>
            <a:off x="10952191" y="3945524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705EA5-AB89-7C8C-54D9-2039686EE249}"/>
              </a:ext>
            </a:extLst>
          </p:cNvPr>
          <p:cNvSpPr txBox="1"/>
          <p:nvPr/>
        </p:nvSpPr>
        <p:spPr>
          <a:xfrm>
            <a:off x="7967350" y="312995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AEFFB8F-845C-BEC7-513B-E8031AA8E582}"/>
              </a:ext>
            </a:extLst>
          </p:cNvPr>
          <p:cNvSpPr txBox="1"/>
          <p:nvPr/>
        </p:nvSpPr>
        <p:spPr>
          <a:xfrm>
            <a:off x="10714918" y="3162765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1489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08952B7-5620-586A-2AC8-ED10275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096FCAF-4FF2-1068-DE4F-0A49D79A9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32- or 64-bit messages</a:t>
            </a:r>
          </a:p>
          <a:p>
            <a:pPr lvl="2"/>
            <a:r>
              <a:rPr lang="en-IE" dirty="0"/>
              <a:t>Singular presentation</a:t>
            </a:r>
          </a:p>
          <a:p>
            <a:pPr lvl="1"/>
            <a:r>
              <a:rPr lang="en-IE" dirty="0"/>
              <a:t>Backpropagation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FC1285-35E6-32AC-63C6-257834FCF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1-bit spike</a:t>
            </a:r>
          </a:p>
          <a:p>
            <a:pPr lvl="2"/>
            <a:r>
              <a:rPr lang="en-IE" dirty="0"/>
              <a:t>Stream of events</a:t>
            </a:r>
          </a:p>
          <a:p>
            <a:pPr lvl="1"/>
            <a:r>
              <a:rPr lang="en-IE" dirty="0"/>
              <a:t>Different learning rules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1A33C-863E-20A7-1008-808CCDA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F9678-12AE-ED54-4F19-DD69E003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72523-DC7A-2695-1BC6-6A61129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95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FE08-F2EE-07FB-D1B4-6C86980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Analogue values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dirty="0"/>
                  <a:t> spikes</a:t>
                </a:r>
              </a:p>
              <a:p>
                <a:r>
                  <a:rPr lang="en-IE" dirty="0"/>
                  <a:t>Pixel intensity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firing rate</a:t>
                </a:r>
              </a:p>
              <a:p>
                <a:r>
                  <a:rPr lang="en-IE" dirty="0"/>
                  <a:t>Firing rate augmentable</a:t>
                </a:r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nhaltsplatzhalter 10" descr="Ein Bild, das Text, Schrift, Zahl, Screenshot enthält.&#10;&#10;Automatisch generierte Beschreibung">
            <a:extLst>
              <a:ext uri="{FF2B5EF4-FFF2-40B4-BE49-F238E27FC236}">
                <a16:creationId xmlns:a16="http://schemas.microsoft.com/office/drawing/2014/main" id="{09AA9728-CDF1-38B9-85E0-4A5AA740F5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9461" t="9746" r="11273" b="4309"/>
          <a:stretch/>
        </p:blipFill>
        <p:spPr>
          <a:xfrm>
            <a:off x="6096001" y="1898858"/>
            <a:ext cx="4996374" cy="4062983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58251-8CF5-CDA8-8EE9-4A81489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DB164-7DD1-11C0-CDFA-8F294237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1797A-CCC2-F769-5C6A-7DE5CBF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635CA243-C6A4-ADBD-7A5E-A561B456FF39}"/>
              </a:ext>
            </a:extLst>
          </p:cNvPr>
          <p:cNvSpPr/>
          <p:nvPr/>
        </p:nvSpPr>
        <p:spPr>
          <a:xfrm>
            <a:off x="1603018" y="473001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56B9670-8D11-35F0-EDA5-C559E77B3968}"/>
              </a:ext>
            </a:extLst>
          </p:cNvPr>
          <p:cNvSpPr txBox="1"/>
          <p:nvPr/>
        </p:nvSpPr>
        <p:spPr>
          <a:xfrm>
            <a:off x="1001124" y="5235821"/>
            <a:ext cx="157526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Poisson model 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D1C16A3-D8C8-CD9A-A4E7-A22E348B6B23}"/>
              </a:ext>
            </a:extLst>
          </p:cNvPr>
          <p:cNvSpPr txBox="1"/>
          <p:nvPr/>
        </p:nvSpPr>
        <p:spPr>
          <a:xfrm>
            <a:off x="6096000" y="5897509"/>
            <a:ext cx="551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200" dirty="0">
                <a:solidFill>
                  <a:srgbClr val="828282"/>
                </a:solidFill>
              </a:rPr>
              <a:t>https://machinelearningmastery.com/how-to-develop-a-convolutional-neural-network-from-scratch-for-mnist-handwritten-digit-classification/ (11.07.2023)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27381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2D8B527-4680-E56A-D40C-5BCAE61B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143165" cy="3633047"/>
          </a:xfrm>
        </p:spPr>
        <p:txBody>
          <a:bodyPr/>
          <a:lstStyle/>
          <a:p>
            <a:endParaRPr lang="en-IE" dirty="0"/>
          </a:p>
          <a:p>
            <a:r>
              <a:rPr lang="en-IE" dirty="0"/>
              <a:t>Irregular </a:t>
            </a:r>
            <a:r>
              <a:rPr lang="en-IE" dirty="0" err="1"/>
              <a:t>interspike</a:t>
            </a:r>
            <a:r>
              <a:rPr lang="en-IE" dirty="0"/>
              <a:t> intervals reflect random process</a:t>
            </a:r>
          </a:p>
          <a:p>
            <a:endParaRPr lang="en-IE" dirty="0"/>
          </a:p>
          <a:p>
            <a:r>
              <a:rPr lang="en-IE" dirty="0"/>
              <a:t>Hypothesis:</a:t>
            </a:r>
          </a:p>
          <a:p>
            <a:pPr lvl="1"/>
            <a:r>
              <a:rPr lang="en-IE" dirty="0"/>
              <a:t>Generation of each spike is independent of all the other spikes.</a:t>
            </a:r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Spike train: completely described by Poisson process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13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129DD9-18DF-895B-FCF1-A4B2B65753D1}"/>
              </a:ext>
            </a:extLst>
          </p:cNvPr>
          <p:cNvSpPr txBox="1"/>
          <p:nvPr/>
        </p:nvSpPr>
        <p:spPr>
          <a:xfrm>
            <a:off x="633048" y="3539563"/>
            <a:ext cx="609131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r>
              <a:rPr lang="en-IE" dirty="0">
                <a:solidFill>
                  <a:schemeClr val="bg1"/>
                </a:solidFill>
              </a:rPr>
              <a:t>Generation of each spike is independent of all the other spikes.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3807927-E7A3-0536-D4F6-C68CB28A04B1}"/>
              </a:ext>
            </a:extLst>
          </p:cNvPr>
          <p:cNvSpPr/>
          <p:nvPr/>
        </p:nvSpPr>
        <p:spPr>
          <a:xfrm>
            <a:off x="2552587" y="443103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4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2E2FE740-5F81-D211-1A42-DEECD0992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7" r="94" b="64022"/>
          <a:stretch/>
        </p:blipFill>
        <p:spPr>
          <a:xfrm>
            <a:off x="5887329" y="1984653"/>
            <a:ext cx="4136252" cy="127344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4845FDD-0DA5-A3C3-44D8-7C5D4E6FC70E}"/>
              </a:ext>
            </a:extLst>
          </p:cNvPr>
          <p:cNvSpPr txBox="1"/>
          <p:nvPr/>
        </p:nvSpPr>
        <p:spPr>
          <a:xfrm>
            <a:off x="10023581" y="2844834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0B450F4-430D-F982-8C52-8DEC8C87B1B1}"/>
              </a:ext>
            </a:extLst>
          </p:cNvPr>
          <p:cNvCxnSpPr>
            <a:cxnSpLocks/>
          </p:cNvCxnSpPr>
          <p:nvPr/>
        </p:nvCxnSpPr>
        <p:spPr>
          <a:xfrm>
            <a:off x="8229600" y="3136795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11E0880-3C76-4AC7-16A6-5F7937C2FD4E}"/>
              </a:ext>
            </a:extLst>
          </p:cNvPr>
          <p:cNvSpPr txBox="1"/>
          <p:nvPr/>
        </p:nvSpPr>
        <p:spPr>
          <a:xfrm>
            <a:off x="7533162" y="3258100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260A-28C6-A1F9-D7E2-D3941AD1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6358B-5F75-048E-5652-2D138230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Problematic features of neuronal firing</a:t>
            </a:r>
          </a:p>
          <a:p>
            <a:pPr lvl="1"/>
            <a:r>
              <a:rPr lang="en-IE" dirty="0"/>
              <a:t>Refractory period</a:t>
            </a:r>
          </a:p>
          <a:p>
            <a:pPr lvl="1"/>
            <a:r>
              <a:rPr lang="en-IE" dirty="0"/>
              <a:t>Bursting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Extension of Poisson model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62094-17D8-DA7D-CEF3-09D07E4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474DC-BE86-5DE0-31AC-81A0275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33768-A21B-7FF4-A8E2-0F2D68C4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14</a:t>
            </a:fld>
            <a:endParaRPr lang="de-DE" noProof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D2603089-D365-1BB7-2A24-EEDF0EEA406F}"/>
              </a:ext>
            </a:extLst>
          </p:cNvPr>
          <p:cNvSpPr/>
          <p:nvPr/>
        </p:nvSpPr>
        <p:spPr>
          <a:xfrm>
            <a:off x="3015993" y="3742007"/>
            <a:ext cx="257175" cy="64008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A63599-2C8A-DFAD-2AE9-017833942160}"/>
              </a:ext>
            </a:extLst>
          </p:cNvPr>
          <p:cNvSpPr txBox="1"/>
          <p:nvPr/>
        </p:nvSpPr>
        <p:spPr>
          <a:xfrm>
            <a:off x="3478643" y="3878970"/>
            <a:ext cx="231021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Non- Poisson features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42F20A70-B89E-AD50-C3E1-80C5930BDEB8}"/>
              </a:ext>
            </a:extLst>
          </p:cNvPr>
          <p:cNvSpPr/>
          <p:nvPr/>
        </p:nvSpPr>
        <p:spPr>
          <a:xfrm>
            <a:off x="1574882" y="4487454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pic>
        <p:nvPicPr>
          <p:cNvPr id="11" name="Grafik 10" descr="Ein Bild, das Schrif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A62B7C6E-00B2-3B24-9D95-0A68CDB4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12" y="4286766"/>
            <a:ext cx="3523957" cy="1442204"/>
          </a:xfrm>
          <a:prstGeom prst="rect">
            <a:avLst/>
          </a:prstGeom>
        </p:spPr>
      </p:pic>
      <p:pic>
        <p:nvPicPr>
          <p:cNvPr id="12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89FDF31-436F-BF6A-DE09-009F219A8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097" t="43093" r="1015" b="39392"/>
          <a:stretch/>
        </p:blipFill>
        <p:spPr>
          <a:xfrm>
            <a:off x="6569612" y="3005344"/>
            <a:ext cx="3580229" cy="87362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6A843145-60E9-5065-E508-787934C3CC3D}"/>
              </a:ext>
            </a:extLst>
          </p:cNvPr>
          <p:cNvSpPr txBox="1"/>
          <p:nvPr/>
        </p:nvSpPr>
        <p:spPr>
          <a:xfrm>
            <a:off x="10183876" y="350963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110D25E-657A-60B7-045E-159A5F3CE9C1}"/>
              </a:ext>
            </a:extLst>
          </p:cNvPr>
          <p:cNvSpPr txBox="1"/>
          <p:nvPr/>
        </p:nvSpPr>
        <p:spPr>
          <a:xfrm>
            <a:off x="10149841" y="5007868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[11]</a:t>
            </a:r>
            <a:endParaRPr lang="en-IE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E5D10EC-2C34-376E-98DF-F96A2EC11F1A}"/>
              </a:ext>
            </a:extLst>
          </p:cNvPr>
          <p:cNvCxnSpPr>
            <a:cxnSpLocks/>
          </p:cNvCxnSpPr>
          <p:nvPr/>
        </p:nvCxnSpPr>
        <p:spPr>
          <a:xfrm>
            <a:off x="8215532" y="3805011"/>
            <a:ext cx="82999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75DF9C9-2774-0648-DA27-79BCF4AC0D45}"/>
              </a:ext>
            </a:extLst>
          </p:cNvPr>
          <p:cNvCxnSpPr>
            <a:cxnSpLocks/>
          </p:cNvCxnSpPr>
          <p:nvPr/>
        </p:nvCxnSpPr>
        <p:spPr>
          <a:xfrm>
            <a:off x="9444110" y="3802367"/>
            <a:ext cx="543952" cy="264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7BD2751-C5ED-4E25-BB30-117DB900B0CE}"/>
              </a:ext>
            </a:extLst>
          </p:cNvPr>
          <p:cNvSpPr/>
          <p:nvPr/>
        </p:nvSpPr>
        <p:spPr bwMode="auto">
          <a:xfrm>
            <a:off x="7341954" y="4399905"/>
            <a:ext cx="66256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8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20" grpId="0" animBg="1"/>
      <p:bldP spid="2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57343-A84F-5EBB-3FB2-EAD9640A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>
                    <a:latin typeface="Cambria Math" panose="02040503050406030204" pitchFamily="18" charset="0"/>
                  </a:rPr>
                  <a:t>Homogeneous</a:t>
                </a:r>
                <a:r>
                  <a:rPr lang="de-DE" dirty="0">
                    <a:latin typeface="Cambria Math" panose="02040503050406030204" pitchFamily="18" charset="0"/>
                  </a:rPr>
                  <a:t> Poisson </a:t>
                </a:r>
                <a:r>
                  <a:rPr lang="de-DE" dirty="0" err="1">
                    <a:latin typeface="Cambria Math" panose="02040503050406030204" pitchFamily="18" charset="0"/>
                  </a:rPr>
                  <a:t>process</a:t>
                </a:r>
                <a:endParaRPr lang="de-DE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spikes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during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 ∅</m:t>
                    </m:r>
                  </m:oMath>
                </a14:m>
                <a:r>
                  <a:rPr lang="en-IE" dirty="0"/>
                  <a:t> constant firing rate</a:t>
                </a:r>
              </a:p>
              <a:p>
                <a:pPr lvl="2"/>
                <a:r>
                  <a:rPr lang="en-IE" dirty="0"/>
                  <a:t>Time interval of length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D7A1B4-AE20-A9F2-46C0-47D1EBBF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32225-CE95-D0DF-0013-CEE52E7E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EC90B-28E0-5F7E-C1C1-E015C751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15</a:t>
            </a:fld>
            <a:endParaRPr lang="de-DE" noProof="0"/>
          </a:p>
        </p:txBody>
      </p:sp>
      <p:pic>
        <p:nvPicPr>
          <p:cNvPr id="8" name="Grafik 7" descr="Warnung mit einfarbiger Füllung">
            <a:extLst>
              <a:ext uri="{FF2B5EF4-FFF2-40B4-BE49-F238E27FC236}">
                <a16:creationId xmlns:a16="http://schemas.microsoft.com/office/drawing/2014/main" id="{BBB7900F-CBB2-099A-ED0C-5A8B8F52A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90" y="5059091"/>
            <a:ext cx="664699" cy="6646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96EB8A5-4F1E-CFFE-5B62-D3437ACB6FC2}"/>
              </a:ext>
            </a:extLst>
          </p:cNvPr>
          <p:cNvSpPr txBox="1"/>
          <p:nvPr/>
        </p:nvSpPr>
        <p:spPr>
          <a:xfrm>
            <a:off x="1308616" y="5059091"/>
            <a:ext cx="372761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Prerequisite:</a:t>
            </a:r>
          </a:p>
          <a:p>
            <a:r>
              <a:rPr lang="en-IE" dirty="0">
                <a:solidFill>
                  <a:schemeClr val="bg1"/>
                </a:solidFill>
              </a:rPr>
              <a:t>Spikes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40691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BF95D2E7-550C-FE55-30A6-F3B1103BB4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44" t="10447" r="94" b="64022"/>
          <a:stretch/>
        </p:blipFill>
        <p:spPr>
          <a:xfrm>
            <a:off x="6231274" y="4218271"/>
            <a:ext cx="4136252" cy="127344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Discrete Poisson spike generator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Constant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  <a:p>
                <a:pPr lvl="1"/>
                <a:r>
                  <a:rPr lang="en-IE" dirty="0"/>
                  <a:t>Spike assigned to discrete bin </a:t>
                </a:r>
                <a14:m>
                  <m:oMath xmlns:m="http://schemas.openxmlformats.org/officeDocument/2006/math">
                    <m:r>
                      <a:rPr lang="en-IE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E" dirty="0"/>
                  <a:t> continuous time value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3" descr="Blitz mit einfarbiger Füllung">
            <a:extLst>
              <a:ext uri="{FF2B5EF4-FFF2-40B4-BE49-F238E27FC236}">
                <a16:creationId xmlns:a16="http://schemas.microsoft.com/office/drawing/2014/main" id="{2724A5B5-F26F-93C6-5670-28E7389A4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408" y="5338690"/>
            <a:ext cx="508694" cy="50869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16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AA92252D-83F6-192A-1DCC-D82FAF055A8A}"/>
              </a:ext>
            </a:extLst>
          </p:cNvPr>
          <p:cNvSpPr/>
          <p:nvPr/>
        </p:nvSpPr>
        <p:spPr>
          <a:xfrm>
            <a:off x="4162510" y="3158198"/>
            <a:ext cx="257175" cy="576774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95EBAF-C525-E278-D350-188D49ECDA52}"/>
              </a:ext>
            </a:extLst>
          </p:cNvPr>
          <p:cNvSpPr txBox="1"/>
          <p:nvPr/>
        </p:nvSpPr>
        <p:spPr>
          <a:xfrm>
            <a:off x="4499012" y="3261919"/>
            <a:ext cx="119137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foundation</a:t>
            </a:r>
          </a:p>
        </p:txBody>
      </p:sp>
      <p:pic>
        <p:nvPicPr>
          <p:cNvPr id="10" name="Grafik 9" descr="Warnung mit einfarbiger Füllung">
            <a:extLst>
              <a:ext uri="{FF2B5EF4-FFF2-40B4-BE49-F238E27FC236}">
                <a16:creationId xmlns:a16="http://schemas.microsoft.com/office/drawing/2014/main" id="{90A68BFC-567C-AC79-5D0B-D04843BE4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50675" y="5002034"/>
            <a:ext cx="425227" cy="4252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F6F71D4-CE78-A40B-0A97-C45797D9FDAB}"/>
              </a:ext>
            </a:extLst>
          </p:cNvPr>
          <p:cNvSpPr txBox="1"/>
          <p:nvPr/>
        </p:nvSpPr>
        <p:spPr>
          <a:xfrm>
            <a:off x="1575902" y="5029982"/>
            <a:ext cx="14838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∆𝑡 very small</a:t>
            </a:r>
            <a:endParaRPr lang="en-I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E" dirty="0"/>
                  <a:t>Continuous Poisson spike generator</a:t>
                </a:r>
              </a:p>
              <a:p>
                <a:pPr lvl="1"/>
                <a:r>
                  <a:rPr lang="en-IE" dirty="0" err="1"/>
                  <a:t>Interspike</a:t>
                </a:r>
                <a:r>
                  <a:rPr lang="en-IE" dirty="0"/>
                  <a:t> intervals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IE" dirty="0"/>
                  <a:t> exponential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E" dirty="0"/>
                  <a:t> spike times</a:t>
                </a:r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  <a:p>
                <a:pPr lvl="2"/>
                <a:endParaRPr lang="en-IE" dirty="0"/>
              </a:p>
            </p:txBody>
          </p:sp>
        </mc:Choice>
        <mc:Fallback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  <a:blipFill>
                <a:blip r:embed="rId9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174694F8-E4B8-AAE6-4E37-4FA0F77D0576}"/>
              </a:ext>
            </a:extLst>
          </p:cNvPr>
          <p:cNvSpPr txBox="1"/>
          <p:nvPr/>
        </p:nvSpPr>
        <p:spPr>
          <a:xfrm>
            <a:off x="10346279" y="5078452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7221417-99ED-8DC5-44BF-370BEEE4646E}"/>
              </a:ext>
            </a:extLst>
          </p:cNvPr>
          <p:cNvCxnSpPr>
            <a:cxnSpLocks/>
          </p:cNvCxnSpPr>
          <p:nvPr/>
        </p:nvCxnSpPr>
        <p:spPr>
          <a:xfrm>
            <a:off x="8552298" y="5370413"/>
            <a:ext cx="647114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3A1E9D26-826C-2770-683A-8A4E7C42FDA5}"/>
              </a:ext>
            </a:extLst>
          </p:cNvPr>
          <p:cNvSpPr txBox="1"/>
          <p:nvPr/>
        </p:nvSpPr>
        <p:spPr>
          <a:xfrm>
            <a:off x="7855860" y="5491718"/>
            <a:ext cx="203999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interspike</a:t>
            </a:r>
            <a:r>
              <a:rPr lang="en-US" dirty="0">
                <a:solidFill>
                  <a:schemeClr val="bg1"/>
                </a:solidFill>
              </a:rPr>
              <a:t> interval </a:t>
            </a:r>
            <a:r>
              <a:rPr lang="en-US" i="1" dirty="0">
                <a:solidFill>
                  <a:schemeClr val="bg1"/>
                </a:solidFill>
              </a:rPr>
              <a:t>𝑖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4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Inhomogeneous Poisson spike generator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>
                    <a:solidFill>
                      <a:srgbClr val="FF0000"/>
                    </a:solidFill>
                  </a:rPr>
                  <a:t>Time-varying</a:t>
                </a:r>
                <a:r>
                  <a:rPr lang="en-IE" dirty="0"/>
                  <a:t>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17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Refractory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 returns to original value at predetermined rate</a:t>
                </a:r>
              </a:p>
              <a:p>
                <a:r>
                  <a:rPr lang="en-IE" dirty="0"/>
                  <a:t>Bursting</a:t>
                </a:r>
              </a:p>
              <a:p>
                <a:pPr lvl="1"/>
                <a:r>
                  <a:rPr lang="en-IE" dirty="0"/>
                  <a:t>Replace each Poisson spike with event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IE" dirty="0">
                    <a:solidFill>
                      <a:srgbClr val="002060"/>
                    </a:solidFill>
                  </a:rPr>
                  <a:t>e</a:t>
                </a:r>
                <a:r>
                  <a:rPr lang="en-IE" dirty="0"/>
                  <a:t>vent rate </a:t>
                </a:r>
              </a:p>
            </p:txBody>
          </p:sp>
        </mc:Choice>
        <mc:Fallback xmlns="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4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3926DD-84B2-F6E3-9B11-E6A9189B3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7904" b="56435"/>
          <a:stretch/>
        </p:blipFill>
        <p:spPr>
          <a:xfrm>
            <a:off x="7351032" y="3480434"/>
            <a:ext cx="3354632" cy="8834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89962-90B7-630C-FB4B-9E86BE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7648A-094B-F535-A670-339967C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18</a:t>
            </a:fld>
            <a:endParaRPr lang="de-DE" noProof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10FB74-6E30-906E-FB45-DCD8984DF0D5}"/>
              </a:ext>
            </a:extLst>
          </p:cNvPr>
          <p:cNvCxnSpPr/>
          <p:nvPr/>
        </p:nvCxnSpPr>
        <p:spPr>
          <a:xfrm>
            <a:off x="7351032" y="4186218"/>
            <a:ext cx="3354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02B12B-B4D9-0E3A-45DA-EF0CA4A45FB8}"/>
              </a:ext>
            </a:extLst>
          </p:cNvPr>
          <p:cNvCxnSpPr>
            <a:cxnSpLocks/>
          </p:cNvCxnSpPr>
          <p:nvPr/>
        </p:nvCxnSpPr>
        <p:spPr>
          <a:xfrm flipV="1">
            <a:off x="7351032" y="3276600"/>
            <a:ext cx="0" cy="909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36781B7-BFD9-425B-6D16-B6BAD09E66B0}"/>
              </a:ext>
            </a:extLst>
          </p:cNvPr>
          <p:cNvSpPr txBox="1"/>
          <p:nvPr/>
        </p:nvSpPr>
        <p:spPr>
          <a:xfrm>
            <a:off x="10672208" y="409037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</a:t>
            </a:r>
          </a:p>
        </p:txBody>
      </p:sp>
      <p:pic>
        <p:nvPicPr>
          <p:cNvPr id="24" name="Grafik 2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62D0BE62-B453-1731-437E-26E5789A6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9" y="2143441"/>
            <a:ext cx="2452052" cy="412417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CA99EC-884F-29AD-87CE-0B2D7453753F}"/>
              </a:ext>
            </a:extLst>
          </p:cNvPr>
          <p:cNvSpPr txBox="1"/>
          <p:nvPr/>
        </p:nvSpPr>
        <p:spPr>
          <a:xfrm>
            <a:off x="9825100" y="5898285"/>
            <a:ext cx="186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  <p:pic>
        <p:nvPicPr>
          <p:cNvPr id="27" name="Grafik 26" descr="Ein Bild, das Schrift, Text, Reihe, Diagramm enthält.&#10;&#10;Automatisch generierte Beschreibung">
            <a:extLst>
              <a:ext uri="{FF2B5EF4-FFF2-40B4-BE49-F238E27FC236}">
                <a16:creationId xmlns:a16="http://schemas.microsoft.com/office/drawing/2014/main" id="{56639F20-417B-2D88-663A-06B4191B5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62" y="2854960"/>
            <a:ext cx="7444745" cy="19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9BE8EF9-8C72-CE3F-6A34-F75ABE27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8" r="94" b="4102"/>
          <a:stretch/>
        </p:blipFill>
        <p:spPr>
          <a:xfrm>
            <a:off x="5497665" y="2005458"/>
            <a:ext cx="4216567" cy="4344965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umsplatzhalter 4">
            <a:extLst>
              <a:ext uri="{FF2B5EF4-FFF2-40B4-BE49-F238E27FC236}">
                <a16:creationId xmlns:a16="http://schemas.microsoft.com/office/drawing/2014/main" id="{09C84F6E-D8E3-93E3-F747-E99CB331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D1B62AD2-AACD-DEA3-A952-90826BD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19</a:t>
            </a:fld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F8123F-0DC7-60B9-ACB0-0A5891C9541B}"/>
              </a:ext>
            </a:extLst>
          </p:cNvPr>
          <p:cNvSpPr/>
          <p:nvPr/>
        </p:nvSpPr>
        <p:spPr>
          <a:xfrm>
            <a:off x="5497665" y="3222343"/>
            <a:ext cx="4216567" cy="3014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CF231D-216F-4726-C7DA-16DD0437015D}"/>
              </a:ext>
            </a:extLst>
          </p:cNvPr>
          <p:cNvSpPr/>
          <p:nvPr/>
        </p:nvSpPr>
        <p:spPr>
          <a:xfrm>
            <a:off x="5934544" y="4861097"/>
            <a:ext cx="3779688" cy="153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AC353F-7BC8-13E0-4113-77909A482789}"/>
              </a:ext>
            </a:extLst>
          </p:cNvPr>
          <p:cNvSpPr/>
          <p:nvPr/>
        </p:nvSpPr>
        <p:spPr>
          <a:xfrm>
            <a:off x="6359027" y="4598568"/>
            <a:ext cx="2948805" cy="516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498C995-0C85-966C-5222-906333D76AD3}"/>
              </a:ext>
            </a:extLst>
          </p:cNvPr>
          <p:cNvSpPr/>
          <p:nvPr/>
        </p:nvSpPr>
        <p:spPr bwMode="auto">
          <a:xfrm>
            <a:off x="743339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5D187C0-E690-56F4-64FC-29360B989A41}"/>
              </a:ext>
            </a:extLst>
          </p:cNvPr>
          <p:cNvSpPr/>
          <p:nvPr/>
        </p:nvSpPr>
        <p:spPr bwMode="auto">
          <a:xfrm>
            <a:off x="869323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2973717-673F-4D39-BEAB-EA7E1DF52C10}"/>
              </a:ext>
            </a:extLst>
          </p:cNvPr>
          <p:cNvSpPr/>
          <p:nvPr/>
        </p:nvSpPr>
        <p:spPr bwMode="auto">
          <a:xfrm>
            <a:off x="7498400" y="3725266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A589C2E-78E4-79E8-10E6-E9690ABC1BE0}"/>
              </a:ext>
            </a:extLst>
          </p:cNvPr>
          <p:cNvSpPr/>
          <p:nvPr/>
        </p:nvSpPr>
        <p:spPr bwMode="auto">
          <a:xfrm>
            <a:off x="8722827" y="3738641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3FC135-D318-0A11-2613-285F855BCEAB}"/>
              </a:ext>
            </a:extLst>
          </p:cNvPr>
          <p:cNvSpPr txBox="1"/>
          <p:nvPr/>
        </p:nvSpPr>
        <p:spPr>
          <a:xfrm>
            <a:off x="9831365" y="5894743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20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622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Biology to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ANN vs.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Synaptic plasticity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STDP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Neuron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Homoeostasis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&amp; 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9A99EA-8927-7922-975F-2D61615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FA6BA-20EA-2269-526F-39CC9182D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6606" y="2331557"/>
            <a:ext cx="5422390" cy="3633047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IE" dirty="0"/>
              <a:t>Biologically plausible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Input values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Temporal dependencies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1708E-F4CE-401C-3E92-99FED97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30E14-AE4F-1DE5-A170-173DB59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2F9A0-23CC-C4E0-5D5C-110ABB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20</a:t>
            </a:fld>
            <a:endParaRPr lang="de-DE" noProof="0"/>
          </a:p>
        </p:txBody>
      </p:sp>
      <p:pic>
        <p:nvPicPr>
          <p:cNvPr id="9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3F2120-D15A-EEF1-9AC9-DCE9A038B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8444" t="10447" r="94" b="34880"/>
          <a:stretch/>
        </p:blipFill>
        <p:spPr>
          <a:xfrm>
            <a:off x="676926" y="3964985"/>
            <a:ext cx="3281282" cy="2163357"/>
          </a:xfrm>
        </p:spPr>
      </p:pic>
      <p:pic>
        <p:nvPicPr>
          <p:cNvPr id="8" name="Grafik 7" descr="Nerv mit einfarbiger Füllung">
            <a:extLst>
              <a:ext uri="{FF2B5EF4-FFF2-40B4-BE49-F238E27FC236}">
                <a16:creationId xmlns:a16="http://schemas.microsoft.com/office/drawing/2014/main" id="{FDF8A719-5380-A5AA-29B2-2C4CEF7A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755" y="1894353"/>
            <a:ext cx="1836870" cy="183687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FD398CC-4686-2043-F82D-D61ED4B8E897}"/>
              </a:ext>
            </a:extLst>
          </p:cNvPr>
          <p:cNvCxnSpPr>
            <a:cxnSpLocks/>
          </p:cNvCxnSpPr>
          <p:nvPr/>
        </p:nvCxnSpPr>
        <p:spPr>
          <a:xfrm flipV="1">
            <a:off x="4201175" y="2619151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96F526-1CA5-14F6-1C9F-FDE88B892A41}"/>
              </a:ext>
            </a:extLst>
          </p:cNvPr>
          <p:cNvCxnSpPr>
            <a:cxnSpLocks/>
          </p:cNvCxnSpPr>
          <p:nvPr/>
        </p:nvCxnSpPr>
        <p:spPr>
          <a:xfrm flipV="1">
            <a:off x="4196476" y="4551830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A92353-230A-427B-FC12-410F4DCDB9F0}"/>
              </a:ext>
            </a:extLst>
          </p:cNvPr>
          <p:cNvCxnSpPr>
            <a:cxnSpLocks/>
          </p:cNvCxnSpPr>
          <p:nvPr/>
        </p:nvCxnSpPr>
        <p:spPr>
          <a:xfrm flipV="1">
            <a:off x="4201175" y="5563666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B238094-1A42-F321-533E-85182ABAA5C7}"/>
              </a:ext>
            </a:extLst>
          </p:cNvPr>
          <p:cNvSpPr/>
          <p:nvPr/>
        </p:nvSpPr>
        <p:spPr>
          <a:xfrm>
            <a:off x="1245153" y="5978219"/>
            <a:ext cx="2630335" cy="30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ED5873EE-F88D-54BC-EF2C-68AC113B0E2B}"/>
              </a:ext>
            </a:extLst>
          </p:cNvPr>
          <p:cNvSpPr/>
          <p:nvPr/>
        </p:nvSpPr>
        <p:spPr>
          <a:xfrm>
            <a:off x="8301862" y="2184805"/>
            <a:ext cx="257175" cy="3788132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07B214-BE5C-FB49-8707-6EB5C6164A2E}"/>
              </a:ext>
            </a:extLst>
          </p:cNvPr>
          <p:cNvSpPr txBox="1"/>
          <p:nvPr/>
        </p:nvSpPr>
        <p:spPr>
          <a:xfrm>
            <a:off x="8767639" y="3830241"/>
            <a:ext cx="14413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Optimizing parameters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78DEF0-8E01-B02E-473A-FF5BDADF1A36}"/>
              </a:ext>
            </a:extLst>
          </p:cNvPr>
          <p:cNvSpPr txBox="1"/>
          <p:nvPr/>
        </p:nvSpPr>
        <p:spPr>
          <a:xfrm>
            <a:off x="2618050" y="5917167"/>
            <a:ext cx="14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92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6C5A-1D3F-E816-1612-3C4FE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of </a:t>
            </a:r>
            <a:r>
              <a:rPr lang="en-IE" dirty="0" err="1"/>
              <a:t>snn</a:t>
            </a:r>
            <a:endParaRPr lang="en-I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5212A69-9E82-37D1-6528-952770E0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3360" y="2228003"/>
            <a:ext cx="3777448" cy="3633047"/>
          </a:xfrm>
        </p:spPr>
        <p:txBody>
          <a:bodyPr/>
          <a:lstStyle/>
          <a:p>
            <a:r>
              <a:rPr lang="en-IE" dirty="0"/>
              <a:t>Input layer: 28x28 neurons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Preprocessing layer</a:t>
            </a:r>
          </a:p>
          <a:p>
            <a:pPr lvl="1"/>
            <a:r>
              <a:rPr lang="en-IE" dirty="0"/>
              <a:t>Excitatory neuros</a:t>
            </a:r>
          </a:p>
          <a:p>
            <a:pPr lvl="1"/>
            <a:r>
              <a:rPr lang="en-IE" dirty="0"/>
              <a:t>Inhibitory neurons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8386-AD91-A0C6-5237-F3623E1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427E-4F55-B84D-894A-61EDB3C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B87D6-20C4-2180-C402-FAB6D48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21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285CEF-D7DE-4B0C-4E54-0D197E50FC09}"/>
              </a:ext>
            </a:extLst>
          </p:cNvPr>
          <p:cNvSpPr txBox="1"/>
          <p:nvPr/>
        </p:nvSpPr>
        <p:spPr>
          <a:xfrm>
            <a:off x="473640" y="5782215"/>
            <a:ext cx="93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[25]</a:t>
            </a:r>
            <a:endParaRPr lang="en-I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01EDF4D-FE02-1299-9EA5-6C4BE8148FD3}"/>
              </a:ext>
            </a:extLst>
          </p:cNvPr>
          <p:cNvSpPr/>
          <p:nvPr/>
        </p:nvSpPr>
        <p:spPr>
          <a:xfrm>
            <a:off x="8967455" y="487006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/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nhibition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competition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nhaltsplatzhalter 19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863F5220-7902-9CF9-9946-120E4D73E3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-28" t="1999" r="28" b="11031"/>
          <a:stretch/>
        </p:blipFill>
        <p:spPr>
          <a:xfrm>
            <a:off x="473639" y="1982876"/>
            <a:ext cx="7052545" cy="3571934"/>
          </a:xfr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902FB73-FC45-EA17-BD5B-A66831C95F31}"/>
              </a:ext>
            </a:extLst>
          </p:cNvPr>
          <p:cNvSpPr/>
          <p:nvPr/>
        </p:nvSpPr>
        <p:spPr>
          <a:xfrm>
            <a:off x="2357120" y="1982875"/>
            <a:ext cx="883920" cy="363304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830832-DCCA-87BB-9EC6-3004264E540A}"/>
              </a:ext>
            </a:extLst>
          </p:cNvPr>
          <p:cNvSpPr/>
          <p:nvPr/>
        </p:nvSpPr>
        <p:spPr>
          <a:xfrm>
            <a:off x="4469199" y="2346960"/>
            <a:ext cx="3136749" cy="292524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109E-A0CA-7417-7C19-5ED53D4F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Rate-based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5C551-9A18-3AE2-F841-5DE199961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Approach: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Train ANN</a:t>
            </a:r>
          </a:p>
          <a:p>
            <a:pPr lvl="2"/>
            <a:r>
              <a:rPr lang="en-IE" dirty="0"/>
              <a:t>Backpropagation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Initialize SNN 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Weights of ANN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IF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59CFC-C4AE-1F4A-15C9-6B4B11D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2E36C-52A8-4CFD-05A4-EB5F7A57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9D2210-88F8-D3A5-9012-487158DF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22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341D8554-DB69-499E-B3CC-1046E348BD40}"/>
              </a:ext>
            </a:extLst>
          </p:cNvPr>
          <p:cNvSpPr/>
          <p:nvPr/>
        </p:nvSpPr>
        <p:spPr>
          <a:xfrm rot="16200000">
            <a:off x="2924088" y="373527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3E5420-692F-EF7C-CE3C-4382C06685D7}"/>
              </a:ext>
            </a:extLst>
          </p:cNvPr>
          <p:cNvSpPr txBox="1"/>
          <p:nvPr/>
        </p:nvSpPr>
        <p:spPr>
          <a:xfrm>
            <a:off x="3576661" y="3594673"/>
            <a:ext cx="178313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Biologically unrealistic</a:t>
            </a:r>
          </a:p>
        </p:txBody>
      </p:sp>
      <p:pic>
        <p:nvPicPr>
          <p:cNvPr id="10" name="Grafik 9" descr="Nerv mit einfarbiger Füllung">
            <a:extLst>
              <a:ext uri="{FF2B5EF4-FFF2-40B4-BE49-F238E27FC236}">
                <a16:creationId xmlns:a16="http://schemas.microsoft.com/office/drawing/2014/main" id="{937E5CA5-F83F-4F72-09F4-C4BBB07F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777" y="3643011"/>
            <a:ext cx="566986" cy="566986"/>
          </a:xfrm>
          <a:prstGeom prst="rect">
            <a:avLst/>
          </a:prstGeom>
        </p:spPr>
      </p:pic>
      <p:pic>
        <p:nvPicPr>
          <p:cNvPr id="11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9CD04900-465B-80D2-F5D0-CA15CC96A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68450"/>
          <a:stretch/>
        </p:blipFill>
        <p:spPr>
          <a:xfrm>
            <a:off x="6125296" y="1997249"/>
            <a:ext cx="4433001" cy="4205725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6AB5840-BE66-D220-229D-0047B730139D}"/>
              </a:ext>
            </a:extLst>
          </p:cNvPr>
          <p:cNvSpPr txBox="1"/>
          <p:nvPr/>
        </p:nvSpPr>
        <p:spPr>
          <a:xfrm>
            <a:off x="10362274" y="5208359"/>
            <a:ext cx="1444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000" dirty="0">
                <a:solidFill>
                  <a:srgbClr val="828282"/>
                </a:solidFill>
                <a:hlinkClick r:id="rId5"/>
              </a:rPr>
              <a:t>https://oshears.github.io/adv-ml-2020-snn-project/pages/motivation.html</a:t>
            </a:r>
            <a:r>
              <a:rPr lang="en-IE" sz="1000" dirty="0">
                <a:solidFill>
                  <a:srgbClr val="828282"/>
                </a:solidFill>
              </a:rPr>
              <a:t> (04.07.2023)</a:t>
            </a: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9133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F9E2C-B5CC-EE24-B9A0-8DF873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Synaptic plasticity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8CCA7-58AF-F8AB-B5A5-B298E811D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574247" cy="3633047"/>
          </a:xfrm>
        </p:spPr>
        <p:txBody>
          <a:bodyPr/>
          <a:lstStyle/>
          <a:p>
            <a:r>
              <a:rPr lang="en-IE" dirty="0"/>
              <a:t>Mathematic formulae </a:t>
            </a:r>
          </a:p>
          <a:p>
            <a:r>
              <a:rPr lang="en-IE" dirty="0"/>
              <a:t>Activity-dependent modification of synaptic weights</a:t>
            </a:r>
          </a:p>
          <a:p>
            <a:r>
              <a:rPr lang="en-IE" dirty="0"/>
              <a:t>Abstract: timing of spikes</a:t>
            </a:r>
          </a:p>
          <a:p>
            <a:r>
              <a:rPr lang="en-IE" dirty="0"/>
              <a:t>Detailed: state variables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CEE99-37C1-6BBA-C740-0928323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E4A45-67A7-713E-07B4-5B9D296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444D5-FF1F-8D63-F795-BC85D67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23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D5BDBA-5A97-0280-3674-B34CC15FB489}"/>
              </a:ext>
            </a:extLst>
          </p:cNvPr>
          <p:cNvSpPr/>
          <p:nvPr/>
        </p:nvSpPr>
        <p:spPr>
          <a:xfrm>
            <a:off x="5417603" y="3125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488AE4-2963-5F2C-9A35-93FD7FD91E06}"/>
              </a:ext>
            </a:extLst>
          </p:cNvPr>
          <p:cNvSpPr/>
          <p:nvPr/>
        </p:nvSpPr>
        <p:spPr>
          <a:xfrm>
            <a:off x="8126512" y="313693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CE91FD-4CBD-7AF1-7DFD-25516C32863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643940" y="3234052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B9A60B9-03A7-F3C8-D1AF-56A0066D6B75}"/>
              </a:ext>
            </a:extLst>
          </p:cNvPr>
          <p:cNvSpPr txBox="1"/>
          <p:nvPr/>
        </p:nvSpPr>
        <p:spPr>
          <a:xfrm>
            <a:off x="5427098" y="3300311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/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8BF3C48-90D5-62D9-ED79-CC7C33E3B4A6}"/>
              </a:ext>
            </a:extLst>
          </p:cNvPr>
          <p:cNvSpPr txBox="1"/>
          <p:nvPr/>
        </p:nvSpPr>
        <p:spPr>
          <a:xfrm>
            <a:off x="8135127" y="330031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44EC9D-0310-3558-A9B3-06BACB8786D3}"/>
              </a:ext>
            </a:extLst>
          </p:cNvPr>
          <p:cNvSpPr txBox="1"/>
          <p:nvPr/>
        </p:nvSpPr>
        <p:spPr>
          <a:xfrm>
            <a:off x="5150286" y="2484743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D6B290-6CEF-6627-5604-90A195592CCB}"/>
              </a:ext>
            </a:extLst>
          </p:cNvPr>
          <p:cNvSpPr txBox="1"/>
          <p:nvPr/>
        </p:nvSpPr>
        <p:spPr>
          <a:xfrm>
            <a:off x="7897854" y="2517553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/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/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98ACC6D-5462-823E-F79A-DB56F77050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436787" y="2793774"/>
            <a:ext cx="3088215" cy="315520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770F2B6-F285-6F4B-E473-AA9A49F23821}"/>
              </a:ext>
            </a:extLst>
          </p:cNvPr>
          <p:cNvSpPr txBox="1"/>
          <p:nvPr/>
        </p:nvSpPr>
        <p:spPr>
          <a:xfrm>
            <a:off x="10389301" y="5935009"/>
            <a:ext cx="137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[21]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/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IE" dirty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IE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A8A1D5D-411C-DE81-7937-88711E458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516" y="5572435"/>
                <a:ext cx="5685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hteck 19">
            <a:extLst>
              <a:ext uri="{FF2B5EF4-FFF2-40B4-BE49-F238E27FC236}">
                <a16:creationId xmlns:a16="http://schemas.microsoft.com/office/drawing/2014/main" id="{CA00772F-165F-C69D-6CE7-A38FB192267B}"/>
              </a:ext>
            </a:extLst>
          </p:cNvPr>
          <p:cNvSpPr/>
          <p:nvPr/>
        </p:nvSpPr>
        <p:spPr>
          <a:xfrm>
            <a:off x="10059563" y="3234052"/>
            <a:ext cx="1178058" cy="250468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1455E43-AE69-1345-0A26-EF1CA7F8F626}"/>
              </a:ext>
            </a:extLst>
          </p:cNvPr>
          <p:cNvSpPr/>
          <p:nvPr/>
        </p:nvSpPr>
        <p:spPr>
          <a:xfrm>
            <a:off x="8813409" y="3242056"/>
            <a:ext cx="1240114" cy="24966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8" grpId="0" animBg="1"/>
      <p:bldP spid="18" grpId="1" animBg="1"/>
      <p:bldP spid="19" grpId="0" animBg="1"/>
      <p:bldP spid="19" grpId="1" animBg="1"/>
      <p:bldP spid="17" grpId="0"/>
      <p:bldP spid="17" grpId="1"/>
      <p:bldP spid="4" grpId="0" animBg="1"/>
      <p:bldP spid="4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2C1A-AE72-5E3F-1605-F0BD73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Spike-timing-dependent plasticity (</a:t>
            </a:r>
            <a:r>
              <a:rPr lang="en-IE" dirty="0" err="1"/>
              <a:t>STDp</a:t>
            </a:r>
            <a:r>
              <a:rPr lang="en-I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Synaptic learning rule</a:t>
                </a:r>
              </a:p>
              <a:p>
                <a:r>
                  <a:rPr lang="en-IE" dirty="0"/>
                  <a:t>Synapse weight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degree of causality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E8F73-FD0A-5F71-3370-68AEAC32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6B1E-C01B-39AA-4EA6-04C8886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CF52-5240-8E9D-241C-C222179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24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16E0E9-8FB7-90CE-9D5F-72548E692A90}"/>
              </a:ext>
            </a:extLst>
          </p:cNvPr>
          <p:cNvSpPr/>
          <p:nvPr/>
        </p:nvSpPr>
        <p:spPr bwMode="auto">
          <a:xfrm>
            <a:off x="7072887" y="3891279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/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earning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04190B6-B8EB-66AA-50DB-2FF70294B3B6}"/>
              </a:ext>
            </a:extLst>
          </p:cNvPr>
          <p:cNvSpPr/>
          <p:nvPr/>
        </p:nvSpPr>
        <p:spPr bwMode="auto">
          <a:xfrm>
            <a:off x="7326443" y="3854734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/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resynaptic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trace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41E00EAA-1451-F1C4-1B9E-7394F4585DB7}"/>
              </a:ext>
            </a:extLst>
          </p:cNvPr>
          <p:cNvSpPr/>
          <p:nvPr/>
        </p:nvSpPr>
        <p:spPr bwMode="auto">
          <a:xfrm>
            <a:off x="8013115" y="385557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/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arget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CCC2B043-765F-0EDA-7F69-397B64B171A8}"/>
              </a:ext>
            </a:extLst>
          </p:cNvPr>
          <p:cNvSpPr/>
          <p:nvPr/>
        </p:nvSpPr>
        <p:spPr bwMode="auto">
          <a:xfrm>
            <a:off x="8642737" y="387598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/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eight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limit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774CF52A-C202-7232-9DE6-379CA2876791}"/>
              </a:ext>
            </a:extLst>
          </p:cNvPr>
          <p:cNvSpPr/>
          <p:nvPr/>
        </p:nvSpPr>
        <p:spPr bwMode="auto">
          <a:xfrm>
            <a:off x="9715022" y="3875988"/>
            <a:ext cx="244009" cy="28531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/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previous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fik 24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ECF2D571-7894-1F2E-99C8-FE35B6CD5E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t="1455" r="2027"/>
          <a:stretch/>
        </p:blipFill>
        <p:spPr>
          <a:xfrm>
            <a:off x="5096284" y="2074062"/>
            <a:ext cx="6648675" cy="3438462"/>
          </a:xfrm>
          <a:prstGeom prst="rect">
            <a:avLst/>
          </a:prstGeom>
        </p:spPr>
      </p:pic>
      <p:pic>
        <p:nvPicPr>
          <p:cNvPr id="10" name="Grafik 9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9C485A32-821C-83D5-3369-DAA95851A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645" y="2946400"/>
            <a:ext cx="6485162" cy="26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𝑒𝑥𝑐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hteck 26">
            <a:extLst>
              <a:ext uri="{FF2B5EF4-FFF2-40B4-BE49-F238E27FC236}">
                <a16:creationId xmlns:a16="http://schemas.microsoft.com/office/drawing/2014/main" id="{9D6459E6-DEB1-C56E-BC70-C903077D71F6}"/>
              </a:ext>
            </a:extLst>
          </p:cNvPr>
          <p:cNvSpPr/>
          <p:nvPr/>
        </p:nvSpPr>
        <p:spPr>
          <a:xfrm>
            <a:off x="7320870" y="2306320"/>
            <a:ext cx="1787241" cy="27347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0513C5-39A5-46B5-9FAF-D47A233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Leaky-integrate-and-fire (LIF) neuron </a:t>
                </a:r>
                <a:r>
                  <a:rPr lang="en-IE" i="1" dirty="0" err="1"/>
                  <a:t>i</a:t>
                </a:r>
                <a:endParaRPr lang="en-IE" dirty="0"/>
              </a:p>
              <a:p>
                <a:pPr lvl="1"/>
                <a:r>
                  <a:rPr lang="en-IE"/>
                  <a:t>Membrane </a:t>
                </a:r>
                <a:r>
                  <a:rPr lang="en-IE" dirty="0"/>
                  <a:t>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E" i="1" dirty="0"/>
              </a:p>
              <a:p>
                <a:pPr lvl="1"/>
                <a:r>
                  <a:rPr lang="en-IE" dirty="0"/>
                  <a:t>Influenced by excitatory/ inhibitory synapses</a:t>
                </a:r>
              </a:p>
              <a:p>
                <a:pPr lvl="1"/>
                <a:r>
                  <a:rPr lang="en-IE" dirty="0"/>
                  <a:t>Decay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6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683D-67F9-AF1A-5A24-CDBBD6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BDA2F-7B9F-303E-E34F-CE6EF93F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2AB44-6431-2283-7248-F350B7E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25</a:t>
            </a:fld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0C15FC-00E7-2559-E9F2-0B877D4E5BFF}"/>
              </a:ext>
            </a:extLst>
          </p:cNvPr>
          <p:cNvSpPr/>
          <p:nvPr/>
        </p:nvSpPr>
        <p:spPr>
          <a:xfrm>
            <a:off x="7294881" y="3312160"/>
            <a:ext cx="558800" cy="4368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31A5CF-E273-839A-E2CA-2217C4BC1AFA}"/>
              </a:ext>
            </a:extLst>
          </p:cNvPr>
          <p:cNvSpPr/>
          <p:nvPr/>
        </p:nvSpPr>
        <p:spPr>
          <a:xfrm>
            <a:off x="7294880" y="4270136"/>
            <a:ext cx="3911599" cy="525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17B834-FD01-5C85-32E7-A2C95DCBF071}"/>
              </a:ext>
            </a:extLst>
          </p:cNvPr>
          <p:cNvSpPr/>
          <p:nvPr/>
        </p:nvSpPr>
        <p:spPr bwMode="auto">
          <a:xfrm>
            <a:off x="8058887" y="3530600"/>
            <a:ext cx="1328953" cy="624840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156614-27EB-43E4-E934-0D0112A3894E}"/>
              </a:ext>
            </a:extLst>
          </p:cNvPr>
          <p:cNvSpPr txBox="1"/>
          <p:nvPr/>
        </p:nvSpPr>
        <p:spPr>
          <a:xfrm>
            <a:off x="10450748" y="5542795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[24]</a:t>
            </a:r>
            <a:endParaRPr lang="en-I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DA7B388-F4CA-D6F9-F8CD-3AE8B5F825FF}"/>
              </a:ext>
            </a:extLst>
          </p:cNvPr>
          <p:cNvSpPr/>
          <p:nvPr/>
        </p:nvSpPr>
        <p:spPr bwMode="auto">
          <a:xfrm>
            <a:off x="8555151" y="3830611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0F5ACC2-4BA7-2675-63B6-961BCC7D0B97}"/>
              </a:ext>
            </a:extLst>
          </p:cNvPr>
          <p:cNvSpPr/>
          <p:nvPr/>
        </p:nvSpPr>
        <p:spPr bwMode="auto">
          <a:xfrm>
            <a:off x="10071317" y="3869823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CA8605-FE4E-BBBF-097F-103ADF6B447C}"/>
              </a:ext>
            </a:extLst>
          </p:cNvPr>
          <p:cNvSpPr/>
          <p:nvPr/>
        </p:nvSpPr>
        <p:spPr bwMode="auto">
          <a:xfrm>
            <a:off x="7249159" y="3807750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3B4E89-25C7-859C-2A78-0E32214AC8ED}"/>
              </a:ext>
            </a:extLst>
          </p:cNvPr>
          <p:cNvSpPr/>
          <p:nvPr/>
        </p:nvSpPr>
        <p:spPr bwMode="auto">
          <a:xfrm>
            <a:off x="10274944" y="3828107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477F6F-245D-D4E9-EF46-4B296129DB48}"/>
              </a:ext>
            </a:extLst>
          </p:cNvPr>
          <p:cNvSpPr/>
          <p:nvPr/>
        </p:nvSpPr>
        <p:spPr bwMode="auto">
          <a:xfrm>
            <a:off x="8837944" y="3827569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/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esting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membrane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/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onductances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/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quilibrium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feld 27">
            <a:extLst>
              <a:ext uri="{FF2B5EF4-FFF2-40B4-BE49-F238E27FC236}">
                <a16:creationId xmlns:a16="http://schemas.microsoft.com/office/drawing/2014/main" id="{C7ED1C27-C9CA-BE87-D256-B130B7BE6BED}"/>
              </a:ext>
            </a:extLst>
          </p:cNvPr>
          <p:cNvSpPr txBox="1"/>
          <p:nvPr/>
        </p:nvSpPr>
        <p:spPr>
          <a:xfrm>
            <a:off x="10451576" y="52464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[26]</a:t>
            </a:r>
            <a:endParaRPr lang="en-I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B4C2BF-3C2A-C670-E0EB-75EB664AB0CE}"/>
              </a:ext>
            </a:extLst>
          </p:cNvPr>
          <p:cNvSpPr/>
          <p:nvPr/>
        </p:nvSpPr>
        <p:spPr>
          <a:xfrm>
            <a:off x="5150790" y="3659802"/>
            <a:ext cx="852793" cy="813723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3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7" grpId="0" animBg="1"/>
      <p:bldP spid="27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8" grpId="0"/>
      <p:bldP spid="28" grpId="1"/>
      <p:bldP spid="8" grpId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7F19-2C30-2EC8-F43D-66BC020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Synapse’s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E" dirty="0"/>
                  <a:t>/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E" dirty="0"/>
                  <a:t>Influence of presynaptic neuron on another</a:t>
                </a:r>
              </a:p>
              <a:p>
                <a:pPr lvl="1"/>
                <a:r>
                  <a:rPr lang="en-IE" dirty="0"/>
                  <a:t>Presynaptic spike: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E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Presynaptic spike: decay</a:t>
                </a:r>
              </a:p>
              <a:p>
                <a:pPr lvl="1"/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de-DE" sz="1600" b="0" dirty="0"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:endParaRPr lang="en-IE" sz="1600" dirty="0"/>
              </a:p>
              <a:p>
                <a:pPr marL="630000" lvl="2" indent="0">
                  <a:buNone/>
                </a:pPr>
                <a:endParaRPr lang="en-IE" sz="1600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DFBEE-FD47-2294-7BC1-A2ED6B0A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0C4BB-E6DA-1240-9E07-09E9BEF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BCD19-31E5-5901-65D6-BB8C6A3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26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93DBE8E-8C29-A2C0-21D7-841154721A1F}"/>
              </a:ext>
            </a:extLst>
          </p:cNvPr>
          <p:cNvSpPr/>
          <p:nvPr/>
        </p:nvSpPr>
        <p:spPr>
          <a:xfrm>
            <a:off x="1221380" y="5315437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55BA8D-8BAC-3F2A-3D29-E5DF9449513D}"/>
              </a:ext>
            </a:extLst>
          </p:cNvPr>
          <p:cNvSpPr/>
          <p:nvPr/>
        </p:nvSpPr>
        <p:spPr>
          <a:xfrm>
            <a:off x="3930289" y="5326959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3AFDCF-AE8B-9D1B-FD9E-53355E8B58F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47717" y="5424079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D5CAFCB-55D1-12BB-C93B-6158201C2D79}"/>
              </a:ext>
            </a:extLst>
          </p:cNvPr>
          <p:cNvSpPr txBox="1"/>
          <p:nvPr/>
        </p:nvSpPr>
        <p:spPr>
          <a:xfrm>
            <a:off x="1230875" y="5490338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/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C0C38702-1BB8-5801-4AC7-05B7CABA5CEE}"/>
              </a:ext>
            </a:extLst>
          </p:cNvPr>
          <p:cNvSpPr txBox="1"/>
          <p:nvPr/>
        </p:nvSpPr>
        <p:spPr>
          <a:xfrm>
            <a:off x="3938904" y="5490339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45BDC6-C301-0E02-38EA-4B0B2CD38AD5}"/>
              </a:ext>
            </a:extLst>
          </p:cNvPr>
          <p:cNvSpPr txBox="1"/>
          <p:nvPr/>
        </p:nvSpPr>
        <p:spPr>
          <a:xfrm>
            <a:off x="954063" y="4674770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ED098-8F64-3D5B-1A7C-A16FDAF2EC97}"/>
              </a:ext>
            </a:extLst>
          </p:cNvPr>
          <p:cNvSpPr txBox="1"/>
          <p:nvPr/>
        </p:nvSpPr>
        <p:spPr>
          <a:xfrm>
            <a:off x="3701631" y="4707580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306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F3A2-8B90-0309-D8C4-7C1CB592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homoeostasis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</p:spPr>
            <p:txBody>
              <a:bodyPr/>
              <a:lstStyle/>
              <a:p>
                <a:r>
                  <a:rPr lang="en-IE" dirty="0"/>
                  <a:t>Goal: neurons have similar firing rate</a:t>
                </a:r>
              </a:p>
              <a:p>
                <a:r>
                  <a:rPr lang="en-IE" dirty="0"/>
                  <a:t>Adaptable excitatory neuron’s membrane threshold</a:t>
                </a:r>
              </a:p>
              <a:p>
                <a:pPr lvl="1"/>
                <a:r>
                  <a:rPr lang="en-IE" dirty="0"/>
                  <a:t>Spike: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  <a:blipFill>
                <a:blip r:embed="rId2"/>
                <a:stretch>
                  <a:fillRect l="-557" r="-13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4DB78-7456-CBB9-0958-61738F0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879F9-6F2D-4141-CC99-ED6BDE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6028-01C9-C372-801C-8C5580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27</a:t>
            </a:fld>
            <a:endParaRPr lang="de-DE" noProof="0"/>
          </a:p>
        </p:txBody>
      </p:sp>
      <p:pic>
        <p:nvPicPr>
          <p:cNvPr id="10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F1EE3646-4684-08C4-9B7E-6927DF831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1" b="76310"/>
          <a:stretch/>
        </p:blipFill>
        <p:spPr>
          <a:xfrm>
            <a:off x="5190197" y="3800117"/>
            <a:ext cx="6891106" cy="60649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5B8A48-76F4-3651-6C36-F37092E1B6C9}"/>
              </a:ext>
            </a:extLst>
          </p:cNvPr>
          <p:cNvSpPr txBox="1"/>
          <p:nvPr/>
        </p:nvSpPr>
        <p:spPr>
          <a:xfrm>
            <a:off x="10652760" y="512251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[27]</a:t>
            </a:r>
            <a:endParaRPr lang="en-IE" dirty="0"/>
          </a:p>
        </p:txBody>
      </p:sp>
      <p:pic>
        <p:nvPicPr>
          <p:cNvPr id="4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85E2DE0C-4926-A333-650C-2308DBABCD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402" b="27406"/>
          <a:stretch/>
        </p:blipFill>
        <p:spPr>
          <a:xfrm>
            <a:off x="5190197" y="4368868"/>
            <a:ext cx="6891106" cy="67055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3DBFDE63-4456-9E38-B4F7-D0D8C86DFE87}"/>
              </a:ext>
            </a:extLst>
          </p:cNvPr>
          <p:cNvSpPr/>
          <p:nvPr/>
        </p:nvSpPr>
        <p:spPr>
          <a:xfrm>
            <a:off x="7039517" y="3949414"/>
            <a:ext cx="78735" cy="94253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8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4D46-6B0B-ED38-63B2-E831C027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Competitive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E208B-0B3B-406A-EDC0-CDF27C413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Lateral inhibition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Prevents too many neurons from becoming too similar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Receptive fields explore input space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C56517-B6D9-403E-AFDA-E08B9047C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Homoeostasis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Similar firing rates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Constant # neuron’s receptive fields similar to input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A4B6E-322F-F6B2-C150-4F3AC227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32C57-ED5F-6CEF-67DF-9DCD45D1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58CAC-ACBA-267D-B16C-F2B62CF8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28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AAEABCDE-9207-A400-2F07-8A65A00CE6F4}"/>
              </a:ext>
            </a:extLst>
          </p:cNvPr>
          <p:cNvSpPr/>
          <p:nvPr/>
        </p:nvSpPr>
        <p:spPr>
          <a:xfrm>
            <a:off x="1089547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38DF4574-6EE3-0ECF-EE65-38CA555449F8}"/>
              </a:ext>
            </a:extLst>
          </p:cNvPr>
          <p:cNvSpPr/>
          <p:nvPr/>
        </p:nvSpPr>
        <p:spPr>
          <a:xfrm>
            <a:off x="1089547" y="437220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3BB796A-F5EC-3B71-AD90-E60759622669}"/>
              </a:ext>
            </a:extLst>
          </p:cNvPr>
          <p:cNvSpPr/>
          <p:nvPr/>
        </p:nvSpPr>
        <p:spPr>
          <a:xfrm>
            <a:off x="6784618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5EAB0CFF-B419-C5ED-A74F-AB4AD6F51F57}"/>
              </a:ext>
            </a:extLst>
          </p:cNvPr>
          <p:cNvSpPr/>
          <p:nvPr/>
        </p:nvSpPr>
        <p:spPr>
          <a:xfrm>
            <a:off x="6784617" y="432969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1B14F147-E76F-E91E-5147-931340B3BADA}"/>
              </a:ext>
            </a:extLst>
          </p:cNvPr>
          <p:cNvSpPr/>
          <p:nvPr/>
        </p:nvSpPr>
        <p:spPr>
          <a:xfrm rot="5400000">
            <a:off x="5810187" y="-58395"/>
            <a:ext cx="257175" cy="1071517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/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neurons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represent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prototypical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Inputs / average of similar inputs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6B3E-3DD6-75F0-5265-E7CEDB4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&amp;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Training</a:t>
                </a:r>
              </a:p>
              <a:p>
                <a:pPr lvl="1"/>
                <a:r>
                  <a:rPr lang="en-IE" dirty="0"/>
                  <a:t>MNIST training set </a:t>
                </a:r>
              </a:p>
              <a:p>
                <a:pPr lvl="1"/>
                <a:r>
                  <a:rPr lang="en-IE" dirty="0"/>
                  <a:t>150 </a:t>
                </a:r>
                <a:r>
                  <a:rPr lang="en-IE" dirty="0" err="1"/>
                  <a:t>ms</a:t>
                </a:r>
                <a:r>
                  <a:rPr lang="en-IE" dirty="0"/>
                  <a:t> phases without input between images</a:t>
                </a:r>
              </a:p>
              <a:p>
                <a:r>
                  <a:rPr lang="en-IE" dirty="0"/>
                  <a:t>Post-training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</a:t>
                </a:r>
              </a:p>
              <a:p>
                <a:pPr lvl="1"/>
                <a:r>
                  <a:rPr lang="en-IE" dirty="0"/>
                  <a:t>Class assignment to neuron</a:t>
                </a:r>
              </a:p>
              <a:p>
                <a:pPr lvl="2"/>
                <a:r>
                  <a:rPr lang="en-IE" dirty="0"/>
                  <a:t>Highest response of classes from training set</a:t>
                </a:r>
              </a:p>
              <a:p>
                <a:pPr lvl="2"/>
                <a:r>
                  <a:rPr lang="en-IE" dirty="0"/>
                  <a:t>Labels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D5AFC2AE-0A33-8468-0592-7EAE960AA3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73A6E-8081-69DA-4713-BE3DC360CB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Testing</a:t>
            </a:r>
          </a:p>
          <a:p>
            <a:pPr lvl="1"/>
            <a:r>
              <a:rPr lang="en-IE" dirty="0"/>
              <a:t>MNIST test set </a:t>
            </a:r>
          </a:p>
          <a:p>
            <a:r>
              <a:rPr lang="en-IE" dirty="0"/>
              <a:t>Predictions</a:t>
            </a:r>
          </a:p>
          <a:p>
            <a:pPr lvl="1"/>
            <a:r>
              <a:rPr lang="en-IE" dirty="0"/>
              <a:t>Excitatory neurons</a:t>
            </a:r>
          </a:p>
          <a:p>
            <a:pPr lvl="1"/>
            <a:r>
              <a:rPr lang="en-IE" dirty="0"/>
              <a:t>Highest average firing rate</a:t>
            </a:r>
          </a:p>
          <a:p>
            <a:pPr lvl="1"/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30CE3-5691-8AA5-5BC5-7E2A6E7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81C1-2597-DC09-6DD6-0F30DF3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CF2F-0D88-1C03-2FE5-ECCB022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34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Reihe, Diagramm, Design, Kunst enthält.&#10;&#10;Automatisch generierte Beschreibung">
            <a:extLst>
              <a:ext uri="{FF2B5EF4-FFF2-40B4-BE49-F238E27FC236}">
                <a16:creationId xmlns:a16="http://schemas.microsoft.com/office/drawing/2014/main" id="{73D69299-70AC-0DC4-A90E-31F6EF83F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9041" y="1702720"/>
            <a:ext cx="4677002" cy="4618541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8328044" y="5555680"/>
            <a:ext cx="30667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1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100" dirty="0">
                <a:solidFill>
                  <a:srgbClr val="828282"/>
                </a:solidFill>
                <a:hlinkClick r:id="rId4"/>
              </a:rPr>
              <a:t>https://en.wikipedia.org/wiki/Action_potential#/media/File:Action_potential.svg</a:t>
            </a:r>
            <a:r>
              <a:rPr lang="en-IE" sz="1100" dirty="0">
                <a:solidFill>
                  <a:srgbClr val="828282"/>
                </a:solidFill>
              </a:rPr>
              <a:t> (11.07.2023)</a:t>
            </a:r>
            <a:endParaRPr lang="en-IE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/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pike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F9A8C563-046E-F22B-189E-23451B5D4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40" y="2064683"/>
                <a:ext cx="9381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CBF8D40C-BC48-AA39-4898-FC3485A84EAD}"/>
              </a:ext>
            </a:extLst>
          </p:cNvPr>
          <p:cNvSpPr/>
          <p:nvPr/>
        </p:nvSpPr>
        <p:spPr>
          <a:xfrm>
            <a:off x="4280478" y="4200087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EB845F8-01AC-B334-8486-E42EBF0F5838}"/>
              </a:ext>
            </a:extLst>
          </p:cNvPr>
          <p:cNvSpPr txBox="1"/>
          <p:nvPr/>
        </p:nvSpPr>
        <p:spPr>
          <a:xfrm>
            <a:off x="6923413" y="3675900"/>
            <a:ext cx="1365071" cy="646331"/>
          </a:xfrm>
          <a:prstGeom prst="rect">
            <a:avLst/>
          </a:prstGeom>
          <a:solidFill>
            <a:srgbClr val="FF000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/>
            <a:r>
              <a:rPr lang="en-US" dirty="0">
                <a:solidFill>
                  <a:schemeClr val="bg1"/>
                </a:solidFill>
              </a:rPr>
              <a:t>Membrane potential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7C938AC-4FD0-3262-EF74-D621F016FA26}"/>
              </a:ext>
            </a:extLst>
          </p:cNvPr>
          <p:cNvSpPr/>
          <p:nvPr/>
        </p:nvSpPr>
        <p:spPr>
          <a:xfrm>
            <a:off x="4763469" y="4788585"/>
            <a:ext cx="861264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11C1970-78D4-5DDD-8FAF-474730289ABC}"/>
              </a:ext>
            </a:extLst>
          </p:cNvPr>
          <p:cNvSpPr/>
          <p:nvPr/>
        </p:nvSpPr>
        <p:spPr>
          <a:xfrm>
            <a:off x="5806576" y="2047679"/>
            <a:ext cx="784138" cy="386335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9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20" grpId="0" animBg="1"/>
      <p:bldP spid="21" grpId="0" animBg="1"/>
      <p:bldP spid="21" grpId="1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9" name="Inhaltsplatzhalter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C883B8CA-2723-3C5E-5D56-B8BDC6F36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5012" y="2239169"/>
            <a:ext cx="5114925" cy="3609975"/>
          </a:xfrm>
        </p:spPr>
      </p:pic>
      <p:pic>
        <p:nvPicPr>
          <p:cNvPr id="11" name="Inhaltsplatzhalter 10" descr="Ein Bild, das Text, Screenshot, Quadrat, Reihe enthält.&#10;&#10;Automatisch generierte Beschreibung">
            <a:extLst>
              <a:ext uri="{FF2B5EF4-FFF2-40B4-BE49-F238E27FC236}">
                <a16:creationId xmlns:a16="http://schemas.microsoft.com/office/drawing/2014/main" id="{60643F12-E636-69DC-485D-5B54A9A2D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48420" y="2227263"/>
            <a:ext cx="4302209" cy="363378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30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1047324" y="58831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9677E3-151F-A10E-971E-7FD328E31562}"/>
              </a:ext>
            </a:extLst>
          </p:cNvPr>
          <p:cNvSpPr txBox="1"/>
          <p:nvPr/>
        </p:nvSpPr>
        <p:spPr>
          <a:xfrm>
            <a:off x="6748420" y="59001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1BFBB99-BD0E-79F2-6B80-3AF1FB0F54FA}"/>
              </a:ext>
            </a:extLst>
          </p:cNvPr>
          <p:cNvSpPr/>
          <p:nvPr/>
        </p:nvSpPr>
        <p:spPr bwMode="auto">
          <a:xfrm>
            <a:off x="5099538" y="2977012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6622205-FDC3-20C2-E42D-AFD9552D0C70}"/>
              </a:ext>
            </a:extLst>
          </p:cNvPr>
          <p:cNvSpPr/>
          <p:nvPr/>
        </p:nvSpPr>
        <p:spPr bwMode="auto">
          <a:xfrm>
            <a:off x="8311661" y="4944145"/>
            <a:ext cx="465855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3" grpId="0" animBg="1"/>
      <p:bldP spid="3" grpId="1" animBg="1"/>
      <p:bldP spid="4" grpId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16" name="Inhaltsplatzhalter 15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A3233388-A7C3-8665-53D6-580193BEB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307297"/>
            <a:ext cx="11029950" cy="1426094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31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505718" y="46663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144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41D80-4807-8D5A-2211-5FE6E262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shortcomings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FE1A1-690B-94D1-A774-6DB9A0B8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Difficulties to find equally powerful SNN equivalent to ANN model in reality</a:t>
            </a:r>
          </a:p>
          <a:p>
            <a:r>
              <a:rPr lang="en-IE" dirty="0"/>
              <a:t>Uncertainty whether single model explains STDP at different synapses</a:t>
            </a:r>
          </a:p>
          <a:p>
            <a:r>
              <a:rPr lang="en-IE" dirty="0"/>
              <a:t>Uncertainty with regards to factors, e.g. calcium signals, in certain cell types</a:t>
            </a:r>
          </a:p>
          <a:p>
            <a:r>
              <a:rPr lang="en-IE" dirty="0"/>
              <a:t>Model’s robustness to noisy input sensor signals unclear for some models</a:t>
            </a:r>
          </a:p>
          <a:p>
            <a:r>
              <a:rPr lang="en-IE" dirty="0"/>
              <a:t>Representation of input patterns</a:t>
            </a:r>
          </a:p>
          <a:p>
            <a:r>
              <a:rPr lang="en-IE" dirty="0"/>
              <a:t>Hardware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A08DF-F786-5A68-11F7-EF4DC4FA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83202-6002-56C2-AF83-FD34DE6B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D1B50-8763-520C-2984-D7FB3561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32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D132B2EC-8DC7-0130-E353-DF74EDF189E0}"/>
              </a:ext>
            </a:extLst>
          </p:cNvPr>
          <p:cNvSpPr/>
          <p:nvPr/>
        </p:nvSpPr>
        <p:spPr>
          <a:xfrm rot="16200000">
            <a:off x="737855" y="5353431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/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future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research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AF73E54-5310-2916-BB3B-46DEAE221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993" y="5354892"/>
                <a:ext cx="17529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42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47045-E424-647A-3EE8-5B04D28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References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CFFB5-F856-C086-550A-67A6DAAA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640" y="1836420"/>
            <a:ext cx="5529944" cy="4564380"/>
          </a:xfrm>
        </p:spPr>
        <p:txBody>
          <a:bodyPr>
            <a:noAutofit/>
          </a:bodyPr>
          <a:lstStyle/>
          <a:p>
            <a:r>
              <a:rPr lang="en-IE" sz="800" dirty="0"/>
              <a:t>1. </a:t>
            </a:r>
            <a:r>
              <a:rPr lang="en-IE" sz="800" dirty="0" err="1"/>
              <a:t>Azghadi</a:t>
            </a:r>
            <a:r>
              <a:rPr lang="en-IE" sz="800" dirty="0"/>
              <a:t>, M.R., Iannella, N., Al-</a:t>
            </a:r>
            <a:r>
              <a:rPr lang="en-IE" sz="800" dirty="0" err="1"/>
              <a:t>Sarawi</a:t>
            </a:r>
            <a:r>
              <a:rPr lang="en-IE" sz="800" dirty="0"/>
              <a:t>, S.F., </a:t>
            </a:r>
            <a:r>
              <a:rPr lang="en-IE" sz="800" dirty="0" err="1"/>
              <a:t>Indiveri</a:t>
            </a:r>
            <a:r>
              <a:rPr lang="en-IE" sz="800" dirty="0"/>
              <a:t>, G., Abbott, D.: Spike-based synaptic plasticity in silicon: Design, implementation, application, and </a:t>
            </a:r>
            <a:r>
              <a:rPr lang="en-IE" sz="800" dirty="0" err="1"/>
              <a:t>challenges.vIEEE</a:t>
            </a:r>
            <a:r>
              <a:rPr lang="en-IE" sz="800" dirty="0"/>
              <a:t> 102, 717-737 (2014)</a:t>
            </a:r>
          </a:p>
          <a:p>
            <a:r>
              <a:rPr lang="en-IE" sz="800" dirty="0"/>
              <a:t>2. </a:t>
            </a:r>
            <a:r>
              <a:rPr lang="en-IE" sz="800" dirty="0" err="1"/>
              <a:t>Beyel</a:t>
            </a:r>
            <a:r>
              <a:rPr lang="en-IE" sz="800" dirty="0"/>
              <a:t>, M., Dutt, N.D., </a:t>
            </a:r>
            <a:r>
              <a:rPr lang="en-IE" sz="800" dirty="0" err="1"/>
              <a:t>Krichmar</a:t>
            </a:r>
            <a:r>
              <a:rPr lang="en-IE" sz="800" dirty="0"/>
              <a:t>, J.L.: Categorization and decision-making in a neurobiologically plausible spiking network using a </a:t>
            </a:r>
            <a:r>
              <a:rPr lang="en-IE" sz="800" dirty="0" err="1"/>
              <a:t>stdp</a:t>
            </a:r>
            <a:r>
              <a:rPr lang="en-IE" sz="800" dirty="0"/>
              <a:t>-like learning rule. Elsevier 48, 109-124 (2013)</a:t>
            </a:r>
          </a:p>
          <a:p>
            <a:r>
              <a:rPr lang="en-IE" sz="800" dirty="0"/>
              <a:t>3. Bi, G., Poo, M.: Synaptic modifications in cultured hippocampal neurons: dependence on spike timing, synaptic strength, and postsynaptic cell type. The journal of Neuroscience pp. 10464-10472 (1998)</a:t>
            </a:r>
          </a:p>
          <a:p>
            <a:r>
              <a:rPr lang="en-IE" sz="800" dirty="0"/>
              <a:t>4. </a:t>
            </a:r>
            <a:r>
              <a:rPr lang="en-IE" sz="800" dirty="0" err="1"/>
              <a:t>Brette</a:t>
            </a:r>
            <a:r>
              <a:rPr lang="en-IE" sz="800" dirty="0"/>
              <a:t>, R.: Philosophy of the spike: Rate-based vs. spike-based theories of the brain. Frontiers in Systems Neuroscience 9, 1-14 (2015)</a:t>
            </a:r>
          </a:p>
          <a:p>
            <a:r>
              <a:rPr lang="en-IE" sz="800" dirty="0"/>
              <a:t>5. </a:t>
            </a:r>
            <a:r>
              <a:rPr lang="en-IE" sz="800" dirty="0" err="1"/>
              <a:t>Caporale</a:t>
            </a:r>
            <a:r>
              <a:rPr lang="en-IE" sz="800" dirty="0"/>
              <a:t>, N., Dan, Y.: Spike timing-dependent plasticity: A </a:t>
            </a:r>
            <a:r>
              <a:rPr lang="en-IE" sz="800" dirty="0" err="1"/>
              <a:t>hebbian</a:t>
            </a:r>
            <a:r>
              <a:rPr lang="en-IE" sz="800" dirty="0"/>
              <a:t> learning rule. Annual Review of Neuroscience 31, 25-46 (2008)</a:t>
            </a:r>
          </a:p>
          <a:p>
            <a:r>
              <a:rPr lang="en-IE" sz="800" dirty="0"/>
              <a:t>6. Cook, M., Diehl, P.U.: Unsupervised learning of digit recognition using spike-timing-dependent plasticity. Frontiers in Computational Neuroscience 9, 1-8 (2015)</a:t>
            </a:r>
          </a:p>
          <a:p>
            <a:r>
              <a:rPr lang="en-IE" sz="800" dirty="0"/>
              <a:t>7. Diehl, P.U., Neil, D., </a:t>
            </a:r>
            <a:r>
              <a:rPr lang="en-IE" sz="800" dirty="0" err="1"/>
              <a:t>Binas</a:t>
            </a:r>
            <a:r>
              <a:rPr lang="en-IE" sz="800" dirty="0"/>
              <a:t>, J., Cook, M., Liu, S.C., Pfeiffer, M.: Fast-classifying, high-accuracy spiking deep networks through weight and threshold balancing. International joint conference on neural networks (IJCNN). IEEE pp. 1-8 (2015)</a:t>
            </a:r>
          </a:p>
          <a:p>
            <a:r>
              <a:rPr lang="en-IE" sz="800" dirty="0"/>
              <a:t>8. Goodman, D., </a:t>
            </a:r>
            <a:r>
              <a:rPr lang="en-IE" sz="800" dirty="0" err="1"/>
              <a:t>Brette</a:t>
            </a:r>
            <a:r>
              <a:rPr lang="en-IE" sz="800" dirty="0"/>
              <a:t>, R.: Brian: a simulator for spiking neural networks in python. Frontiers in Neuroscience 2, 1-10 (2008)</a:t>
            </a:r>
          </a:p>
          <a:p>
            <a:r>
              <a:rPr lang="en-IE" sz="800" dirty="0"/>
              <a:t>9. Guo, W., </a:t>
            </a:r>
            <a:r>
              <a:rPr lang="en-IE" sz="800" dirty="0" err="1"/>
              <a:t>Fouda</a:t>
            </a:r>
            <a:r>
              <a:rPr lang="en-IE" sz="800" dirty="0"/>
              <a:t>, M.E., </a:t>
            </a:r>
            <a:r>
              <a:rPr lang="en-IE" sz="800" dirty="0" err="1"/>
              <a:t>Eltawil</a:t>
            </a:r>
            <a:r>
              <a:rPr lang="en-IE" sz="800" dirty="0"/>
              <a:t>, A.M., Salama, K.N.: Neural coding in spiking neural networks: A comparative study for robust neuromorphic systems. Frontiers in Neuroscience 15, 1-21 (2021)</a:t>
            </a:r>
          </a:p>
          <a:p>
            <a:r>
              <a:rPr lang="en-IE" sz="800" dirty="0"/>
              <a:t>10. Guo, Y., Wu, H., Gao, B., Qian, H.: Unsupervised learning on resistive memory array based spiking neural networks. Frontiers in Neuroscience 13, 1-16 (2019)</a:t>
            </a:r>
          </a:p>
          <a:p>
            <a:r>
              <a:rPr lang="en-IE" sz="800" dirty="0"/>
              <a:t>11. </a:t>
            </a:r>
            <a:r>
              <a:rPr lang="en-IE" sz="800" dirty="0" err="1"/>
              <a:t>Heeger</a:t>
            </a:r>
            <a:r>
              <a:rPr lang="en-IE" sz="800" dirty="0"/>
              <a:t>, D.: Poisson model of spike generation. New York University 1, 1-13 (2000)</a:t>
            </a:r>
          </a:p>
          <a:p>
            <a:r>
              <a:rPr lang="en-IE" sz="800" dirty="0"/>
              <a:t>12. </a:t>
            </a:r>
            <a:r>
              <a:rPr lang="en-IE" sz="800" dirty="0" err="1"/>
              <a:t>Indiveri</a:t>
            </a:r>
            <a:r>
              <a:rPr lang="en-IE" sz="800" dirty="0"/>
              <a:t>, G., Chicca, E., Douglas, R.: A </a:t>
            </a:r>
            <a:r>
              <a:rPr lang="en-IE" sz="800" dirty="0" err="1"/>
              <a:t>vlsi</a:t>
            </a:r>
            <a:r>
              <a:rPr lang="en-IE" sz="800" dirty="0"/>
              <a:t> array of low-power spiking neurons and bistable synapses with spike-timing dependent plasticity. IEEE Transactions on Neural Networks 17, 211221 (2006)</a:t>
            </a:r>
          </a:p>
          <a:p>
            <a:r>
              <a:rPr lang="en-IE" sz="800" dirty="0"/>
              <a:t>13. </a:t>
            </a:r>
            <a:r>
              <a:rPr lang="en-IE" sz="800" dirty="0" err="1"/>
              <a:t>Kheradpisheh</a:t>
            </a:r>
            <a:r>
              <a:rPr lang="en-IE" sz="800" dirty="0"/>
              <a:t>, S.R., </a:t>
            </a:r>
            <a:r>
              <a:rPr lang="en-IE" sz="800" dirty="0" err="1"/>
              <a:t>Ganjtabesh</a:t>
            </a:r>
            <a:r>
              <a:rPr lang="en-IE" sz="800" dirty="0"/>
              <a:t>, M., Masquelier, T.: Bio-inspired unsupervised learning of visual features leads to robust invariant object recognition. Neurocomputing 205, 383392 (2016)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D64859-7C0E-FFEE-0564-01DA1F70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880" y="1836420"/>
            <a:ext cx="5928359" cy="4564380"/>
          </a:xfrm>
        </p:spPr>
        <p:txBody>
          <a:bodyPr>
            <a:noAutofit/>
          </a:bodyPr>
          <a:lstStyle/>
          <a:p>
            <a:r>
              <a:rPr lang="en-IE" sz="750" dirty="0">
                <a:solidFill>
                  <a:srgbClr val="002060"/>
                </a:solidFill>
              </a:rPr>
              <a:t>14. Kim, J., Kim, S.P., Hwang, H., Park, D., Jeong, U.: Object shape recognition using tactile sensor arrays by a spiking neural network with unsupervised learning. IEEE pp. 178183 (2020)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15. Lopes, P.H.C., Reid, I., Hobson, P.R.: The two-dimensional Kolmogorov-Smirnov test. XI International Workshop on Advanced Computing and Analysis Techniques in Physics Research pp. 112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16. Masquelier, T., Thorpe, S.J.: Unsupervised learning of visual features through spike timing-dependent plasticity. </a:t>
            </a:r>
            <a:r>
              <a:rPr lang="en-IE" sz="750" dirty="0" err="1">
                <a:solidFill>
                  <a:srgbClr val="002060"/>
                </a:solidFill>
              </a:rPr>
              <a:t>PLoS</a:t>
            </a:r>
            <a:r>
              <a:rPr lang="en-IE" sz="750" dirty="0">
                <a:solidFill>
                  <a:srgbClr val="002060"/>
                </a:solidFill>
              </a:rPr>
              <a:t> Computational Biology 3, 247257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17. Morrison, A., </a:t>
            </a:r>
            <a:r>
              <a:rPr lang="en-IE" sz="750" dirty="0" err="1">
                <a:solidFill>
                  <a:srgbClr val="002060"/>
                </a:solidFill>
              </a:rPr>
              <a:t>Aertsen</a:t>
            </a:r>
            <a:r>
              <a:rPr lang="en-IE" sz="750" dirty="0">
                <a:solidFill>
                  <a:srgbClr val="002060"/>
                </a:solidFill>
              </a:rPr>
              <a:t>, A., </a:t>
            </a:r>
            <a:r>
              <a:rPr lang="en-IE" sz="750" dirty="0" err="1">
                <a:solidFill>
                  <a:srgbClr val="002060"/>
                </a:solidFill>
              </a:rPr>
              <a:t>Diesmann</a:t>
            </a:r>
            <a:r>
              <a:rPr lang="en-IE" sz="750" dirty="0">
                <a:solidFill>
                  <a:srgbClr val="002060"/>
                </a:solidFill>
              </a:rPr>
              <a:t>, M.: Spike-timing-dependent plasticity in balanced random networks. Neural Computation 19, 14371467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18. O'Connor, P., Neil, D., Liu, S., Delbruck, T., Pfeiffer, M.: Real-time classification and sensor fusion with a spiking deep belief network. frontiers in neuroscience 7, pp. 1-13 (2013)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19. Poster, J.P., Gerstner, W.: Triplets of spikes in a model of spike timing-dependent plasticity. The Journal of Neuroscience pp. 9673-9682 (2006)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20. Rathi, N., Roy, K.: Diet-</a:t>
            </a:r>
            <a:r>
              <a:rPr lang="en-IE" sz="750" dirty="0" err="1">
                <a:solidFill>
                  <a:srgbClr val="002060"/>
                </a:solidFill>
              </a:rPr>
              <a:t>snn</a:t>
            </a:r>
            <a:r>
              <a:rPr lang="en-IE" sz="750" dirty="0">
                <a:solidFill>
                  <a:srgbClr val="002060"/>
                </a:solidFill>
              </a:rPr>
              <a:t>: A low-latency spiking neural network with direct input encoding and threshold optimization. IEEE Transactions on Neural Networks and Learning Systems pp. 1-19 (2021)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21. Shears, O., Yazdani, A.H.: Spiking neural networks for image classification, https://oshears.github.io/adv-ml-2020-snn-project/pages/motivation.html</a:t>
            </a:r>
          </a:p>
          <a:p>
            <a:r>
              <a:rPr lang="en-IE" sz="750" dirty="0">
                <a:solidFill>
                  <a:srgbClr val="002060"/>
                </a:solidFill>
              </a:rPr>
              <a:t>22. </a:t>
            </a:r>
            <a:r>
              <a:rPr lang="en-IE" sz="750" dirty="0" err="1">
                <a:solidFill>
                  <a:srgbClr val="002060"/>
                </a:solidFill>
              </a:rPr>
              <a:t>amd</a:t>
            </a:r>
            <a:r>
              <a:rPr lang="en-IE" sz="750" dirty="0">
                <a:solidFill>
                  <a:srgbClr val="002060"/>
                </a:solidFill>
              </a:rPr>
              <a:t> X. </a:t>
            </a:r>
            <a:r>
              <a:rPr lang="en-IE" sz="750" dirty="0" err="1">
                <a:solidFill>
                  <a:srgbClr val="002060"/>
                </a:solidFill>
              </a:rPr>
              <a:t>Lagorce</a:t>
            </a:r>
            <a:r>
              <a:rPr lang="en-IE" sz="750" dirty="0">
                <a:solidFill>
                  <a:srgbClr val="002060"/>
                </a:solidFill>
              </a:rPr>
              <a:t>, F.G., </a:t>
            </a:r>
            <a:r>
              <a:rPr lang="en-IE" sz="750" dirty="0" err="1">
                <a:solidFill>
                  <a:srgbClr val="002060"/>
                </a:solidFill>
              </a:rPr>
              <a:t>Stromatias</a:t>
            </a:r>
            <a:r>
              <a:rPr lang="en-IE" sz="750" dirty="0">
                <a:solidFill>
                  <a:srgbClr val="002060"/>
                </a:solidFill>
              </a:rPr>
              <a:t>, R., Pfeiffer, M., Plana, L.A., </a:t>
            </a:r>
            <a:r>
              <a:rPr lang="en-IE" sz="750" dirty="0" err="1">
                <a:solidFill>
                  <a:srgbClr val="002060"/>
                </a:solidFill>
              </a:rPr>
              <a:t>Furber</a:t>
            </a:r>
            <a:r>
              <a:rPr lang="en-IE" sz="750" dirty="0">
                <a:solidFill>
                  <a:srgbClr val="002060"/>
                </a:solidFill>
              </a:rPr>
              <a:t>, S.B., </a:t>
            </a:r>
            <a:r>
              <a:rPr lang="en-IE" sz="750" dirty="0" err="1">
                <a:solidFill>
                  <a:srgbClr val="002060"/>
                </a:solidFill>
              </a:rPr>
              <a:t>Benosman</a:t>
            </a:r>
            <a:r>
              <a:rPr lang="en-IE" sz="750" dirty="0">
                <a:solidFill>
                  <a:srgbClr val="002060"/>
                </a:solidFill>
              </a:rPr>
              <a:t>, R.B.: A framework for plasticity implementation on the spinnaker neural architecture. Frontiers in Neuroscience 8, 1-20 (2015)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23. </a:t>
            </a:r>
            <a:r>
              <a:rPr lang="en-IE" sz="75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https://openbooks.lib.msu.edu/neuroscience/chapter/synapse-structure/</a:t>
            </a:r>
            <a:r>
              <a:rPr lang="en-IE" sz="750" dirty="0">
                <a:solidFill>
                  <a:srgbClr val="002060"/>
                </a:solidFill>
              </a:rPr>
              <a:t> (19.06.23)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24. </a:t>
            </a:r>
            <a:r>
              <a:rPr lang="en-IE" sz="75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https://www.researchgate.net/figure/A-model-of-a-LIF-neuron-The-graphic-right-shows-the-temporal-course-of-the-membrane_fig6_326696777</a:t>
            </a:r>
            <a:r>
              <a:rPr lang="en-IE" sz="750" dirty="0">
                <a:solidFill>
                  <a:srgbClr val="002060"/>
                </a:solidFill>
              </a:rPr>
              <a:t> (03.07.23)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25. </a:t>
            </a:r>
            <a:r>
              <a:rPr lang="en-IE" sz="75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https://www.researchgate.net/figure/The-architecture-of-a-spiking-neural-network-SNN-The-network-consists-of-an-input_fig1_342529143</a:t>
            </a:r>
            <a:r>
              <a:rPr lang="en-IE" sz="750" dirty="0">
                <a:solidFill>
                  <a:srgbClr val="002060"/>
                </a:solidFill>
              </a:rPr>
              <a:t> (03.07.2023)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26. </a:t>
            </a:r>
            <a:r>
              <a:rPr lang="en-IE" sz="75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https://www.researchgate.net/figure/Illustration-of-membrane-potential-dynamics-for-a-neuron-with-th-05-and-t-1-The_fig1_353893118</a:t>
            </a:r>
            <a:r>
              <a:rPr lang="en-IE" sz="750" dirty="0">
                <a:solidFill>
                  <a:srgbClr val="002060"/>
                </a:solidFill>
              </a:rPr>
              <a:t> (04.07.23)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27. </a:t>
            </a:r>
            <a:r>
              <a:rPr lang="en-IE" sz="750" dirty="0" err="1">
                <a:solidFill>
                  <a:srgbClr val="002060"/>
                </a:solidFill>
              </a:rPr>
              <a:t>Darjan</a:t>
            </a:r>
            <a:r>
              <a:rPr lang="en-IE" sz="750" dirty="0">
                <a:solidFill>
                  <a:srgbClr val="002060"/>
                </a:solidFill>
              </a:rPr>
              <a:t> </a:t>
            </a:r>
            <a:r>
              <a:rPr lang="en-IE" sz="750" dirty="0" err="1">
                <a:solidFill>
                  <a:srgbClr val="002060"/>
                </a:solidFill>
              </a:rPr>
              <a:t>Salaj</a:t>
            </a:r>
            <a:r>
              <a:rPr lang="en-IE" sz="750" dirty="0">
                <a:solidFill>
                  <a:srgbClr val="002060"/>
                </a:solidFill>
              </a:rPr>
              <a:t>, Anand </a:t>
            </a:r>
            <a:r>
              <a:rPr lang="en-IE" sz="750" dirty="0" err="1">
                <a:solidFill>
                  <a:srgbClr val="002060"/>
                </a:solidFill>
              </a:rPr>
              <a:t>Subramoney</a:t>
            </a:r>
            <a:r>
              <a:rPr lang="en-IE" sz="750" dirty="0">
                <a:solidFill>
                  <a:srgbClr val="002060"/>
                </a:solidFill>
              </a:rPr>
              <a:t>, Ceca </a:t>
            </a:r>
            <a:r>
              <a:rPr lang="en-IE" sz="750" dirty="0" err="1">
                <a:solidFill>
                  <a:srgbClr val="002060"/>
                </a:solidFill>
              </a:rPr>
              <a:t>Kraisnikovic</a:t>
            </a:r>
            <a:r>
              <a:rPr lang="en-IE" sz="750" dirty="0">
                <a:solidFill>
                  <a:srgbClr val="002060"/>
                </a:solidFill>
              </a:rPr>
              <a:t>, Guillaume </a:t>
            </a:r>
            <a:r>
              <a:rPr lang="en-IE" sz="750" dirty="0" err="1">
                <a:solidFill>
                  <a:srgbClr val="002060"/>
                </a:solidFill>
              </a:rPr>
              <a:t>Bellec</a:t>
            </a:r>
            <a:r>
              <a:rPr lang="en-IE" sz="750" dirty="0">
                <a:solidFill>
                  <a:srgbClr val="002060"/>
                </a:solidFill>
              </a:rPr>
              <a:t>, Robert </a:t>
            </a:r>
            <a:r>
              <a:rPr lang="en-IE" sz="750" dirty="0" err="1">
                <a:solidFill>
                  <a:srgbClr val="002060"/>
                </a:solidFill>
              </a:rPr>
              <a:t>Legenstein</a:t>
            </a:r>
            <a:r>
              <a:rPr lang="en-IE" sz="750" dirty="0">
                <a:solidFill>
                  <a:srgbClr val="002060"/>
                </a:solidFill>
              </a:rPr>
              <a:t>, Wolfgang </a:t>
            </a:r>
            <a:r>
              <a:rPr lang="en-IE" sz="750" dirty="0" err="1">
                <a:solidFill>
                  <a:srgbClr val="002060"/>
                </a:solidFill>
              </a:rPr>
              <a:t>Maass</a:t>
            </a:r>
            <a:r>
              <a:rPr lang="en-IE" sz="750" dirty="0">
                <a:solidFill>
                  <a:srgbClr val="002060"/>
                </a:solidFill>
              </a:rPr>
              <a:t> (2021) Spike frequency adaptation supports network computations on temporally dispersed information </a:t>
            </a:r>
            <a:r>
              <a:rPr lang="en-IE" sz="750" dirty="0" err="1">
                <a:solidFill>
                  <a:srgbClr val="002060"/>
                </a:solidFill>
              </a:rPr>
              <a:t>eLife</a:t>
            </a:r>
            <a:r>
              <a:rPr lang="en-IE" sz="750" dirty="0">
                <a:solidFill>
                  <a:srgbClr val="002060"/>
                </a:solidFill>
              </a:rPr>
              <a:t> 10:e65459https://doi.org/10.7554/eLife.65459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A1622-AAFB-6B5E-00AD-4DF8AB74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EAAE0-27C9-B6DF-28CE-55D2F7A9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BCCA4-C312-F7B2-FF09-08E8727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7849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6FCCC-AA02-C7E2-3B13-6A2440F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models</a:t>
            </a:r>
          </a:p>
        </p:txBody>
      </p:sp>
      <p:pic>
        <p:nvPicPr>
          <p:cNvPr id="10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E098D235-B1ED-B248-338F-51A2D5F8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60" y="2326640"/>
            <a:ext cx="11336926" cy="339344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FC67E-185A-E75D-CFFB-4A63DE51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66370A-D811-1987-F21E-6EDA801E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FB80B-8D44-6AB2-585B-0D623A5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34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9707C3-783B-B140-07E5-55E28642BF2F}"/>
              </a:ext>
            </a:extLst>
          </p:cNvPr>
          <p:cNvSpPr txBox="1"/>
          <p:nvPr/>
        </p:nvSpPr>
        <p:spPr>
          <a:xfrm>
            <a:off x="581190" y="5961432"/>
            <a:ext cx="95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04.07.2023 https://oshears.github.io/adv-ml-2020-snn-project/pages/motivation.html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1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p:pic>
        <p:nvPicPr>
          <p:cNvPr id="10" name="Grafik 9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2560B447-9136-2BE3-F14D-04A91E40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65" y="1828766"/>
            <a:ext cx="8025425" cy="44751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9764502" y="5527342"/>
            <a:ext cx="18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EAC31CE-6535-7E85-BD8A-3E8692F1D6AE}"/>
              </a:ext>
            </a:extLst>
          </p:cNvPr>
          <p:cNvSpPr/>
          <p:nvPr/>
        </p:nvSpPr>
        <p:spPr>
          <a:xfrm rot="16200000">
            <a:off x="6763691" y="5258030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/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13AEEED4-D783-AD1E-146B-CAA3B9C00387}"/>
              </a:ext>
            </a:extLst>
          </p:cNvPr>
          <p:cNvSpPr/>
          <p:nvPr/>
        </p:nvSpPr>
        <p:spPr bwMode="auto">
          <a:xfrm>
            <a:off x="7921782" y="4200807"/>
            <a:ext cx="425513" cy="452674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4CB92-ACE7-3370-F2CB-458B45D1ECEB}"/>
              </a:ext>
            </a:extLst>
          </p:cNvPr>
          <p:cNvSpPr/>
          <p:nvPr/>
        </p:nvSpPr>
        <p:spPr bwMode="auto">
          <a:xfrm>
            <a:off x="9249396" y="3954695"/>
            <a:ext cx="330724" cy="365125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F2EE88-EEEB-D3A8-2712-EA332295C8BE}"/>
              </a:ext>
            </a:extLst>
          </p:cNvPr>
          <p:cNvSpPr/>
          <p:nvPr/>
        </p:nvSpPr>
        <p:spPr>
          <a:xfrm>
            <a:off x="3548958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AF028F-0119-E6E3-6B24-C8DE4AB086E6}"/>
              </a:ext>
            </a:extLst>
          </p:cNvPr>
          <p:cNvSpPr/>
          <p:nvPr/>
        </p:nvSpPr>
        <p:spPr>
          <a:xfrm>
            <a:off x="6803650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77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42EDE-BF22-A22B-B506-305CE37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Spiking neural network (SNN)</a:t>
            </a:r>
            <a:br>
              <a:rPr lang="en-IE" dirty="0"/>
            </a:br>
            <a:endParaRPr lang="en-IE" dirty="0"/>
          </a:p>
        </p:txBody>
      </p:sp>
      <p:pic>
        <p:nvPicPr>
          <p:cNvPr id="11" name="Inhaltsplatzhalter 10" descr="Ladender Akku Silhouette">
            <a:extLst>
              <a:ext uri="{FF2B5EF4-FFF2-40B4-BE49-F238E27FC236}">
                <a16:creationId xmlns:a16="http://schemas.microsoft.com/office/drawing/2014/main" id="{F3C29458-3AE0-0C60-4865-80878BF025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297" y="4775764"/>
            <a:ext cx="914400" cy="914400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08A5D-CCAB-6032-7523-D85B057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1458" y="2228003"/>
            <a:ext cx="8449351" cy="3633047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Modelled on neurons of brain</a:t>
            </a:r>
          </a:p>
          <a:p>
            <a:pPr marL="0" indent="0">
              <a:buNone/>
            </a:pPr>
            <a:r>
              <a:rPr lang="en-IE" dirty="0"/>
              <a:t>Biologically plausible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Little power consumption</a:t>
            </a:r>
          </a:p>
          <a:p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AFD3F-1373-93DF-5C11-EEA9E71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2E565-116B-8733-63B1-0DEBF90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5D0B-7D9C-8562-5BD4-748DA2F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/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otivation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Nerv mit einfarbiger Füllung">
            <a:extLst>
              <a:ext uri="{FF2B5EF4-FFF2-40B4-BE49-F238E27FC236}">
                <a16:creationId xmlns:a16="http://schemas.microsoft.com/office/drawing/2014/main" id="{07C30F7E-D7F0-051F-7827-EA045075F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52" y="3803802"/>
            <a:ext cx="1020045" cy="10200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CC5D70-1541-BD88-682F-6A3FB06DD6AD}"/>
              </a:ext>
            </a:extLst>
          </p:cNvPr>
          <p:cNvCxnSpPr>
            <a:cxnSpLocks/>
          </p:cNvCxnSpPr>
          <p:nvPr/>
        </p:nvCxnSpPr>
        <p:spPr>
          <a:xfrm flipV="1">
            <a:off x="2165778" y="421222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76631FC-D4F1-B70C-C56B-AB0A8845320A}"/>
              </a:ext>
            </a:extLst>
          </p:cNvPr>
          <p:cNvCxnSpPr>
            <a:cxnSpLocks/>
          </p:cNvCxnSpPr>
          <p:nvPr/>
        </p:nvCxnSpPr>
        <p:spPr>
          <a:xfrm flipV="1">
            <a:off x="2165778" y="5232964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0B1901-ADD1-E9AC-B713-CC9A823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3EBCF-41C7-D934-1DB5-0103B61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F2600-2720-C0A7-1CC2-4BFD69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48B53-05C7-F234-BB8B-275E76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99A902-EB12-F256-D4D9-FA992ED8C6E9}"/>
              </a:ext>
            </a:extLst>
          </p:cNvPr>
          <p:cNvSpPr txBox="1"/>
          <p:nvPr/>
        </p:nvSpPr>
        <p:spPr>
          <a:xfrm>
            <a:off x="447035" y="586557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757F5B-6D70-C8EF-F016-88A8C4F5F13A}"/>
              </a:ext>
            </a:extLst>
          </p:cNvPr>
          <p:cNvSpPr/>
          <p:nvPr/>
        </p:nvSpPr>
        <p:spPr>
          <a:xfrm>
            <a:off x="7880540" y="346196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A6809CD-4402-C14C-54D4-8BB098B2F6D0}"/>
              </a:ext>
            </a:extLst>
          </p:cNvPr>
          <p:cNvSpPr/>
          <p:nvPr/>
        </p:nvSpPr>
        <p:spPr>
          <a:xfrm>
            <a:off x="7885068" y="4768855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5322259-48D0-674D-4D3F-480631F2F2DA}"/>
              </a:ext>
            </a:extLst>
          </p:cNvPr>
          <p:cNvSpPr/>
          <p:nvPr/>
        </p:nvSpPr>
        <p:spPr>
          <a:xfrm>
            <a:off x="10566403" y="3887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B3E54D-5973-1BC0-552B-F813196DC585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8106877" y="3570602"/>
            <a:ext cx="2459526" cy="42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0867B4-7247-1CAE-A7AA-50DE8DC2A90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8111405" y="3996052"/>
            <a:ext cx="2454998" cy="881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45F439-4488-00B0-8B6C-6D5FA154C268}"/>
              </a:ext>
            </a:extLst>
          </p:cNvPr>
          <p:cNvSpPr txBox="1"/>
          <p:nvPr/>
        </p:nvSpPr>
        <p:spPr>
          <a:xfrm>
            <a:off x="7863310" y="3673135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4FCF11-D995-6B51-AF3F-801A4A0D8D9D}"/>
              </a:ext>
            </a:extLst>
          </p:cNvPr>
          <p:cNvSpPr txBox="1"/>
          <p:nvPr/>
        </p:nvSpPr>
        <p:spPr>
          <a:xfrm>
            <a:off x="7859414" y="494810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/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/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A5D6E310-B668-94BF-9877-1E55A1210730}"/>
              </a:ext>
            </a:extLst>
          </p:cNvPr>
          <p:cNvSpPr txBox="1"/>
          <p:nvPr/>
        </p:nvSpPr>
        <p:spPr>
          <a:xfrm>
            <a:off x="10575018" y="4050790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E77D73-7F3B-BBE9-8005-AB40AFDE6E43}"/>
              </a:ext>
            </a:extLst>
          </p:cNvPr>
          <p:cNvSpPr txBox="1"/>
          <p:nvPr/>
        </p:nvSpPr>
        <p:spPr>
          <a:xfrm>
            <a:off x="7605949" y="286103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F3A3169-0EB1-C013-2B00-61FCEE3AA293}"/>
              </a:ext>
            </a:extLst>
          </p:cNvPr>
          <p:cNvSpPr txBox="1"/>
          <p:nvPr/>
        </p:nvSpPr>
        <p:spPr>
          <a:xfrm>
            <a:off x="10337745" y="3268031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311BD08B-EB74-0CA1-0290-7C890D9F6C55}"/>
              </a:ext>
            </a:extLst>
          </p:cNvPr>
          <p:cNvSpPr txBox="1">
            <a:spLocks/>
          </p:cNvSpPr>
          <p:nvPr/>
        </p:nvSpPr>
        <p:spPr>
          <a:xfrm>
            <a:off x="5165544" y="5185127"/>
            <a:ext cx="1196183" cy="44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48" name="Inhaltsplatzhalter 22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F2636D9F-ED91-181B-6C6B-693DD6ED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044644"/>
            <a:ext cx="6561921" cy="3659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/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8EDB3A90-DCD7-028B-42B0-BF33371954C3}"/>
              </a:ext>
            </a:extLst>
          </p:cNvPr>
          <p:cNvSpPr/>
          <p:nvPr/>
        </p:nvSpPr>
        <p:spPr>
          <a:xfrm rot="16200000">
            <a:off x="4828088" y="4829153"/>
            <a:ext cx="448576" cy="41496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B2BBCE1-A243-5F8E-9C0D-DF1D1D055D31}"/>
              </a:ext>
            </a:extLst>
          </p:cNvPr>
          <p:cNvSpPr/>
          <p:nvPr/>
        </p:nvSpPr>
        <p:spPr>
          <a:xfrm>
            <a:off x="447035" y="2041716"/>
            <a:ext cx="3722951" cy="3772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6E38F0C-6587-B5AF-9220-05E5CCF5E702}"/>
              </a:ext>
            </a:extLst>
          </p:cNvPr>
          <p:cNvSpPr/>
          <p:nvPr/>
        </p:nvSpPr>
        <p:spPr>
          <a:xfrm>
            <a:off x="7512502" y="2861035"/>
            <a:ext cx="1351879" cy="25438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D0F4AE7-3D2D-AD0C-F7D2-4E8C437ECCB0}"/>
              </a:ext>
            </a:extLst>
          </p:cNvPr>
          <p:cNvSpPr/>
          <p:nvPr/>
        </p:nvSpPr>
        <p:spPr>
          <a:xfrm>
            <a:off x="4844891" y="2037388"/>
            <a:ext cx="2287202" cy="24983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906C271-1E96-FFCE-801B-12F8C4CCF964}"/>
              </a:ext>
            </a:extLst>
          </p:cNvPr>
          <p:cNvSpPr/>
          <p:nvPr/>
        </p:nvSpPr>
        <p:spPr>
          <a:xfrm>
            <a:off x="10300325" y="3268031"/>
            <a:ext cx="1351879" cy="115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902BB9-2FA8-4E09-9E52-5872BE07D4D2}"/>
              </a:ext>
            </a:extLst>
          </p:cNvPr>
          <p:cNvSpPr/>
          <p:nvPr/>
        </p:nvSpPr>
        <p:spPr>
          <a:xfrm>
            <a:off x="4679499" y="3798490"/>
            <a:ext cx="2533551" cy="952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97872DE-D0F2-E3AC-A0FC-35B4D993D057}"/>
              </a:ext>
            </a:extLst>
          </p:cNvPr>
          <p:cNvSpPr/>
          <p:nvPr/>
        </p:nvSpPr>
        <p:spPr>
          <a:xfrm>
            <a:off x="8144297" y="3375383"/>
            <a:ext cx="2413491" cy="1682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109741-3524-C546-3AD2-FF59909339A7}"/>
              </a:ext>
            </a:extLst>
          </p:cNvPr>
          <p:cNvCxnSpPr/>
          <p:nvPr/>
        </p:nvCxnSpPr>
        <p:spPr>
          <a:xfrm>
            <a:off x="7213050" y="2037388"/>
            <a:ext cx="0" cy="40679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 animBg="1"/>
      <p:bldP spid="50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AD9A4-8FB0-5275-006C-EC004C0C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Rate-based model</a:t>
                </a:r>
              </a:p>
              <a:p>
                <a:pPr lvl="1"/>
                <a:r>
                  <a:rPr lang="en-IE" dirty="0"/>
                  <a:t>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IE" dirty="0"/>
                  <a:t> spikes/unit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timing of spikes</a:t>
                </a:r>
              </a:p>
              <a:p>
                <a:pPr lvl="1"/>
                <a:endParaRPr lang="en-IE" dirty="0"/>
              </a:p>
              <a:p>
                <a:pPr lvl="1"/>
                <a:r>
                  <a:rPr lang="en-IE" dirty="0"/>
                  <a:t>Stronger assumption</a:t>
                </a:r>
              </a:p>
              <a:p>
                <a:pPr lvl="1"/>
                <a:endParaRPr lang="en-I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708B68-C771-1691-C363-872621FD9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Spike-based model</a:t>
            </a:r>
          </a:p>
          <a:p>
            <a:pPr lvl="1"/>
            <a:r>
              <a:rPr lang="en-IE" dirty="0"/>
              <a:t>Firing rate</a:t>
            </a:r>
          </a:p>
          <a:p>
            <a:pPr lvl="1"/>
            <a:r>
              <a:rPr lang="en-IE" dirty="0"/>
              <a:t>Spike timing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Better power consumption during training</a:t>
            </a:r>
          </a:p>
          <a:p>
            <a:pPr lvl="1"/>
            <a:r>
              <a:rPr lang="en-IE" dirty="0"/>
              <a:t>Better for dynamically adaptable systems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69827D-5398-3413-A373-AC07033C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91E0A-D096-2255-1BAA-5ECDDB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307CD-52A3-D284-E1EA-4AA1C831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05C7D8E-17B4-A36A-0B8B-4A9043199EEB}"/>
              </a:ext>
            </a:extLst>
          </p:cNvPr>
          <p:cNvSpPr/>
          <p:nvPr/>
        </p:nvSpPr>
        <p:spPr>
          <a:xfrm>
            <a:off x="8565698" y="3305907"/>
            <a:ext cx="257175" cy="794825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8BF8AC-A4FC-D3F2-66B6-139090E08303}"/>
              </a:ext>
            </a:extLst>
          </p:cNvPr>
          <p:cNvSpPr txBox="1"/>
          <p:nvPr/>
        </p:nvSpPr>
        <p:spPr>
          <a:xfrm>
            <a:off x="9028348" y="3518653"/>
            <a:ext cx="16143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activity</a:t>
            </a:r>
          </a:p>
        </p:txBody>
      </p:sp>
    </p:spTree>
    <p:extLst>
      <p:ext uri="{BB962C8B-B14F-4D97-AF65-F5344CB8AC3E}">
        <p14:creationId xmlns:p14="http://schemas.microsoft.com/office/powerpoint/2010/main" val="881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F4AEA-61B6-2180-6446-28390279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2516D7-5278-5B6B-838D-D0703991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434FEB-90ED-3C05-F37F-B8C8B3D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8C49E-1AA5-68B5-9AE3-AC933BDD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9" name="Inhaltsplatzhalter 8" descr="Ein Bild, das Schrift, Diagramm, Screenshot enthält.&#10;&#10;Automatisch generierte Beschreibung">
            <a:extLst>
              <a:ext uri="{FF2B5EF4-FFF2-40B4-BE49-F238E27FC236}">
                <a16:creationId xmlns:a16="http://schemas.microsoft.com/office/drawing/2014/main" id="{32D938CD-B110-0A55-E250-8EDD6302F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32" t="1364" r="1823"/>
          <a:stretch/>
        </p:blipFill>
        <p:spPr>
          <a:xfrm>
            <a:off x="3502855" y="1821766"/>
            <a:ext cx="5226663" cy="45318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CDA6B3-DA73-2D3E-1EDF-383F226AB288}"/>
              </a:ext>
            </a:extLst>
          </p:cNvPr>
          <p:cNvSpPr txBox="1"/>
          <p:nvPr/>
        </p:nvSpPr>
        <p:spPr>
          <a:xfrm>
            <a:off x="9028348" y="595193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51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11.07.2023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05A2872C-E601-7878-F9C8-75BF9B8FFE8D}"/>
              </a:ext>
            </a:extLst>
          </p:cNvPr>
          <p:cNvSpPr/>
          <p:nvPr/>
        </p:nvSpPr>
        <p:spPr>
          <a:xfrm>
            <a:off x="1248247" y="3895755"/>
            <a:ext cx="333796" cy="4204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451E3E-FE83-CF6D-8AF3-36EEA769168F}"/>
              </a:ext>
            </a:extLst>
          </p:cNvPr>
          <p:cNvSpPr/>
          <p:nvPr/>
        </p:nvSpPr>
        <p:spPr>
          <a:xfrm>
            <a:off x="2361823" y="3340729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0069C6-3B27-CF44-CA75-53275A52EAFA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9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3118</Words>
  <Application>Microsoft Office PowerPoint</Application>
  <PresentationFormat>Breitbild</PresentationFormat>
  <Paragraphs>533</Paragraphs>
  <Slides>34</Slides>
  <Notes>21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Biology</vt:lpstr>
      <vt:lpstr>Biology</vt:lpstr>
      <vt:lpstr>Spiking neural network (SNN) </vt:lpstr>
      <vt:lpstr>Model biology</vt:lpstr>
      <vt:lpstr>Communication of neurons</vt:lpstr>
      <vt:lpstr>Communication of neurons</vt:lpstr>
      <vt:lpstr>ANN</vt:lpstr>
      <vt:lpstr>ANN vs. SNN</vt:lpstr>
      <vt:lpstr>ANN vs. SNN</vt:lpstr>
      <vt:lpstr>Input encoding</vt:lpstr>
      <vt:lpstr>Poisson model of spike generation</vt:lpstr>
      <vt:lpstr>Poisson model of spike generation</vt:lpstr>
      <vt:lpstr>Poisson model of spike generation</vt:lpstr>
      <vt:lpstr>Poisson model of spike generation</vt:lpstr>
      <vt:lpstr>Poisson model of spike generation</vt:lpstr>
      <vt:lpstr>SNN: spikes</vt:lpstr>
      <vt:lpstr>SNN: spikes</vt:lpstr>
      <vt:lpstr>SNN Problem</vt:lpstr>
      <vt:lpstr>Architecture of snn</vt:lpstr>
      <vt:lpstr>Rate-based learning</vt:lpstr>
      <vt:lpstr>Synaptic plasticity</vt:lpstr>
      <vt:lpstr>Spike-timing-dependent plasticity (STDp)</vt:lpstr>
      <vt:lpstr>Neuron model</vt:lpstr>
      <vt:lpstr>Synapse model</vt:lpstr>
      <vt:lpstr>homoeostasis</vt:lpstr>
      <vt:lpstr>Competitive learning</vt:lpstr>
      <vt:lpstr>Training &amp; testing</vt:lpstr>
      <vt:lpstr>performance</vt:lpstr>
      <vt:lpstr>performance</vt:lpstr>
      <vt:lpstr>shortcomings</vt:lpstr>
      <vt:lpstr>References</vt:lpstr>
      <vt:lpstr>Neuron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300</cp:revision>
  <dcterms:created xsi:type="dcterms:W3CDTF">2023-03-17T05:45:49Z</dcterms:created>
  <dcterms:modified xsi:type="dcterms:W3CDTF">2023-07-11T12:49:16Z</dcterms:modified>
</cp:coreProperties>
</file>