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2" r:id="rId3"/>
    <p:sldId id="355" r:id="rId4"/>
    <p:sldId id="387" r:id="rId5"/>
    <p:sldId id="354" r:id="rId6"/>
    <p:sldId id="356" r:id="rId7"/>
    <p:sldId id="372" r:id="rId8"/>
    <p:sldId id="380" r:id="rId9"/>
    <p:sldId id="357" r:id="rId10"/>
    <p:sldId id="368" r:id="rId11"/>
    <p:sldId id="353" r:id="rId12"/>
    <p:sldId id="366" r:id="rId13"/>
    <p:sldId id="374" r:id="rId14"/>
    <p:sldId id="382" r:id="rId15"/>
    <p:sldId id="383" r:id="rId16"/>
    <p:sldId id="381" r:id="rId17"/>
    <p:sldId id="385" r:id="rId18"/>
    <p:sldId id="358" r:id="rId19"/>
    <p:sldId id="369" r:id="rId20"/>
    <p:sldId id="359" r:id="rId21"/>
    <p:sldId id="360" r:id="rId22"/>
    <p:sldId id="373" r:id="rId23"/>
    <p:sldId id="361" r:id="rId24"/>
    <p:sldId id="362" r:id="rId25"/>
    <p:sldId id="363" r:id="rId26"/>
    <p:sldId id="364" r:id="rId27"/>
    <p:sldId id="365" r:id="rId28"/>
    <p:sldId id="375" r:id="rId29"/>
    <p:sldId id="367" r:id="rId30"/>
    <p:sldId id="376" r:id="rId31"/>
    <p:sldId id="386" r:id="rId32"/>
    <p:sldId id="378" r:id="rId33"/>
    <p:sldId id="371" r:id="rId34"/>
    <p:sldId id="370" r:id="rId3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36" autoAdjust="0"/>
  </p:normalViewPr>
  <p:slideViewPr>
    <p:cSldViewPr snapToGrid="0">
      <p:cViewPr varScale="1">
        <p:scale>
          <a:sx n="136" d="100"/>
          <a:sy n="136" d="100"/>
        </p:scale>
        <p:origin x="62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E" dirty="0"/>
                  <a:t> limits</a:t>
                </a:r>
                <a:r>
                  <a:rPr lang="en-IE" baseline="0" dirty="0"/>
                  <a:t> maximum </a:t>
                </a:r>
                <a:r>
                  <a:rPr lang="en-IE" baseline="0"/>
                  <a:t>membrane potential</a:t>
                </a:r>
                <a:r>
                  <a:rPr lang="en-IE"/>
                  <a:t> 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i="0">
                    <a:latin typeface="Cambria Math" panose="02040503050406030204" pitchFamily="18" charset="0"/>
                  </a:rPr>
                  <a:t>𝜂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2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</a:t>
            </a:r>
          </a:p>
          <a:p>
            <a:r>
              <a:rPr lang="en-IE" dirty="0"/>
              <a:t>Action pot.: membrane pot. Rapidly rises &amp; falls</a:t>
            </a:r>
          </a:p>
          <a:p>
            <a:r>
              <a:rPr lang="en-IE" dirty="0"/>
              <a:t>Depolarization </a:t>
            </a:r>
            <a:r>
              <a:rPr lang="en-IE" dirty="0" err="1"/>
              <a:t>Ausbreitung</a:t>
            </a:r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1352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Colours: learning rules (red: our exponential weight dependence STDP)</a:t>
            </a:r>
          </a:p>
          <a:p>
            <a:r>
              <a:rPr lang="en-IE" dirty="0"/>
              <a:t>6400 EXC. neurons best</a:t>
            </a:r>
          </a:p>
          <a:p>
            <a:r>
              <a:rPr lang="en-IE" dirty="0"/>
              <a:t>4 as 9 most common misclassified digit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59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Neuromorphic hardware: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bilden direkt in Hardware Funktionsweise von Neuronen nach</a:t>
            </a:r>
          </a:p>
          <a:p>
            <a:pPr marL="171450" indent="-171450">
              <a:buFontTx/>
              <a:buChar char="-"/>
            </a:pPr>
            <a:r>
              <a:rPr lang="de-DE" dirty="0"/>
              <a:t>zwischen Neuronen gibt es physisches Verbindungsnetz (Bus-System)</a:t>
            </a:r>
            <a:endParaRPr lang="en-IE" dirty="0"/>
          </a:p>
          <a:p>
            <a:r>
              <a:rPr lang="en-IE" dirty="0"/>
              <a:t>Von Neumann architecture (!= processing many small messages)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874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 (:4)</a:t>
            </a:r>
          </a:p>
          <a:p>
            <a:r>
              <a:rPr lang="en-IE" dirty="0"/>
              <a:t>If exc. Neurons fire &lt; 5 spikes in 250ms:</a:t>
            </a:r>
          </a:p>
          <a:p>
            <a:pPr marL="171450" indent="-171450">
              <a:buFontTx/>
              <a:buChar char="-"/>
            </a:pPr>
            <a:r>
              <a:rPr lang="en-IE" dirty="0"/>
              <a:t>max. input firing rate += 32Hz</a:t>
            </a:r>
          </a:p>
          <a:p>
            <a:pPr marL="171450" indent="-171450">
              <a:buFontTx/>
              <a:buChar char="-"/>
            </a:pPr>
            <a:r>
              <a:rPr lang="en-IE" dirty="0"/>
              <a:t>Present example again for 350ms</a:t>
            </a:r>
          </a:p>
          <a:p>
            <a:pPr marL="171450" indent="-171450">
              <a:buFontTx/>
              <a:buChar char="-"/>
            </a:pPr>
            <a:r>
              <a:rPr lang="en-IE" dirty="0"/>
              <a:t>repeat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41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ction_potential#/media/File:Action_potential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001FA2-4FA9-27B1-E846-9F1DEF5E262F}"/>
              </a:ext>
            </a:extLst>
          </p:cNvPr>
          <p:cNvSpPr/>
          <p:nvPr/>
        </p:nvSpPr>
        <p:spPr>
          <a:xfrm>
            <a:off x="8234667" y="377062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C1C687-41CC-B199-1202-ED8CB327513C}"/>
              </a:ext>
            </a:extLst>
          </p:cNvPr>
          <p:cNvSpPr/>
          <p:nvPr/>
        </p:nvSpPr>
        <p:spPr>
          <a:xfrm>
            <a:off x="10943576" y="3782144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87E568-D187-4537-26EE-6AE27580788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461004" y="3879264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5C9D57-6FB3-697B-21B7-BF2E61244592}"/>
              </a:ext>
            </a:extLst>
          </p:cNvPr>
          <p:cNvSpPr txBox="1"/>
          <p:nvPr/>
        </p:nvSpPr>
        <p:spPr>
          <a:xfrm>
            <a:off x="8244162" y="3945523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/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B6E4501-27E4-1544-B6A1-E8AE8074DF0A}"/>
              </a:ext>
            </a:extLst>
          </p:cNvPr>
          <p:cNvSpPr txBox="1"/>
          <p:nvPr/>
        </p:nvSpPr>
        <p:spPr>
          <a:xfrm>
            <a:off x="10952191" y="3945524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705EA5-AB89-7C8C-54D9-2039686EE249}"/>
              </a:ext>
            </a:extLst>
          </p:cNvPr>
          <p:cNvSpPr txBox="1"/>
          <p:nvPr/>
        </p:nvSpPr>
        <p:spPr>
          <a:xfrm>
            <a:off x="7967350" y="312995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EFFB8F-845C-BEC7-513B-E8031AA8E582}"/>
              </a:ext>
            </a:extLst>
          </p:cNvPr>
          <p:cNvSpPr txBox="1"/>
          <p:nvPr/>
        </p:nvSpPr>
        <p:spPr>
          <a:xfrm>
            <a:off x="10714918" y="3162765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9AA9728-CDF1-38B9-85E0-4A5AA740F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9461" t="9746" r="11273" b="4309"/>
          <a:stretch/>
        </p:blipFill>
        <p:spPr>
          <a:xfrm>
            <a:off x="6096001" y="1898858"/>
            <a:ext cx="4996374" cy="406298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1C16A3-D8C8-CD9A-A4E7-A22E348B6B23}"/>
              </a:ext>
            </a:extLst>
          </p:cNvPr>
          <p:cNvSpPr txBox="1"/>
          <p:nvPr/>
        </p:nvSpPr>
        <p:spPr>
          <a:xfrm>
            <a:off x="6096000" y="5897509"/>
            <a:ext cx="551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200" dirty="0">
                <a:solidFill>
                  <a:srgbClr val="828282"/>
                </a:solidFill>
              </a:rPr>
              <a:t>https://machinelearningmastery.com/how-to-develop-a-convolutional-neural-network-from-scratch-for-mnist-handwritten-digit-classification/ (11.07.2023)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143165" cy="3633047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E2FE740-5F81-D211-1A42-DEECD0992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7" r="94" b="64022"/>
          <a:stretch/>
        </p:blipFill>
        <p:spPr>
          <a:xfrm>
            <a:off x="5887329" y="1984653"/>
            <a:ext cx="4136252" cy="127344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45FDD-0DA5-A3C3-44D8-7C5D4E6FC70E}"/>
              </a:ext>
            </a:extLst>
          </p:cNvPr>
          <p:cNvSpPr txBox="1"/>
          <p:nvPr/>
        </p:nvSpPr>
        <p:spPr>
          <a:xfrm>
            <a:off x="10023581" y="2844834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0B450F4-430D-F982-8C52-8DEC8C87B1B1}"/>
              </a:ext>
            </a:extLst>
          </p:cNvPr>
          <p:cNvCxnSpPr>
            <a:cxnSpLocks/>
          </p:cNvCxnSpPr>
          <p:nvPr/>
        </p:nvCxnSpPr>
        <p:spPr>
          <a:xfrm>
            <a:off x="8229600" y="3136795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1E0880-3C76-4AC7-16A6-5F7937C2FD4E}"/>
              </a:ext>
            </a:extLst>
          </p:cNvPr>
          <p:cNvSpPr txBox="1"/>
          <p:nvPr/>
        </p:nvSpPr>
        <p:spPr>
          <a:xfrm>
            <a:off x="7533162" y="3258100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Grafik 10" descr="Ein Bild, das Schrif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62B7C6E-00B2-3B24-9D95-0A68CDB4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2" y="4286766"/>
            <a:ext cx="3523957" cy="1442204"/>
          </a:xfrm>
          <a:prstGeom prst="rect">
            <a:avLst/>
          </a:prstGeom>
        </p:spPr>
      </p:pic>
      <p:pic>
        <p:nvPicPr>
          <p:cNvPr id="12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89FDF31-436F-BF6A-DE09-009F219A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7" t="43093" r="1015" b="39392"/>
          <a:stretch/>
        </p:blipFill>
        <p:spPr>
          <a:xfrm>
            <a:off x="6569612" y="3005344"/>
            <a:ext cx="3580229" cy="8736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A843145-60E9-5065-E508-787934C3CC3D}"/>
              </a:ext>
            </a:extLst>
          </p:cNvPr>
          <p:cNvSpPr txBox="1"/>
          <p:nvPr/>
        </p:nvSpPr>
        <p:spPr>
          <a:xfrm>
            <a:off x="10183876" y="350963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0D25E-657A-60B7-045E-159A5F3CE9C1}"/>
              </a:ext>
            </a:extLst>
          </p:cNvPr>
          <p:cNvSpPr txBox="1"/>
          <p:nvPr/>
        </p:nvSpPr>
        <p:spPr>
          <a:xfrm>
            <a:off x="10149841" y="500786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[11]</a:t>
            </a:r>
            <a:endParaRPr lang="en-I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5D10EC-2C34-376E-98DF-F96A2EC11F1A}"/>
              </a:ext>
            </a:extLst>
          </p:cNvPr>
          <p:cNvCxnSpPr>
            <a:cxnSpLocks/>
          </p:cNvCxnSpPr>
          <p:nvPr/>
        </p:nvCxnSpPr>
        <p:spPr>
          <a:xfrm>
            <a:off x="8215532" y="3805011"/>
            <a:ext cx="82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5DF9C9-2774-0648-DA27-79BCF4AC0D45}"/>
              </a:ext>
            </a:extLst>
          </p:cNvPr>
          <p:cNvCxnSpPr>
            <a:cxnSpLocks/>
          </p:cNvCxnSpPr>
          <p:nvPr/>
        </p:nvCxnSpPr>
        <p:spPr>
          <a:xfrm>
            <a:off x="9444110" y="3802367"/>
            <a:ext cx="543952" cy="264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7BD2751-C5ED-4E25-BB30-117DB900B0CE}"/>
              </a:ext>
            </a:extLst>
          </p:cNvPr>
          <p:cNvSpPr/>
          <p:nvPr/>
        </p:nvSpPr>
        <p:spPr bwMode="auto">
          <a:xfrm>
            <a:off x="7341954" y="4399905"/>
            <a:ext cx="66256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F95D2E7-550C-FE55-30A6-F3B1103B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4" t="10447" r="94" b="64022"/>
          <a:stretch/>
        </p:blipFill>
        <p:spPr>
          <a:xfrm>
            <a:off x="6231274" y="4218271"/>
            <a:ext cx="4136252" cy="12734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Discrete Poisson spike 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Continuous Poisson spike generator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9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74694F8-E4B8-AAE6-4E37-4FA0F77D0576}"/>
              </a:ext>
            </a:extLst>
          </p:cNvPr>
          <p:cNvSpPr txBox="1"/>
          <p:nvPr/>
        </p:nvSpPr>
        <p:spPr>
          <a:xfrm>
            <a:off x="10346279" y="5078452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21417-99ED-8DC5-44BF-370BEEE4646E}"/>
              </a:ext>
            </a:extLst>
          </p:cNvPr>
          <p:cNvCxnSpPr>
            <a:cxnSpLocks/>
          </p:cNvCxnSpPr>
          <p:nvPr/>
        </p:nvCxnSpPr>
        <p:spPr>
          <a:xfrm>
            <a:off x="8552298" y="5370413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1E9D26-826C-2770-683A-8A4E7C42FDA5}"/>
              </a:ext>
            </a:extLst>
          </p:cNvPr>
          <p:cNvSpPr txBox="1"/>
          <p:nvPr/>
        </p:nvSpPr>
        <p:spPr>
          <a:xfrm>
            <a:off x="7855860" y="5491718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r>
              <a:rPr lang="en-US" i="1" dirty="0">
                <a:solidFill>
                  <a:schemeClr val="bg1"/>
                </a:solidFill>
              </a:rPr>
              <a:t>𝑖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36787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/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I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CA00772F-165F-C69D-6CE7-A38FB192267B}"/>
              </a:ext>
            </a:extLst>
          </p:cNvPr>
          <p:cNvSpPr/>
          <p:nvPr/>
        </p:nvSpPr>
        <p:spPr>
          <a:xfrm>
            <a:off x="10059563" y="3234052"/>
            <a:ext cx="1178058" cy="2504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455E43-AE69-1345-0A26-EF1CA7F8F626}"/>
              </a:ext>
            </a:extLst>
          </p:cNvPr>
          <p:cNvSpPr/>
          <p:nvPr/>
        </p:nvSpPr>
        <p:spPr>
          <a:xfrm>
            <a:off x="8813409" y="3242056"/>
            <a:ext cx="1240114" cy="2496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  <p:bldP spid="17" grpId="0"/>
      <p:bldP spid="17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/>
                  <a:t>Membrane </a:t>
                </a:r>
                <a:r>
                  <a:rPr lang="en-IE" dirty="0"/>
                  <a:t>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6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B4C2BF-3C2A-C670-E0EB-75EB664AB0CE}"/>
              </a:ext>
            </a:extLst>
          </p:cNvPr>
          <p:cNvSpPr/>
          <p:nvPr/>
        </p:nvSpPr>
        <p:spPr>
          <a:xfrm>
            <a:off x="5150790" y="3659802"/>
            <a:ext cx="852793" cy="8137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/>
      <p:bldP spid="28" grpId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Adaptable excitatory neuron’s membrane threshold</a:t>
                </a:r>
              </a:p>
              <a:p>
                <a:pPr lvl="1"/>
                <a:r>
                  <a:rPr lang="en-IE" dirty="0"/>
                  <a:t>Spike: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Membrane potential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3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76310"/>
          <a:stretch/>
        </p:blipFill>
        <p:spPr>
          <a:xfrm>
            <a:off x="5190197" y="3800117"/>
            <a:ext cx="6891106" cy="6064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  <p:pic>
        <p:nvPicPr>
          <p:cNvPr id="4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5E2DE0C-4926-A333-650C-2308DBAB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02" b="27406"/>
          <a:stretch/>
        </p:blipFill>
        <p:spPr>
          <a:xfrm>
            <a:off x="5190197" y="4368868"/>
            <a:ext cx="6891106" cy="6705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DBFDE63-4456-9E38-B4F7-D0D8C86DFE87}"/>
              </a:ext>
            </a:extLst>
          </p:cNvPr>
          <p:cNvSpPr/>
          <p:nvPr/>
        </p:nvSpPr>
        <p:spPr>
          <a:xfrm>
            <a:off x="7039517" y="3949414"/>
            <a:ext cx="78735" cy="9425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</a:t>
                </a:r>
              </a:p>
              <a:p>
                <a:pPr lvl="1"/>
                <a:r>
                  <a:rPr lang="en-IE" dirty="0"/>
                  <a:t>MNIST training set </a:t>
                </a:r>
              </a:p>
              <a:p>
                <a:pPr lvl="1"/>
                <a:r>
                  <a:rPr lang="en-IE" dirty="0"/>
                  <a:t>150 </a:t>
                </a:r>
                <a:r>
                  <a:rPr lang="en-IE" dirty="0" err="1"/>
                  <a:t>ms</a:t>
                </a:r>
                <a:r>
                  <a:rPr lang="en-IE" dirty="0"/>
                  <a:t> phases without input between images</a:t>
                </a:r>
              </a:p>
              <a:p>
                <a:r>
                  <a:rPr lang="en-IE" dirty="0"/>
                  <a:t>Post-training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of classes from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73A6E-8081-69DA-4713-BE3DC360C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pPr lvl="1"/>
            <a:r>
              <a:rPr lang="en-IE" dirty="0"/>
              <a:t>MNIST test set </a:t>
            </a:r>
          </a:p>
          <a:p>
            <a:r>
              <a:rPr lang="en-IE" dirty="0"/>
              <a:t>Predictions</a:t>
            </a:r>
          </a:p>
          <a:p>
            <a:pPr lvl="1"/>
            <a:r>
              <a:rPr lang="en-IE" dirty="0"/>
              <a:t>Excitatory neurons</a:t>
            </a:r>
          </a:p>
          <a:p>
            <a:pPr lvl="1"/>
            <a:r>
              <a:rPr lang="en-IE" dirty="0"/>
              <a:t>Highest average firing rate</a:t>
            </a:r>
          </a:p>
          <a:p>
            <a:pPr lvl="1"/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eihe, Diagramm, Design, Kunst enthält.&#10;&#10;Automatisch generierte Beschreibung">
            <a:extLst>
              <a:ext uri="{FF2B5EF4-FFF2-40B4-BE49-F238E27FC236}">
                <a16:creationId xmlns:a16="http://schemas.microsoft.com/office/drawing/2014/main" id="{73D69299-70AC-0DC4-A90E-31F6EF83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041" y="1702720"/>
            <a:ext cx="4677002" cy="46185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8328044" y="5555680"/>
            <a:ext cx="3066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100" dirty="0">
                <a:solidFill>
                  <a:srgbClr val="828282"/>
                </a:solidFill>
                <a:hlinkClick r:id="rId4"/>
              </a:rPr>
              <a:t>https://en.wikipedia.org/wiki/Action_potential#/media/File:Action_potential.svg</a:t>
            </a:r>
            <a:r>
              <a:rPr lang="en-IE" sz="1100" dirty="0">
                <a:solidFill>
                  <a:srgbClr val="828282"/>
                </a:solidFill>
              </a:rPr>
              <a:t> (11.07.2023)</a:t>
            </a:r>
            <a:endParaRPr lang="en-IE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/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CBF8D40C-BC48-AA39-4898-FC3485A84EAD}"/>
              </a:ext>
            </a:extLst>
          </p:cNvPr>
          <p:cNvSpPr/>
          <p:nvPr/>
        </p:nvSpPr>
        <p:spPr>
          <a:xfrm>
            <a:off x="4280478" y="4200087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845F8-01AC-B334-8486-E42EBF0F5838}"/>
              </a:ext>
            </a:extLst>
          </p:cNvPr>
          <p:cNvSpPr txBox="1"/>
          <p:nvPr/>
        </p:nvSpPr>
        <p:spPr>
          <a:xfrm>
            <a:off x="6923413" y="3675900"/>
            <a:ext cx="1365071" cy="646331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/>
            <a:r>
              <a:rPr lang="en-US" dirty="0">
                <a:solidFill>
                  <a:schemeClr val="bg1"/>
                </a:solidFill>
              </a:rPr>
              <a:t>Membrane potential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938AC-4FD0-3262-EF74-D621F016FA26}"/>
              </a:ext>
            </a:extLst>
          </p:cNvPr>
          <p:cNvSpPr/>
          <p:nvPr/>
        </p:nvSpPr>
        <p:spPr>
          <a:xfrm>
            <a:off x="4763469" y="4788585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11C1970-78D4-5DDD-8FAF-474730289ABC}"/>
              </a:ext>
            </a:extLst>
          </p:cNvPr>
          <p:cNvSpPr/>
          <p:nvPr/>
        </p:nvSpPr>
        <p:spPr>
          <a:xfrm>
            <a:off x="5806576" y="2047679"/>
            <a:ext cx="784138" cy="3863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0" grpId="0" animBg="1"/>
      <p:bldP spid="21" grpId="0" animBg="1"/>
      <p:bldP spid="21" grpId="1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FBB99-BD0E-79F2-6B80-3AF1FB0F54FA}"/>
              </a:ext>
            </a:extLst>
          </p:cNvPr>
          <p:cNvSpPr/>
          <p:nvPr/>
        </p:nvSpPr>
        <p:spPr bwMode="auto">
          <a:xfrm>
            <a:off x="5099538" y="2977012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622205-FDC3-20C2-E42D-AFD9552D0C70}"/>
              </a:ext>
            </a:extLst>
          </p:cNvPr>
          <p:cNvSpPr/>
          <p:nvPr/>
        </p:nvSpPr>
        <p:spPr bwMode="auto">
          <a:xfrm>
            <a:off x="8311661" y="4944145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3" grpId="0" animBg="1"/>
      <p:bldP spid="3" grpId="1" animBg="1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equally powerful SNN equivalent to ANN model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signals,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132B2EC-8DC7-0130-E353-DF74EDF189E0}"/>
              </a:ext>
            </a:extLst>
          </p:cNvPr>
          <p:cNvSpPr/>
          <p:nvPr/>
        </p:nvSpPr>
        <p:spPr>
          <a:xfrm rot="16200000">
            <a:off x="737855" y="5353431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/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future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research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7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9028348" y="595193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3126</Words>
  <Application>Microsoft Office PowerPoint</Application>
  <PresentationFormat>Breitbild</PresentationFormat>
  <Paragraphs>534</Paragraphs>
  <Slides>34</Slides>
  <Notes>21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shortcomings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301</cp:revision>
  <dcterms:created xsi:type="dcterms:W3CDTF">2023-03-17T05:45:49Z</dcterms:created>
  <dcterms:modified xsi:type="dcterms:W3CDTF">2023-07-11T14:22:23Z</dcterms:modified>
</cp:coreProperties>
</file>