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37"/>
  </p:notesMasterIdLst>
  <p:handoutMasterIdLst>
    <p:handoutMasterId r:id="rId38"/>
  </p:handoutMasterIdLst>
  <p:sldIdLst>
    <p:sldId id="256" r:id="rId2"/>
    <p:sldId id="352" r:id="rId3"/>
    <p:sldId id="355" r:id="rId4"/>
    <p:sldId id="354" r:id="rId5"/>
    <p:sldId id="356" r:id="rId6"/>
    <p:sldId id="372" r:id="rId7"/>
    <p:sldId id="380" r:id="rId8"/>
    <p:sldId id="357" r:id="rId9"/>
    <p:sldId id="368" r:id="rId10"/>
    <p:sldId id="353" r:id="rId11"/>
    <p:sldId id="366" r:id="rId12"/>
    <p:sldId id="374" r:id="rId13"/>
    <p:sldId id="382" r:id="rId14"/>
    <p:sldId id="383" r:id="rId15"/>
    <p:sldId id="381" r:id="rId16"/>
    <p:sldId id="385" r:id="rId17"/>
    <p:sldId id="358" r:id="rId18"/>
    <p:sldId id="369" r:id="rId19"/>
    <p:sldId id="359" r:id="rId20"/>
    <p:sldId id="360" r:id="rId21"/>
    <p:sldId id="373" r:id="rId22"/>
    <p:sldId id="361" r:id="rId23"/>
    <p:sldId id="362" r:id="rId24"/>
    <p:sldId id="363" r:id="rId25"/>
    <p:sldId id="364" r:id="rId26"/>
    <p:sldId id="365" r:id="rId27"/>
    <p:sldId id="375" r:id="rId28"/>
    <p:sldId id="367" r:id="rId29"/>
    <p:sldId id="376" r:id="rId30"/>
    <p:sldId id="386" r:id="rId31"/>
    <p:sldId id="377" r:id="rId32"/>
    <p:sldId id="378" r:id="rId33"/>
    <p:sldId id="379" r:id="rId34"/>
    <p:sldId id="371" r:id="rId35"/>
    <p:sldId id="370" r:id="rId36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136" d="100"/>
          <a:sy n="136" d="100"/>
        </p:scale>
        <p:origin x="34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10.07.2023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10.07.2023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predetermined rate: e.g. exponential time course</a:t>
            </a:r>
          </a:p>
          <a:p>
            <a:r>
              <a:rPr lang="en-IE" dirty="0"/>
              <a:t>Event = [0, x] spikes</a:t>
            </a:r>
          </a:p>
          <a:p>
            <a:r>
              <a:rPr lang="en-IE" dirty="0"/>
              <a:t>Event rate in paper: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- PDF for #spikes/event</a:t>
            </a:r>
          </a:p>
          <a:p>
            <a:r>
              <a:rPr lang="en-IE" dirty="0"/>
              <a:t>- For each event: draw random #spikes from PDF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8256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</a:t>
                </a:r>
                <a:r>
                  <a:rPr lang="en-IE" dirty="0" err="1"/>
                  <a:t>Aktivierungsfunktion</a:t>
                </a:r>
                <a:endParaRPr lang="en-IE" dirty="0"/>
              </a:p>
              <a:p>
                <a:r>
                  <a:rPr lang="en-IE" dirty="0"/>
                  <a:t>Spike trains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  <a:p>
                <a:endParaRPr lang="en-IE" dirty="0"/>
              </a:p>
              <a:p>
                <a:r>
                  <a:rPr lang="en-IE"/>
                  <a:t>Teaching signal</a:t>
                </a:r>
                <a:r>
                  <a:rPr lang="en-IE" dirty="0"/>
                  <a:t>s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↔</m:t>
                    </m:r>
                  </m:oMath>
                </a14:m>
                <a:r>
                  <a:rPr lang="en-IE" dirty="0"/>
                  <a:t> decay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(𝐸_𝑟𝑒𝑠𝑡−𝑉)≠0  ↔</a:t>
                </a:r>
                <a:r>
                  <a:rPr lang="en-IE" dirty="0"/>
                  <a:t> decay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9690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</m:oMath>
                </a14:m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IE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𝜏_</a:t>
                </a:r>
                <a:r>
                  <a:rPr lang="de-DE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𝑔𝑒</a:t>
                </a:r>
                <a:r>
                  <a:rPr lang="en-IE" dirty="0"/>
                  <a:t>: time</a:t>
                </a:r>
                <a:r>
                  <a:rPr lang="en-IE" baseline="0" dirty="0"/>
                  <a:t> constant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25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8749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Firing rate: abstract</a:t>
            </a:r>
          </a:p>
          <a:p>
            <a:r>
              <a:rPr lang="en-IE" dirty="0"/>
              <a:t>Unit: duration, neuron, trial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6689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Spike model: function S describe relationship between pre- and postsynaptic spike trains</a:t>
            </a:r>
          </a:p>
          <a:p>
            <a:endParaRPr lang="en-IE" dirty="0"/>
          </a:p>
          <a:p>
            <a:r>
              <a:rPr lang="en-IE" dirty="0"/>
              <a:t>Rate model: function f</a:t>
            </a:r>
          </a:p>
          <a:p>
            <a:endParaRPr lang="en-IE" dirty="0"/>
          </a:p>
          <a:p>
            <a:r>
              <a:rPr lang="en-IE" dirty="0"/>
              <a:t>Reduction possible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20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0 to 255 proportional to 0 to 65.75Hz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7256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Process: rare, random events in time/space, e.g. action potentials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0557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Poisson probability density function P</a:t>
            </a:r>
          </a:p>
          <a:p>
            <a:r>
              <a:rPr lang="en-IE" dirty="0"/>
              <a:t>Prob of </a:t>
            </a:r>
            <a:r>
              <a:rPr lang="en-IE" i="1" dirty="0"/>
              <a:t>n </a:t>
            </a:r>
            <a:r>
              <a:rPr lang="en-IE" i="0" dirty="0"/>
              <a:t>spike in time interval</a:t>
            </a:r>
            <a:endParaRPr lang="en-IE" i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07623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Both HOMOGENEOUS </a:t>
            </a:r>
            <a:r>
              <a:rPr lang="en-IE" dirty="0" err="1"/>
              <a:t>poisson</a:t>
            </a:r>
            <a:r>
              <a:rPr lang="en-IE" dirty="0"/>
              <a:t> process</a:t>
            </a:r>
          </a:p>
          <a:p>
            <a:r>
              <a:rPr lang="en-IE" dirty="0"/>
              <a:t>(1)</a:t>
            </a:r>
          </a:p>
          <a:p>
            <a:pPr marL="171450" indent="-171450">
              <a:buFontTx/>
              <a:buChar char="-"/>
            </a:pPr>
            <a:r>
              <a:rPr lang="en-IE" dirty="0"/>
              <a:t>Divide time into short intervals </a:t>
            </a:r>
          </a:p>
          <a:p>
            <a:pPr marL="171450" indent="-171450">
              <a:buFontTx/>
              <a:buChar char="-"/>
            </a:pPr>
            <a:r>
              <a:rPr lang="en-IE" dirty="0"/>
              <a:t>Generate random numbers </a:t>
            </a:r>
            <a:r>
              <a:rPr lang="en-IE" i="1" dirty="0"/>
              <a:t>x</a:t>
            </a:r>
          </a:p>
          <a:p>
            <a:pPr marL="171450" indent="-171450">
              <a:buFontTx/>
              <a:buChar char="-"/>
            </a:pPr>
            <a:endParaRPr lang="en-IE" i="0" dirty="0"/>
          </a:p>
          <a:p>
            <a:r>
              <a:rPr lang="en-IE" dirty="0"/>
              <a:t>independent spike hypothesis (generation)</a:t>
            </a:r>
          </a:p>
          <a:p>
            <a:r>
              <a:rPr lang="en-IE" dirty="0"/>
              <a:t>Firing rate: spikes/second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779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10.07.2023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10.07.2023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10.07.2023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shears.github.io/adv-ml-2020-snn-project/pages/motivation.html" TargetMode="Externa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40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0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A-model-of-a-LIF-neuron-The-graphic-right-shows-the-temporal-course-of-the-membrane_fig6_326696777" TargetMode="External"/><Relationship Id="rId2" Type="http://schemas.openxmlformats.org/officeDocument/2006/relationships/hyperlink" Target="https://openbooks.lib.msu.edu/neuroscience/chapter/synapse-structure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researchgate.net/figure/Illustration-of-membrane-potential-dynamics-for-a-neuron-with-th-05-and-t-1-The_fig1_353893118" TargetMode="External"/><Relationship Id="rId4" Type="http://schemas.openxmlformats.org/officeDocument/2006/relationships/hyperlink" Target="https://www.researchgate.net/figure/The-architecture-of-a-spiking-neural-network-SNN-The-network-consists-of-an-input_fig1_342529143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635CA243-C6A4-ADBD-7A5E-A561B456FF39}"/>
              </a:ext>
            </a:extLst>
          </p:cNvPr>
          <p:cNvSpPr/>
          <p:nvPr/>
        </p:nvSpPr>
        <p:spPr>
          <a:xfrm>
            <a:off x="1603018" y="473001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56B9670-8D11-35F0-EDA5-C559E77B3968}"/>
              </a:ext>
            </a:extLst>
          </p:cNvPr>
          <p:cNvSpPr txBox="1"/>
          <p:nvPr/>
        </p:nvSpPr>
        <p:spPr>
          <a:xfrm>
            <a:off x="1001124" y="5235821"/>
            <a:ext cx="157526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Poisson model </a:t>
            </a:r>
            <a:endParaRPr lang="en-I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2D8B527-4680-E56A-D40C-5BCAE61B1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Irregular </a:t>
            </a:r>
            <a:r>
              <a:rPr lang="en-IE" dirty="0" err="1"/>
              <a:t>interspike</a:t>
            </a:r>
            <a:r>
              <a:rPr lang="en-IE" dirty="0"/>
              <a:t> intervals reflect random process</a:t>
            </a:r>
          </a:p>
          <a:p>
            <a:endParaRPr lang="en-IE" dirty="0"/>
          </a:p>
          <a:p>
            <a:r>
              <a:rPr lang="en-IE" dirty="0"/>
              <a:t>Hypothesis:</a:t>
            </a:r>
          </a:p>
          <a:p>
            <a:pPr lvl="1"/>
            <a:r>
              <a:rPr lang="en-IE" dirty="0"/>
              <a:t>Generation of each spike is independent of all the other spikes.</a:t>
            </a:r>
          </a:p>
          <a:p>
            <a:pPr lvl="1"/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Spike train: completely described by Poisson process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F129DD9-18DF-895B-FCF1-A4B2B65753D1}"/>
              </a:ext>
            </a:extLst>
          </p:cNvPr>
          <p:cNvSpPr txBox="1"/>
          <p:nvPr/>
        </p:nvSpPr>
        <p:spPr>
          <a:xfrm>
            <a:off x="633048" y="3539563"/>
            <a:ext cx="609131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Hypothesis:</a:t>
            </a:r>
          </a:p>
          <a:p>
            <a:r>
              <a:rPr lang="en-IE" dirty="0">
                <a:solidFill>
                  <a:schemeClr val="bg1"/>
                </a:solidFill>
              </a:rPr>
              <a:t>Generation of each spike is independent of all the other spikes.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3807927-E7A3-0536-D4F6-C68CB28A04B1}"/>
              </a:ext>
            </a:extLst>
          </p:cNvPr>
          <p:cNvSpPr/>
          <p:nvPr/>
        </p:nvSpPr>
        <p:spPr>
          <a:xfrm>
            <a:off x="2552587" y="443103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54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260A-28C6-A1F9-D7E2-D3941AD1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16358B-5F75-048E-5652-2D138230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Problematic features of neuronal firing</a:t>
            </a:r>
          </a:p>
          <a:p>
            <a:pPr lvl="1"/>
            <a:r>
              <a:rPr lang="en-IE" dirty="0"/>
              <a:t>Refractory period</a:t>
            </a:r>
          </a:p>
          <a:p>
            <a:pPr lvl="1"/>
            <a:r>
              <a:rPr lang="en-IE" dirty="0"/>
              <a:t>Bursting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Extension of Poisson model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862094-17D8-DA7D-CEF3-09D07E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1474DC-BE86-5DE0-31AC-81A0275A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233768-A21B-7FF4-A8E2-0F2D68C4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D2603089-D365-1BB7-2A24-EEDF0EEA406F}"/>
              </a:ext>
            </a:extLst>
          </p:cNvPr>
          <p:cNvSpPr/>
          <p:nvPr/>
        </p:nvSpPr>
        <p:spPr>
          <a:xfrm>
            <a:off x="3015993" y="3742007"/>
            <a:ext cx="257175" cy="64008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A63599-2C8A-DFAD-2AE9-017833942160}"/>
              </a:ext>
            </a:extLst>
          </p:cNvPr>
          <p:cNvSpPr txBox="1"/>
          <p:nvPr/>
        </p:nvSpPr>
        <p:spPr>
          <a:xfrm>
            <a:off x="3478643" y="3878970"/>
            <a:ext cx="2310212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Non- Poisson features</a:t>
            </a:r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42F20A70-B89E-AD50-C3E1-80C5930BDEB8}"/>
              </a:ext>
            </a:extLst>
          </p:cNvPr>
          <p:cNvSpPr/>
          <p:nvPr/>
        </p:nvSpPr>
        <p:spPr>
          <a:xfrm>
            <a:off x="1574882" y="4487454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908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57343-A84F-5EBB-3FB2-EAD9640A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 err="1">
                    <a:latin typeface="Cambria Math" panose="02040503050406030204" pitchFamily="18" charset="0"/>
                  </a:rPr>
                  <a:t>Homogeneous</a:t>
                </a:r>
                <a:r>
                  <a:rPr lang="de-DE" dirty="0">
                    <a:latin typeface="Cambria Math" panose="02040503050406030204" pitchFamily="18" charset="0"/>
                  </a:rPr>
                  <a:t> Poisson </a:t>
                </a:r>
                <a:r>
                  <a:rPr lang="de-DE" dirty="0" err="1">
                    <a:latin typeface="Cambria Math" panose="02040503050406030204" pitchFamily="18" charset="0"/>
                  </a:rPr>
                  <a:t>process</a:t>
                </a:r>
                <a:endParaRPr lang="de-DE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spikes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during</m:t>
                        </m:r>
                        <m:r>
                          <m:rPr>
                            <m:nor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∗∆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 ∅</m:t>
                    </m:r>
                  </m:oMath>
                </a14:m>
                <a:r>
                  <a:rPr lang="en-IE" dirty="0"/>
                  <a:t> constant firing rate</a:t>
                </a:r>
              </a:p>
              <a:p>
                <a:pPr lvl="2"/>
                <a:r>
                  <a:rPr lang="en-IE" dirty="0"/>
                  <a:t>Time interval of length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728CC1-36BF-D337-2CEF-5199F0A44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7A1B4-AE20-A9F2-46C0-47D1EBBF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B32225-CE95-D0DF-0013-CEE52E7ED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EC90B-28E0-5F7E-C1C1-E015C751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pic>
        <p:nvPicPr>
          <p:cNvPr id="8" name="Grafik 7" descr="Warnung mit einfarbiger Füllung">
            <a:extLst>
              <a:ext uri="{FF2B5EF4-FFF2-40B4-BE49-F238E27FC236}">
                <a16:creationId xmlns:a16="http://schemas.microsoft.com/office/drawing/2014/main" id="{BBB7900F-CBB2-099A-ED0C-5A8B8F52A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190" y="5059091"/>
            <a:ext cx="664699" cy="66469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96EB8A5-4F1E-CFFE-5B62-D3437ACB6FC2}"/>
              </a:ext>
            </a:extLst>
          </p:cNvPr>
          <p:cNvSpPr txBox="1"/>
          <p:nvPr/>
        </p:nvSpPr>
        <p:spPr>
          <a:xfrm>
            <a:off x="1308616" y="5059091"/>
            <a:ext cx="372761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Prerequisite:</a:t>
            </a:r>
          </a:p>
          <a:p>
            <a:r>
              <a:rPr lang="en-IE" dirty="0">
                <a:solidFill>
                  <a:schemeClr val="bg1"/>
                </a:solidFill>
              </a:rPr>
              <a:t>Spikes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40691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Poisson spike generator (simplified)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Constant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  <a:p>
                <a:pPr lvl="1"/>
                <a:r>
                  <a:rPr lang="en-IE" dirty="0"/>
                  <a:t>Spike assigned to discrete bin </a:t>
                </a:r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E" dirty="0"/>
                  <a:t> continuous time value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nhaltsplatzhalter 13" descr="Blitz mit einfarbiger Füllung">
            <a:extLst>
              <a:ext uri="{FF2B5EF4-FFF2-40B4-BE49-F238E27FC236}">
                <a16:creationId xmlns:a16="http://schemas.microsoft.com/office/drawing/2014/main" id="{2724A5B5-F26F-93C6-5670-28E7389A4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408" y="5338690"/>
            <a:ext cx="508694" cy="508694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AA92252D-83F6-192A-1DCC-D82FAF055A8A}"/>
              </a:ext>
            </a:extLst>
          </p:cNvPr>
          <p:cNvSpPr/>
          <p:nvPr/>
        </p:nvSpPr>
        <p:spPr>
          <a:xfrm>
            <a:off x="4162510" y="3158198"/>
            <a:ext cx="257175" cy="576774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695EBAF-C525-E278-D350-188D49ECDA52}"/>
              </a:ext>
            </a:extLst>
          </p:cNvPr>
          <p:cNvSpPr txBox="1"/>
          <p:nvPr/>
        </p:nvSpPr>
        <p:spPr>
          <a:xfrm>
            <a:off x="4499012" y="3261919"/>
            <a:ext cx="119137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foundation</a:t>
            </a:r>
          </a:p>
        </p:txBody>
      </p:sp>
      <p:pic>
        <p:nvPicPr>
          <p:cNvPr id="10" name="Grafik 9" descr="Warnung mit einfarbiger Füllung">
            <a:extLst>
              <a:ext uri="{FF2B5EF4-FFF2-40B4-BE49-F238E27FC236}">
                <a16:creationId xmlns:a16="http://schemas.microsoft.com/office/drawing/2014/main" id="{90A68BFC-567C-AC79-5D0B-D04843BE4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0675" y="5002034"/>
            <a:ext cx="425227" cy="42522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F6F71D4-CE78-A40B-0A97-C45797D9FDAB}"/>
              </a:ext>
            </a:extLst>
          </p:cNvPr>
          <p:cNvSpPr txBox="1"/>
          <p:nvPr/>
        </p:nvSpPr>
        <p:spPr>
          <a:xfrm>
            <a:off x="1575902" y="5029982"/>
            <a:ext cx="148382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∆𝑡 very small</a:t>
            </a:r>
            <a:endParaRPr lang="en-IE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E" dirty="0"/>
                  <a:t>Poisson spike generator (better)</a:t>
                </a:r>
              </a:p>
              <a:p>
                <a:pPr lvl="1"/>
                <a:r>
                  <a:rPr lang="en-IE" dirty="0" err="1"/>
                  <a:t>Interspike</a:t>
                </a:r>
                <a:r>
                  <a:rPr lang="en-IE" dirty="0"/>
                  <a:t> intervals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en-IE" dirty="0"/>
                  <a:t> exponential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IE" dirty="0"/>
                  <a:t> spike times</a:t>
                </a:r>
              </a:p>
            </p:txBody>
          </p:sp>
        </mc:Choice>
        <mc:Fallback>
          <p:sp>
            <p:nvSpPr>
              <p:cNvPr id="16" name="Inhaltsplatzhalter 8">
                <a:extLst>
                  <a:ext uri="{FF2B5EF4-FFF2-40B4-BE49-F238E27FC236}">
                    <a16:creationId xmlns:a16="http://schemas.microsoft.com/office/drawing/2014/main" id="{DC0FC2CA-4185-7139-6D3C-1481688D6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83" y="2228003"/>
                <a:ext cx="5422390" cy="3633047"/>
              </a:xfrm>
              <a:prstGeom prst="rect">
                <a:avLst/>
              </a:prstGeom>
              <a:blipFill>
                <a:blip r:embed="rId8"/>
                <a:stretch>
                  <a:fillRect l="-45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1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4DC7A-4232-3491-9D89-AC91A539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Poisson model of spike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Inhomogeneous Poisson spike generator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𝑠𝑝𝑖𝑘𝑒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𝑑𝑢𝑟𝑖𝑛𝑔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∆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:r>
                  <a:rPr lang="en-IE" dirty="0">
                    <a:solidFill>
                      <a:srgbClr val="FF0000"/>
                    </a:solidFill>
                  </a:rPr>
                  <a:t>Time-varying</a:t>
                </a:r>
                <a:r>
                  <a:rPr lang="en-IE" dirty="0"/>
                  <a:t> 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IE" dirty="0"/>
                  <a:t>Time interval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IE" dirty="0"/>
              </a:p>
              <a:p>
                <a:pPr lvl="2"/>
                <a14:m>
                  <m:oMath xmlns:m="http://schemas.openxmlformats.org/officeDocument/2006/math"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Sequence of random numbers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uniformly distributed between 0 and 1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𝑖𝑡𝑒𝑟𝑣𝑎𝑙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de-DE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∗∆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↔</m:t>
                    </m:r>
                  </m:oMath>
                </a14:m>
                <a:r>
                  <a:rPr lang="en-IE" dirty="0"/>
                  <a:t> generate spike</a:t>
                </a:r>
              </a:p>
              <a:p>
                <a:pPr lvl="2"/>
                <a:endParaRPr lang="en-I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95E33737-1308-2479-A079-16D845235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618954-D7AB-28FF-484D-81BE85B2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AA99-D5CB-6A16-B8D3-10B06741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D1160-A9CD-087D-CD74-1BD148C2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Refractory period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IE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de-DE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/>
                  <a:t> returns to original value at predetermined rate</a:t>
                </a:r>
              </a:p>
              <a:p>
                <a:r>
                  <a:rPr lang="en-IE" dirty="0"/>
                  <a:t>Bursting</a:t>
                </a:r>
              </a:p>
              <a:p>
                <a:pPr lvl="1"/>
                <a:r>
                  <a:rPr lang="en-IE" dirty="0"/>
                  <a:t>Replace each Poisson spike with event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</m:oMath>
                </a14:m>
                <a:r>
                  <a:rPr lang="en-IE" dirty="0">
                    <a:solidFill>
                      <a:srgbClr val="002060"/>
                    </a:solidFill>
                  </a:rPr>
                  <a:t>e</a:t>
                </a:r>
                <a:r>
                  <a:rPr lang="en-IE" dirty="0"/>
                  <a:t>vent rate </a:t>
                </a:r>
              </a:p>
            </p:txBody>
          </p:sp>
        </mc:Choice>
        <mc:Fallback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9A8BCE3-8AA6-03D5-2B57-6057CD009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741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7"/>
            <a:ext cx="3779688" cy="1538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831365" y="5894743"/>
            <a:ext cx="139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6606" y="2331557"/>
            <a:ext cx="5422390" cy="3633047"/>
          </a:xfrm>
        </p:spPr>
        <p:txBody>
          <a:bodyPr>
            <a:normAutofit/>
          </a:bodyPr>
          <a:lstStyle/>
          <a:p>
            <a:pPr marL="324000" lvl="1" indent="0">
              <a:buNone/>
            </a:pPr>
            <a:r>
              <a:rPr lang="en-IE" dirty="0"/>
              <a:t>Biologically plausible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Input values</a:t>
            </a:r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endParaRPr lang="en-IE" dirty="0"/>
          </a:p>
          <a:p>
            <a:pPr marL="324000" lvl="1" indent="0">
              <a:buNone/>
            </a:pPr>
            <a:r>
              <a:rPr lang="en-IE" dirty="0"/>
              <a:t>Temporal dependencies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7" r="94" b="34880"/>
          <a:stretch/>
        </p:blipFill>
        <p:spPr>
          <a:xfrm>
            <a:off x="676926" y="3964985"/>
            <a:ext cx="3281282" cy="2163357"/>
          </a:xfrm>
        </p:spPr>
      </p:pic>
      <p:pic>
        <p:nvPicPr>
          <p:cNvPr id="8" name="Grafik 7" descr="Nerv mit einfarbiger Füllung">
            <a:extLst>
              <a:ext uri="{FF2B5EF4-FFF2-40B4-BE49-F238E27FC236}">
                <a16:creationId xmlns:a16="http://schemas.microsoft.com/office/drawing/2014/main" id="{FDF8A719-5380-A5AA-29B2-2C4CEF7A6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4755" y="1894353"/>
            <a:ext cx="1836870" cy="1836870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FD398CC-4686-2043-F82D-D61ED4B8E897}"/>
              </a:ext>
            </a:extLst>
          </p:cNvPr>
          <p:cNvCxnSpPr>
            <a:cxnSpLocks/>
          </p:cNvCxnSpPr>
          <p:nvPr/>
        </p:nvCxnSpPr>
        <p:spPr>
          <a:xfrm flipV="1">
            <a:off x="4201175" y="2619151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896F526-1CA5-14F6-1C9F-FDE88B892A41}"/>
              </a:ext>
            </a:extLst>
          </p:cNvPr>
          <p:cNvCxnSpPr>
            <a:cxnSpLocks/>
          </p:cNvCxnSpPr>
          <p:nvPr/>
        </p:nvCxnSpPr>
        <p:spPr>
          <a:xfrm flipV="1">
            <a:off x="4196476" y="4551830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A92353-230A-427B-FC12-410F4DCDB9F0}"/>
              </a:ext>
            </a:extLst>
          </p:cNvPr>
          <p:cNvCxnSpPr>
            <a:cxnSpLocks/>
          </p:cNvCxnSpPr>
          <p:nvPr/>
        </p:nvCxnSpPr>
        <p:spPr>
          <a:xfrm flipV="1">
            <a:off x="4201175" y="5563666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B238094-1A42-F321-533E-85182ABAA5C7}"/>
              </a:ext>
            </a:extLst>
          </p:cNvPr>
          <p:cNvSpPr/>
          <p:nvPr/>
        </p:nvSpPr>
        <p:spPr>
          <a:xfrm>
            <a:off x="1245153" y="5978219"/>
            <a:ext cx="2630335" cy="308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Geschweifte Klammer rechts 14">
            <a:extLst>
              <a:ext uri="{FF2B5EF4-FFF2-40B4-BE49-F238E27FC236}">
                <a16:creationId xmlns:a16="http://schemas.microsoft.com/office/drawing/2014/main" id="{ED5873EE-F88D-54BC-EF2C-68AC113B0E2B}"/>
              </a:ext>
            </a:extLst>
          </p:cNvPr>
          <p:cNvSpPr/>
          <p:nvPr/>
        </p:nvSpPr>
        <p:spPr>
          <a:xfrm>
            <a:off x="8301862" y="2184805"/>
            <a:ext cx="257175" cy="3788132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07B214-BE5C-FB49-8707-6EB5C6164A2E}"/>
              </a:ext>
            </a:extLst>
          </p:cNvPr>
          <p:cNvSpPr txBox="1"/>
          <p:nvPr/>
        </p:nvSpPr>
        <p:spPr>
          <a:xfrm>
            <a:off x="8767639" y="3830241"/>
            <a:ext cx="1441357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parameters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2618050" y="5917167"/>
            <a:ext cx="1459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[10]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6228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[25]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A109E-A0CA-7417-7C19-5ED53D4FC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Rate-based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65C551-9A18-3AE2-F841-5DE199961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Approach: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Train ANN</a:t>
            </a:r>
          </a:p>
          <a:p>
            <a:pPr lvl="2"/>
            <a:r>
              <a:rPr lang="en-IE" dirty="0"/>
              <a:t>Backpropagation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IE" dirty="0"/>
              <a:t>Initialize SNN 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IF neurons</a:t>
            </a:r>
          </a:p>
          <a:p>
            <a:pPr lvl="2"/>
            <a:r>
              <a:rPr lang="en-IE" dirty="0">
                <a:solidFill>
                  <a:srgbClr val="002060"/>
                </a:solidFill>
              </a:rPr>
              <a:t>Weights of ANN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159CFC-C4AE-1F4A-15C9-6B4B11DC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2E36C-52A8-4CFD-05A4-EB5F7A57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9D2210-88F8-D3A5-9012-487158DF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21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341D8554-DB69-499E-B3CC-1046E348BD40}"/>
              </a:ext>
            </a:extLst>
          </p:cNvPr>
          <p:cNvSpPr/>
          <p:nvPr/>
        </p:nvSpPr>
        <p:spPr>
          <a:xfrm rot="16200000">
            <a:off x="2924088" y="373527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3E5420-692F-EF7C-CE3C-4382C06685D7}"/>
              </a:ext>
            </a:extLst>
          </p:cNvPr>
          <p:cNvSpPr txBox="1"/>
          <p:nvPr/>
        </p:nvSpPr>
        <p:spPr>
          <a:xfrm>
            <a:off x="3576661" y="3594673"/>
            <a:ext cx="178313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Biologically unrealistic</a:t>
            </a:r>
          </a:p>
        </p:txBody>
      </p:sp>
      <p:pic>
        <p:nvPicPr>
          <p:cNvPr id="10" name="Grafik 9" descr="Nerv mit einfarbiger Füllung">
            <a:extLst>
              <a:ext uri="{FF2B5EF4-FFF2-40B4-BE49-F238E27FC236}">
                <a16:creationId xmlns:a16="http://schemas.microsoft.com/office/drawing/2014/main" id="{937E5CA5-F83F-4F72-09F4-C4BBB07F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7777" y="3643011"/>
            <a:ext cx="566986" cy="566986"/>
          </a:xfrm>
          <a:prstGeom prst="rect">
            <a:avLst/>
          </a:prstGeom>
        </p:spPr>
      </p:pic>
      <p:pic>
        <p:nvPicPr>
          <p:cNvPr id="11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9CD04900-465B-80D2-F5D0-CA15CC96AD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r="68450"/>
          <a:stretch/>
        </p:blipFill>
        <p:spPr>
          <a:xfrm>
            <a:off x="6125296" y="1997249"/>
            <a:ext cx="4433001" cy="4205725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C6AB5840-BE66-D220-229D-0047B730139D}"/>
              </a:ext>
            </a:extLst>
          </p:cNvPr>
          <p:cNvSpPr txBox="1"/>
          <p:nvPr/>
        </p:nvSpPr>
        <p:spPr>
          <a:xfrm>
            <a:off x="10362274" y="5208359"/>
            <a:ext cx="14445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sz="1000" dirty="0">
                <a:solidFill>
                  <a:srgbClr val="828282"/>
                </a:solidFill>
                <a:hlinkClick r:id="rId5"/>
              </a:rPr>
              <a:t>https://oshears.github.io/adv-ml-2020-snn-project/pages/motivation.html</a:t>
            </a:r>
            <a:r>
              <a:rPr lang="en-IE" sz="1000" dirty="0">
                <a:solidFill>
                  <a:srgbClr val="828282"/>
                </a:solidFill>
              </a:rPr>
              <a:t> (04.07.2023)</a:t>
            </a:r>
            <a:endParaRPr lang="en-IE" sz="1000" dirty="0"/>
          </a:p>
        </p:txBody>
      </p:sp>
    </p:spTree>
    <p:extLst>
      <p:ext uri="{BB962C8B-B14F-4D97-AF65-F5344CB8AC3E}">
        <p14:creationId xmlns:p14="http://schemas.microsoft.com/office/powerpoint/2010/main" val="9133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22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F98ACC6D-5462-823E-F79A-DB56F77050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522592" y="2793774"/>
            <a:ext cx="3088215" cy="315520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770F2B6-F285-6F4B-E473-AA9A49F23821}"/>
              </a:ext>
            </a:extLst>
          </p:cNvPr>
          <p:cNvSpPr txBox="1"/>
          <p:nvPr/>
        </p:nvSpPr>
        <p:spPr>
          <a:xfrm>
            <a:off x="10389301" y="5935009"/>
            <a:ext cx="1372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[21]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  <p:bldP spid="17" grpId="0"/>
      <p:bldP spid="1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9C485A32-821C-83D5-3369-DAA95851A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45" y="2946400"/>
            <a:ext cx="6485162" cy="26474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Leaky-integrate-and-fire (LIF) neuron </a:t>
                </a:r>
                <a:r>
                  <a:rPr lang="en-IE" i="1" dirty="0" err="1"/>
                  <a:t>i</a:t>
                </a:r>
                <a:endParaRPr lang="en-IE" dirty="0"/>
              </a:p>
              <a:p>
                <a:pPr lvl="1"/>
                <a:r>
                  <a:rPr lang="en-IE"/>
                  <a:t>Membrane </a:t>
                </a:r>
                <a:r>
                  <a:rPr lang="en-IE" dirty="0"/>
                  <a:t>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IE" i="1" dirty="0"/>
              </a:p>
              <a:p>
                <a:pPr lvl="1"/>
                <a:r>
                  <a:rPr lang="en-IE" dirty="0"/>
                  <a:t>Influenced by excitatory/ inhibitory synapses</a:t>
                </a:r>
              </a:p>
              <a:p>
                <a:pPr lvl="1"/>
                <a:r>
                  <a:rPr lang="en-IE" dirty="0"/>
                  <a:t>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DA78CD9-918B-5D48-573A-4EA1442E6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I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𝑟𝑒𝑠𝑡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𝑒𝑥𝑐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88415" y="3588357"/>
                <a:ext cx="5422392" cy="81372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24</a:t>
            </a:fld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50C15FC-00E7-2559-E9F2-0B877D4E5BFF}"/>
              </a:ext>
            </a:extLst>
          </p:cNvPr>
          <p:cNvSpPr/>
          <p:nvPr/>
        </p:nvSpPr>
        <p:spPr>
          <a:xfrm>
            <a:off x="7294881" y="3312160"/>
            <a:ext cx="558800" cy="43688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31A5CF-E273-839A-E2CA-2217C4BC1AFA}"/>
              </a:ext>
            </a:extLst>
          </p:cNvPr>
          <p:cNvSpPr/>
          <p:nvPr/>
        </p:nvSpPr>
        <p:spPr>
          <a:xfrm>
            <a:off x="7294880" y="4270136"/>
            <a:ext cx="3911599" cy="5253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0517B834-FD01-5C85-32E7-A2C95DCBF071}"/>
              </a:ext>
            </a:extLst>
          </p:cNvPr>
          <p:cNvSpPr/>
          <p:nvPr/>
        </p:nvSpPr>
        <p:spPr bwMode="auto">
          <a:xfrm>
            <a:off x="8058887" y="3530600"/>
            <a:ext cx="1328953" cy="624840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C156614-27EB-43E4-E934-0D0112A3894E}"/>
              </a:ext>
            </a:extLst>
          </p:cNvPr>
          <p:cNvSpPr txBox="1"/>
          <p:nvPr/>
        </p:nvSpPr>
        <p:spPr>
          <a:xfrm>
            <a:off x="10450748" y="5542795"/>
            <a:ext cx="154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[24]</a:t>
            </a:r>
            <a:endParaRPr lang="en-I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DA7B388-F4CA-D6F9-F8CD-3AE8B5F825FF}"/>
              </a:ext>
            </a:extLst>
          </p:cNvPr>
          <p:cNvSpPr/>
          <p:nvPr/>
        </p:nvSpPr>
        <p:spPr bwMode="auto">
          <a:xfrm>
            <a:off x="8555151" y="3830611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0F5ACC2-4BA7-2675-63B6-961BCC7D0B97}"/>
              </a:ext>
            </a:extLst>
          </p:cNvPr>
          <p:cNvSpPr/>
          <p:nvPr/>
        </p:nvSpPr>
        <p:spPr bwMode="auto">
          <a:xfrm>
            <a:off x="10071317" y="3869823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CA8605-FE4E-BBBF-097F-103ADF6B447C}"/>
              </a:ext>
            </a:extLst>
          </p:cNvPr>
          <p:cNvSpPr/>
          <p:nvPr/>
        </p:nvSpPr>
        <p:spPr bwMode="auto">
          <a:xfrm>
            <a:off x="7249159" y="3807750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A3B4E89-25C7-859C-2A78-0E32214AC8ED}"/>
              </a:ext>
            </a:extLst>
          </p:cNvPr>
          <p:cNvSpPr/>
          <p:nvPr/>
        </p:nvSpPr>
        <p:spPr bwMode="auto">
          <a:xfrm>
            <a:off x="10274944" y="3828107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D477F6F-245D-D4E9-EF46-4B296129DB48}"/>
              </a:ext>
            </a:extLst>
          </p:cNvPr>
          <p:cNvSpPr/>
          <p:nvPr/>
        </p:nvSpPr>
        <p:spPr bwMode="auto">
          <a:xfrm>
            <a:off x="8837944" y="3827569"/>
            <a:ext cx="650240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/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esting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membrane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C59C69B9-813D-44E2-66BE-108CFB130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6" y="4378153"/>
                <a:ext cx="3090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/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onductances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A5F2850F-ED42-5D91-4737-FB3834EB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469" y="4378153"/>
                <a:ext cx="27660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/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quilibrium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synapses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1D74323-C52C-46B6-457D-2933F8AED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480" y="4368009"/>
                <a:ext cx="358647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fik 24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ECF2D571-7894-1F2E-99C8-FE35B6CD5E5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27" t="1455" r="2027"/>
          <a:stretch/>
        </p:blipFill>
        <p:spPr>
          <a:xfrm>
            <a:off x="5096284" y="2074062"/>
            <a:ext cx="6648675" cy="343846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6459E6-DEB1-C56E-BC70-C903077D71F6}"/>
              </a:ext>
            </a:extLst>
          </p:cNvPr>
          <p:cNvSpPr/>
          <p:nvPr/>
        </p:nvSpPr>
        <p:spPr>
          <a:xfrm>
            <a:off x="7320870" y="2306320"/>
            <a:ext cx="1787241" cy="27347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C7ED1C27-C9CA-BE87-D256-B130B7BE6BED}"/>
              </a:ext>
            </a:extLst>
          </p:cNvPr>
          <p:cNvSpPr txBox="1"/>
          <p:nvPr/>
        </p:nvSpPr>
        <p:spPr>
          <a:xfrm>
            <a:off x="10451576" y="52464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[26]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7" grpId="0" animBg="1"/>
      <p:bldP spid="27" grpId="1" animBg="1"/>
      <p:bldP spid="28" grpId="0"/>
      <p:bldP spid="2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E" dirty="0"/>
                  <a:t>Influence of presynaptic neuron on another</a:t>
                </a:r>
              </a:p>
              <a:p>
                <a:pPr lvl="1"/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IE" dirty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  <a:p>
                <a:pPr lvl="1"/>
                <a:endParaRPr lang="en-I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</m:t>
                          </m:r>
                        </m:sub>
                      </m:sSub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de-DE" sz="1600" b="0" dirty="0">
                  <a:ea typeface="Cambria Math" panose="02040503050406030204" pitchFamily="18" charset="0"/>
                </a:endParaRPr>
              </a:p>
              <a:p>
                <a:pPr marL="630000" lvl="2" indent="0">
                  <a:buNone/>
                </a:pPr>
                <a:endParaRPr lang="en-IE" sz="1600" dirty="0"/>
              </a:p>
              <a:p>
                <a:pPr marL="630000" lvl="2" indent="0">
                  <a:buNone/>
                </a:pPr>
                <a:endParaRPr lang="en-IE" sz="1600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25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93DBE8E-8C29-A2C0-21D7-841154721A1F}"/>
              </a:ext>
            </a:extLst>
          </p:cNvPr>
          <p:cNvSpPr/>
          <p:nvPr/>
        </p:nvSpPr>
        <p:spPr>
          <a:xfrm>
            <a:off x="1221380" y="5315437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655BA8D-8BAC-3F2A-3D29-E5DF9449513D}"/>
              </a:ext>
            </a:extLst>
          </p:cNvPr>
          <p:cNvSpPr/>
          <p:nvPr/>
        </p:nvSpPr>
        <p:spPr>
          <a:xfrm>
            <a:off x="3930289" y="5326959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E3AFDCF-AE8B-9D1B-FD9E-53355E8B58F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1447717" y="5424079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D5CAFCB-55D1-12BB-C93B-6158201C2D79}"/>
              </a:ext>
            </a:extLst>
          </p:cNvPr>
          <p:cNvSpPr txBox="1"/>
          <p:nvPr/>
        </p:nvSpPr>
        <p:spPr>
          <a:xfrm>
            <a:off x="1230875" y="5490338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/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78A36C82-74FF-4BBF-04BB-7BF7BEEC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20" y="5032432"/>
                <a:ext cx="760491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C0C38702-1BB8-5801-4AC7-05B7CABA5CEE}"/>
              </a:ext>
            </a:extLst>
          </p:cNvPr>
          <p:cNvSpPr txBox="1"/>
          <p:nvPr/>
        </p:nvSpPr>
        <p:spPr>
          <a:xfrm>
            <a:off x="3938904" y="5490339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245BDC6-C301-0E02-38EA-4B0B2CD38AD5}"/>
              </a:ext>
            </a:extLst>
          </p:cNvPr>
          <p:cNvSpPr txBox="1"/>
          <p:nvPr/>
        </p:nvSpPr>
        <p:spPr>
          <a:xfrm>
            <a:off x="954063" y="4674770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ED098-8F64-3D5B-1A7C-A16FDAF2EC97}"/>
              </a:ext>
            </a:extLst>
          </p:cNvPr>
          <p:cNvSpPr txBox="1"/>
          <p:nvPr/>
        </p:nvSpPr>
        <p:spPr>
          <a:xfrm>
            <a:off x="3701631" y="4707580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</p:spPr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Excitatory neuron’s membrane threshold: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𝑡h𝑟𝑒𝑠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3"/>
                <a:ext cx="4376887" cy="3633047"/>
              </a:xfrm>
              <a:blipFill>
                <a:blip r:embed="rId2"/>
                <a:stretch>
                  <a:fillRect l="-557" r="-111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26</a:t>
            </a:fld>
            <a:endParaRPr lang="de-DE" noProof="0"/>
          </a:p>
        </p:txBody>
      </p:sp>
      <p:pic>
        <p:nvPicPr>
          <p:cNvPr id="10" name="Inhaltsplatzhalter 9" descr="Ein Bild, das Text, Reihe, Screenshot, Diagramm enthält.&#10;&#10;Automatisch generierte Beschreibung">
            <a:extLst>
              <a:ext uri="{FF2B5EF4-FFF2-40B4-BE49-F238E27FC236}">
                <a16:creationId xmlns:a16="http://schemas.microsoft.com/office/drawing/2014/main" id="{F1EE3646-4684-08C4-9B7E-6927DF8312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58080" y="2579835"/>
            <a:ext cx="6891106" cy="25601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25B8A48-76F4-3651-6C36-F37092E1B6C9}"/>
              </a:ext>
            </a:extLst>
          </p:cNvPr>
          <p:cNvSpPr txBox="1"/>
          <p:nvPr/>
        </p:nvSpPr>
        <p:spPr>
          <a:xfrm>
            <a:off x="10652760" y="5122511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[27]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104D46-6B0B-ED38-63B2-E831C027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Competitive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DE208B-0B3B-406A-EDC0-CDF27C4135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Lateral inhibition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Prevents too many neurons from becoming too similar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Receptive fields explore input space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C56517-B6D9-403E-AFDA-E08B9047C2C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Homoeostasis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Similar firing rates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Constant # neuron’s receptive fields similar to input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A4B6E-322F-F6B2-C150-4F3AC227A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32C57-ED5F-6CEF-67DF-9DCD45D14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758CAC-ACBA-267D-B16C-F2B62CF8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27</a:t>
            </a:fld>
            <a:endParaRPr lang="de-DE" noProof="0"/>
          </a:p>
        </p:txBody>
      </p:sp>
      <p:sp>
        <p:nvSpPr>
          <p:cNvPr id="8" name="Pfeil: nach unten 7">
            <a:extLst>
              <a:ext uri="{FF2B5EF4-FFF2-40B4-BE49-F238E27FC236}">
                <a16:creationId xmlns:a16="http://schemas.microsoft.com/office/drawing/2014/main" id="{AAEABCDE-9207-A400-2F07-8A65A00CE6F4}"/>
              </a:ext>
            </a:extLst>
          </p:cNvPr>
          <p:cNvSpPr/>
          <p:nvPr/>
        </p:nvSpPr>
        <p:spPr>
          <a:xfrm>
            <a:off x="1089547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38DF4574-6EE3-0ECF-EE65-38CA555449F8}"/>
              </a:ext>
            </a:extLst>
          </p:cNvPr>
          <p:cNvSpPr/>
          <p:nvPr/>
        </p:nvSpPr>
        <p:spPr>
          <a:xfrm>
            <a:off x="1089547" y="4372202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83BB796A-F5EC-3B71-AD90-E60759622669}"/>
              </a:ext>
            </a:extLst>
          </p:cNvPr>
          <p:cNvSpPr/>
          <p:nvPr/>
        </p:nvSpPr>
        <p:spPr>
          <a:xfrm>
            <a:off x="6784618" y="3454557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5EAB0CFF-B419-C5ED-A74F-AB4AD6F51F57}"/>
              </a:ext>
            </a:extLst>
          </p:cNvPr>
          <p:cNvSpPr/>
          <p:nvPr/>
        </p:nvSpPr>
        <p:spPr>
          <a:xfrm>
            <a:off x="6784617" y="4329695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1B14F147-E76F-E91E-5147-931340B3BADA}"/>
              </a:ext>
            </a:extLst>
          </p:cNvPr>
          <p:cNvSpPr/>
          <p:nvPr/>
        </p:nvSpPr>
        <p:spPr>
          <a:xfrm rot="5400000">
            <a:off x="5810187" y="-58395"/>
            <a:ext cx="257175" cy="10715170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/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neurons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represent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prototypical</m:t>
                      </m:r>
                      <m:r>
                        <a:rPr lang="de-DE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>
                  <a:solidFill>
                    <a:schemeClr val="bg1"/>
                  </a:solidFill>
                </a:endParaRPr>
              </a:p>
              <a:p>
                <a:pPr/>
                <a:r>
                  <a:rPr lang="en-US" dirty="0">
                    <a:solidFill>
                      <a:schemeClr val="bg1"/>
                    </a:solidFill>
                  </a:rPr>
                  <a:t>Inputs / average of similar inputs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973A48C-80DC-3FE4-04D4-3A8EB674C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680" y="5562058"/>
                <a:ext cx="330772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C2AE-0A33-8468-0592-7EAE960A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pPr lvl="1"/>
            <a:r>
              <a:rPr lang="en-IE" dirty="0"/>
              <a:t>150 </a:t>
            </a:r>
            <a:r>
              <a:rPr lang="en-IE" dirty="0" err="1"/>
              <a:t>ms</a:t>
            </a:r>
            <a:r>
              <a:rPr lang="en-IE" dirty="0"/>
              <a:t> phases without input between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Testing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to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  <a:p>
                <a:pPr lvl="1"/>
                <a:r>
                  <a:rPr lang="en-IE" dirty="0"/>
                  <a:t>Predictions</a:t>
                </a:r>
              </a:p>
              <a:p>
                <a:pPr lvl="2"/>
                <a:r>
                  <a:rPr lang="en-IE" dirty="0"/>
                  <a:t>Highest average firing rate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9" name="Inhaltsplatzhalter 8" descr="Ein Bild, das Reihe, Diagramm, Text, Steigung enthält.&#10;&#10;Automatisch generierte Beschreibung">
            <a:extLst>
              <a:ext uri="{FF2B5EF4-FFF2-40B4-BE49-F238E27FC236}">
                <a16:creationId xmlns:a16="http://schemas.microsoft.com/office/drawing/2014/main" id="{C883B8CA-2723-3C5E-5D56-B8BDC6F36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5012" y="2239169"/>
            <a:ext cx="5114925" cy="3609975"/>
          </a:xfrm>
        </p:spPr>
      </p:pic>
      <p:pic>
        <p:nvPicPr>
          <p:cNvPr id="11" name="Inhaltsplatzhalter 10" descr="Ein Bild, das Text, Screenshot, Quadrat, Reihe enthält.&#10;&#10;Automatisch generierte Beschreibung">
            <a:extLst>
              <a:ext uri="{FF2B5EF4-FFF2-40B4-BE49-F238E27FC236}">
                <a16:creationId xmlns:a16="http://schemas.microsoft.com/office/drawing/2014/main" id="{60643F12-E636-69DC-485D-5B54A9A2D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48420" y="2227263"/>
            <a:ext cx="4302209" cy="3633787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29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1047324" y="5883156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09677E3-151F-A10E-971E-7FD328E31562}"/>
              </a:ext>
            </a:extLst>
          </p:cNvPr>
          <p:cNvSpPr txBox="1"/>
          <p:nvPr/>
        </p:nvSpPr>
        <p:spPr>
          <a:xfrm>
            <a:off x="6748420" y="590016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0805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64502" y="5527342"/>
            <a:ext cx="188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333EB8-9FC4-C5CC-B2F7-DD6935D9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681CD-2EDA-D08E-B267-7DA92AA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performance</a:t>
            </a:r>
          </a:p>
        </p:txBody>
      </p:sp>
      <p:pic>
        <p:nvPicPr>
          <p:cNvPr id="16" name="Inhaltsplatzhalter 15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A3233388-A7C3-8665-53D6-580193BEB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3307297"/>
            <a:ext cx="11029950" cy="1426094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DD4D17-286C-732A-7793-2AFC74C5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7469C7-1923-0327-E1F8-A3D886B5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9B8E2-9B43-6226-82BD-6052B244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30</a:t>
            </a:fld>
            <a:endParaRPr lang="de-DE" noProof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56003-80CF-4EFC-30F2-BA6010FE1EFB}"/>
              </a:ext>
            </a:extLst>
          </p:cNvPr>
          <p:cNvSpPr txBox="1"/>
          <p:nvPr/>
        </p:nvSpPr>
        <p:spPr>
          <a:xfrm>
            <a:off x="505718" y="46663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[8]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614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E9C22-F6DA-F1BD-126E-4FC124C1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02CA47-4D80-71FF-96D5-71D67316F4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FD00D6-FE93-908E-645D-CD87B0AD8A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2F34E-08E8-0C9B-053B-B7D5BE73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95E4A2-BF00-6D3B-0B30-E86399544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D1388F-9F8B-1B58-A6C9-4DC191F3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31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958489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41D80-4807-8D5A-2211-5FE6E26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shortcomings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3FE1A1-690B-94D1-A774-6DB9A0B8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Difficulties to find equivalent powerful model to ANN in reality</a:t>
            </a:r>
          </a:p>
          <a:p>
            <a:r>
              <a:rPr lang="en-IE" dirty="0"/>
              <a:t>Uncertainty whether single model explains STDP at different synapses</a:t>
            </a:r>
          </a:p>
          <a:p>
            <a:r>
              <a:rPr lang="en-IE" dirty="0"/>
              <a:t>Uncertainty with regards to factors, e.g. calcium signals in certain cell types</a:t>
            </a:r>
          </a:p>
          <a:p>
            <a:r>
              <a:rPr lang="en-IE" dirty="0"/>
              <a:t>Model’s robustness to noisy input sensor signals unclear for some models</a:t>
            </a:r>
          </a:p>
          <a:p>
            <a:r>
              <a:rPr lang="en-IE" dirty="0"/>
              <a:t>Representation of input patterns</a:t>
            </a:r>
          </a:p>
          <a:p>
            <a:r>
              <a:rPr lang="en-IE" dirty="0"/>
              <a:t>Hardware</a:t>
            </a:r>
          </a:p>
          <a:p>
            <a:endParaRPr lang="en-I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8A08DF-F786-5A68-11F7-EF4DC4FA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583202-6002-56C2-AF83-FD34DE6B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AD1B50-8763-520C-2984-D7FB3561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5424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D033E-1AB1-45B1-5C00-F5EC5A94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Future research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BBF1F6-22F5-E74E-B970-D86E65BFC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551BA6-1F98-3343-6590-0876AAB0EC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7900E6-8CA5-D9C6-B45D-E2F2AF12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82FCDF-493E-7512-47AF-A7DBFB0C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2F78DC-D098-2D86-EB9C-A174240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6269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7045-E424-647A-3EE8-5B04D28E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References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BCFFB5-F856-C086-550A-67A6DAAA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3640" y="1836420"/>
            <a:ext cx="5529944" cy="4564380"/>
          </a:xfrm>
        </p:spPr>
        <p:txBody>
          <a:bodyPr>
            <a:noAutofit/>
          </a:bodyPr>
          <a:lstStyle/>
          <a:p>
            <a:r>
              <a:rPr lang="en-IE" sz="800" dirty="0"/>
              <a:t>1. </a:t>
            </a:r>
            <a:r>
              <a:rPr lang="en-IE" sz="800" dirty="0" err="1"/>
              <a:t>Azghadi</a:t>
            </a:r>
            <a:r>
              <a:rPr lang="en-IE" sz="800" dirty="0"/>
              <a:t>, M.R., Iannella, N., Al-</a:t>
            </a:r>
            <a:r>
              <a:rPr lang="en-IE" sz="800" dirty="0" err="1"/>
              <a:t>Sarawi</a:t>
            </a:r>
            <a:r>
              <a:rPr lang="en-IE" sz="800" dirty="0"/>
              <a:t>, S.F., </a:t>
            </a:r>
            <a:r>
              <a:rPr lang="en-IE" sz="800" dirty="0" err="1"/>
              <a:t>Indiveri</a:t>
            </a:r>
            <a:r>
              <a:rPr lang="en-IE" sz="800" dirty="0"/>
              <a:t>, G., Abbott, D.: Spike-based synaptic plasticity in silicon: Design, implementation, application, and </a:t>
            </a:r>
            <a:r>
              <a:rPr lang="en-IE" sz="800" dirty="0" err="1"/>
              <a:t>challenges.vIEEE</a:t>
            </a:r>
            <a:r>
              <a:rPr lang="en-IE" sz="800" dirty="0"/>
              <a:t> 102, 717-737 (2014)</a:t>
            </a:r>
          </a:p>
          <a:p>
            <a:r>
              <a:rPr lang="en-IE" sz="800" dirty="0"/>
              <a:t>2. </a:t>
            </a:r>
            <a:r>
              <a:rPr lang="en-IE" sz="800" dirty="0" err="1"/>
              <a:t>Beyel</a:t>
            </a:r>
            <a:r>
              <a:rPr lang="en-IE" sz="800" dirty="0"/>
              <a:t>, M., Dutt, N.D., </a:t>
            </a:r>
            <a:r>
              <a:rPr lang="en-IE" sz="800" dirty="0" err="1"/>
              <a:t>Krichmar</a:t>
            </a:r>
            <a:r>
              <a:rPr lang="en-IE" sz="800" dirty="0"/>
              <a:t>, J.L.: Categorization and decision-making in a neurobiologically plausible spiking network using a </a:t>
            </a:r>
            <a:r>
              <a:rPr lang="en-IE" sz="800" dirty="0" err="1"/>
              <a:t>stdp</a:t>
            </a:r>
            <a:r>
              <a:rPr lang="en-IE" sz="800" dirty="0"/>
              <a:t>-like learning rule. Elsevier 48, 109-124 (2013)</a:t>
            </a:r>
          </a:p>
          <a:p>
            <a:r>
              <a:rPr lang="en-IE" sz="800" dirty="0"/>
              <a:t>3. Bi, G., Poo, M.: Synaptic modifications in cultured hippocampal neurons: dependence on spike timing, synaptic strength, and postsynaptic cell type. The journal of Neuroscience pp. 10464-10472 (1998)</a:t>
            </a:r>
          </a:p>
          <a:p>
            <a:r>
              <a:rPr lang="en-IE" sz="800" dirty="0"/>
              <a:t>4. </a:t>
            </a:r>
            <a:r>
              <a:rPr lang="en-IE" sz="800" dirty="0" err="1"/>
              <a:t>Brette</a:t>
            </a:r>
            <a:r>
              <a:rPr lang="en-IE" sz="800" dirty="0"/>
              <a:t>, R.: Philosophy of the spike: Rate-based vs. spike-based theories of the brain. Frontiers in Systems Neuroscience 9, 1-14 (2015)</a:t>
            </a:r>
          </a:p>
          <a:p>
            <a:r>
              <a:rPr lang="en-IE" sz="800" dirty="0"/>
              <a:t>5. </a:t>
            </a:r>
            <a:r>
              <a:rPr lang="en-IE" sz="800" dirty="0" err="1"/>
              <a:t>Caporale</a:t>
            </a:r>
            <a:r>
              <a:rPr lang="en-IE" sz="800" dirty="0"/>
              <a:t>, N., Dan, Y.: Spike timing-dependent plasticity: A </a:t>
            </a:r>
            <a:r>
              <a:rPr lang="en-IE" sz="800" dirty="0" err="1"/>
              <a:t>hebbian</a:t>
            </a:r>
            <a:r>
              <a:rPr lang="en-IE" sz="800" dirty="0"/>
              <a:t> learning rule. Annual Review of Neuroscience 31, 25-46 (2008)</a:t>
            </a:r>
          </a:p>
          <a:p>
            <a:r>
              <a:rPr lang="en-IE" sz="800" dirty="0"/>
              <a:t>6. Cook, M., Diehl, P.U.: Unsupervised learning of digit recognition using spike-timing-dependent plasticity. Frontiers in Computational Neuroscience 9, 1-8 (2015)</a:t>
            </a:r>
          </a:p>
          <a:p>
            <a:r>
              <a:rPr lang="en-IE" sz="800" dirty="0"/>
              <a:t>7. Diehl, P.U., Neil, D., </a:t>
            </a:r>
            <a:r>
              <a:rPr lang="en-IE" sz="800" dirty="0" err="1"/>
              <a:t>Binas</a:t>
            </a:r>
            <a:r>
              <a:rPr lang="en-IE" sz="800" dirty="0"/>
              <a:t>, J., Cook, M., Liu, S.C., Pfeiffer, M.: Fast-classifying, high-accuracy spiking deep networks through weight and threshold balancing. International joint conference on neural networks (IJCNN). IEEE pp. 1-8 (2015)</a:t>
            </a:r>
          </a:p>
          <a:p>
            <a:r>
              <a:rPr lang="en-IE" sz="800" dirty="0"/>
              <a:t>8. Goodman, D., </a:t>
            </a:r>
            <a:r>
              <a:rPr lang="en-IE" sz="800" dirty="0" err="1"/>
              <a:t>Brette</a:t>
            </a:r>
            <a:r>
              <a:rPr lang="en-IE" sz="800" dirty="0"/>
              <a:t>, R.: Brian: a simulator for spiking neural networks in python. Frontiers in Neuroscience 2, 1-10 (2008)</a:t>
            </a:r>
          </a:p>
          <a:p>
            <a:r>
              <a:rPr lang="en-IE" sz="800" dirty="0"/>
              <a:t>9. Guo, W., </a:t>
            </a:r>
            <a:r>
              <a:rPr lang="en-IE" sz="800" dirty="0" err="1"/>
              <a:t>Fouda</a:t>
            </a:r>
            <a:r>
              <a:rPr lang="en-IE" sz="800" dirty="0"/>
              <a:t>, M.E., </a:t>
            </a:r>
            <a:r>
              <a:rPr lang="en-IE" sz="800" dirty="0" err="1"/>
              <a:t>Eltawil</a:t>
            </a:r>
            <a:r>
              <a:rPr lang="en-IE" sz="800" dirty="0"/>
              <a:t>, A.M., Salama, K.N.: Neural coding in spiking neural networks: A comparative study for robust neuromorphic systems. Frontiers in Neuroscience 15, 1-21 (2021)</a:t>
            </a:r>
          </a:p>
          <a:p>
            <a:r>
              <a:rPr lang="en-IE" sz="800" dirty="0"/>
              <a:t>10. Guo, Y., Wu, H., Gao, B., Qian, H.: Unsupervised learning on resistive memory array based spiking neural networks. Frontiers in Neuroscience 13, 1-16 (2019)</a:t>
            </a:r>
          </a:p>
          <a:p>
            <a:r>
              <a:rPr lang="en-IE" sz="800" dirty="0"/>
              <a:t>11. </a:t>
            </a:r>
            <a:r>
              <a:rPr lang="en-IE" sz="800" dirty="0" err="1"/>
              <a:t>Heeger</a:t>
            </a:r>
            <a:r>
              <a:rPr lang="en-IE" sz="800" dirty="0"/>
              <a:t>, D.: Poisson model of spike generation. New York University 1, 1-13 (2000)</a:t>
            </a:r>
          </a:p>
          <a:p>
            <a:r>
              <a:rPr lang="en-IE" sz="800" dirty="0"/>
              <a:t>12. </a:t>
            </a:r>
            <a:r>
              <a:rPr lang="en-IE" sz="800" dirty="0" err="1"/>
              <a:t>Indiveri</a:t>
            </a:r>
            <a:r>
              <a:rPr lang="en-IE" sz="800" dirty="0"/>
              <a:t>, G., Chicca, E., Douglas, R.: A </a:t>
            </a:r>
            <a:r>
              <a:rPr lang="en-IE" sz="800" dirty="0" err="1"/>
              <a:t>vlsi</a:t>
            </a:r>
            <a:r>
              <a:rPr lang="en-IE" sz="800" dirty="0"/>
              <a:t> array of low-power spiking neurons and bistable synapses with spike-timing dependent plasticity. IEEE Transactions on Neural Networks 17, 211221 (2006)</a:t>
            </a:r>
          </a:p>
          <a:p>
            <a:r>
              <a:rPr lang="en-IE" sz="800" dirty="0"/>
              <a:t>13. </a:t>
            </a:r>
            <a:r>
              <a:rPr lang="en-IE" sz="800" dirty="0" err="1"/>
              <a:t>Kheradpisheh</a:t>
            </a:r>
            <a:r>
              <a:rPr lang="en-IE" sz="800" dirty="0"/>
              <a:t>, S.R., </a:t>
            </a:r>
            <a:r>
              <a:rPr lang="en-IE" sz="800" dirty="0" err="1"/>
              <a:t>Ganjtabesh</a:t>
            </a:r>
            <a:r>
              <a:rPr lang="en-IE" sz="800" dirty="0"/>
              <a:t>, M., Masquelier, T.: Bio-inspired unsupervised learning of visual features leads to robust invariant object recognition. Neurocomputing 205, 383392 (2016)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D64859-7C0E-FFEE-0564-01DA1F70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880" y="1836420"/>
            <a:ext cx="5928359" cy="4564380"/>
          </a:xfrm>
        </p:spPr>
        <p:txBody>
          <a:bodyPr>
            <a:noAutofit/>
          </a:bodyPr>
          <a:lstStyle/>
          <a:p>
            <a:r>
              <a:rPr lang="en-IE" sz="750" dirty="0">
                <a:solidFill>
                  <a:srgbClr val="002060"/>
                </a:solidFill>
              </a:rPr>
              <a:t>14. Kim, J., Kim, S.P., Hwang, H., Park, D., Jeong, U.: Object shape recognition using tactile sensor arrays by a spiking neural network with unsupervised learning. IEEE pp. 178183 (2020)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15. Lopes, P.H.C., Reid, I., Hobson, P.R.: The two-dimensional Kolmogorov-Smirnov test. XI International Workshop on Advanced Computing and Analysis Techniques in Physics Research pp. 112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16. Masquelier, T., Thorpe, S.J.: Unsupervised learning of visual features through spike timing-dependent plasticity. </a:t>
            </a:r>
            <a:r>
              <a:rPr lang="en-IE" sz="750" dirty="0" err="1">
                <a:solidFill>
                  <a:srgbClr val="002060"/>
                </a:solidFill>
              </a:rPr>
              <a:t>PLoS</a:t>
            </a:r>
            <a:r>
              <a:rPr lang="en-IE" sz="750" dirty="0">
                <a:solidFill>
                  <a:srgbClr val="002060"/>
                </a:solidFill>
              </a:rPr>
              <a:t> Computational Biology 3, 247257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17. Morrison, A., </a:t>
            </a:r>
            <a:r>
              <a:rPr lang="en-IE" sz="750" dirty="0" err="1">
                <a:solidFill>
                  <a:srgbClr val="002060"/>
                </a:solidFill>
              </a:rPr>
              <a:t>Aertsen</a:t>
            </a:r>
            <a:r>
              <a:rPr lang="en-IE" sz="750" dirty="0">
                <a:solidFill>
                  <a:srgbClr val="002060"/>
                </a:solidFill>
              </a:rPr>
              <a:t>, A., </a:t>
            </a:r>
            <a:r>
              <a:rPr lang="en-IE" sz="750" dirty="0" err="1">
                <a:solidFill>
                  <a:srgbClr val="002060"/>
                </a:solidFill>
              </a:rPr>
              <a:t>Diesmann</a:t>
            </a:r>
            <a:r>
              <a:rPr lang="en-IE" sz="750" dirty="0">
                <a:solidFill>
                  <a:srgbClr val="002060"/>
                </a:solidFill>
              </a:rPr>
              <a:t>, M.: Spike-timing-dependent plasticity in balanced random networks. Neural Computation 19, 14371467 (2007)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18. O'Connor, P., Neil, D., Liu, S., Delbruck, T., Pfeiffer, M.: Real-time classification and sensor fusion with a spiking deep belief network. frontiers in neuroscience 7, pp. 1-13 (2013)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19. Poster, J.P., Gerstner, W.: Triplets of spikes in a model of spike timing-dependent plasticity. The Journal of Neuroscience pp. 9673-9682 (2006)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20. Rathi, N., Roy, K.: Diet-</a:t>
            </a:r>
            <a:r>
              <a:rPr lang="en-IE" sz="750" dirty="0" err="1">
                <a:solidFill>
                  <a:srgbClr val="002060"/>
                </a:solidFill>
              </a:rPr>
              <a:t>snn</a:t>
            </a:r>
            <a:r>
              <a:rPr lang="en-IE" sz="750" dirty="0">
                <a:solidFill>
                  <a:srgbClr val="002060"/>
                </a:solidFill>
              </a:rPr>
              <a:t>: A low-latency spiking neural network with direct input encoding and threshold optimization. IEEE Transactions on Neural Networks and Learning Systems pp. 1-19 (2021)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21. Shears, O., Yazdani, A.H.: Spiking neural networks for image classification, https://oshears.github.io/adv-ml-2020-snn-project/pages/motivation.html</a:t>
            </a:r>
          </a:p>
          <a:p>
            <a:r>
              <a:rPr lang="en-IE" sz="750" dirty="0">
                <a:solidFill>
                  <a:srgbClr val="002060"/>
                </a:solidFill>
              </a:rPr>
              <a:t>22. </a:t>
            </a:r>
            <a:r>
              <a:rPr lang="en-IE" sz="750" dirty="0" err="1">
                <a:solidFill>
                  <a:srgbClr val="002060"/>
                </a:solidFill>
              </a:rPr>
              <a:t>amd</a:t>
            </a:r>
            <a:r>
              <a:rPr lang="en-IE" sz="750" dirty="0">
                <a:solidFill>
                  <a:srgbClr val="002060"/>
                </a:solidFill>
              </a:rPr>
              <a:t> X. </a:t>
            </a:r>
            <a:r>
              <a:rPr lang="en-IE" sz="750" dirty="0" err="1">
                <a:solidFill>
                  <a:srgbClr val="002060"/>
                </a:solidFill>
              </a:rPr>
              <a:t>Lagorce</a:t>
            </a:r>
            <a:r>
              <a:rPr lang="en-IE" sz="750" dirty="0">
                <a:solidFill>
                  <a:srgbClr val="002060"/>
                </a:solidFill>
              </a:rPr>
              <a:t>, F.G., </a:t>
            </a:r>
            <a:r>
              <a:rPr lang="en-IE" sz="750" dirty="0" err="1">
                <a:solidFill>
                  <a:srgbClr val="002060"/>
                </a:solidFill>
              </a:rPr>
              <a:t>Stromatias</a:t>
            </a:r>
            <a:r>
              <a:rPr lang="en-IE" sz="750" dirty="0">
                <a:solidFill>
                  <a:srgbClr val="002060"/>
                </a:solidFill>
              </a:rPr>
              <a:t>, R., Pfeiffer, M., Plana, L.A., </a:t>
            </a:r>
            <a:r>
              <a:rPr lang="en-IE" sz="750" dirty="0" err="1">
                <a:solidFill>
                  <a:srgbClr val="002060"/>
                </a:solidFill>
              </a:rPr>
              <a:t>Furber</a:t>
            </a:r>
            <a:r>
              <a:rPr lang="en-IE" sz="750" dirty="0">
                <a:solidFill>
                  <a:srgbClr val="002060"/>
                </a:solidFill>
              </a:rPr>
              <a:t>, S.B., </a:t>
            </a:r>
            <a:r>
              <a:rPr lang="en-IE" sz="750" dirty="0" err="1">
                <a:solidFill>
                  <a:srgbClr val="002060"/>
                </a:solidFill>
              </a:rPr>
              <a:t>Benosman</a:t>
            </a:r>
            <a:r>
              <a:rPr lang="en-IE" sz="750" dirty="0">
                <a:solidFill>
                  <a:srgbClr val="002060"/>
                </a:solidFill>
              </a:rPr>
              <a:t>, R.B.: A framework for plasticity implementation on the spinnaker neural architecture. Frontiers in Neuroscience 8, 1-20 (2015)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23. </a:t>
            </a:r>
            <a:r>
              <a:rPr lang="en-IE" sz="75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https://openbooks.lib.msu.edu/neuroscience/chapter/synapse-structure/</a:t>
            </a:r>
            <a:r>
              <a:rPr lang="en-IE" sz="750" dirty="0">
                <a:solidFill>
                  <a:srgbClr val="002060"/>
                </a:solidFill>
              </a:rPr>
              <a:t> (19.06.23)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24. </a:t>
            </a:r>
            <a:r>
              <a:rPr lang="en-IE" sz="75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https://www.researchgate.net/figure/A-model-of-a-LIF-neuron-The-graphic-right-shows-the-temporal-course-of-the-membrane_fig6_326696777</a:t>
            </a:r>
            <a:r>
              <a:rPr lang="en-IE" sz="750" dirty="0">
                <a:solidFill>
                  <a:srgbClr val="002060"/>
                </a:solidFill>
              </a:rPr>
              <a:t> (03.07.23)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25. </a:t>
            </a:r>
            <a:r>
              <a:rPr lang="en-IE" sz="75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https://www.researchgate.net/figure/The-architecture-of-a-spiking-neural-network-SNN-The-network-consists-of-an-input_fig1_342529143</a:t>
            </a:r>
            <a:r>
              <a:rPr lang="en-IE" sz="750" dirty="0">
                <a:solidFill>
                  <a:srgbClr val="002060"/>
                </a:solidFill>
              </a:rPr>
              <a:t> (03.07.2023)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26. </a:t>
            </a:r>
            <a:r>
              <a:rPr lang="en-IE" sz="75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https://www.researchgate.net/figure/Illustration-of-membrane-potential-dynamics-for-a-neuron-with-th-05-and-t-1-The_fig1_353893118</a:t>
            </a:r>
            <a:r>
              <a:rPr lang="en-IE" sz="750" dirty="0">
                <a:solidFill>
                  <a:srgbClr val="002060"/>
                </a:solidFill>
              </a:rPr>
              <a:t> (04.07.23)</a:t>
            </a:r>
          </a:p>
          <a:p>
            <a:r>
              <a:rPr lang="en-IE" sz="750" dirty="0">
                <a:solidFill>
                  <a:srgbClr val="002060"/>
                </a:solidFill>
              </a:rPr>
              <a:t>27. </a:t>
            </a:r>
            <a:r>
              <a:rPr lang="en-IE" sz="750" dirty="0" err="1">
                <a:solidFill>
                  <a:srgbClr val="002060"/>
                </a:solidFill>
              </a:rPr>
              <a:t>Darjan</a:t>
            </a:r>
            <a:r>
              <a:rPr lang="en-IE" sz="750" dirty="0">
                <a:solidFill>
                  <a:srgbClr val="002060"/>
                </a:solidFill>
              </a:rPr>
              <a:t> </a:t>
            </a:r>
            <a:r>
              <a:rPr lang="en-IE" sz="750" dirty="0" err="1">
                <a:solidFill>
                  <a:srgbClr val="002060"/>
                </a:solidFill>
              </a:rPr>
              <a:t>Salaj</a:t>
            </a:r>
            <a:r>
              <a:rPr lang="en-IE" sz="750" dirty="0">
                <a:solidFill>
                  <a:srgbClr val="002060"/>
                </a:solidFill>
              </a:rPr>
              <a:t>, Anand </a:t>
            </a:r>
            <a:r>
              <a:rPr lang="en-IE" sz="750" dirty="0" err="1">
                <a:solidFill>
                  <a:srgbClr val="002060"/>
                </a:solidFill>
              </a:rPr>
              <a:t>Subramoney</a:t>
            </a:r>
            <a:r>
              <a:rPr lang="en-IE" sz="750" dirty="0">
                <a:solidFill>
                  <a:srgbClr val="002060"/>
                </a:solidFill>
              </a:rPr>
              <a:t>, Ceca </a:t>
            </a:r>
            <a:r>
              <a:rPr lang="en-IE" sz="750" dirty="0" err="1">
                <a:solidFill>
                  <a:srgbClr val="002060"/>
                </a:solidFill>
              </a:rPr>
              <a:t>Kraisnikovic</a:t>
            </a:r>
            <a:r>
              <a:rPr lang="en-IE" sz="750" dirty="0">
                <a:solidFill>
                  <a:srgbClr val="002060"/>
                </a:solidFill>
              </a:rPr>
              <a:t>, Guillaume </a:t>
            </a:r>
            <a:r>
              <a:rPr lang="en-IE" sz="750" dirty="0" err="1">
                <a:solidFill>
                  <a:srgbClr val="002060"/>
                </a:solidFill>
              </a:rPr>
              <a:t>Bellec</a:t>
            </a:r>
            <a:r>
              <a:rPr lang="en-IE" sz="750" dirty="0">
                <a:solidFill>
                  <a:srgbClr val="002060"/>
                </a:solidFill>
              </a:rPr>
              <a:t>, Robert </a:t>
            </a:r>
            <a:r>
              <a:rPr lang="en-IE" sz="750" dirty="0" err="1">
                <a:solidFill>
                  <a:srgbClr val="002060"/>
                </a:solidFill>
              </a:rPr>
              <a:t>Legenstein</a:t>
            </a:r>
            <a:r>
              <a:rPr lang="en-IE" sz="750" dirty="0">
                <a:solidFill>
                  <a:srgbClr val="002060"/>
                </a:solidFill>
              </a:rPr>
              <a:t>, Wolfgang </a:t>
            </a:r>
            <a:r>
              <a:rPr lang="en-IE" sz="750" dirty="0" err="1">
                <a:solidFill>
                  <a:srgbClr val="002060"/>
                </a:solidFill>
              </a:rPr>
              <a:t>Maass</a:t>
            </a:r>
            <a:r>
              <a:rPr lang="en-IE" sz="750" dirty="0">
                <a:solidFill>
                  <a:srgbClr val="002060"/>
                </a:solidFill>
              </a:rPr>
              <a:t> (2021) Spike frequency adaptation supports network computations on temporally dispersed information </a:t>
            </a:r>
            <a:r>
              <a:rPr lang="en-IE" sz="750" dirty="0" err="1">
                <a:solidFill>
                  <a:srgbClr val="002060"/>
                </a:solidFill>
              </a:rPr>
              <a:t>eLife</a:t>
            </a:r>
            <a:r>
              <a:rPr lang="en-IE" sz="750" dirty="0">
                <a:solidFill>
                  <a:srgbClr val="002060"/>
                </a:solidFill>
              </a:rPr>
              <a:t> 10:e65459https://doi.org/10.7554/eLife.65459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A1622-AAFB-6B5E-00AD-4DF8AB742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3EAAE0-27C9-B6DF-28CE-55D2F7A9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7BCCA4-C312-F7B2-FF09-08E8727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3784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6FCCC-AA02-C7E2-3B13-6A2440FBA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models</a:t>
            </a:r>
          </a:p>
        </p:txBody>
      </p:sp>
      <p:pic>
        <p:nvPicPr>
          <p:cNvPr id="10" name="Inhaltsplatzhalter 9" descr="Ein Bild, das Screenshot, Dunkelheit, Schwarz enthält.&#10;&#10;Automatisch generierte Beschreibung">
            <a:extLst>
              <a:ext uri="{FF2B5EF4-FFF2-40B4-BE49-F238E27FC236}">
                <a16:creationId xmlns:a16="http://schemas.microsoft.com/office/drawing/2014/main" id="{E098D235-B1ED-B248-338F-51A2D5F8E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460" y="2326640"/>
            <a:ext cx="11336926" cy="339344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AFC67E-185A-E75D-CFFB-4A63DE51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66370A-D811-1987-F21E-6EDA801E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BFB80B-8D44-6AB2-585B-0D623A5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35</a:t>
            </a:fld>
            <a:endParaRPr lang="de-DE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9707C3-783B-B140-07E5-55E28642BF2F}"/>
              </a:ext>
            </a:extLst>
          </p:cNvPr>
          <p:cNvSpPr txBox="1"/>
          <p:nvPr/>
        </p:nvSpPr>
        <p:spPr>
          <a:xfrm>
            <a:off x="581190" y="5961432"/>
            <a:ext cx="9538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04.07.2023 https://oshears.github.io/adv-ml-2020-snn-project/pages/motivation.html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713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pic>
        <p:nvPicPr>
          <p:cNvPr id="11" name="Inhaltsplatzhalter 10" descr="Ladender Akku Silhouette">
            <a:extLst>
              <a:ext uri="{FF2B5EF4-FFF2-40B4-BE49-F238E27FC236}">
                <a16:creationId xmlns:a16="http://schemas.microsoft.com/office/drawing/2014/main" id="{F3C29458-3AE0-0C60-4865-80878BF025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97" y="4775764"/>
            <a:ext cx="914400" cy="914400"/>
          </a:xfr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6508A5D-CCAB-6032-7523-D85B057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61458" y="2228003"/>
            <a:ext cx="8449351" cy="3633047"/>
          </a:xfrm>
        </p:spPr>
        <p:txBody>
          <a:bodyPr/>
          <a:lstStyle/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Modelled on neurons of brain</a:t>
            </a:r>
          </a:p>
          <a:p>
            <a:pPr marL="0" indent="0">
              <a:buNone/>
            </a:pPr>
            <a:r>
              <a:rPr lang="en-IE" dirty="0"/>
              <a:t>Biologically plausible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/>
              <a:t>Little power consumption</a:t>
            </a:r>
          </a:p>
          <a:p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fik 8" descr="Nerv mit einfarbiger Füllung">
            <a:extLst>
              <a:ext uri="{FF2B5EF4-FFF2-40B4-BE49-F238E27FC236}">
                <a16:creationId xmlns:a16="http://schemas.microsoft.com/office/drawing/2014/main" id="{07C30F7E-D7F0-051F-7827-EA045075FC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652" y="3803802"/>
            <a:ext cx="1020045" cy="10200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CC5D70-1541-BD88-682F-6A3FB06DD6AD}"/>
              </a:ext>
            </a:extLst>
          </p:cNvPr>
          <p:cNvCxnSpPr>
            <a:cxnSpLocks/>
          </p:cNvCxnSpPr>
          <p:nvPr/>
        </p:nvCxnSpPr>
        <p:spPr>
          <a:xfrm flipV="1">
            <a:off x="2165778" y="421222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76631FC-D4F1-B70C-C56B-AB0A8845320A}"/>
              </a:ext>
            </a:extLst>
          </p:cNvPr>
          <p:cNvCxnSpPr>
            <a:cxnSpLocks/>
          </p:cNvCxnSpPr>
          <p:nvPr/>
        </p:nvCxnSpPr>
        <p:spPr>
          <a:xfrm flipV="1">
            <a:off x="2165778" y="5232964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[23]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6AD9A4-8FB0-5275-006C-EC004C0C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Rate-based model</a:t>
                </a:r>
              </a:p>
              <a:p>
                <a:pPr lvl="1"/>
                <a:r>
                  <a:rPr lang="en-IE" dirty="0"/>
                  <a:t>Firing rate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IE" dirty="0"/>
                  <a:t> spikes/unit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timing of spikes</a:t>
                </a:r>
              </a:p>
              <a:p>
                <a:pPr lvl="1"/>
                <a:endParaRPr lang="en-IE" dirty="0"/>
              </a:p>
              <a:p>
                <a:pPr lvl="1"/>
                <a:r>
                  <a:rPr lang="en-IE" dirty="0"/>
                  <a:t>Stronger assumption</a:t>
                </a:r>
              </a:p>
              <a:p>
                <a:pPr lvl="1"/>
                <a:endParaRPr lang="en-I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A8F70E7-5945-053C-524D-3E42DFFEA4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708B68-C771-1691-C363-872621FD9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Spike-based model</a:t>
            </a:r>
          </a:p>
          <a:p>
            <a:pPr lvl="1"/>
            <a:r>
              <a:rPr lang="en-IE" dirty="0"/>
              <a:t>Firing rate</a:t>
            </a:r>
          </a:p>
          <a:p>
            <a:pPr lvl="1"/>
            <a:r>
              <a:rPr lang="en-IE" dirty="0"/>
              <a:t>Spike timing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Better power consumption during training</a:t>
            </a:r>
          </a:p>
          <a:p>
            <a:pPr lvl="1"/>
            <a:r>
              <a:rPr lang="en-IE" dirty="0"/>
              <a:t>Better for dynamically adaptable systems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69827D-5398-3413-A373-AC07033C0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291E0A-D096-2255-1BAA-5ECDDBC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A307CD-52A3-D284-E1EA-4AA1C831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8" name="Geschweifte Klammer rechts 7">
            <a:extLst>
              <a:ext uri="{FF2B5EF4-FFF2-40B4-BE49-F238E27FC236}">
                <a16:creationId xmlns:a16="http://schemas.microsoft.com/office/drawing/2014/main" id="{905C7D8E-17B4-A36A-0B8B-4A9043199EEB}"/>
              </a:ext>
            </a:extLst>
          </p:cNvPr>
          <p:cNvSpPr/>
          <p:nvPr/>
        </p:nvSpPr>
        <p:spPr>
          <a:xfrm>
            <a:off x="8565698" y="3305907"/>
            <a:ext cx="257175" cy="794825"/>
          </a:xfrm>
          <a:prstGeom prst="rightBrace">
            <a:avLst>
              <a:gd name="adj1" fmla="val 8333"/>
              <a:gd name="adj2" fmla="val 51984"/>
            </a:avLst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E8BF8AC-A4FC-D3F2-66B6-139090E08303}"/>
              </a:ext>
            </a:extLst>
          </p:cNvPr>
          <p:cNvSpPr txBox="1"/>
          <p:nvPr/>
        </p:nvSpPr>
        <p:spPr>
          <a:xfrm>
            <a:off x="9028348" y="3518653"/>
            <a:ext cx="1614318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Neural activity</a:t>
            </a:r>
          </a:p>
        </p:txBody>
      </p:sp>
    </p:spTree>
    <p:extLst>
      <p:ext uri="{BB962C8B-B14F-4D97-AF65-F5344CB8AC3E}">
        <p14:creationId xmlns:p14="http://schemas.microsoft.com/office/powerpoint/2010/main" val="8818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F4AEA-61B6-2180-6446-28390279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Communication of neurons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2516D7-5278-5B6B-838D-D0703991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434FEB-90ED-3C05-F37F-B8C8B3D8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8C49E-1AA5-68B5-9AE3-AC933BD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9" name="Inhaltsplatzhalter 8" descr="Ein Bild, das Schrift, Diagramm, Screenshot enthält.&#10;&#10;Automatisch generierte Beschreibung">
            <a:extLst>
              <a:ext uri="{FF2B5EF4-FFF2-40B4-BE49-F238E27FC236}">
                <a16:creationId xmlns:a16="http://schemas.microsoft.com/office/drawing/2014/main" id="{32D938CD-B110-0A55-E250-8EDD6302F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32" t="1364" r="1823"/>
          <a:stretch/>
        </p:blipFill>
        <p:spPr>
          <a:xfrm>
            <a:off x="3502855" y="1821766"/>
            <a:ext cx="5226663" cy="453182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2CDA6B3-DA73-2D3E-1EDF-383F226AB288}"/>
              </a:ext>
            </a:extLst>
          </p:cNvPr>
          <p:cNvSpPr txBox="1"/>
          <p:nvPr/>
        </p:nvSpPr>
        <p:spPr>
          <a:xfrm>
            <a:off x="447035" y="5865570"/>
            <a:ext cx="139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[4]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85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10.07.2023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2885</Words>
  <Application>Microsoft Office PowerPoint</Application>
  <PresentationFormat>Breitbild</PresentationFormat>
  <Paragraphs>483</Paragraphs>
  <Slides>35</Slides>
  <Notes>17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Spiking neural network (SNN) </vt:lpstr>
      <vt:lpstr>Model biology</vt:lpstr>
      <vt:lpstr>Communication of neurons</vt:lpstr>
      <vt:lpstr>Communication of neurons</vt:lpstr>
      <vt:lpstr>ANN</vt:lpstr>
      <vt:lpstr>ANN vs. SNN</vt:lpstr>
      <vt:lpstr>ANN vs. SNN</vt:lpstr>
      <vt:lpstr>Input encoding</vt:lpstr>
      <vt:lpstr>Poisson model of spike generation</vt:lpstr>
      <vt:lpstr>Poisson model of spike generation</vt:lpstr>
      <vt:lpstr>Poisson model of spike generation</vt:lpstr>
      <vt:lpstr>Poisson model of spike generation</vt:lpstr>
      <vt:lpstr>Poisson model of spike generation</vt:lpstr>
      <vt:lpstr>SNN: spikes</vt:lpstr>
      <vt:lpstr>SNN: spikes</vt:lpstr>
      <vt:lpstr>SNN Problem</vt:lpstr>
      <vt:lpstr>Architecture of snn</vt:lpstr>
      <vt:lpstr>Rate-based learning</vt:lpstr>
      <vt:lpstr>Synaptic plasticity</vt:lpstr>
      <vt:lpstr>Spike-timing-dependent plasticity (STDp)</vt:lpstr>
      <vt:lpstr>Neuron model</vt:lpstr>
      <vt:lpstr>Synapse model</vt:lpstr>
      <vt:lpstr>homoeostasis</vt:lpstr>
      <vt:lpstr>Competitive learning</vt:lpstr>
      <vt:lpstr>Training &amp; testing</vt:lpstr>
      <vt:lpstr>performance</vt:lpstr>
      <vt:lpstr>performance</vt:lpstr>
      <vt:lpstr>evaluation</vt:lpstr>
      <vt:lpstr>shortcomings</vt:lpstr>
      <vt:lpstr>Future research</vt:lpstr>
      <vt:lpstr>References</vt:lpstr>
      <vt:lpstr>Neuron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278</cp:revision>
  <dcterms:created xsi:type="dcterms:W3CDTF">2023-03-17T05:45:49Z</dcterms:created>
  <dcterms:modified xsi:type="dcterms:W3CDTF">2023-07-10T21:57:20Z</dcterms:modified>
</cp:coreProperties>
</file>