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2" r:id="rId3"/>
    <p:sldId id="355" r:id="rId4"/>
    <p:sldId id="354" r:id="rId5"/>
    <p:sldId id="356" r:id="rId6"/>
    <p:sldId id="357" r:id="rId7"/>
    <p:sldId id="368" r:id="rId8"/>
    <p:sldId id="353" r:id="rId9"/>
    <p:sldId id="366" r:id="rId10"/>
    <p:sldId id="358" r:id="rId11"/>
    <p:sldId id="369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7" r:id="rId20"/>
    <p:sldId id="371" r:id="rId21"/>
    <p:sldId id="370" r:id="rId2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36" autoAdjust="0"/>
  </p:normalViewPr>
  <p:slideViewPr>
    <p:cSldViewPr snapToGrid="0">
      <p:cViewPr>
        <p:scale>
          <a:sx n="125" d="100"/>
          <a:sy n="125" d="100"/>
        </p:scale>
        <p:origin x="6" y="-8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</a:t>
            </a:r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  <a:p>
            <a:r>
              <a:rPr lang="en-IE" dirty="0"/>
              <a:t>Problem: spike assigned to discrete bin != continuous time value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04.07.2023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04.07.2023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04.07.2023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4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odel-of-a-LIF-neuron-The-graphic-right-shows-the-temporal-course-of-the-membrane_fig6_326696777" TargetMode="External"/><Relationship Id="rId2" Type="http://schemas.openxmlformats.org/officeDocument/2006/relationships/hyperlink" Target="https://openbooks.lib.msu.edu/neuroscience/chapter/synapse-structu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figure/Illustration-of-membrane-potential-dynamics-for-a-neuron-with-th-05-and-t-1-The_fig1_353893118" TargetMode="External"/><Relationship Id="rId4" Type="http://schemas.openxmlformats.org/officeDocument/2006/relationships/hyperlink" Target="https://www.researchgate.net/figure/The-architecture-of-a-spiking-neural-network-SNN-The-network-consists-of-an-input_fig1_34252914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831365" y="5894743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2618050" y="5917167"/>
            <a:ext cx="14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[25]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522592" y="2793774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389301" y="5935009"/>
            <a:ext cx="137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[21]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9" grpId="1" animBg="1"/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 dirty="0"/>
                  <a:t>Membrane voltage/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10450748" y="554279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[24]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10451576" y="5246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[26]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8" grpId="0"/>
      <p:bldP spid="2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I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Excitatory neuron’s membrane threshold: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𝑡h𝑟𝑒𝑠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𝑡h𝑟𝑒𝑠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E" dirty="0"/>
              </a:p>
              <a:p>
                <a:pPr lvl="1"/>
                <a:r>
                  <a:rPr lang="en-IE" dirty="0"/>
                  <a:t>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11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8080" y="2579835"/>
            <a:ext cx="6891106" cy="25601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10652760" y="512251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[27]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FC2AE-0A33-8468-0592-7EAE960AA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Training</a:t>
            </a:r>
          </a:p>
          <a:p>
            <a:pPr lvl="1"/>
            <a:r>
              <a:rPr lang="en-IE" dirty="0"/>
              <a:t>150 </a:t>
            </a:r>
            <a:r>
              <a:rPr lang="en-IE" dirty="0" err="1"/>
              <a:t>ms</a:t>
            </a:r>
            <a:r>
              <a:rPr lang="en-IE" dirty="0"/>
              <a:t> phases without input between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Testing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to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  <a:p>
                <a:pPr lvl="1"/>
                <a:r>
                  <a:rPr lang="en-IE" dirty="0"/>
                  <a:t>Predictions</a:t>
                </a:r>
              </a:p>
              <a:p>
                <a:pPr lvl="2"/>
                <a:r>
                  <a:rPr lang="en-IE" dirty="0"/>
                  <a:t>Highest average firing rate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7045-E424-647A-3EE8-5B04D28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CFFB5-F856-C086-550A-67A6DAAA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0" y="1836420"/>
            <a:ext cx="5529944" cy="4564380"/>
          </a:xfrm>
        </p:spPr>
        <p:txBody>
          <a:bodyPr>
            <a:noAutofit/>
          </a:bodyPr>
          <a:lstStyle/>
          <a:p>
            <a:r>
              <a:rPr lang="en-IE" sz="800" dirty="0"/>
              <a:t>1. </a:t>
            </a:r>
            <a:r>
              <a:rPr lang="en-IE" sz="800" dirty="0" err="1"/>
              <a:t>Azghadi</a:t>
            </a:r>
            <a:r>
              <a:rPr lang="en-IE" sz="800" dirty="0"/>
              <a:t>, M.R., Iannella, N., Al-</a:t>
            </a:r>
            <a:r>
              <a:rPr lang="en-IE" sz="800" dirty="0" err="1"/>
              <a:t>Sarawi</a:t>
            </a:r>
            <a:r>
              <a:rPr lang="en-IE" sz="800" dirty="0"/>
              <a:t>, S.F., </a:t>
            </a:r>
            <a:r>
              <a:rPr lang="en-IE" sz="800" dirty="0" err="1"/>
              <a:t>Indiveri</a:t>
            </a:r>
            <a:r>
              <a:rPr lang="en-IE" sz="800" dirty="0"/>
              <a:t>, G., Abbott, D.: Spike-based synaptic plasticity in silicon: Design, implementation, application, and </a:t>
            </a:r>
            <a:r>
              <a:rPr lang="en-IE" sz="800" dirty="0" err="1"/>
              <a:t>challenges.vIEEE</a:t>
            </a:r>
            <a:r>
              <a:rPr lang="en-IE" sz="800" dirty="0"/>
              <a:t> 102, 717-737 (2014)</a:t>
            </a:r>
          </a:p>
          <a:p>
            <a:r>
              <a:rPr lang="en-IE" sz="800" dirty="0"/>
              <a:t>2. </a:t>
            </a:r>
            <a:r>
              <a:rPr lang="en-IE" sz="800" dirty="0" err="1"/>
              <a:t>Beyel</a:t>
            </a:r>
            <a:r>
              <a:rPr lang="en-IE" sz="800" dirty="0"/>
              <a:t>, M., Dutt, N.D., </a:t>
            </a:r>
            <a:r>
              <a:rPr lang="en-IE" sz="800" dirty="0" err="1"/>
              <a:t>Krichmar</a:t>
            </a:r>
            <a:r>
              <a:rPr lang="en-IE" sz="800" dirty="0"/>
              <a:t>, J.L.: Categorization and decision-making in a neurobiologically plausible spiking network using a </a:t>
            </a:r>
            <a:r>
              <a:rPr lang="en-IE" sz="800" dirty="0" err="1"/>
              <a:t>stdp</a:t>
            </a:r>
            <a:r>
              <a:rPr lang="en-IE" sz="800" dirty="0"/>
              <a:t>-like learning rule. Elsevier 48, 109-124 (2013)</a:t>
            </a:r>
          </a:p>
          <a:p>
            <a:r>
              <a:rPr lang="en-IE" sz="800" dirty="0"/>
              <a:t>3. Bi, G., Poo, M.: Synaptic modifications in cultured hippocampal neurons: dependence on spike timing, synaptic strength, and postsynaptic cell type. The journal of Neuroscience pp. 10464-10472 (1998)</a:t>
            </a:r>
          </a:p>
          <a:p>
            <a:r>
              <a:rPr lang="en-IE" sz="800" dirty="0"/>
              <a:t>4. </a:t>
            </a:r>
            <a:r>
              <a:rPr lang="en-IE" sz="800" dirty="0" err="1"/>
              <a:t>Brette</a:t>
            </a:r>
            <a:r>
              <a:rPr lang="en-IE" sz="800" dirty="0"/>
              <a:t>, R.: Philosophy of the spike: Rate-based vs. spike-based theories of the brain. Frontiers in Systems Neuroscience 9, 1-14 (2015)</a:t>
            </a:r>
          </a:p>
          <a:p>
            <a:r>
              <a:rPr lang="en-IE" sz="800" dirty="0"/>
              <a:t>5. </a:t>
            </a:r>
            <a:r>
              <a:rPr lang="en-IE" sz="800" dirty="0" err="1"/>
              <a:t>Caporale</a:t>
            </a:r>
            <a:r>
              <a:rPr lang="en-IE" sz="800" dirty="0"/>
              <a:t>, N., Dan, Y.: Spike timing-dependent plasticity: A </a:t>
            </a:r>
            <a:r>
              <a:rPr lang="en-IE" sz="800" dirty="0" err="1"/>
              <a:t>hebbian</a:t>
            </a:r>
            <a:r>
              <a:rPr lang="en-IE" sz="800" dirty="0"/>
              <a:t> learning rule. Annual Review of Neuroscience 31, 25-46 (2008)</a:t>
            </a:r>
          </a:p>
          <a:p>
            <a:r>
              <a:rPr lang="en-IE" sz="800" dirty="0"/>
              <a:t>6. Cook, M., Diehl, P.U.: Unsupervised learning of digit recognition using spike-timing-dependent plasticity. Frontiers in Computational Neuroscience 9, 1-8 (2015)</a:t>
            </a:r>
          </a:p>
          <a:p>
            <a:r>
              <a:rPr lang="en-IE" sz="800" dirty="0"/>
              <a:t>7. Diehl, P.U., Neil, D., </a:t>
            </a:r>
            <a:r>
              <a:rPr lang="en-IE" sz="800" dirty="0" err="1"/>
              <a:t>Binas</a:t>
            </a:r>
            <a:r>
              <a:rPr lang="en-IE" sz="800" dirty="0"/>
              <a:t>, J., Cook, M., Liu, S.C., Pfeiffer, M.: Fast-classifying, high-accuracy spiking deep networks through weight and threshold balancing. International joint conference on neural networks (IJCNN). IEEE pp. 1-8 (2015)</a:t>
            </a:r>
          </a:p>
          <a:p>
            <a:r>
              <a:rPr lang="en-IE" sz="800" dirty="0"/>
              <a:t>8. Goodman, D., </a:t>
            </a:r>
            <a:r>
              <a:rPr lang="en-IE" sz="800" dirty="0" err="1"/>
              <a:t>Brette</a:t>
            </a:r>
            <a:r>
              <a:rPr lang="en-IE" sz="800" dirty="0"/>
              <a:t>, R.: Brian: a simulator for spiking neural networks in python. Frontiers in Neuroscience 2, 1-10 (2008)</a:t>
            </a:r>
          </a:p>
          <a:p>
            <a:r>
              <a:rPr lang="en-IE" sz="800" dirty="0"/>
              <a:t>9. Guo, W., </a:t>
            </a:r>
            <a:r>
              <a:rPr lang="en-IE" sz="800" dirty="0" err="1"/>
              <a:t>Fouda</a:t>
            </a:r>
            <a:r>
              <a:rPr lang="en-IE" sz="800" dirty="0"/>
              <a:t>, M.E., </a:t>
            </a:r>
            <a:r>
              <a:rPr lang="en-IE" sz="800" dirty="0" err="1"/>
              <a:t>Eltawil</a:t>
            </a:r>
            <a:r>
              <a:rPr lang="en-IE" sz="800" dirty="0"/>
              <a:t>, A.M., Salama, K.N.: Neural coding in spiking neural networks: A comparative study for robust neuromorphic systems. Frontiers in Neuroscience 15, 1-21 (2021)</a:t>
            </a:r>
          </a:p>
          <a:p>
            <a:r>
              <a:rPr lang="en-IE" sz="800" dirty="0"/>
              <a:t>10. Guo, Y., Wu, H., Gao, B., Qian, H.: Unsupervised learning on resistive memory array based spiking neural networks. Frontiers in Neuroscience 13, 1-16 (2019)</a:t>
            </a:r>
          </a:p>
          <a:p>
            <a:r>
              <a:rPr lang="en-IE" sz="800" dirty="0"/>
              <a:t>11. </a:t>
            </a:r>
            <a:r>
              <a:rPr lang="en-IE" sz="800" dirty="0" err="1"/>
              <a:t>Heeger</a:t>
            </a:r>
            <a:r>
              <a:rPr lang="en-IE" sz="800" dirty="0"/>
              <a:t>, D.: Poisson model of spike generation. New York University 1, 1-13 (2000)</a:t>
            </a:r>
          </a:p>
          <a:p>
            <a:r>
              <a:rPr lang="en-IE" sz="800" dirty="0"/>
              <a:t>12. </a:t>
            </a:r>
            <a:r>
              <a:rPr lang="en-IE" sz="800" dirty="0" err="1"/>
              <a:t>Indiveri</a:t>
            </a:r>
            <a:r>
              <a:rPr lang="en-IE" sz="800" dirty="0"/>
              <a:t>, G., Chicca, E., Douglas, R.: A </a:t>
            </a:r>
            <a:r>
              <a:rPr lang="en-IE" sz="800" dirty="0" err="1"/>
              <a:t>vlsi</a:t>
            </a:r>
            <a:r>
              <a:rPr lang="en-IE" sz="800" dirty="0"/>
              <a:t> array of low-power spiking neurons and bistable synapses with spike-timing dependent plasticity. IEEE Transactions on Neural Networks 17, 211221 (2006)</a:t>
            </a:r>
          </a:p>
          <a:p>
            <a:r>
              <a:rPr lang="en-IE" sz="800" dirty="0"/>
              <a:t>13. </a:t>
            </a:r>
            <a:r>
              <a:rPr lang="en-IE" sz="800" dirty="0" err="1"/>
              <a:t>Kheradpisheh</a:t>
            </a:r>
            <a:r>
              <a:rPr lang="en-IE" sz="800" dirty="0"/>
              <a:t>, S.R., </a:t>
            </a:r>
            <a:r>
              <a:rPr lang="en-IE" sz="800" dirty="0" err="1"/>
              <a:t>Ganjtabesh</a:t>
            </a:r>
            <a:r>
              <a:rPr lang="en-IE" sz="800" dirty="0"/>
              <a:t>, M., Masquelier, T.: Bio-inspired unsupervised learning of visual features leads to robust invariant object recognition. Neurocomputing 205, 383392 (2016)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64859-7C0E-FFEE-0564-01DA1F70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36420"/>
            <a:ext cx="5928359" cy="4564380"/>
          </a:xfrm>
        </p:spPr>
        <p:txBody>
          <a:bodyPr>
            <a:noAutofit/>
          </a:bodyPr>
          <a:lstStyle/>
          <a:p>
            <a:r>
              <a:rPr lang="en-IE" sz="750" dirty="0">
                <a:solidFill>
                  <a:srgbClr val="002060"/>
                </a:solidFill>
              </a:rPr>
              <a:t>14. Kim, J., Kim, S.P., Hwang, H., Park, D., Jeong, U.: Object shape recognition using tactile sensor arrays by a spiking neural network with unsupervised learning. IEEE pp. 178183 (2020)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15. Lopes, P.H.C., Reid, I., Hobson, P.R.: The two-dimensional Kolmogorov-Smirnov test. XI International Workshop on Advanced Computing and Analysis Techniques in Physics Research pp. 112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16. Masquelier, T., Thorpe, S.J.: Unsupervised learning of visual features through spike timing-dependent plasticity. </a:t>
            </a:r>
            <a:r>
              <a:rPr lang="en-IE" sz="750" dirty="0" err="1">
                <a:solidFill>
                  <a:srgbClr val="002060"/>
                </a:solidFill>
              </a:rPr>
              <a:t>PLoS</a:t>
            </a:r>
            <a:r>
              <a:rPr lang="en-IE" sz="750" dirty="0">
                <a:solidFill>
                  <a:srgbClr val="002060"/>
                </a:solidFill>
              </a:rPr>
              <a:t> Computational Biology 3, 247257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17. Morrison, A., </a:t>
            </a:r>
            <a:r>
              <a:rPr lang="en-IE" sz="750" dirty="0" err="1">
                <a:solidFill>
                  <a:srgbClr val="002060"/>
                </a:solidFill>
              </a:rPr>
              <a:t>Aertsen</a:t>
            </a:r>
            <a:r>
              <a:rPr lang="en-IE" sz="750" dirty="0">
                <a:solidFill>
                  <a:srgbClr val="002060"/>
                </a:solidFill>
              </a:rPr>
              <a:t>, A., </a:t>
            </a:r>
            <a:r>
              <a:rPr lang="en-IE" sz="750" dirty="0" err="1">
                <a:solidFill>
                  <a:srgbClr val="002060"/>
                </a:solidFill>
              </a:rPr>
              <a:t>Diesmann</a:t>
            </a:r>
            <a:r>
              <a:rPr lang="en-IE" sz="750" dirty="0">
                <a:solidFill>
                  <a:srgbClr val="002060"/>
                </a:solidFill>
              </a:rPr>
              <a:t>, M.: Spike-timing-dependent plasticity in balanced random networks. Neural Computation 19, 14371467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18. O'Connor, P., Neil, D., Liu, S., Delbruck, T., Pfeiffer, M.: Real-time classification and sensor fusion with a spiking deep belief network. frontiers in neuroscience 7, pp. 1-13 (2013)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19. Poster, J.P., Gerstner, W.: Triplets of spikes in a model of spike timing-dependent plasticity. The Journal of Neuroscience pp. 9673-9682 (2006)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20. Rathi, N., Roy, K.: Diet-</a:t>
            </a:r>
            <a:r>
              <a:rPr lang="en-IE" sz="750" dirty="0" err="1">
                <a:solidFill>
                  <a:srgbClr val="002060"/>
                </a:solidFill>
              </a:rPr>
              <a:t>snn</a:t>
            </a:r>
            <a:r>
              <a:rPr lang="en-IE" sz="750" dirty="0">
                <a:solidFill>
                  <a:srgbClr val="002060"/>
                </a:solidFill>
              </a:rPr>
              <a:t>: A low-latency spiking neural network with direct input encoding and threshold optimization. IEEE Transactions on Neural Networks and Learning Systems pp. 1-19 (2021)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21. Shears, O., Yazdani, A.H.: Spiking neural networks for image classification, https://oshears.github.io/adv-ml-2020-snn-project/pages/motivation.html</a:t>
            </a:r>
          </a:p>
          <a:p>
            <a:r>
              <a:rPr lang="en-IE" sz="750" dirty="0">
                <a:solidFill>
                  <a:srgbClr val="002060"/>
                </a:solidFill>
              </a:rPr>
              <a:t>22. </a:t>
            </a:r>
            <a:r>
              <a:rPr lang="en-IE" sz="750" dirty="0" err="1">
                <a:solidFill>
                  <a:srgbClr val="002060"/>
                </a:solidFill>
              </a:rPr>
              <a:t>amd</a:t>
            </a:r>
            <a:r>
              <a:rPr lang="en-IE" sz="750" dirty="0">
                <a:solidFill>
                  <a:srgbClr val="002060"/>
                </a:solidFill>
              </a:rPr>
              <a:t> X. </a:t>
            </a:r>
            <a:r>
              <a:rPr lang="en-IE" sz="750" dirty="0" err="1">
                <a:solidFill>
                  <a:srgbClr val="002060"/>
                </a:solidFill>
              </a:rPr>
              <a:t>Lagorce</a:t>
            </a:r>
            <a:r>
              <a:rPr lang="en-IE" sz="750" dirty="0">
                <a:solidFill>
                  <a:srgbClr val="002060"/>
                </a:solidFill>
              </a:rPr>
              <a:t>, F.G., </a:t>
            </a:r>
            <a:r>
              <a:rPr lang="en-IE" sz="750" dirty="0" err="1">
                <a:solidFill>
                  <a:srgbClr val="002060"/>
                </a:solidFill>
              </a:rPr>
              <a:t>Stromatias</a:t>
            </a:r>
            <a:r>
              <a:rPr lang="en-IE" sz="750" dirty="0">
                <a:solidFill>
                  <a:srgbClr val="002060"/>
                </a:solidFill>
              </a:rPr>
              <a:t>, R., Pfeiffer, M., Plana, L.A., </a:t>
            </a:r>
            <a:r>
              <a:rPr lang="en-IE" sz="750" dirty="0" err="1">
                <a:solidFill>
                  <a:srgbClr val="002060"/>
                </a:solidFill>
              </a:rPr>
              <a:t>Furber</a:t>
            </a:r>
            <a:r>
              <a:rPr lang="en-IE" sz="750" dirty="0">
                <a:solidFill>
                  <a:srgbClr val="002060"/>
                </a:solidFill>
              </a:rPr>
              <a:t>, S.B., </a:t>
            </a:r>
            <a:r>
              <a:rPr lang="en-IE" sz="750" dirty="0" err="1">
                <a:solidFill>
                  <a:srgbClr val="002060"/>
                </a:solidFill>
              </a:rPr>
              <a:t>Benosman</a:t>
            </a:r>
            <a:r>
              <a:rPr lang="en-IE" sz="750" dirty="0">
                <a:solidFill>
                  <a:srgbClr val="002060"/>
                </a:solidFill>
              </a:rPr>
              <a:t>, R.B.: A framework for plasticity implementation on the spinnaker neural architecture. Frontiers in Neuroscience 8, 1-20 (2015)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23. </a:t>
            </a:r>
            <a:r>
              <a:rPr lang="en-IE" sz="75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https://openbooks.lib.msu.edu/neuroscience/chapter/synapse-structure/</a:t>
            </a:r>
            <a:r>
              <a:rPr lang="en-IE" sz="750" dirty="0">
                <a:solidFill>
                  <a:srgbClr val="002060"/>
                </a:solidFill>
              </a:rPr>
              <a:t> (19.06.23)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24. </a:t>
            </a:r>
            <a:r>
              <a:rPr lang="en-IE" sz="7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https://www.researchgate.net/figure/A-model-of-a-LIF-neuron-The-graphic-right-shows-the-temporal-course-of-the-membrane_fig6_326696777</a:t>
            </a:r>
            <a:r>
              <a:rPr lang="en-IE" sz="750" dirty="0">
                <a:solidFill>
                  <a:srgbClr val="002060"/>
                </a:solidFill>
              </a:rPr>
              <a:t> (03.07.23)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25. </a:t>
            </a:r>
            <a:r>
              <a:rPr lang="en-IE" sz="7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https://www.researchgate.net/figure/The-architecture-of-a-spiking-neural-network-SNN-The-network-consists-of-an-input_fig1_342529143</a:t>
            </a:r>
            <a:r>
              <a:rPr lang="en-IE" sz="750" dirty="0">
                <a:solidFill>
                  <a:srgbClr val="002060"/>
                </a:solidFill>
              </a:rPr>
              <a:t> (03.07.2023)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26. </a:t>
            </a:r>
            <a:r>
              <a:rPr lang="en-IE" sz="7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https://www.researchgate.net/figure/Illustration-of-membrane-potential-dynamics-for-a-neuron-with-th-05-and-t-1-The_fig1_353893118</a:t>
            </a:r>
            <a:r>
              <a:rPr lang="en-IE" sz="750" dirty="0">
                <a:solidFill>
                  <a:srgbClr val="002060"/>
                </a:solidFill>
              </a:rPr>
              <a:t> (04.07.23)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27. </a:t>
            </a:r>
            <a:r>
              <a:rPr lang="en-IE" sz="750" dirty="0" err="1">
                <a:solidFill>
                  <a:srgbClr val="002060"/>
                </a:solidFill>
              </a:rPr>
              <a:t>Darjan</a:t>
            </a:r>
            <a:r>
              <a:rPr lang="en-IE" sz="750" dirty="0">
                <a:solidFill>
                  <a:srgbClr val="002060"/>
                </a:solidFill>
              </a:rPr>
              <a:t> </a:t>
            </a:r>
            <a:r>
              <a:rPr lang="en-IE" sz="750" dirty="0" err="1">
                <a:solidFill>
                  <a:srgbClr val="002060"/>
                </a:solidFill>
              </a:rPr>
              <a:t>Salaj</a:t>
            </a:r>
            <a:r>
              <a:rPr lang="en-IE" sz="750" dirty="0">
                <a:solidFill>
                  <a:srgbClr val="002060"/>
                </a:solidFill>
              </a:rPr>
              <a:t>, Anand </a:t>
            </a:r>
            <a:r>
              <a:rPr lang="en-IE" sz="750" dirty="0" err="1">
                <a:solidFill>
                  <a:srgbClr val="002060"/>
                </a:solidFill>
              </a:rPr>
              <a:t>Subramoney</a:t>
            </a:r>
            <a:r>
              <a:rPr lang="en-IE" sz="750" dirty="0">
                <a:solidFill>
                  <a:srgbClr val="002060"/>
                </a:solidFill>
              </a:rPr>
              <a:t>, Ceca </a:t>
            </a:r>
            <a:r>
              <a:rPr lang="en-IE" sz="750" dirty="0" err="1">
                <a:solidFill>
                  <a:srgbClr val="002060"/>
                </a:solidFill>
              </a:rPr>
              <a:t>Kraisnikovic</a:t>
            </a:r>
            <a:r>
              <a:rPr lang="en-IE" sz="750" dirty="0">
                <a:solidFill>
                  <a:srgbClr val="002060"/>
                </a:solidFill>
              </a:rPr>
              <a:t>, Guillaume </a:t>
            </a:r>
            <a:r>
              <a:rPr lang="en-IE" sz="750" dirty="0" err="1">
                <a:solidFill>
                  <a:srgbClr val="002060"/>
                </a:solidFill>
              </a:rPr>
              <a:t>Bellec</a:t>
            </a:r>
            <a:r>
              <a:rPr lang="en-IE" sz="750" dirty="0">
                <a:solidFill>
                  <a:srgbClr val="002060"/>
                </a:solidFill>
              </a:rPr>
              <a:t>, Robert </a:t>
            </a:r>
            <a:r>
              <a:rPr lang="en-IE" sz="750" dirty="0" err="1">
                <a:solidFill>
                  <a:srgbClr val="002060"/>
                </a:solidFill>
              </a:rPr>
              <a:t>Legenstein</a:t>
            </a:r>
            <a:r>
              <a:rPr lang="en-IE" sz="750" dirty="0">
                <a:solidFill>
                  <a:srgbClr val="002060"/>
                </a:solidFill>
              </a:rPr>
              <a:t>, Wolfgang </a:t>
            </a:r>
            <a:r>
              <a:rPr lang="en-IE" sz="750" dirty="0" err="1">
                <a:solidFill>
                  <a:srgbClr val="002060"/>
                </a:solidFill>
              </a:rPr>
              <a:t>Maass</a:t>
            </a:r>
            <a:r>
              <a:rPr lang="en-IE" sz="750" dirty="0">
                <a:solidFill>
                  <a:srgbClr val="002060"/>
                </a:solidFill>
              </a:rPr>
              <a:t> (2021) Spike frequency adaptation supports network computations on temporally dispersed information </a:t>
            </a:r>
            <a:r>
              <a:rPr lang="en-IE" sz="750" dirty="0" err="1">
                <a:solidFill>
                  <a:srgbClr val="002060"/>
                </a:solidFill>
              </a:rPr>
              <a:t>eLife</a:t>
            </a:r>
            <a:r>
              <a:rPr lang="en-IE" sz="750" dirty="0">
                <a:solidFill>
                  <a:srgbClr val="002060"/>
                </a:solidFill>
              </a:rPr>
              <a:t> 10:e65459https://doi.org/10.7554/eLife.65459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A1622-AAFB-6B5E-00AD-4DF8AB7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EAAE0-27C9-B6DF-28CE-55D2F7A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CCA4-C312-F7B2-FF09-08E872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4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64502" y="5527342"/>
            <a:ext cx="1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D333EB8-9FC4-C5CC-B2F7-DD6935D9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8F0BF6-F220-7AF8-9044-CB6ECC49F4B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Poison spike generator (simplified)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Time-varying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8F0BF6-F220-7AF8-9044-CB6ECC49F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2104</Words>
  <Application>Microsoft Office PowerPoint</Application>
  <PresentationFormat>Breitbild</PresentationFormat>
  <Paragraphs>312</Paragraphs>
  <Slides>21</Slides>
  <Notes>11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Spiking neural network (SNN) </vt:lpstr>
      <vt:lpstr>Model biology</vt:lpstr>
      <vt:lpstr>ANN</vt:lpstr>
      <vt:lpstr>ANN vs. SNN</vt:lpstr>
      <vt:lpstr>ANN vs. SNN</vt:lpstr>
      <vt:lpstr>Input encoding</vt:lpstr>
      <vt:lpstr>SNN: spikes</vt:lpstr>
      <vt:lpstr>SNN: spikes</vt:lpstr>
      <vt:lpstr>SNN Problem</vt:lpstr>
      <vt:lpstr>Architecture of snn</vt:lpstr>
      <vt:lpstr>Synaptic plasticity</vt:lpstr>
      <vt:lpstr>Spike-timing-dependent plasticity (STDp)</vt:lpstr>
      <vt:lpstr>Neuron model</vt:lpstr>
      <vt:lpstr>Synapse model</vt:lpstr>
      <vt:lpstr>homoeostasis</vt:lpstr>
      <vt:lpstr>Training &amp; testing</vt:lpstr>
      <vt:lpstr>References</vt:lpstr>
      <vt:lpstr>Neuron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263</cp:revision>
  <dcterms:created xsi:type="dcterms:W3CDTF">2023-03-17T05:45:49Z</dcterms:created>
  <dcterms:modified xsi:type="dcterms:W3CDTF">2023-07-04T06:15:11Z</dcterms:modified>
</cp:coreProperties>
</file>