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52" r:id="rId3"/>
    <p:sldId id="336" r:id="rId4"/>
    <p:sldId id="334" r:id="rId5"/>
    <p:sldId id="337" r:id="rId6"/>
    <p:sldId id="338" r:id="rId7"/>
    <p:sldId id="271" r:id="rId8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19.06.2023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Group of anomalies!!!!</a:t>
            </a:r>
          </a:p>
          <a:p>
            <a:r>
              <a:rPr lang="en-IE" dirty="0"/>
              <a:t>Data instances: occurrence as a group anomalous with respect to whole data set</a:t>
            </a:r>
          </a:p>
          <a:p>
            <a:r>
              <a:rPr lang="en-IE" dirty="0"/>
              <a:t>Relationship between data instances necessary!</a:t>
            </a:r>
          </a:p>
          <a:p>
            <a:endParaRPr lang="en-IE" dirty="0"/>
          </a:p>
          <a:p>
            <a:r>
              <a:rPr lang="en-IE" dirty="0" err="1"/>
              <a:t>Mehrere</a:t>
            </a:r>
            <a:r>
              <a:rPr lang="en-IE" dirty="0"/>
              <a:t> anomalies (</a:t>
            </a:r>
            <a:r>
              <a:rPr lang="en-IE" dirty="0" err="1"/>
              <a:t>räumlich</a:t>
            </a:r>
            <a:r>
              <a:rPr lang="en-IE" dirty="0"/>
              <a:t>/</a:t>
            </a:r>
            <a:r>
              <a:rPr lang="en-IE" dirty="0" err="1"/>
              <a:t>zeitlich</a:t>
            </a:r>
            <a:r>
              <a:rPr lang="en-IE" dirty="0"/>
              <a:t>); </a:t>
            </a:r>
          </a:p>
          <a:p>
            <a:r>
              <a:rPr lang="en-IE" dirty="0"/>
              <a:t>	</a:t>
            </a:r>
            <a:r>
              <a:rPr lang="en-IE" dirty="0" err="1"/>
              <a:t>meist</a:t>
            </a:r>
            <a:r>
              <a:rPr lang="en-IE" dirty="0"/>
              <a:t> </a:t>
            </a:r>
            <a:r>
              <a:rPr lang="en-IE" dirty="0" err="1"/>
              <a:t>zeitlich</a:t>
            </a:r>
            <a:r>
              <a:rPr lang="en-IE" dirty="0"/>
              <a:t> </a:t>
            </a:r>
            <a:r>
              <a:rPr lang="en-IE" dirty="0" err="1"/>
              <a:t>begrenzt</a:t>
            </a:r>
            <a:r>
              <a:rPr lang="en-IE" dirty="0"/>
              <a:t>; </a:t>
            </a:r>
          </a:p>
          <a:p>
            <a:r>
              <a:rPr lang="en-IE" dirty="0"/>
              <a:t>	representation of </a:t>
            </a:r>
            <a:r>
              <a:rPr lang="en-IE" dirty="0" err="1"/>
              <a:t>UNknown</a:t>
            </a:r>
            <a:r>
              <a:rPr lang="en-IE" dirty="0"/>
              <a:t> process;</a:t>
            </a:r>
          </a:p>
          <a:p>
            <a:r>
              <a:rPr lang="en-IE" dirty="0"/>
              <a:t>	in HDR: change in underlying distribution of known process</a:t>
            </a:r>
          </a:p>
          <a:p>
            <a:endParaRPr lang="en-IE" dirty="0"/>
          </a:p>
          <a:p>
            <a:r>
              <a:rPr lang="en-IE" dirty="0" err="1"/>
              <a:t>Jeder</a:t>
            </a:r>
            <a:r>
              <a:rPr lang="en-IE" dirty="0"/>
              <a:t> </a:t>
            </a:r>
            <a:r>
              <a:rPr lang="en-IE" dirty="0" err="1"/>
              <a:t>Punkt</a:t>
            </a:r>
            <a:r>
              <a:rPr lang="en-IE" dirty="0"/>
              <a:t> in </a:t>
            </a:r>
            <a:r>
              <a:rPr lang="en-IE" dirty="0" err="1"/>
              <a:t>novelity</a:t>
            </a:r>
            <a:r>
              <a:rPr lang="en-IE" dirty="0"/>
              <a:t> is anomaly (</a:t>
            </a:r>
            <a:r>
              <a:rPr lang="en-IE" dirty="0" err="1"/>
              <a:t>andersrum</a:t>
            </a:r>
            <a:r>
              <a:rPr lang="en-IE" dirty="0"/>
              <a:t> </a:t>
            </a:r>
            <a:r>
              <a:rPr lang="en-IE" dirty="0" err="1"/>
              <a:t>nicht</a:t>
            </a:r>
            <a:r>
              <a:rPr lang="en-I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7535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19.06.2023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19.06.2023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19.06.2023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General </a:t>
            </a:r>
            <a:r>
              <a:rPr lang="en-IE" dirty="0"/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Terms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Comparison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Outlook</a:t>
            </a:r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1239E-3785-80CB-9EB5-D7908E03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Kolmogorov–Smirnov test (K-S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7D5874-3F0A-0374-F795-19DD135C803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Cumulative distribution function (CDF)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𝐶𝐷𝐹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=# 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points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E" dirty="0"/>
              </a:p>
              <a:p>
                <a:pPr lvl="1"/>
                <a:r>
                  <a:rPr lang="en-IE" i="1" dirty="0"/>
                  <a:t>N</a:t>
                </a:r>
                <a:r>
                  <a:rPr lang="en-IE" dirty="0"/>
                  <a:t> ordered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i="1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IE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7D5874-3F0A-0374-F795-19DD135C8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23F391A-7AFF-8D7E-2B5D-FB2138536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931" y="2227263"/>
            <a:ext cx="5177188" cy="36337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D7777-C2A0-AFF1-91D4-BFBBDC61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4C2BF8-1C8D-4147-B9FE-0DC12B929DFB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A4D1A-E85A-F2B8-8AEE-7517A285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Statistical methods for tax fraud identification      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98EF3-C5AF-82D3-71BE-A880954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27EA9A7-3C93-AB7D-8CA0-8C8E2E52639B}"/>
              </a:ext>
            </a:extLst>
          </p:cNvPr>
          <p:cNvCxnSpPr>
            <a:cxnSpLocks/>
          </p:cNvCxnSpPr>
          <p:nvPr/>
        </p:nvCxnSpPr>
        <p:spPr>
          <a:xfrm flipV="1">
            <a:off x="9384280" y="3107635"/>
            <a:ext cx="0" cy="2378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C3E770C-F9C6-47ED-C8BA-A062E3CA47AE}"/>
              </a:ext>
            </a:extLst>
          </p:cNvPr>
          <p:cNvCxnSpPr/>
          <p:nvPr/>
        </p:nvCxnSpPr>
        <p:spPr>
          <a:xfrm flipH="1">
            <a:off x="6679096" y="3107635"/>
            <a:ext cx="26901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4D37B598-D126-6100-6C98-750A63427A4F}"/>
              </a:ext>
            </a:extLst>
          </p:cNvPr>
          <p:cNvSpPr/>
          <p:nvPr/>
        </p:nvSpPr>
        <p:spPr>
          <a:xfrm>
            <a:off x="2789964" y="349021"/>
            <a:ext cx="2179602" cy="203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9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C307A52-80AA-E8C7-16DA-2AA16892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Kolmogorov–Smirnov test (K-S test)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37824399-20B3-99C9-C57A-39BF39C713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K-S test definition: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00B0F0"/>
                    </a:solidFill>
                  </a:rPr>
                  <a:t>data</a:t>
                </a:r>
                <a:r>
                  <a:rPr lang="en-US" dirty="0"/>
                  <a:t> follows specific distribution </a:t>
                </a:r>
                <a:r>
                  <a:rPr lang="en-US" i="1" dirty="0">
                    <a:solidFill>
                      <a:srgbClr val="FF6600"/>
                    </a:solidFill>
                  </a:rPr>
                  <a:t>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00B0F0"/>
                    </a:solidFill>
                  </a:rPr>
                  <a:t>data</a:t>
                </a:r>
                <a:r>
                  <a:rPr lang="en-US" dirty="0"/>
                  <a:t> does not follow specific distribution</a:t>
                </a:r>
              </a:p>
              <a:p>
                <a:pPr lvl="1"/>
                <a:r>
                  <a:rPr lang="en-US" dirty="0"/>
                  <a:t>Test statistic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d>
                          <m:dPr>
                            <m:begChr m:val="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r>
                  <a:rPr lang="en-US" dirty="0"/>
                  <a:t>Significance level </a:t>
                </a:r>
                <a:r>
                  <a:rPr lang="el-GR" dirty="0">
                    <a:latin typeface="Assistant Light" panose="020F0502020204030204" pitchFamily="2" charset="-79"/>
                    <a:cs typeface="Assistant Light" panose="020F0502020204030204" pitchFamily="2" charset="-79"/>
                  </a:rPr>
                  <a:t>α</a:t>
                </a:r>
                <a:endParaRPr lang="de-DE" dirty="0">
                  <a:latin typeface="Assistant Light" panose="020F0502020204030204" pitchFamily="2" charset="-79"/>
                  <a:cs typeface="Assistant Light" panose="020F0502020204030204" pitchFamily="2" charset="-79"/>
                </a:endParaRPr>
              </a:p>
              <a:p>
                <a:pPr lvl="1"/>
                <a:r>
                  <a:rPr lang="en-US" dirty="0"/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,5 </m:t>
                            </m:r>
                            <m:func>
                              <m:func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dirty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de-DE" b="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37824399-20B3-99C9-C57A-39BF39C7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 r="-1011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7F916F4-24DB-0BEA-42AF-5C6F709A0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6265" r="38349"/>
          <a:stretch/>
        </p:blipFill>
        <p:spPr>
          <a:xfrm>
            <a:off x="6175819" y="2228002"/>
            <a:ext cx="5224272" cy="344254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4A1A5E-D838-1B6F-A49C-096342C8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F40F8E-2B58-4207-AE43-CD50D73B0B20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FD877D-D1C9-771A-BCEC-204733B0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Statistical methods for tax fraud identification      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377B82-D940-735A-6FED-D718AF07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D0F5B3-3CE7-B491-2B48-5FEE0BE5F9DA}"/>
              </a:ext>
            </a:extLst>
          </p:cNvPr>
          <p:cNvSpPr txBox="1"/>
          <p:nvPr/>
        </p:nvSpPr>
        <p:spPr>
          <a:xfrm>
            <a:off x="581190" y="2231500"/>
            <a:ext cx="52120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K-S test definition: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1C48047-2CE7-F065-640A-D2FFF4A1AD2C}"/>
              </a:ext>
            </a:extLst>
          </p:cNvPr>
          <p:cNvSpPr/>
          <p:nvPr/>
        </p:nvSpPr>
        <p:spPr bwMode="auto">
          <a:xfrm>
            <a:off x="4024503" y="3268081"/>
            <a:ext cx="358609" cy="68119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FDCF51-AAD3-113C-309B-8253D97A44AF}"/>
              </a:ext>
            </a:extLst>
          </p:cNvPr>
          <p:cNvSpPr txBox="1"/>
          <p:nvPr/>
        </p:nvSpPr>
        <p:spPr>
          <a:xfrm>
            <a:off x="6608901" y="2333941"/>
            <a:ext cx="15825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Theoretical distribution </a:t>
            </a:r>
            <a:r>
              <a:rPr lang="en-US" i="1" dirty="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B7EB5E-7091-B5EE-26D0-6823FE56C258}"/>
              </a:ext>
            </a:extLst>
          </p:cNvPr>
          <p:cNvSpPr txBox="1"/>
          <p:nvPr/>
        </p:nvSpPr>
        <p:spPr>
          <a:xfrm>
            <a:off x="6608900" y="3032748"/>
            <a:ext cx="15825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Empirical CDF</a:t>
            </a:r>
            <a:endParaRPr lang="en-US" i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95F3E6-4A23-0188-44E8-0813DA35C23F}"/>
                  </a:ext>
                </a:extLst>
              </p:cNvPr>
              <p:cNvSpPr txBox="1"/>
              <p:nvPr/>
            </p:nvSpPr>
            <p:spPr>
              <a:xfrm>
                <a:off x="4024503" y="4018468"/>
                <a:ext cx="2065198" cy="49379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de-DE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</a:t>
                </a:r>
                <a:r>
                  <a:rPr lang="en-US" i="1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latin typeface="Assistant Light" pitchFamily="2" charset="-79"/>
                    <a:cs typeface="Assistant Light" pitchFamily="2" charset="-79"/>
                  </a:rPr>
                  <a:t>≥ 50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95F3E6-4A23-0188-44E8-0813DA35C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03" y="4018468"/>
                <a:ext cx="2065198" cy="493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FC04E9FC-385E-9E73-49F1-F62456804252}"/>
              </a:ext>
            </a:extLst>
          </p:cNvPr>
          <p:cNvSpPr/>
          <p:nvPr/>
        </p:nvSpPr>
        <p:spPr bwMode="auto">
          <a:xfrm>
            <a:off x="2771862" y="3680698"/>
            <a:ext cx="520526" cy="22225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F77E055-D5E6-8F87-F85A-AFE23948EE67}"/>
              </a:ext>
            </a:extLst>
          </p:cNvPr>
          <p:cNvSpPr/>
          <p:nvPr/>
        </p:nvSpPr>
        <p:spPr>
          <a:xfrm>
            <a:off x="2789964" y="349021"/>
            <a:ext cx="2179602" cy="203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8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1239E-3785-80CB-9EB5-D7908E03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Kolmogorov–Smirnov test (K-S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7D5874-3F0A-0374-F795-19DD135C803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K-S test distance is a metric and </a:t>
                </a:r>
                <a:r>
                  <a:rPr lang="en-IE" dirty="0">
                    <a:latin typeface="Assistant Light" pitchFamily="2" charset="-79"/>
                    <a:cs typeface="Assistant Light" pitchFamily="2" charset="-79"/>
                  </a:rPr>
                  <a:t>≤ 1</a:t>
                </a:r>
              </a:p>
              <a:p>
                <a:pPr lvl="1"/>
                <a:r>
                  <a:rPr lang="en-US" i="1" dirty="0"/>
                  <a:t>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noBa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𝑠𝑢𝑝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7D5874-3F0A-0374-F795-19DD135C8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nhaltsplatzhalter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8B8E24B-FAF3-EC48-9214-AE52D2CEAB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917700"/>
            <a:ext cx="5303833" cy="229870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D7777-C2A0-AFF1-91D4-BFBBDC61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C0D736-7ED8-4DDB-A151-5BCCD0222F56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A4D1A-E85A-F2B8-8AEE-7517A285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Statistical methods for tax fraud identification      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98EF3-C5AF-82D3-71BE-A880954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pic>
        <p:nvPicPr>
          <p:cNvPr id="15" name="Grafik 1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AE431BA-C3F3-1105-9BCF-10C90790C9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95"/>
          <a:stretch/>
        </p:blipFill>
        <p:spPr>
          <a:xfrm>
            <a:off x="6111132" y="4216401"/>
            <a:ext cx="3359518" cy="2120899"/>
          </a:xfrm>
          <a:prstGeom prst="rect">
            <a:avLst/>
          </a:prstGeom>
        </p:spPr>
      </p:pic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B7EDFA4D-EA01-E5E1-6F76-C4F9B23FD908}"/>
              </a:ext>
            </a:extLst>
          </p:cNvPr>
          <p:cNvSpPr/>
          <p:nvPr/>
        </p:nvSpPr>
        <p:spPr>
          <a:xfrm>
            <a:off x="7696200" y="4033838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9DBD5F-E478-0870-4B65-B531F319F7EB}"/>
              </a:ext>
            </a:extLst>
          </p:cNvPr>
          <p:cNvSpPr/>
          <p:nvPr/>
        </p:nvSpPr>
        <p:spPr>
          <a:xfrm>
            <a:off x="2789964" y="349021"/>
            <a:ext cx="2179602" cy="203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5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1239E-3785-80CB-9EB5-D7908E03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Kolmogorov–Smirnov test (K-S test)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D5874-3F0A-0374-F795-19DD135C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Comparison to other statistical tests</a:t>
            </a:r>
          </a:p>
          <a:p>
            <a:pPr lvl="1"/>
            <a:r>
              <a:rPr lang="en-IE" dirty="0"/>
              <a:t>Anderson-Darling test</a:t>
            </a:r>
          </a:p>
          <a:p>
            <a:pPr lvl="1"/>
            <a:r>
              <a:rPr lang="en-IE" dirty="0"/>
              <a:t>Cramer Von-Mises test</a:t>
            </a:r>
          </a:p>
          <a:p>
            <a:pPr lvl="1"/>
            <a:r>
              <a:rPr lang="en-IE" dirty="0"/>
              <a:t>Sign test</a:t>
            </a:r>
          </a:p>
          <a:p>
            <a:pPr lvl="1"/>
            <a:r>
              <a:rPr lang="en-IE" dirty="0"/>
              <a:t>Chi-square Goodness-of-Fit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D7777-C2A0-AFF1-91D4-BFBBDC61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40D82-075E-486C-BFA8-9FCF23E11057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A4D1A-E85A-F2B8-8AEE-7517A285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Statistical methods for tax fraud identification      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98EF3-C5AF-82D3-71BE-A880954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17E6BCDD-95AF-EFD4-49B8-DE991F7C7135}"/>
              </a:ext>
            </a:extLst>
          </p:cNvPr>
          <p:cNvSpPr/>
          <p:nvPr/>
        </p:nvSpPr>
        <p:spPr>
          <a:xfrm>
            <a:off x="3514224" y="3510076"/>
            <a:ext cx="257175" cy="728685"/>
          </a:xfrm>
          <a:prstGeom prst="rightBrace">
            <a:avLst>
              <a:gd name="adj1" fmla="val 8333"/>
              <a:gd name="adj2" fmla="val 519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F81D9C-E66F-A593-6CF0-AD295143D94C}"/>
              </a:ext>
            </a:extLst>
          </p:cNvPr>
          <p:cNvSpPr txBox="1"/>
          <p:nvPr/>
        </p:nvSpPr>
        <p:spPr>
          <a:xfrm>
            <a:off x="3980001" y="3689752"/>
            <a:ext cx="14413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refinements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D4CFB34-EA39-B394-624A-A7334EC881D2}"/>
              </a:ext>
            </a:extLst>
          </p:cNvPr>
          <p:cNvSpPr/>
          <p:nvPr/>
        </p:nvSpPr>
        <p:spPr>
          <a:xfrm>
            <a:off x="2789964" y="349021"/>
            <a:ext cx="2179602" cy="203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89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EDFED9-A6C2-AD2A-97E4-8F6CB22E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Collective Anomalies/Novelties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3C09E-B225-EB20-9DFF-EEA005F1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C1D4DD-546F-4C59-A013-9FD0AFABE068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7E8C8-CDE2-3CA2-C387-EEC4B007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Statistical methods for tax fraud identification      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5A18B8-4941-DD13-D2F4-D24A2F76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pic>
        <p:nvPicPr>
          <p:cNvPr id="11" name="Inhaltsplatzhalter 10" descr="Ein Bild, das Kreis enthält.">
            <a:extLst>
              <a:ext uri="{FF2B5EF4-FFF2-40B4-BE49-F238E27FC236}">
                <a16:creationId xmlns:a16="http://schemas.microsoft.com/office/drawing/2014/main" id="{9A474D1F-B07F-F13E-747E-90CB640E6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3272" y="2066924"/>
            <a:ext cx="7366611" cy="3629025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7DBBA16-5841-E18A-1C63-0C4F20AD5D47}"/>
              </a:ext>
            </a:extLst>
          </p:cNvPr>
          <p:cNvSpPr txBox="1"/>
          <p:nvPr/>
        </p:nvSpPr>
        <p:spPr>
          <a:xfrm>
            <a:off x="2373272" y="55824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</a:t>
            </a:r>
            <a:endParaRPr lang="en-I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8F8ED7-3714-BFA8-AB5E-7B1A0245EEE4}"/>
              </a:ext>
            </a:extLst>
          </p:cNvPr>
          <p:cNvSpPr/>
          <p:nvPr/>
        </p:nvSpPr>
        <p:spPr>
          <a:xfrm>
            <a:off x="581190" y="349021"/>
            <a:ext cx="2175261" cy="203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082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308</Words>
  <Application>Microsoft Office PowerPoint</Application>
  <PresentationFormat>Breitbild</PresentationFormat>
  <Paragraphs>68</Paragraphs>
  <Slides>7</Slides>
  <Notes>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Assistant Light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Kolmogorov–Smirnov test (K-S test)</vt:lpstr>
      <vt:lpstr>Kolmogorov–Smirnov test (K-S test)</vt:lpstr>
      <vt:lpstr>Kolmogorov–Smirnov test (K-S test)</vt:lpstr>
      <vt:lpstr>Kolmogorov–Smirnov test (K-S test)</vt:lpstr>
      <vt:lpstr>Collective Anomalies/Novelties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209</cp:revision>
  <dcterms:created xsi:type="dcterms:W3CDTF">2023-03-17T05:45:49Z</dcterms:created>
  <dcterms:modified xsi:type="dcterms:W3CDTF">2023-06-19T09:01:06Z</dcterms:modified>
</cp:coreProperties>
</file>