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52" r:id="rId3"/>
    <p:sldId id="355" r:id="rId4"/>
    <p:sldId id="387" r:id="rId5"/>
    <p:sldId id="354" r:id="rId6"/>
    <p:sldId id="356" r:id="rId7"/>
    <p:sldId id="372" r:id="rId8"/>
    <p:sldId id="380" r:id="rId9"/>
    <p:sldId id="357" r:id="rId10"/>
    <p:sldId id="368" r:id="rId11"/>
    <p:sldId id="353" r:id="rId12"/>
    <p:sldId id="366" r:id="rId13"/>
    <p:sldId id="374" r:id="rId14"/>
    <p:sldId id="382" r:id="rId15"/>
    <p:sldId id="383" r:id="rId16"/>
    <p:sldId id="381" r:id="rId17"/>
    <p:sldId id="385" r:id="rId18"/>
    <p:sldId id="358" r:id="rId19"/>
    <p:sldId id="369" r:id="rId20"/>
    <p:sldId id="359" r:id="rId21"/>
    <p:sldId id="360" r:id="rId22"/>
    <p:sldId id="373" r:id="rId23"/>
    <p:sldId id="361" r:id="rId24"/>
    <p:sldId id="362" r:id="rId25"/>
    <p:sldId id="363" r:id="rId26"/>
    <p:sldId id="364" r:id="rId27"/>
    <p:sldId id="365" r:id="rId28"/>
    <p:sldId id="375" r:id="rId29"/>
    <p:sldId id="367" r:id="rId30"/>
    <p:sldId id="376" r:id="rId31"/>
    <p:sldId id="386" r:id="rId32"/>
    <p:sldId id="378" r:id="rId33"/>
    <p:sldId id="371" r:id="rId34"/>
    <p:sldId id="370" r:id="rId35"/>
    <p:sldId id="388" r:id="rId36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36" autoAdjust="0"/>
  </p:normalViewPr>
  <p:slideViewPr>
    <p:cSldViewPr snapToGrid="0">
      <p:cViewPr varScale="1">
        <p:scale>
          <a:sx n="94" d="100"/>
          <a:sy n="94" d="100"/>
        </p:scale>
        <p:origin x="11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13.07.2023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13.07.2023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Pattern/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Both HOMOGENEOUS </a:t>
            </a:r>
            <a:r>
              <a:rPr lang="en-IE" dirty="0" err="1"/>
              <a:t>poisson</a:t>
            </a:r>
            <a:r>
              <a:rPr lang="en-IE" dirty="0"/>
              <a:t> process</a:t>
            </a:r>
          </a:p>
          <a:p>
            <a:r>
              <a:rPr lang="en-IE" dirty="0"/>
              <a:t>(1)</a:t>
            </a:r>
          </a:p>
          <a:p>
            <a:pPr marL="171450" indent="-171450">
              <a:buFontTx/>
              <a:buChar char="-"/>
            </a:pPr>
            <a:r>
              <a:rPr lang="en-IE" dirty="0"/>
              <a:t>Divide time into short intervals </a:t>
            </a:r>
          </a:p>
          <a:p>
            <a:pPr marL="171450" indent="-171450">
              <a:buFontTx/>
              <a:buChar char="-"/>
            </a:pPr>
            <a:r>
              <a:rPr lang="en-IE" dirty="0"/>
              <a:t>Generate random numbers </a:t>
            </a:r>
            <a:r>
              <a:rPr lang="en-IE" i="1" dirty="0"/>
              <a:t>x</a:t>
            </a:r>
          </a:p>
          <a:p>
            <a:pPr marL="171450" indent="-171450">
              <a:buFontTx/>
              <a:buChar char="-"/>
            </a:pPr>
            <a:endParaRPr lang="en-IE" i="0" dirty="0"/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779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predetermined rate: e.g. exponential time course</a:t>
            </a:r>
          </a:p>
          <a:p>
            <a:r>
              <a:rPr lang="en-IE" dirty="0"/>
              <a:t>Event = [0, x] spikes</a:t>
            </a:r>
          </a:p>
          <a:p>
            <a:r>
              <a:rPr lang="en-IE" dirty="0"/>
              <a:t>Event rate in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- PDF for #spikes/event</a:t>
            </a:r>
          </a:p>
          <a:p>
            <a:r>
              <a:rPr lang="en-IE" dirty="0"/>
              <a:t>- For each event: draw random #spikes from 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256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</a:t>
                </a:r>
                <a:r>
                  <a:rPr lang="en-IE" dirty="0" err="1"/>
                  <a:t>Aktivierungsfunktion</a:t>
                </a:r>
                <a:endParaRPr lang="en-IE" dirty="0"/>
              </a:p>
              <a:p>
                <a:r>
                  <a:rPr lang="en-IE" dirty="0"/>
                  <a:t>Spike trains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E" dirty="0"/>
                  <a:t> limits</a:t>
                </a:r>
                <a:r>
                  <a:rPr lang="en-IE" baseline="0" dirty="0"/>
                  <a:t> maximum membrane potential</a:t>
                </a:r>
              </a:p>
              <a:p>
                <a:r>
                  <a:rPr lang="en-IE" baseline="0" dirty="0"/>
                  <a:t>FORMEL </a:t>
                </a:r>
                <a:r>
                  <a:rPr lang="en-IE" baseline="0" dirty="0" err="1"/>
                  <a:t>nach</a:t>
                </a:r>
                <a:r>
                  <a:rPr lang="en-IE" baseline="0" dirty="0"/>
                  <a:t> </a:t>
                </a:r>
                <a:r>
                  <a:rPr lang="en-IE" baseline="0" dirty="0" err="1"/>
                  <a:t>Bildern</a:t>
                </a:r>
                <a:r>
                  <a:rPr lang="en-IE" dirty="0"/>
                  <a:t> 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i="0">
                    <a:latin typeface="Cambria Math" panose="02040503050406030204" pitchFamily="18" charset="0"/>
                  </a:rPr>
                  <a:t>𝜂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22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</a:t>
            </a:r>
          </a:p>
          <a:p>
            <a:r>
              <a:rPr lang="en-IE" dirty="0"/>
              <a:t>Action pot.: membrane pot. Rapidly rises &amp; falls</a:t>
            </a:r>
          </a:p>
          <a:p>
            <a:r>
              <a:rPr lang="en-IE" dirty="0"/>
              <a:t>Depolarization </a:t>
            </a:r>
            <a:r>
              <a:rPr lang="en-IE" dirty="0" err="1"/>
              <a:t>Ausbreitung</a:t>
            </a:r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1352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Colours: learning rules (red: our exponential weight dependence STDP)</a:t>
            </a:r>
          </a:p>
          <a:p>
            <a:r>
              <a:rPr lang="en-IE" dirty="0"/>
              <a:t>6400 EXC. neurons best</a:t>
            </a:r>
          </a:p>
          <a:p>
            <a:r>
              <a:rPr lang="en-IE" dirty="0"/>
              <a:t>4 as 9 most common misclassified digit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59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Neuromorphic hardware: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bilden direkt in Hardware Funktionsweise von Neuronen nach</a:t>
            </a:r>
          </a:p>
          <a:p>
            <a:pPr marL="171450" indent="-171450">
              <a:buFontTx/>
              <a:buChar char="-"/>
            </a:pPr>
            <a:r>
              <a:rPr lang="de-DE" dirty="0"/>
              <a:t>zwischen Neuronen gibt es physisches Verbindungsnetz (Bus-System)</a:t>
            </a:r>
            <a:endParaRPr lang="en-IE" dirty="0"/>
          </a:p>
          <a:p>
            <a:r>
              <a:rPr lang="en-IE" dirty="0"/>
              <a:t>Von Neumann architecture (!= processing many small messages)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874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Firing rate: abstract</a:t>
            </a:r>
          </a:p>
          <a:p>
            <a:r>
              <a:rPr lang="en-IE" dirty="0"/>
              <a:t>Unit: duration, neuron, trial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68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Spike model: function S describe relationship between pre- and postsynaptic spike trains</a:t>
            </a:r>
          </a:p>
          <a:p>
            <a:endParaRPr lang="en-IE" dirty="0"/>
          </a:p>
          <a:p>
            <a:r>
              <a:rPr lang="en-IE" dirty="0"/>
              <a:t>Rate model: function f</a:t>
            </a:r>
          </a:p>
          <a:p>
            <a:endParaRPr lang="en-IE" dirty="0"/>
          </a:p>
          <a:p>
            <a:r>
              <a:rPr lang="en-IE" dirty="0"/>
              <a:t>Reduction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2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 (:4)</a:t>
            </a:r>
          </a:p>
          <a:p>
            <a:r>
              <a:rPr lang="en-IE" dirty="0"/>
              <a:t>If exc. Neurons fire &lt; 5 spikes in 250ms:</a:t>
            </a:r>
          </a:p>
          <a:p>
            <a:pPr marL="171450" indent="-171450">
              <a:buFontTx/>
              <a:buChar char="-"/>
            </a:pPr>
            <a:r>
              <a:rPr lang="en-IE" dirty="0"/>
              <a:t>max. input firing rate += 32Hz</a:t>
            </a:r>
          </a:p>
          <a:p>
            <a:pPr marL="171450" indent="-171450">
              <a:buFontTx/>
              <a:buChar char="-"/>
            </a:pPr>
            <a:r>
              <a:rPr lang="en-IE" dirty="0"/>
              <a:t>Present example again for 350ms</a:t>
            </a:r>
          </a:p>
          <a:p>
            <a:pPr marL="171450" indent="-171450">
              <a:buFontTx/>
              <a:buChar char="-"/>
            </a:pPr>
            <a:r>
              <a:rPr lang="en-IE" dirty="0"/>
              <a:t>repeat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Process: rare, random events in time/space, e.g. action potentials</a:t>
            </a:r>
          </a:p>
          <a:p>
            <a:r>
              <a:rPr lang="en-IE" dirty="0"/>
              <a:t>Next: 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557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probability density function P</a:t>
            </a:r>
          </a:p>
          <a:p>
            <a:r>
              <a:rPr lang="en-IE" dirty="0"/>
              <a:t>Prob of </a:t>
            </a:r>
            <a:r>
              <a:rPr lang="en-IE" i="1" dirty="0"/>
              <a:t>n </a:t>
            </a:r>
            <a:r>
              <a:rPr lang="en-IE" i="0" dirty="0"/>
              <a:t>spike in time interval</a:t>
            </a:r>
            <a:endParaRPr lang="en-I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076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13.07.2023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13.07.2023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13.07.2023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shears.github.io/adv-ml-2020-snn-project/pages/motivation.html" TargetMode="Externa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44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7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0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ction_potential#/media/File:Action_potential.sv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odel-of-a-LIF-neuron-The-graphic-right-shows-the-temporal-course-of-the-membrane_fig6_326696777" TargetMode="External"/><Relationship Id="rId2" Type="http://schemas.openxmlformats.org/officeDocument/2006/relationships/hyperlink" Target="https://openbooks.lib.msu.edu/neuroscience/chapter/synapse-structu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figure/Illustration-of-membrane-potential-dynamics-for-a-neuron-with-th-05-and-t-1-The_fig1_353893118" TargetMode="External"/><Relationship Id="rId4" Type="http://schemas.openxmlformats.org/officeDocument/2006/relationships/hyperlink" Target="https://www.researchgate.net/figure/The-architecture-of-a-spiking-neural-network-SNN-The-network-consists-of-an-input_fig1_34252914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</a:t>
            </a:r>
            <a:r>
              <a:rPr lang="en-IE" sz="6600"/>
              <a:t>Neural Networks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001FA2-4FA9-27B1-E846-9F1DEF5E262F}"/>
              </a:ext>
            </a:extLst>
          </p:cNvPr>
          <p:cNvSpPr/>
          <p:nvPr/>
        </p:nvSpPr>
        <p:spPr>
          <a:xfrm>
            <a:off x="8234667" y="377062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C1C687-41CC-B199-1202-ED8CB327513C}"/>
              </a:ext>
            </a:extLst>
          </p:cNvPr>
          <p:cNvSpPr/>
          <p:nvPr/>
        </p:nvSpPr>
        <p:spPr>
          <a:xfrm>
            <a:off x="10943576" y="3782144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87E568-D187-4537-26EE-6AE275807888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461004" y="3879264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55C9D57-6FB3-697B-21B7-BF2E61244592}"/>
              </a:ext>
            </a:extLst>
          </p:cNvPr>
          <p:cNvSpPr txBox="1"/>
          <p:nvPr/>
        </p:nvSpPr>
        <p:spPr>
          <a:xfrm>
            <a:off x="8244162" y="3945523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/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BB6E4501-27E4-1544-B6A1-E8AE8074DF0A}"/>
              </a:ext>
            </a:extLst>
          </p:cNvPr>
          <p:cNvSpPr txBox="1"/>
          <p:nvPr/>
        </p:nvSpPr>
        <p:spPr>
          <a:xfrm>
            <a:off x="10952191" y="3945524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705EA5-AB89-7C8C-54D9-2039686EE249}"/>
              </a:ext>
            </a:extLst>
          </p:cNvPr>
          <p:cNvSpPr txBox="1"/>
          <p:nvPr/>
        </p:nvSpPr>
        <p:spPr>
          <a:xfrm>
            <a:off x="7967350" y="312995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EFFB8F-845C-BEC7-513B-E8031AA8E582}"/>
              </a:ext>
            </a:extLst>
          </p:cNvPr>
          <p:cNvSpPr txBox="1"/>
          <p:nvPr/>
        </p:nvSpPr>
        <p:spPr>
          <a:xfrm>
            <a:off x="10714918" y="3162765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3" grpId="1" animBg="1"/>
      <p:bldP spid="15" grpId="0" animBg="1"/>
      <p:bldP spid="15" grpId="1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10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9AA9728-CDF1-38B9-85E0-4A5AA740F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9461" t="9746" r="11273" b="4309"/>
          <a:stretch/>
        </p:blipFill>
        <p:spPr>
          <a:xfrm>
            <a:off x="6096001" y="1898858"/>
            <a:ext cx="4996374" cy="406298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35CA243-C6A4-ADBD-7A5E-A561B456FF39}"/>
              </a:ext>
            </a:extLst>
          </p:cNvPr>
          <p:cNvSpPr/>
          <p:nvPr/>
        </p:nvSpPr>
        <p:spPr>
          <a:xfrm>
            <a:off x="1603018" y="473001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6B9670-8D11-35F0-EDA5-C559E77B3968}"/>
              </a:ext>
            </a:extLst>
          </p:cNvPr>
          <p:cNvSpPr txBox="1"/>
          <p:nvPr/>
        </p:nvSpPr>
        <p:spPr>
          <a:xfrm>
            <a:off x="1001124" y="5235821"/>
            <a:ext cx="157526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Poisson model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1C16A3-D8C8-CD9A-A4E7-A22E348B6B23}"/>
              </a:ext>
            </a:extLst>
          </p:cNvPr>
          <p:cNvSpPr txBox="1"/>
          <p:nvPr/>
        </p:nvSpPr>
        <p:spPr>
          <a:xfrm>
            <a:off x="6096000" y="5897509"/>
            <a:ext cx="551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200" dirty="0">
                <a:solidFill>
                  <a:srgbClr val="828282"/>
                </a:solidFill>
              </a:rPr>
              <a:t>https://machinelearningmastery.com/how-to-develop-a-convolutional-neural-network-from-scratch-for-mnist-handwritten-digit-classification/ (11.07.2023)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2D8B527-4680-E56A-D40C-5BCAE61B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143165" cy="3633047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Irregular </a:t>
            </a:r>
            <a:r>
              <a:rPr lang="en-IE" dirty="0" err="1"/>
              <a:t>interspike</a:t>
            </a:r>
            <a:r>
              <a:rPr lang="en-IE" dirty="0"/>
              <a:t> intervals reflect random process</a:t>
            </a:r>
          </a:p>
          <a:p>
            <a:endParaRPr lang="en-IE" dirty="0"/>
          </a:p>
          <a:p>
            <a:r>
              <a:rPr lang="en-IE" dirty="0"/>
              <a:t>Hypothesis:</a:t>
            </a:r>
          </a:p>
          <a:p>
            <a:pPr lvl="1"/>
            <a:r>
              <a:rPr lang="en-IE" dirty="0"/>
              <a:t>Generation of each spike is independent of all the other spikes.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Spike train: completely described by Poisson process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129DD9-18DF-895B-FCF1-A4B2B65753D1}"/>
              </a:ext>
            </a:extLst>
          </p:cNvPr>
          <p:cNvSpPr txBox="1"/>
          <p:nvPr/>
        </p:nvSpPr>
        <p:spPr>
          <a:xfrm>
            <a:off x="633048" y="3539563"/>
            <a:ext cx="609131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r>
              <a:rPr lang="en-IE" dirty="0">
                <a:solidFill>
                  <a:schemeClr val="bg1"/>
                </a:solidFill>
              </a:rPr>
              <a:t>Generation of each spike is independent of all the other spikes.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3807927-E7A3-0536-D4F6-C68CB28A04B1}"/>
              </a:ext>
            </a:extLst>
          </p:cNvPr>
          <p:cNvSpPr/>
          <p:nvPr/>
        </p:nvSpPr>
        <p:spPr>
          <a:xfrm>
            <a:off x="2552587" y="443103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E2FE740-5F81-D211-1A42-DEECD0992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7" r="94" b="64022"/>
          <a:stretch/>
        </p:blipFill>
        <p:spPr>
          <a:xfrm>
            <a:off x="5887329" y="1984653"/>
            <a:ext cx="4136252" cy="127344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845FDD-0DA5-A3C3-44D8-7C5D4E6FC70E}"/>
              </a:ext>
            </a:extLst>
          </p:cNvPr>
          <p:cNvSpPr txBox="1"/>
          <p:nvPr/>
        </p:nvSpPr>
        <p:spPr>
          <a:xfrm>
            <a:off x="10023581" y="2844834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0B450F4-430D-F982-8C52-8DEC8C87B1B1}"/>
              </a:ext>
            </a:extLst>
          </p:cNvPr>
          <p:cNvCxnSpPr>
            <a:cxnSpLocks/>
          </p:cNvCxnSpPr>
          <p:nvPr/>
        </p:nvCxnSpPr>
        <p:spPr>
          <a:xfrm>
            <a:off x="8229600" y="3136795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1E0880-3C76-4AC7-16A6-5F7937C2FD4E}"/>
              </a:ext>
            </a:extLst>
          </p:cNvPr>
          <p:cNvSpPr txBox="1"/>
          <p:nvPr/>
        </p:nvSpPr>
        <p:spPr>
          <a:xfrm>
            <a:off x="7533162" y="3258100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260A-28C6-A1F9-D7E2-D3941AD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6358B-5F75-048E-5652-2D138230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Problematic features of neuronal firing</a:t>
            </a:r>
          </a:p>
          <a:p>
            <a:pPr lvl="1"/>
            <a:r>
              <a:rPr lang="en-IE" dirty="0"/>
              <a:t>Refractory period</a:t>
            </a:r>
          </a:p>
          <a:p>
            <a:pPr lvl="1"/>
            <a:r>
              <a:rPr lang="en-IE" dirty="0"/>
              <a:t>Bursting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Extension of Poisson model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62094-17D8-DA7D-CEF3-09D07E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474DC-BE86-5DE0-31AC-81A0275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33768-A21B-7FF4-A8E2-0F2D68C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2603089-D365-1BB7-2A24-EEDF0EEA406F}"/>
              </a:ext>
            </a:extLst>
          </p:cNvPr>
          <p:cNvSpPr/>
          <p:nvPr/>
        </p:nvSpPr>
        <p:spPr>
          <a:xfrm>
            <a:off x="3015993" y="3742007"/>
            <a:ext cx="257175" cy="64008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A63599-2C8A-DFAD-2AE9-017833942160}"/>
              </a:ext>
            </a:extLst>
          </p:cNvPr>
          <p:cNvSpPr txBox="1"/>
          <p:nvPr/>
        </p:nvSpPr>
        <p:spPr>
          <a:xfrm>
            <a:off x="3478643" y="3878970"/>
            <a:ext cx="23102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Non- Poisson features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F20A70-B89E-AD50-C3E1-80C5930BDEB8}"/>
              </a:ext>
            </a:extLst>
          </p:cNvPr>
          <p:cNvSpPr/>
          <p:nvPr/>
        </p:nvSpPr>
        <p:spPr>
          <a:xfrm>
            <a:off x="1574882" y="4487454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1" name="Grafik 10" descr="Ein Bild, das Schrif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62B7C6E-00B2-3B24-9D95-0A68CDB4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12" y="4286766"/>
            <a:ext cx="3523957" cy="1442204"/>
          </a:xfrm>
          <a:prstGeom prst="rect">
            <a:avLst/>
          </a:prstGeom>
        </p:spPr>
      </p:pic>
      <p:pic>
        <p:nvPicPr>
          <p:cNvPr id="12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89FDF31-436F-BF6A-DE09-009F219A8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7" t="43093" r="1015" b="39392"/>
          <a:stretch/>
        </p:blipFill>
        <p:spPr>
          <a:xfrm>
            <a:off x="6569612" y="3005344"/>
            <a:ext cx="3580229" cy="87362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A843145-60E9-5065-E508-787934C3CC3D}"/>
              </a:ext>
            </a:extLst>
          </p:cNvPr>
          <p:cNvSpPr txBox="1"/>
          <p:nvPr/>
        </p:nvSpPr>
        <p:spPr>
          <a:xfrm>
            <a:off x="10183876" y="350963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10D25E-657A-60B7-045E-159A5F3CE9C1}"/>
              </a:ext>
            </a:extLst>
          </p:cNvPr>
          <p:cNvSpPr txBox="1"/>
          <p:nvPr/>
        </p:nvSpPr>
        <p:spPr>
          <a:xfrm>
            <a:off x="10149841" y="500786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[11]</a:t>
            </a:r>
            <a:endParaRPr lang="en-I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E5D10EC-2C34-376E-98DF-F96A2EC11F1A}"/>
              </a:ext>
            </a:extLst>
          </p:cNvPr>
          <p:cNvCxnSpPr>
            <a:cxnSpLocks/>
          </p:cNvCxnSpPr>
          <p:nvPr/>
        </p:nvCxnSpPr>
        <p:spPr>
          <a:xfrm>
            <a:off x="8215532" y="3805011"/>
            <a:ext cx="82999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5DF9C9-2774-0648-DA27-79BCF4AC0D45}"/>
              </a:ext>
            </a:extLst>
          </p:cNvPr>
          <p:cNvCxnSpPr>
            <a:cxnSpLocks/>
          </p:cNvCxnSpPr>
          <p:nvPr/>
        </p:nvCxnSpPr>
        <p:spPr>
          <a:xfrm>
            <a:off x="9444110" y="3802367"/>
            <a:ext cx="543952" cy="264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7BD2751-C5ED-4E25-BB30-117DB900B0CE}"/>
              </a:ext>
            </a:extLst>
          </p:cNvPr>
          <p:cNvSpPr/>
          <p:nvPr/>
        </p:nvSpPr>
        <p:spPr bwMode="auto">
          <a:xfrm>
            <a:off x="7341954" y="4399905"/>
            <a:ext cx="66256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7343-A84F-5EBB-3FB2-EAD9640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>
                    <a:latin typeface="Cambria Math" panose="02040503050406030204" pitchFamily="18" charset="0"/>
                  </a:rPr>
                  <a:t>Homogeneous</a:t>
                </a:r>
                <a:r>
                  <a:rPr lang="de-DE" dirty="0">
                    <a:latin typeface="Cambria Math" panose="02040503050406030204" pitchFamily="18" charset="0"/>
                  </a:rPr>
                  <a:t> Poisson </a:t>
                </a:r>
                <a:r>
                  <a:rPr lang="de-DE" dirty="0" err="1">
                    <a:latin typeface="Cambria Math" panose="02040503050406030204" pitchFamily="18" charset="0"/>
                  </a:rPr>
                  <a:t>process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spikes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during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∅</m:t>
                    </m:r>
                  </m:oMath>
                </a14:m>
                <a:r>
                  <a:rPr lang="en-IE" dirty="0"/>
                  <a:t> constant firing rate</a:t>
                </a:r>
              </a:p>
              <a:p>
                <a:pPr lvl="2"/>
                <a:r>
                  <a:rPr lang="en-IE" dirty="0"/>
                  <a:t>Time interval of length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7A1B4-AE20-A9F2-46C0-47D1EBB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32225-CE95-D0DF-0013-CEE52E7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EC90B-28E0-5F7E-C1C1-E015C75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pic>
        <p:nvPicPr>
          <p:cNvPr id="8" name="Grafik 7" descr="Warnung mit einfarbiger Füllung">
            <a:extLst>
              <a:ext uri="{FF2B5EF4-FFF2-40B4-BE49-F238E27FC236}">
                <a16:creationId xmlns:a16="http://schemas.microsoft.com/office/drawing/2014/main" id="{BBB7900F-CBB2-099A-ED0C-5A8B8F52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90" y="5059091"/>
            <a:ext cx="664699" cy="6646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96EB8A5-4F1E-CFFE-5B62-D3437ACB6FC2}"/>
              </a:ext>
            </a:extLst>
          </p:cNvPr>
          <p:cNvSpPr txBox="1"/>
          <p:nvPr/>
        </p:nvSpPr>
        <p:spPr>
          <a:xfrm>
            <a:off x="1308616" y="5059091"/>
            <a:ext cx="372761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Prerequisite:</a:t>
            </a:r>
          </a:p>
          <a:p>
            <a:r>
              <a:rPr lang="en-IE" dirty="0">
                <a:solidFill>
                  <a:schemeClr val="bg1"/>
                </a:solidFill>
              </a:rPr>
              <a:t>Spikes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40691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F95D2E7-550C-FE55-30A6-F3B1103BB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44" t="10447" r="94" b="64022"/>
          <a:stretch/>
        </p:blipFill>
        <p:spPr>
          <a:xfrm>
            <a:off x="6231274" y="4218271"/>
            <a:ext cx="4136252" cy="12734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Discrete Poisson spike generator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Constant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  <a:p>
                <a:pPr lvl="1"/>
                <a:r>
                  <a:rPr lang="en-IE" dirty="0"/>
                  <a:t>Spike assigned to discrete bin </a:t>
                </a:r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E" dirty="0"/>
                  <a:t> continuous time value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Blitz mit einfarbiger Füllung">
            <a:extLst>
              <a:ext uri="{FF2B5EF4-FFF2-40B4-BE49-F238E27FC236}">
                <a16:creationId xmlns:a16="http://schemas.microsoft.com/office/drawing/2014/main" id="{2724A5B5-F26F-93C6-5670-28E7389A4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408" y="5338690"/>
            <a:ext cx="508694" cy="50869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AA92252D-83F6-192A-1DCC-D82FAF055A8A}"/>
              </a:ext>
            </a:extLst>
          </p:cNvPr>
          <p:cNvSpPr/>
          <p:nvPr/>
        </p:nvSpPr>
        <p:spPr>
          <a:xfrm>
            <a:off x="4162510" y="3158198"/>
            <a:ext cx="257175" cy="576774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95EBAF-C525-E278-D350-188D49ECDA52}"/>
              </a:ext>
            </a:extLst>
          </p:cNvPr>
          <p:cNvSpPr txBox="1"/>
          <p:nvPr/>
        </p:nvSpPr>
        <p:spPr>
          <a:xfrm>
            <a:off x="4499012" y="3261919"/>
            <a:ext cx="11913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foundation</a:t>
            </a:r>
          </a:p>
        </p:txBody>
      </p:sp>
      <p:pic>
        <p:nvPicPr>
          <p:cNvPr id="10" name="Grafik 9" descr="Warnung mit einfarbiger Füllung">
            <a:extLst>
              <a:ext uri="{FF2B5EF4-FFF2-40B4-BE49-F238E27FC236}">
                <a16:creationId xmlns:a16="http://schemas.microsoft.com/office/drawing/2014/main" id="{90A68BFC-567C-AC79-5D0B-D04843BE4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675" y="5002034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F6F71D4-CE78-A40B-0A97-C45797D9FDAB}"/>
              </a:ext>
            </a:extLst>
          </p:cNvPr>
          <p:cNvSpPr txBox="1"/>
          <p:nvPr/>
        </p:nvSpPr>
        <p:spPr>
          <a:xfrm>
            <a:off x="1575902" y="5029982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E" dirty="0"/>
                  <a:t>Continuous Poisson spike generator</a:t>
                </a:r>
              </a:p>
              <a:p>
                <a:pPr lvl="1"/>
                <a:r>
                  <a:rPr lang="en-IE" dirty="0" err="1"/>
                  <a:t>Interspike</a:t>
                </a:r>
                <a:r>
                  <a:rPr lang="en-IE" dirty="0"/>
                  <a:t> intervals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IE" dirty="0"/>
                  <a:t> exponential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E" dirty="0"/>
                  <a:t> spike times</a:t>
                </a:r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  <a:blipFill>
                <a:blip r:embed="rId9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174694F8-E4B8-AAE6-4E37-4FA0F77D0576}"/>
              </a:ext>
            </a:extLst>
          </p:cNvPr>
          <p:cNvSpPr txBox="1"/>
          <p:nvPr/>
        </p:nvSpPr>
        <p:spPr>
          <a:xfrm>
            <a:off x="10346279" y="5078452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21417-99ED-8DC5-44BF-370BEEE4646E}"/>
              </a:ext>
            </a:extLst>
          </p:cNvPr>
          <p:cNvCxnSpPr>
            <a:cxnSpLocks/>
          </p:cNvCxnSpPr>
          <p:nvPr/>
        </p:nvCxnSpPr>
        <p:spPr>
          <a:xfrm>
            <a:off x="8552298" y="5370413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1E9D26-826C-2770-683A-8A4E7C42FDA5}"/>
              </a:ext>
            </a:extLst>
          </p:cNvPr>
          <p:cNvSpPr txBox="1"/>
          <p:nvPr/>
        </p:nvSpPr>
        <p:spPr>
          <a:xfrm>
            <a:off x="7855860" y="5491718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r>
              <a:rPr lang="en-US" i="1" dirty="0">
                <a:solidFill>
                  <a:schemeClr val="bg1"/>
                </a:solidFill>
              </a:rPr>
              <a:t>𝑖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4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Inhomogeneous Poisson spike generator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>
                    <a:solidFill>
                      <a:srgbClr val="FF0000"/>
                    </a:solidFill>
                  </a:rPr>
                  <a:t>Time-varying</a:t>
                </a:r>
                <a:r>
                  <a:rPr lang="en-IE" dirty="0"/>
                  <a:t>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Refractory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returns to original value at predetermined rate</a:t>
                </a:r>
              </a:p>
              <a:p>
                <a:r>
                  <a:rPr lang="en-IE" dirty="0"/>
                  <a:t>Bursting</a:t>
                </a:r>
              </a:p>
              <a:p>
                <a:pPr lvl="1"/>
                <a:r>
                  <a:rPr lang="en-IE" dirty="0"/>
                  <a:t>Replace each Poisson spike with event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IE" dirty="0">
                    <a:solidFill>
                      <a:srgbClr val="002060"/>
                    </a:solidFill>
                  </a:rPr>
                  <a:t>e</a:t>
                </a:r>
                <a:r>
                  <a:rPr lang="en-IE" dirty="0"/>
                  <a:t>vent rate </a:t>
                </a:r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C5D34C53-0B33-25D9-05BD-A5FF46578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675" y="5234151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5365844-7015-BC72-4D3A-FB3F48AABC49}"/>
              </a:ext>
            </a:extLst>
          </p:cNvPr>
          <p:cNvSpPr txBox="1"/>
          <p:nvPr/>
        </p:nvSpPr>
        <p:spPr>
          <a:xfrm>
            <a:off x="1575902" y="5262099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831365" y="5894743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2618050" y="5917167"/>
            <a:ext cx="14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[25]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109E-A0CA-7417-7C19-5ED53D4F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Rate-based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5C551-9A18-3AE2-F841-5DE199961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Approach: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Train ANN</a:t>
            </a:r>
          </a:p>
          <a:p>
            <a:pPr lvl="2"/>
            <a:r>
              <a:rPr lang="en-IE" dirty="0"/>
              <a:t>Backpropagation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Initialize SNN 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Weights of ANN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IF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59CFC-C4AE-1F4A-15C9-6B4B11D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2E36C-52A8-4CFD-05A4-EB5F7A57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D2210-88F8-D3A5-9012-487158D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22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41D8554-DB69-499E-B3CC-1046E348BD40}"/>
              </a:ext>
            </a:extLst>
          </p:cNvPr>
          <p:cNvSpPr/>
          <p:nvPr/>
        </p:nvSpPr>
        <p:spPr>
          <a:xfrm rot="16200000">
            <a:off x="2924088" y="373527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3E5420-692F-EF7C-CE3C-4382C06685D7}"/>
              </a:ext>
            </a:extLst>
          </p:cNvPr>
          <p:cNvSpPr txBox="1"/>
          <p:nvPr/>
        </p:nvSpPr>
        <p:spPr>
          <a:xfrm>
            <a:off x="3576661" y="3594673"/>
            <a:ext cx="178313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Biologically unrealistic</a:t>
            </a:r>
          </a:p>
        </p:txBody>
      </p:sp>
      <p:pic>
        <p:nvPicPr>
          <p:cNvPr id="10" name="Grafik 9" descr="Nerv mit einfarbiger Füllung">
            <a:extLst>
              <a:ext uri="{FF2B5EF4-FFF2-40B4-BE49-F238E27FC236}">
                <a16:creationId xmlns:a16="http://schemas.microsoft.com/office/drawing/2014/main" id="{937E5CA5-F83F-4F72-09F4-C4BBB07F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777" y="3643011"/>
            <a:ext cx="566986" cy="566986"/>
          </a:xfrm>
          <a:prstGeom prst="rect">
            <a:avLst/>
          </a:prstGeom>
        </p:spPr>
      </p:pic>
      <p:pic>
        <p:nvPicPr>
          <p:cNvPr id="11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9CD04900-465B-80D2-F5D0-CA15CC96A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8450"/>
          <a:stretch/>
        </p:blipFill>
        <p:spPr>
          <a:xfrm>
            <a:off x="6125296" y="1997249"/>
            <a:ext cx="4433001" cy="420572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6AB5840-BE66-D220-229D-0047B730139D}"/>
              </a:ext>
            </a:extLst>
          </p:cNvPr>
          <p:cNvSpPr txBox="1"/>
          <p:nvPr/>
        </p:nvSpPr>
        <p:spPr>
          <a:xfrm>
            <a:off x="10362274" y="5208359"/>
            <a:ext cx="144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000" dirty="0">
                <a:solidFill>
                  <a:srgbClr val="828282"/>
                </a:solidFill>
                <a:hlinkClick r:id="rId5"/>
              </a:rPr>
              <a:t>https://oshears.github.io/adv-ml-2020-snn-project/pages/motivation.html</a:t>
            </a:r>
            <a:r>
              <a:rPr lang="en-IE" sz="1000" dirty="0">
                <a:solidFill>
                  <a:srgbClr val="828282"/>
                </a:solidFill>
              </a:rPr>
              <a:t> (04.07.2023)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913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23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436787" y="2793774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389301" y="5935009"/>
            <a:ext cx="137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[21]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/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CA00772F-165F-C69D-6CE7-A38FB192267B}"/>
              </a:ext>
            </a:extLst>
          </p:cNvPr>
          <p:cNvSpPr/>
          <p:nvPr/>
        </p:nvSpPr>
        <p:spPr>
          <a:xfrm>
            <a:off x="10059563" y="3234052"/>
            <a:ext cx="1178058" cy="2504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455E43-AE69-1345-0A26-EF1CA7F8F626}"/>
              </a:ext>
            </a:extLst>
          </p:cNvPr>
          <p:cNvSpPr/>
          <p:nvPr/>
        </p:nvSpPr>
        <p:spPr>
          <a:xfrm>
            <a:off x="8813409" y="3242056"/>
            <a:ext cx="1240114" cy="24966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7" grpId="0"/>
      <p:bldP spid="17" grpId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6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25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10450748" y="554279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[24]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10451576" y="5246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[26]</a:t>
            </a:r>
            <a:endParaRPr lang="en-I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B4C2BF-3C2A-C670-E0EB-75EB664AB0CE}"/>
              </a:ext>
            </a:extLst>
          </p:cNvPr>
          <p:cNvSpPr/>
          <p:nvPr/>
        </p:nvSpPr>
        <p:spPr>
          <a:xfrm>
            <a:off x="5150790" y="3659802"/>
            <a:ext cx="852793" cy="8137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B04D2ED3-A46B-5907-B417-6E6696E2B60F}"/>
              </a:ext>
            </a:extLst>
          </p:cNvPr>
          <p:cNvSpPr/>
          <p:nvPr/>
        </p:nvSpPr>
        <p:spPr>
          <a:xfrm rot="5400000">
            <a:off x="7640246" y="3761893"/>
            <a:ext cx="257175" cy="1062207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A53D823-8973-31BF-45CD-EAACAA4A4E3E}"/>
                  </a:ext>
                </a:extLst>
              </p:cNvPr>
              <p:cNvSpPr txBox="1"/>
              <p:nvPr/>
            </p:nvSpPr>
            <p:spPr>
              <a:xfrm>
                <a:off x="7350890" y="4511749"/>
                <a:ext cx="86360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ecay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A53D823-8973-31BF-45CD-EAACAA4A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90" y="4511749"/>
                <a:ext cx="863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0B726424-6FBF-101D-015D-85590949F662}"/>
              </a:ext>
            </a:extLst>
          </p:cNvPr>
          <p:cNvSpPr/>
          <p:nvPr/>
        </p:nvSpPr>
        <p:spPr>
          <a:xfrm rot="5400000">
            <a:off x="9828178" y="2900893"/>
            <a:ext cx="257175" cy="2847993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15313C8-8218-FF48-3543-D249C37D2D59}"/>
                  </a:ext>
                </a:extLst>
              </p:cNvPr>
              <p:cNvSpPr txBox="1"/>
              <p:nvPr/>
            </p:nvSpPr>
            <p:spPr>
              <a:xfrm>
                <a:off x="8626862" y="4527604"/>
                <a:ext cx="2651328" cy="6399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Influenced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excitatory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inhibitory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15313C8-8218-FF48-3543-D249C37D2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62" y="4527604"/>
                <a:ext cx="2651328" cy="639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 animBg="1"/>
      <p:bldP spid="2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8" grpId="0"/>
      <p:bldP spid="28" grpId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  <a:p>
                <a:pPr lvl="1"/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endParaRPr lang="en-IE" sz="1600" dirty="0"/>
              </a:p>
              <a:p>
                <a:pPr marL="630000" lvl="2" indent="0">
                  <a:buNone/>
                </a:pPr>
                <a:endParaRPr lang="en-I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Adaptable excitatory neuron’s membrane threshold</a:t>
                </a:r>
              </a:p>
              <a:p>
                <a:pPr lvl="1"/>
                <a:r>
                  <a:rPr lang="en-IE" dirty="0"/>
                  <a:t>Spike: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Membrane potential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3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27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" b="76310"/>
          <a:stretch/>
        </p:blipFill>
        <p:spPr>
          <a:xfrm>
            <a:off x="5190197" y="3800117"/>
            <a:ext cx="6891106" cy="6064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10652760" y="512251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[27]</a:t>
            </a:r>
            <a:endParaRPr lang="en-IE" dirty="0"/>
          </a:p>
        </p:txBody>
      </p:sp>
      <p:pic>
        <p:nvPicPr>
          <p:cNvPr id="4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85E2DE0C-4926-A333-650C-2308DBAB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02" b="27406"/>
          <a:stretch/>
        </p:blipFill>
        <p:spPr>
          <a:xfrm>
            <a:off x="5190197" y="4368868"/>
            <a:ext cx="6891106" cy="6705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DBFDE63-4456-9E38-B4F7-D0D8C86DFE87}"/>
              </a:ext>
            </a:extLst>
          </p:cNvPr>
          <p:cNvSpPr/>
          <p:nvPr/>
        </p:nvSpPr>
        <p:spPr>
          <a:xfrm>
            <a:off x="7039517" y="3949414"/>
            <a:ext cx="78735" cy="9425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4D46-6B0B-ED38-63B2-E831C027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Competitive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E208B-0B3B-406A-EDC0-CDF27C413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Lateral inhibition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Prevents too many neurons from becoming too similar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Receptive fields explore input space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56517-B6D9-403E-AFDA-E08B9047C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Homoeostasis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Similar firing rates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Constant # neuron’s receptive fields similar to input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A4B6E-322F-F6B2-C150-4F3AC22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32C57-ED5F-6CEF-67DF-9DCD45D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58CAC-ACBA-267D-B16C-F2B62CF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28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AEABCDE-9207-A400-2F07-8A65A00CE6F4}"/>
              </a:ext>
            </a:extLst>
          </p:cNvPr>
          <p:cNvSpPr/>
          <p:nvPr/>
        </p:nvSpPr>
        <p:spPr>
          <a:xfrm>
            <a:off x="1089547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38DF4574-6EE3-0ECF-EE65-38CA555449F8}"/>
              </a:ext>
            </a:extLst>
          </p:cNvPr>
          <p:cNvSpPr/>
          <p:nvPr/>
        </p:nvSpPr>
        <p:spPr>
          <a:xfrm>
            <a:off x="1089547" y="437220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3BB796A-F5EC-3B71-AD90-E60759622669}"/>
              </a:ext>
            </a:extLst>
          </p:cNvPr>
          <p:cNvSpPr/>
          <p:nvPr/>
        </p:nvSpPr>
        <p:spPr>
          <a:xfrm>
            <a:off x="6784618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EAB0CFF-B419-C5ED-A74F-AB4AD6F51F57}"/>
              </a:ext>
            </a:extLst>
          </p:cNvPr>
          <p:cNvSpPr/>
          <p:nvPr/>
        </p:nvSpPr>
        <p:spPr>
          <a:xfrm>
            <a:off x="6784617" y="432969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1B14F147-E76F-E91E-5147-931340B3BADA}"/>
              </a:ext>
            </a:extLst>
          </p:cNvPr>
          <p:cNvSpPr/>
          <p:nvPr/>
        </p:nvSpPr>
        <p:spPr>
          <a:xfrm rot="5400000">
            <a:off x="5810187" y="-58395"/>
            <a:ext cx="257175" cy="1071517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/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neurons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prototypical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Inputs / average of similar inputs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</a:t>
                </a:r>
              </a:p>
              <a:p>
                <a:pPr lvl="1"/>
                <a:r>
                  <a:rPr lang="en-IE" dirty="0"/>
                  <a:t>MNIST training set </a:t>
                </a:r>
              </a:p>
              <a:p>
                <a:pPr lvl="1"/>
                <a:r>
                  <a:rPr lang="en-IE" dirty="0"/>
                  <a:t>150 </a:t>
                </a:r>
                <a:r>
                  <a:rPr lang="en-IE" dirty="0" err="1"/>
                  <a:t>ms</a:t>
                </a:r>
                <a:r>
                  <a:rPr lang="en-IE" dirty="0"/>
                  <a:t> phases without input between images</a:t>
                </a:r>
              </a:p>
              <a:p>
                <a:r>
                  <a:rPr lang="en-IE" dirty="0"/>
                  <a:t>Post-training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of classes from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73A6E-8081-69DA-4713-BE3DC360C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pPr lvl="1"/>
            <a:r>
              <a:rPr lang="en-IE" dirty="0"/>
              <a:t>MNIST test set </a:t>
            </a:r>
          </a:p>
          <a:p>
            <a:r>
              <a:rPr lang="en-IE" dirty="0"/>
              <a:t>Predictions</a:t>
            </a:r>
          </a:p>
          <a:p>
            <a:pPr lvl="1"/>
            <a:r>
              <a:rPr lang="en-IE" dirty="0"/>
              <a:t>Excitatory neurons</a:t>
            </a:r>
          </a:p>
          <a:p>
            <a:pPr lvl="1"/>
            <a:r>
              <a:rPr lang="en-IE" dirty="0"/>
              <a:t>Highest average firing rate</a:t>
            </a:r>
          </a:p>
          <a:p>
            <a:pPr lvl="1"/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Reihe, Diagramm, Design, Kunst enthält.&#10;&#10;Automatisch generierte Beschreibung">
            <a:extLst>
              <a:ext uri="{FF2B5EF4-FFF2-40B4-BE49-F238E27FC236}">
                <a16:creationId xmlns:a16="http://schemas.microsoft.com/office/drawing/2014/main" id="{73D69299-70AC-0DC4-A90E-31F6EF83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041" y="1702720"/>
            <a:ext cx="4677002" cy="461854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8328044" y="5555680"/>
            <a:ext cx="3066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100" dirty="0">
                <a:solidFill>
                  <a:srgbClr val="828282"/>
                </a:solidFill>
                <a:hlinkClick r:id="rId4"/>
              </a:rPr>
              <a:t>https://en.wikipedia.org/wiki/Action_potential#/media/File:Action_potential.svg</a:t>
            </a:r>
            <a:r>
              <a:rPr lang="en-IE" sz="1100" dirty="0">
                <a:solidFill>
                  <a:srgbClr val="828282"/>
                </a:solidFill>
              </a:rPr>
              <a:t> (11.07.2023)</a:t>
            </a:r>
            <a:endParaRPr lang="en-IE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/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pike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CBF8D40C-BC48-AA39-4898-FC3485A84EAD}"/>
              </a:ext>
            </a:extLst>
          </p:cNvPr>
          <p:cNvSpPr/>
          <p:nvPr/>
        </p:nvSpPr>
        <p:spPr>
          <a:xfrm>
            <a:off x="4280478" y="4200087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B845F8-01AC-B334-8486-E42EBF0F5838}"/>
              </a:ext>
            </a:extLst>
          </p:cNvPr>
          <p:cNvSpPr txBox="1"/>
          <p:nvPr/>
        </p:nvSpPr>
        <p:spPr>
          <a:xfrm>
            <a:off x="6923413" y="3675900"/>
            <a:ext cx="1365071" cy="646331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Membrane potential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C938AC-4FD0-3262-EF74-D621F016FA26}"/>
              </a:ext>
            </a:extLst>
          </p:cNvPr>
          <p:cNvSpPr/>
          <p:nvPr/>
        </p:nvSpPr>
        <p:spPr>
          <a:xfrm>
            <a:off x="4763469" y="4788585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11C1970-78D4-5DDD-8FAF-474730289ABC}"/>
              </a:ext>
            </a:extLst>
          </p:cNvPr>
          <p:cNvSpPr/>
          <p:nvPr/>
        </p:nvSpPr>
        <p:spPr>
          <a:xfrm>
            <a:off x="5806576" y="2047679"/>
            <a:ext cx="784138" cy="3863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20" grpId="0" animBg="1"/>
      <p:bldP spid="21" grpId="0" animBg="1"/>
      <p:bldP spid="21" grpId="1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9" name="Inhaltsplatzhalter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C883B8CA-2723-3C5E-5D56-B8BDC6F36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5012" y="2239169"/>
            <a:ext cx="5114925" cy="3609975"/>
          </a:xfrm>
        </p:spPr>
      </p:pic>
      <p:pic>
        <p:nvPicPr>
          <p:cNvPr id="11" name="Inhaltsplatzhalter 10" descr="Ein Bild, das Text, Screenshot, Quadrat, Reihe enthält.&#10;&#10;Automatisch generierte Beschreibung">
            <a:extLst>
              <a:ext uri="{FF2B5EF4-FFF2-40B4-BE49-F238E27FC236}">
                <a16:creationId xmlns:a16="http://schemas.microsoft.com/office/drawing/2014/main" id="{60643F12-E636-69DC-485D-5B54A9A2D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48420" y="2227263"/>
            <a:ext cx="4302209" cy="363378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30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1047324" y="58831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9677E3-151F-A10E-971E-7FD328E31562}"/>
              </a:ext>
            </a:extLst>
          </p:cNvPr>
          <p:cNvSpPr txBox="1"/>
          <p:nvPr/>
        </p:nvSpPr>
        <p:spPr>
          <a:xfrm>
            <a:off x="6748420" y="59001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BFBB99-BD0E-79F2-6B80-3AF1FB0F54FA}"/>
              </a:ext>
            </a:extLst>
          </p:cNvPr>
          <p:cNvSpPr/>
          <p:nvPr/>
        </p:nvSpPr>
        <p:spPr bwMode="auto">
          <a:xfrm>
            <a:off x="5099538" y="2977012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622205-FDC3-20C2-E42D-AFD9552D0C70}"/>
              </a:ext>
            </a:extLst>
          </p:cNvPr>
          <p:cNvSpPr/>
          <p:nvPr/>
        </p:nvSpPr>
        <p:spPr bwMode="auto">
          <a:xfrm>
            <a:off x="8311661" y="4944145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3" grpId="0" animBg="1"/>
      <p:bldP spid="3" grpId="1" animBg="1"/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16" name="Inhaltsplatzhalter 1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A3233388-A7C3-8665-53D6-580193BE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307297"/>
            <a:ext cx="11029950" cy="1426094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31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505718" y="4666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14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41D80-4807-8D5A-2211-5FE6E26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shortcomings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E1A1-690B-94D1-A774-6DB9A0B8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Difficulties to find equally powerful SNN equivalent to ANN model in reality</a:t>
            </a:r>
          </a:p>
          <a:p>
            <a:r>
              <a:rPr lang="en-IE" dirty="0"/>
              <a:t>Uncertainty whether single model explains STDP at different synapses</a:t>
            </a:r>
          </a:p>
          <a:p>
            <a:r>
              <a:rPr lang="en-IE" dirty="0"/>
              <a:t>Uncertainty with regards to factors, e.g. calcium signals, in certain cell types</a:t>
            </a:r>
          </a:p>
          <a:p>
            <a:r>
              <a:rPr lang="en-IE" dirty="0"/>
              <a:t>Model’s robustness to noisy input sensor signals unclear for some models</a:t>
            </a:r>
          </a:p>
          <a:p>
            <a:r>
              <a:rPr lang="en-IE" dirty="0"/>
              <a:t>Representation of input patterns</a:t>
            </a:r>
          </a:p>
          <a:p>
            <a:r>
              <a:rPr lang="en-IE" dirty="0"/>
              <a:t>Hardware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A08DF-F786-5A68-11F7-EF4DC4F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83202-6002-56C2-AF83-FD34DE6B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D1B50-8763-520C-2984-D7FB356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132B2EC-8DC7-0130-E353-DF74EDF189E0}"/>
              </a:ext>
            </a:extLst>
          </p:cNvPr>
          <p:cNvSpPr/>
          <p:nvPr/>
        </p:nvSpPr>
        <p:spPr>
          <a:xfrm rot="16200000">
            <a:off x="737855" y="5353431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/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future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research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2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7045-E424-647A-3EE8-5B04D28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CFFB5-F856-C086-550A-67A6DAAA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0" y="1836420"/>
            <a:ext cx="5529944" cy="4564380"/>
          </a:xfrm>
        </p:spPr>
        <p:txBody>
          <a:bodyPr>
            <a:noAutofit/>
          </a:bodyPr>
          <a:lstStyle/>
          <a:p>
            <a:r>
              <a:rPr lang="en-IE" sz="800" dirty="0"/>
              <a:t>1. </a:t>
            </a:r>
            <a:r>
              <a:rPr lang="en-IE" sz="800" dirty="0" err="1"/>
              <a:t>Azghadi</a:t>
            </a:r>
            <a:r>
              <a:rPr lang="en-IE" sz="800" dirty="0"/>
              <a:t>, M.R., Iannella, N., Al-</a:t>
            </a:r>
            <a:r>
              <a:rPr lang="en-IE" sz="800" dirty="0" err="1"/>
              <a:t>Sarawi</a:t>
            </a:r>
            <a:r>
              <a:rPr lang="en-IE" sz="800" dirty="0"/>
              <a:t>, S.F., </a:t>
            </a:r>
            <a:r>
              <a:rPr lang="en-IE" sz="800" dirty="0" err="1"/>
              <a:t>Indiveri</a:t>
            </a:r>
            <a:r>
              <a:rPr lang="en-IE" sz="800" dirty="0"/>
              <a:t>, G., Abbott, D.: Spike-based synaptic plasticity in silicon: Design, implementation, application, and </a:t>
            </a:r>
            <a:r>
              <a:rPr lang="en-IE" sz="800" dirty="0" err="1"/>
              <a:t>challenges.vIEEE</a:t>
            </a:r>
            <a:r>
              <a:rPr lang="en-IE" sz="800" dirty="0"/>
              <a:t> 102, 717-737 (2014)</a:t>
            </a:r>
          </a:p>
          <a:p>
            <a:r>
              <a:rPr lang="en-IE" sz="800" dirty="0"/>
              <a:t>2. </a:t>
            </a:r>
            <a:r>
              <a:rPr lang="en-IE" sz="800" dirty="0" err="1"/>
              <a:t>Beyel</a:t>
            </a:r>
            <a:r>
              <a:rPr lang="en-IE" sz="800" dirty="0"/>
              <a:t>, M., Dutt, N.D., </a:t>
            </a:r>
            <a:r>
              <a:rPr lang="en-IE" sz="800" dirty="0" err="1"/>
              <a:t>Krichmar</a:t>
            </a:r>
            <a:r>
              <a:rPr lang="en-IE" sz="800" dirty="0"/>
              <a:t>, J.L.: Categorization and decision-making in a neurobiologically plausible spiking network using a </a:t>
            </a:r>
            <a:r>
              <a:rPr lang="en-IE" sz="800" dirty="0" err="1"/>
              <a:t>stdp</a:t>
            </a:r>
            <a:r>
              <a:rPr lang="en-IE" sz="800" dirty="0"/>
              <a:t>-like learning rule. Elsevier 48, 109-124 (2013)</a:t>
            </a:r>
          </a:p>
          <a:p>
            <a:r>
              <a:rPr lang="en-IE" sz="800" dirty="0"/>
              <a:t>3. Bi, G., Poo, M.: Synaptic modifications in cultured hippocampal neurons: dependence on spike timing, synaptic strength, and postsynaptic cell type. The journal of Neuroscience pp. 10464-10472 (1998)</a:t>
            </a:r>
          </a:p>
          <a:p>
            <a:r>
              <a:rPr lang="en-IE" sz="800" dirty="0"/>
              <a:t>4. </a:t>
            </a:r>
            <a:r>
              <a:rPr lang="en-IE" sz="800" dirty="0" err="1"/>
              <a:t>Brette</a:t>
            </a:r>
            <a:r>
              <a:rPr lang="en-IE" sz="800" dirty="0"/>
              <a:t>, R.: Philosophy of the spike: Rate-based vs. spike-based theories of the brain. Frontiers in Systems Neuroscience 9, 1-14 (2015)</a:t>
            </a:r>
          </a:p>
          <a:p>
            <a:r>
              <a:rPr lang="en-IE" sz="800" dirty="0"/>
              <a:t>5. </a:t>
            </a:r>
            <a:r>
              <a:rPr lang="en-IE" sz="800" dirty="0" err="1"/>
              <a:t>Caporale</a:t>
            </a:r>
            <a:r>
              <a:rPr lang="en-IE" sz="800" dirty="0"/>
              <a:t>, N., Dan, Y.: Spike timing-dependent plasticity: A </a:t>
            </a:r>
            <a:r>
              <a:rPr lang="en-IE" sz="800" dirty="0" err="1"/>
              <a:t>hebbian</a:t>
            </a:r>
            <a:r>
              <a:rPr lang="en-IE" sz="800" dirty="0"/>
              <a:t> learning rule. Annual Review of Neuroscience 31, 25-46 (2008)</a:t>
            </a:r>
          </a:p>
          <a:p>
            <a:r>
              <a:rPr lang="en-IE" sz="800" dirty="0"/>
              <a:t>6. Cook, M., Diehl, P.U.: Unsupervised learning of digit recognition using spike-timing-dependent plasticity. Frontiers in Computational Neuroscience 9, 1-8 (2015)</a:t>
            </a:r>
          </a:p>
          <a:p>
            <a:r>
              <a:rPr lang="en-IE" sz="800" dirty="0"/>
              <a:t>7. Diehl, P.U., Neil, D., </a:t>
            </a:r>
            <a:r>
              <a:rPr lang="en-IE" sz="800" dirty="0" err="1"/>
              <a:t>Binas</a:t>
            </a:r>
            <a:r>
              <a:rPr lang="en-IE" sz="800" dirty="0"/>
              <a:t>, J., Cook, M., Liu, S.C., Pfeiffer, M.: Fast-classifying, high-accuracy spiking deep networks through weight and threshold balancing. International joint conference on neural networks (IJCNN). IEEE pp. 1-8 (2015)</a:t>
            </a:r>
          </a:p>
          <a:p>
            <a:r>
              <a:rPr lang="en-IE" sz="800" dirty="0"/>
              <a:t>8. Goodman, D., </a:t>
            </a:r>
            <a:r>
              <a:rPr lang="en-IE" sz="800" dirty="0" err="1"/>
              <a:t>Brette</a:t>
            </a:r>
            <a:r>
              <a:rPr lang="en-IE" sz="800" dirty="0"/>
              <a:t>, R.: Brian: a simulator for spiking neural networks in python. Frontiers in Neuroscience 2, 1-10 (2008)</a:t>
            </a:r>
          </a:p>
          <a:p>
            <a:r>
              <a:rPr lang="en-IE" sz="800" dirty="0"/>
              <a:t>9. Guo, W., </a:t>
            </a:r>
            <a:r>
              <a:rPr lang="en-IE" sz="800" dirty="0" err="1"/>
              <a:t>Fouda</a:t>
            </a:r>
            <a:r>
              <a:rPr lang="en-IE" sz="800" dirty="0"/>
              <a:t>, M.E., </a:t>
            </a:r>
            <a:r>
              <a:rPr lang="en-IE" sz="800" dirty="0" err="1"/>
              <a:t>Eltawil</a:t>
            </a:r>
            <a:r>
              <a:rPr lang="en-IE" sz="800" dirty="0"/>
              <a:t>, A.M., Salama, K.N.: Neural coding in spiking neural networks: A comparative study for robust neuromorphic systems. Frontiers in Neuroscience 15, 1-21 (2021)</a:t>
            </a:r>
          </a:p>
          <a:p>
            <a:r>
              <a:rPr lang="en-IE" sz="800" dirty="0"/>
              <a:t>10. Guo, Y., Wu, H., Gao, B., Qian, H.: Unsupervised learning on resistive memory array based spiking neural networks. Frontiers in Neuroscience 13, 1-16 (2019)</a:t>
            </a:r>
          </a:p>
          <a:p>
            <a:r>
              <a:rPr lang="en-IE" sz="800" dirty="0"/>
              <a:t>11. </a:t>
            </a:r>
            <a:r>
              <a:rPr lang="en-IE" sz="800" dirty="0" err="1"/>
              <a:t>Heeger</a:t>
            </a:r>
            <a:r>
              <a:rPr lang="en-IE" sz="800" dirty="0"/>
              <a:t>, D.: Poisson model of spike generation. New York University 1, 1-13 (2000)</a:t>
            </a:r>
          </a:p>
          <a:p>
            <a:r>
              <a:rPr lang="en-IE" sz="800" dirty="0"/>
              <a:t>12. </a:t>
            </a:r>
            <a:r>
              <a:rPr lang="en-IE" sz="800" dirty="0" err="1"/>
              <a:t>Indiveri</a:t>
            </a:r>
            <a:r>
              <a:rPr lang="en-IE" sz="800" dirty="0"/>
              <a:t>, G., Chicca, E., Douglas, R.: A </a:t>
            </a:r>
            <a:r>
              <a:rPr lang="en-IE" sz="800" dirty="0" err="1"/>
              <a:t>vlsi</a:t>
            </a:r>
            <a:r>
              <a:rPr lang="en-IE" sz="800" dirty="0"/>
              <a:t> array of low-power spiking neurons and bistable synapses with spike-timing dependent plasticity. IEEE Transactions on Neural Networks 17, 211221 (2006)</a:t>
            </a:r>
          </a:p>
          <a:p>
            <a:r>
              <a:rPr lang="en-IE" sz="800" dirty="0"/>
              <a:t>13. </a:t>
            </a:r>
            <a:r>
              <a:rPr lang="en-IE" sz="800" dirty="0" err="1"/>
              <a:t>Kheradpisheh</a:t>
            </a:r>
            <a:r>
              <a:rPr lang="en-IE" sz="800" dirty="0"/>
              <a:t>, S.R., </a:t>
            </a:r>
            <a:r>
              <a:rPr lang="en-IE" sz="800" dirty="0" err="1"/>
              <a:t>Ganjtabesh</a:t>
            </a:r>
            <a:r>
              <a:rPr lang="en-IE" sz="800" dirty="0"/>
              <a:t>, M., Masquelier, T.: Bio-inspired unsupervised learning of visual features leads to robust invariant object recognition. Neurocomputing 205, 383392 (2016)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64859-7C0E-FFEE-0564-01DA1F70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36420"/>
            <a:ext cx="5928359" cy="4564380"/>
          </a:xfrm>
        </p:spPr>
        <p:txBody>
          <a:bodyPr>
            <a:noAutofit/>
          </a:bodyPr>
          <a:lstStyle/>
          <a:p>
            <a:r>
              <a:rPr lang="en-IE" sz="750" dirty="0">
                <a:solidFill>
                  <a:srgbClr val="002060"/>
                </a:solidFill>
              </a:rPr>
              <a:t>14. Kim, J., Kim, S.P., Hwang, H., Park, D., Jeong, U.: Object shape recognition using tactile sensor arrays by a spiking neural network with unsupervised learning. IEEE pp. 178183 (2020)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15. Lopes, P.H.C., Reid, I., Hobson, P.R.: The two-dimensional Kolmogorov-Smirnov test. XI International Workshop on Advanced Computing and Analysis Techniques in Physics Research pp. 112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16. Masquelier, T., Thorpe, S.J.: Unsupervised learning of visual features through spike timing-dependent plasticity. </a:t>
            </a:r>
            <a:r>
              <a:rPr lang="en-IE" sz="750" dirty="0" err="1">
                <a:solidFill>
                  <a:srgbClr val="002060"/>
                </a:solidFill>
              </a:rPr>
              <a:t>PLoS</a:t>
            </a:r>
            <a:r>
              <a:rPr lang="en-IE" sz="750" dirty="0">
                <a:solidFill>
                  <a:srgbClr val="002060"/>
                </a:solidFill>
              </a:rPr>
              <a:t> Computational Biology 3, 247257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17. Morrison, A., </a:t>
            </a:r>
            <a:r>
              <a:rPr lang="en-IE" sz="750" dirty="0" err="1">
                <a:solidFill>
                  <a:srgbClr val="002060"/>
                </a:solidFill>
              </a:rPr>
              <a:t>Aertsen</a:t>
            </a:r>
            <a:r>
              <a:rPr lang="en-IE" sz="750" dirty="0">
                <a:solidFill>
                  <a:srgbClr val="002060"/>
                </a:solidFill>
              </a:rPr>
              <a:t>, A., </a:t>
            </a:r>
            <a:r>
              <a:rPr lang="en-IE" sz="750" dirty="0" err="1">
                <a:solidFill>
                  <a:srgbClr val="002060"/>
                </a:solidFill>
              </a:rPr>
              <a:t>Diesmann</a:t>
            </a:r>
            <a:r>
              <a:rPr lang="en-IE" sz="750" dirty="0">
                <a:solidFill>
                  <a:srgbClr val="002060"/>
                </a:solidFill>
              </a:rPr>
              <a:t>, M.: Spike-timing-dependent plasticity in balanced random networks. Neural Computation 19, 14371467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18. O'Connor, P., Neil, D., Liu, S., Delbruck, T., Pfeiffer, M.: Real-time classification and sensor fusion with a spiking deep belief network. frontiers in neuroscience 7, pp. 1-13 (2013)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19. Poster, J.P., Gerstner, W.: Triplets of spikes in a model of spike timing-dependent plasticity. The Journal of Neuroscience pp. 9673-9682 (2006)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20. Rathi, N., Roy, K.: Diet-</a:t>
            </a:r>
            <a:r>
              <a:rPr lang="en-IE" sz="750" dirty="0" err="1">
                <a:solidFill>
                  <a:srgbClr val="002060"/>
                </a:solidFill>
              </a:rPr>
              <a:t>snn</a:t>
            </a:r>
            <a:r>
              <a:rPr lang="en-IE" sz="750" dirty="0">
                <a:solidFill>
                  <a:srgbClr val="002060"/>
                </a:solidFill>
              </a:rPr>
              <a:t>: A low-latency spiking neural network with direct input encoding and threshold optimization. IEEE Transactions on Neural Networks and Learning Systems pp. 1-19 (2021)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21. Shears, O., Yazdani, A.H.: Spiking neural networks for image classification, https://oshears.github.io/adv-ml-2020-snn-project/pages/motivation.html</a:t>
            </a:r>
          </a:p>
          <a:p>
            <a:r>
              <a:rPr lang="en-IE" sz="750" dirty="0">
                <a:solidFill>
                  <a:srgbClr val="002060"/>
                </a:solidFill>
              </a:rPr>
              <a:t>22. </a:t>
            </a:r>
            <a:r>
              <a:rPr lang="en-IE" sz="750" dirty="0" err="1">
                <a:solidFill>
                  <a:srgbClr val="002060"/>
                </a:solidFill>
              </a:rPr>
              <a:t>amd</a:t>
            </a:r>
            <a:r>
              <a:rPr lang="en-IE" sz="750" dirty="0">
                <a:solidFill>
                  <a:srgbClr val="002060"/>
                </a:solidFill>
              </a:rPr>
              <a:t> X. </a:t>
            </a:r>
            <a:r>
              <a:rPr lang="en-IE" sz="750" dirty="0" err="1">
                <a:solidFill>
                  <a:srgbClr val="002060"/>
                </a:solidFill>
              </a:rPr>
              <a:t>Lagorce</a:t>
            </a:r>
            <a:r>
              <a:rPr lang="en-IE" sz="750" dirty="0">
                <a:solidFill>
                  <a:srgbClr val="002060"/>
                </a:solidFill>
              </a:rPr>
              <a:t>, F.G., </a:t>
            </a:r>
            <a:r>
              <a:rPr lang="en-IE" sz="750" dirty="0" err="1">
                <a:solidFill>
                  <a:srgbClr val="002060"/>
                </a:solidFill>
              </a:rPr>
              <a:t>Stromatias</a:t>
            </a:r>
            <a:r>
              <a:rPr lang="en-IE" sz="750" dirty="0">
                <a:solidFill>
                  <a:srgbClr val="002060"/>
                </a:solidFill>
              </a:rPr>
              <a:t>, R., Pfeiffer, M., Plana, L.A., </a:t>
            </a:r>
            <a:r>
              <a:rPr lang="en-IE" sz="750" dirty="0" err="1">
                <a:solidFill>
                  <a:srgbClr val="002060"/>
                </a:solidFill>
              </a:rPr>
              <a:t>Furber</a:t>
            </a:r>
            <a:r>
              <a:rPr lang="en-IE" sz="750" dirty="0">
                <a:solidFill>
                  <a:srgbClr val="002060"/>
                </a:solidFill>
              </a:rPr>
              <a:t>, S.B., </a:t>
            </a:r>
            <a:r>
              <a:rPr lang="en-IE" sz="750" dirty="0" err="1">
                <a:solidFill>
                  <a:srgbClr val="002060"/>
                </a:solidFill>
              </a:rPr>
              <a:t>Benosman</a:t>
            </a:r>
            <a:r>
              <a:rPr lang="en-IE" sz="750" dirty="0">
                <a:solidFill>
                  <a:srgbClr val="002060"/>
                </a:solidFill>
              </a:rPr>
              <a:t>, R.B.: A framework for plasticity implementation on the spinnaker neural architecture. Frontiers in Neuroscience 8, 1-20 (2015)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23. </a:t>
            </a:r>
            <a:r>
              <a:rPr lang="en-IE" sz="75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https://openbooks.lib.msu.edu/neuroscience/chapter/synapse-structure/</a:t>
            </a:r>
            <a:r>
              <a:rPr lang="en-IE" sz="750" dirty="0">
                <a:solidFill>
                  <a:srgbClr val="002060"/>
                </a:solidFill>
              </a:rPr>
              <a:t> (19.06.23)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24. </a:t>
            </a:r>
            <a:r>
              <a:rPr lang="en-IE" sz="7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https://www.researchgate.net/figure/A-model-of-a-LIF-neuron-The-graphic-right-shows-the-temporal-course-of-the-membrane_fig6_326696777</a:t>
            </a:r>
            <a:r>
              <a:rPr lang="en-IE" sz="750" dirty="0">
                <a:solidFill>
                  <a:srgbClr val="002060"/>
                </a:solidFill>
              </a:rPr>
              <a:t> (03.07.23)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25. </a:t>
            </a:r>
            <a:r>
              <a:rPr lang="en-IE" sz="7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https://www.researchgate.net/figure/The-architecture-of-a-spiking-neural-network-SNN-The-network-consists-of-an-input_fig1_342529143</a:t>
            </a:r>
            <a:r>
              <a:rPr lang="en-IE" sz="750" dirty="0">
                <a:solidFill>
                  <a:srgbClr val="002060"/>
                </a:solidFill>
              </a:rPr>
              <a:t> (03.07.2023)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26. </a:t>
            </a:r>
            <a:r>
              <a:rPr lang="en-IE" sz="7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https://www.researchgate.net/figure/Illustration-of-membrane-potential-dynamics-for-a-neuron-with-th-05-and-t-1-The_fig1_353893118</a:t>
            </a:r>
            <a:r>
              <a:rPr lang="en-IE" sz="750" dirty="0">
                <a:solidFill>
                  <a:srgbClr val="002060"/>
                </a:solidFill>
              </a:rPr>
              <a:t> (04.07.23)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27. </a:t>
            </a:r>
            <a:r>
              <a:rPr lang="en-IE" sz="750" dirty="0" err="1">
                <a:solidFill>
                  <a:srgbClr val="002060"/>
                </a:solidFill>
              </a:rPr>
              <a:t>Darjan</a:t>
            </a:r>
            <a:r>
              <a:rPr lang="en-IE" sz="750" dirty="0">
                <a:solidFill>
                  <a:srgbClr val="002060"/>
                </a:solidFill>
              </a:rPr>
              <a:t> </a:t>
            </a:r>
            <a:r>
              <a:rPr lang="en-IE" sz="750" dirty="0" err="1">
                <a:solidFill>
                  <a:srgbClr val="002060"/>
                </a:solidFill>
              </a:rPr>
              <a:t>Salaj</a:t>
            </a:r>
            <a:r>
              <a:rPr lang="en-IE" sz="750" dirty="0">
                <a:solidFill>
                  <a:srgbClr val="002060"/>
                </a:solidFill>
              </a:rPr>
              <a:t>, Anand </a:t>
            </a:r>
            <a:r>
              <a:rPr lang="en-IE" sz="750" dirty="0" err="1">
                <a:solidFill>
                  <a:srgbClr val="002060"/>
                </a:solidFill>
              </a:rPr>
              <a:t>Subramoney</a:t>
            </a:r>
            <a:r>
              <a:rPr lang="en-IE" sz="750" dirty="0">
                <a:solidFill>
                  <a:srgbClr val="002060"/>
                </a:solidFill>
              </a:rPr>
              <a:t>, Ceca </a:t>
            </a:r>
            <a:r>
              <a:rPr lang="en-IE" sz="750" dirty="0" err="1">
                <a:solidFill>
                  <a:srgbClr val="002060"/>
                </a:solidFill>
              </a:rPr>
              <a:t>Kraisnikovic</a:t>
            </a:r>
            <a:r>
              <a:rPr lang="en-IE" sz="750" dirty="0">
                <a:solidFill>
                  <a:srgbClr val="002060"/>
                </a:solidFill>
              </a:rPr>
              <a:t>, Guillaume </a:t>
            </a:r>
            <a:r>
              <a:rPr lang="en-IE" sz="750" dirty="0" err="1">
                <a:solidFill>
                  <a:srgbClr val="002060"/>
                </a:solidFill>
              </a:rPr>
              <a:t>Bellec</a:t>
            </a:r>
            <a:r>
              <a:rPr lang="en-IE" sz="750" dirty="0">
                <a:solidFill>
                  <a:srgbClr val="002060"/>
                </a:solidFill>
              </a:rPr>
              <a:t>, Robert </a:t>
            </a:r>
            <a:r>
              <a:rPr lang="en-IE" sz="750" dirty="0" err="1">
                <a:solidFill>
                  <a:srgbClr val="002060"/>
                </a:solidFill>
              </a:rPr>
              <a:t>Legenstein</a:t>
            </a:r>
            <a:r>
              <a:rPr lang="en-IE" sz="750" dirty="0">
                <a:solidFill>
                  <a:srgbClr val="002060"/>
                </a:solidFill>
              </a:rPr>
              <a:t>, Wolfgang </a:t>
            </a:r>
            <a:r>
              <a:rPr lang="en-IE" sz="750" dirty="0" err="1">
                <a:solidFill>
                  <a:srgbClr val="002060"/>
                </a:solidFill>
              </a:rPr>
              <a:t>Maass</a:t>
            </a:r>
            <a:r>
              <a:rPr lang="en-IE" sz="750" dirty="0">
                <a:solidFill>
                  <a:srgbClr val="002060"/>
                </a:solidFill>
              </a:rPr>
              <a:t> (2021) Spike frequency adaptation supports network computations on temporally dispersed information </a:t>
            </a:r>
            <a:r>
              <a:rPr lang="en-IE" sz="750" dirty="0" err="1">
                <a:solidFill>
                  <a:srgbClr val="002060"/>
                </a:solidFill>
              </a:rPr>
              <a:t>eLife</a:t>
            </a:r>
            <a:r>
              <a:rPr lang="en-IE" sz="750" dirty="0">
                <a:solidFill>
                  <a:srgbClr val="002060"/>
                </a:solidFill>
              </a:rPr>
              <a:t> 10:e65459https://doi.org/10.7554/eLife.65459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A1622-AAFB-6B5E-00AD-4DF8AB7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EAAE0-27C9-B6DF-28CE-55D2F7A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CCA4-C312-F7B2-FF09-08E872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4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34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F5433-50F9-79D9-23C3-BA21A411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ANN-SNN-Transformation</a:t>
            </a:r>
          </a:p>
        </p:txBody>
      </p:sp>
      <p:pic>
        <p:nvPicPr>
          <p:cNvPr id="8" name="Inhaltsplatzhalter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87A2945-E598-0B87-0ED6-A93D89601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681" y="1930400"/>
            <a:ext cx="4468978" cy="441288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81FB0-30EA-260D-62CB-84CD11A7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F9D01-896B-D02E-703C-42969D21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DA731-8098-4E34-189B-83D0D8A7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35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C86101C-01BE-C45F-360C-5FF72C373B4A}"/>
              </a:ext>
            </a:extLst>
          </p:cNvPr>
          <p:cNvSpPr txBox="1"/>
          <p:nvPr/>
        </p:nvSpPr>
        <p:spPr>
          <a:xfrm>
            <a:off x="8620211" y="581238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0183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64502" y="5527342"/>
            <a:ext cx="1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7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AD9A4-8FB0-5275-006C-EC004C0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Rate-based model</a:t>
                </a:r>
              </a:p>
              <a:p>
                <a:pPr lvl="1"/>
                <a:r>
                  <a:rPr lang="en-IE" dirty="0"/>
                  <a:t>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IE" dirty="0"/>
                  <a:t> spikes/unit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timing of spikes</a:t>
                </a:r>
              </a:p>
              <a:p>
                <a:pPr lvl="1"/>
                <a:endParaRPr lang="en-IE" dirty="0"/>
              </a:p>
              <a:p>
                <a:pPr lvl="1"/>
                <a:r>
                  <a:rPr lang="en-IE" dirty="0"/>
                  <a:t>Stronger assumption</a:t>
                </a:r>
              </a:p>
              <a:p>
                <a:pPr lvl="1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708B68-C771-1691-C363-872621FD9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Spike-based model</a:t>
            </a:r>
          </a:p>
          <a:p>
            <a:pPr lvl="1"/>
            <a:r>
              <a:rPr lang="en-IE" dirty="0"/>
              <a:t>Firing rate</a:t>
            </a:r>
          </a:p>
          <a:p>
            <a:pPr lvl="1"/>
            <a:r>
              <a:rPr lang="en-IE" dirty="0"/>
              <a:t>Spike timing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Better power consumption during training</a:t>
            </a:r>
          </a:p>
          <a:p>
            <a:pPr lvl="1"/>
            <a:r>
              <a:rPr lang="en-IE" dirty="0"/>
              <a:t>Better for dynamically adaptable systems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9827D-5398-3413-A373-AC07033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91E0A-D096-2255-1BAA-5ECDDB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307CD-52A3-D284-E1EA-4AA1C83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05C7D8E-17B4-A36A-0B8B-4A9043199EEB}"/>
              </a:ext>
            </a:extLst>
          </p:cNvPr>
          <p:cNvSpPr/>
          <p:nvPr/>
        </p:nvSpPr>
        <p:spPr>
          <a:xfrm>
            <a:off x="8565698" y="3305907"/>
            <a:ext cx="257175" cy="794825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8BF8AC-A4FC-D3F2-66B6-139090E08303}"/>
              </a:ext>
            </a:extLst>
          </p:cNvPr>
          <p:cNvSpPr txBox="1"/>
          <p:nvPr/>
        </p:nvSpPr>
        <p:spPr>
          <a:xfrm>
            <a:off x="9028348" y="3518653"/>
            <a:ext cx="16143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activity</a:t>
            </a:r>
          </a:p>
        </p:txBody>
      </p:sp>
    </p:spTree>
    <p:extLst>
      <p:ext uri="{BB962C8B-B14F-4D97-AF65-F5344CB8AC3E}">
        <p14:creationId xmlns:p14="http://schemas.microsoft.com/office/powerpoint/2010/main" val="881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F4AEA-61B6-2180-6446-28390279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516D7-5278-5B6B-838D-D070399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434FEB-90ED-3C05-F37F-B8C8B3D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8C49E-1AA5-68B5-9AE3-AC933BD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9" name="Inhaltsplatzhalter 8" descr="Ein Bild, das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32D938CD-B110-0A55-E250-8EDD6302F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2" t="1364" r="1823"/>
          <a:stretch/>
        </p:blipFill>
        <p:spPr>
          <a:xfrm>
            <a:off x="3502855" y="1821766"/>
            <a:ext cx="5226663" cy="45318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CDA6B3-DA73-2D3E-1EDF-383F226AB288}"/>
              </a:ext>
            </a:extLst>
          </p:cNvPr>
          <p:cNvSpPr txBox="1"/>
          <p:nvPr/>
        </p:nvSpPr>
        <p:spPr>
          <a:xfrm>
            <a:off x="9028348" y="595193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51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3172</Words>
  <Application>Microsoft Office PowerPoint</Application>
  <PresentationFormat>Breitbild</PresentationFormat>
  <Paragraphs>545</Paragraphs>
  <Slides>35</Slides>
  <Notes>21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Biology</vt:lpstr>
      <vt:lpstr>Spiking neural network (SNN) </vt:lpstr>
      <vt:lpstr>Model biology</vt:lpstr>
      <vt:lpstr>Communication of neurons</vt:lpstr>
      <vt:lpstr>Communication of neurons</vt:lpstr>
      <vt:lpstr>ANN</vt:lpstr>
      <vt:lpstr>ANN vs. SNN</vt:lpstr>
      <vt:lpstr>ANN vs. SNN</vt:lpstr>
      <vt:lpstr>Input encoding</vt:lpstr>
      <vt:lpstr>Poisson model of spike generation</vt:lpstr>
      <vt:lpstr>Poisson model of spike generation</vt:lpstr>
      <vt:lpstr>Poisson model of spike generation</vt:lpstr>
      <vt:lpstr>Poisson model of spike generation</vt:lpstr>
      <vt:lpstr>Poisson model of spike generation</vt:lpstr>
      <vt:lpstr>SNN: spikes</vt:lpstr>
      <vt:lpstr>SNN: spikes</vt:lpstr>
      <vt:lpstr>SNN Problem</vt:lpstr>
      <vt:lpstr>Architecture of snn</vt:lpstr>
      <vt:lpstr>Rate-based learning</vt:lpstr>
      <vt:lpstr>Synaptic plasticity</vt:lpstr>
      <vt:lpstr>Spike-timing-dependent plasticity (STDp)</vt:lpstr>
      <vt:lpstr>Neuron model</vt:lpstr>
      <vt:lpstr>Synapse model</vt:lpstr>
      <vt:lpstr>homoeostasis</vt:lpstr>
      <vt:lpstr>Competitive learning</vt:lpstr>
      <vt:lpstr>Training &amp; testing</vt:lpstr>
      <vt:lpstr>performance</vt:lpstr>
      <vt:lpstr>performance</vt:lpstr>
      <vt:lpstr>shortcomings</vt:lpstr>
      <vt:lpstr>References</vt:lpstr>
      <vt:lpstr>Neuron models</vt:lpstr>
      <vt:lpstr>ANN-SNN-Transformation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312</cp:revision>
  <dcterms:created xsi:type="dcterms:W3CDTF">2023-03-17T05:45:49Z</dcterms:created>
  <dcterms:modified xsi:type="dcterms:W3CDTF">2023-07-13T07:06:03Z</dcterms:modified>
</cp:coreProperties>
</file>