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2" r:id="rId3"/>
    <p:sldId id="355" r:id="rId4"/>
    <p:sldId id="354" r:id="rId5"/>
    <p:sldId id="356" r:id="rId6"/>
    <p:sldId id="357" r:id="rId7"/>
    <p:sldId id="368" r:id="rId8"/>
    <p:sldId id="353" r:id="rId9"/>
    <p:sldId id="366" r:id="rId10"/>
    <p:sldId id="358" r:id="rId11"/>
    <p:sldId id="369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7" r:id="rId20"/>
    <p:sldId id="370" r:id="rId2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36" autoAdjust="0"/>
  </p:normalViewPr>
  <p:slideViewPr>
    <p:cSldViewPr snapToGrid="0">
      <p:cViewPr varScale="1">
        <p:scale>
          <a:sx n="94" d="100"/>
          <a:sy n="94" d="100"/>
        </p:scale>
        <p:origin x="58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03.07.2023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03.07.2023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↔</m:t>
                    </m:r>
                  </m:oMath>
                </a14:m>
                <a:r>
                  <a:rPr lang="en-IE" dirty="0"/>
                  <a:t> decay</a:t>
                </a:r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(𝐸_𝑟𝑒𝑠𝑡−𝑉)≠0  ↔</a:t>
                </a:r>
                <a:r>
                  <a:rPr lang="en-IE" dirty="0"/>
                  <a:t> decay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904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I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I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𝑔𝑒</a:t>
                </a:r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8749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∑▒</a:t>
                </a:r>
                <a:r>
                  <a:rPr lang="de-DE" sz="800" b="0" i="0">
                    <a:latin typeface="Cambria Math" panose="02040503050406030204" pitchFamily="18" charset="0"/>
                  </a:rPr>
                  <a:t>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7196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</a:t>
                </a:r>
                <a:r>
                  <a:rPr lang="de-DE" sz="800" b="0" i="0">
                    <a:latin typeface="Cambria Math" panose="02040503050406030204" pitchFamily="18" charset="0"/>
                  </a:rPr>
                  <a:t>▒: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7923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0 to 255 proportional to 0 to 65.75Hz</a:t>
            </a:r>
          </a:p>
          <a:p>
            <a:r>
              <a:rPr lang="en-IE" dirty="0"/>
              <a:t>independent spike hypothesis (generation)</a:t>
            </a:r>
          </a:p>
          <a:p>
            <a:r>
              <a:rPr lang="en-IE" dirty="0"/>
              <a:t>Firing rate: spikes/second</a:t>
            </a:r>
          </a:p>
          <a:p>
            <a:r>
              <a:rPr lang="en-IE" dirty="0"/>
              <a:t>Problem: spike assigned to discrete bin != continuous time value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7256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193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2516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 per input pixel</a:t>
            </a:r>
          </a:p>
          <a:p>
            <a:r>
              <a:rPr lang="en-IE" dirty="0"/>
              <a:t>Input-preprocessing: all-to-all</a:t>
            </a:r>
          </a:p>
          <a:p>
            <a:r>
              <a:rPr lang="en-IE" dirty="0" err="1"/>
              <a:t>Exc:inh</a:t>
            </a:r>
            <a:r>
              <a:rPr lang="en-IE" dirty="0"/>
              <a:t> = 1:1 vs. bio 4:1</a:t>
            </a:r>
          </a:p>
          <a:p>
            <a:r>
              <a:rPr lang="en-IE" dirty="0" err="1"/>
              <a:t>Exc-inh</a:t>
            </a:r>
            <a:r>
              <a:rPr lang="en-IE" dirty="0"/>
              <a:t>: one-to-one</a:t>
            </a:r>
          </a:p>
          <a:p>
            <a:r>
              <a:rPr lang="en-IE" dirty="0" err="1"/>
              <a:t>Inh-exc</a:t>
            </a:r>
            <a:r>
              <a:rPr lang="en-IE" dirty="0"/>
              <a:t>: almost all-to-all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426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Membrane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Potentiation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E" dirty="0"/>
              </a:p>
              <a:p>
                <a:r>
                  <a:rPr lang="en-IE" dirty="0"/>
                  <a:t>Depression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𝑉_𝑚𝑒𝑚</a:t>
                </a:r>
                <a:endParaRPr lang="en-IE" dirty="0"/>
              </a:p>
              <a:p>
                <a:r>
                  <a:rPr lang="en-IE" dirty="0"/>
                  <a:t>Membrane threshold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𝑡ℎ</a:t>
                </a:r>
                <a:endParaRPr lang="en-IE" dirty="0"/>
              </a:p>
              <a:p>
                <a:r>
                  <a:rPr lang="en-IE" dirty="0"/>
                  <a:t>Potentiation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𝑤^+</a:t>
                </a:r>
                <a:endParaRPr lang="en-IE" dirty="0"/>
              </a:p>
              <a:p>
                <a:r>
                  <a:rPr lang="en-IE" dirty="0"/>
                  <a:t>Depression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6522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resynaptic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trace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arget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resynaptic trace</a:t>
                </a:r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t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arget value</a:t>
                </a:r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𝑥_𝑝𝑟𝑒</a:t>
                </a:r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𝑥_𝑡𝑎𝑟  → </a:t>
                </a:r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2323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E8E674-5A3C-4E41-B675-DF798F36FFF9}" type="datetime1">
              <a:rPr lang="de-DE" noProof="0" smtClean="0"/>
              <a:t>03.07.2023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8A092-F5EB-40C5-9BE7-33189D7F2100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1AF2FF-A5B6-4F63-8CE5-24A019D51C0F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B72143-CFF6-4A90-A65A-82F4BB6A8DF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2368B2-B9B0-4ADC-BB2E-71F49A4571AE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FA39A-C88E-4966-9190-454C89DCDCB0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BA3D9-E5EB-4984-8E15-E283D0CE22CC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7B131-5DB4-41B5-8BB5-82E9B9EE2038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0A0252-ADF6-4CEB-9399-74098B26A84D}" type="datetime1">
              <a:rPr lang="de-DE" noProof="0" smtClean="0"/>
              <a:t>03.07.2023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Statistical methods for tax fraud identification</a:t>
            </a:r>
            <a:r>
              <a:rPr lang="de-DE" dirty="0"/>
              <a:t>			</a:t>
            </a:r>
            <a:r>
              <a:rPr lang="en-US" dirty="0"/>
              <a:t>			</a:t>
            </a:r>
            <a:r>
              <a:rPr lang="de-DE" dirty="0"/>
              <a:t>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0FABB-E960-488F-8706-9D73AAFC5F8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81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49" y="629082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62EA614-C44A-4614-A011-F33802B5C32D}" type="datetime1">
              <a:rPr lang="de-DE" noProof="0" smtClean="0"/>
              <a:t>03.07.2023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0" y="6286500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298" y="629082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29F5469-0B1C-F67E-7E81-407B9575F7C5}"/>
              </a:ext>
            </a:extLst>
          </p:cNvPr>
          <p:cNvSpPr/>
          <p:nvPr userDrawn="1"/>
        </p:nvSpPr>
        <p:spPr>
          <a:xfrm>
            <a:off x="9450808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DC48F0-EE7B-44F9-C3C2-0F427EE156CE}"/>
              </a:ext>
            </a:extLst>
          </p:cNvPr>
          <p:cNvSpPr/>
          <p:nvPr userDrawn="1"/>
        </p:nvSpPr>
        <p:spPr>
          <a:xfrm>
            <a:off x="5026209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FFBC85B-7799-A67B-C65D-00C21BD45853}"/>
              </a:ext>
            </a:extLst>
          </p:cNvPr>
          <p:cNvSpPr/>
          <p:nvPr userDrawn="1"/>
        </p:nvSpPr>
        <p:spPr>
          <a:xfrm>
            <a:off x="724095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834E73E-2524-8415-9496-CAD84DD52800}"/>
              </a:ext>
            </a:extLst>
          </p:cNvPr>
          <p:cNvSpPr/>
          <p:nvPr userDrawn="1"/>
        </p:nvSpPr>
        <p:spPr>
          <a:xfrm>
            <a:off x="58119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9A45-A734-14C1-B05D-576A7B91F478}"/>
              </a:ext>
            </a:extLst>
          </p:cNvPr>
          <p:cNvSpPr/>
          <p:nvPr userDrawn="1"/>
        </p:nvSpPr>
        <p:spPr>
          <a:xfrm>
            <a:off x="2804338" y="454401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4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C94C5F-34E7-CB76-FABB-3FA5E1E37B57}"/>
              </a:ext>
            </a:extLst>
          </p:cNvPr>
          <p:cNvSpPr/>
          <p:nvPr/>
        </p:nvSpPr>
        <p:spPr>
          <a:xfrm>
            <a:off x="446533" y="3429001"/>
            <a:ext cx="11260667" cy="2961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6600" dirty="0"/>
              <a:t>Optimization of Spiking Neural Network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3"/>
    </mc:Choice>
    <mc:Fallback xmlns="">
      <p:transition spd="slow" advTm="127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3926DD-84B2-F6E3-9B11-E6A9189B3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27904" b="56435"/>
          <a:stretch/>
        </p:blipFill>
        <p:spPr>
          <a:xfrm>
            <a:off x="7351032" y="3480434"/>
            <a:ext cx="3354632" cy="883435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89962-90B7-630C-FB4B-9E86BE5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7648A-094B-F535-A670-339967C5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10</a:t>
            </a:fld>
            <a:endParaRPr lang="de-DE" noProof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10FB74-6E30-906E-FB45-DCD8984DF0D5}"/>
              </a:ext>
            </a:extLst>
          </p:cNvPr>
          <p:cNvCxnSpPr/>
          <p:nvPr/>
        </p:nvCxnSpPr>
        <p:spPr>
          <a:xfrm>
            <a:off x="7351032" y="4186218"/>
            <a:ext cx="33546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02B12B-B4D9-0E3A-45DA-EF0CA4A45FB8}"/>
              </a:ext>
            </a:extLst>
          </p:cNvPr>
          <p:cNvCxnSpPr>
            <a:cxnSpLocks/>
          </p:cNvCxnSpPr>
          <p:nvPr/>
        </p:nvCxnSpPr>
        <p:spPr>
          <a:xfrm flipV="1">
            <a:off x="7351032" y="3276600"/>
            <a:ext cx="0" cy="909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36781B7-BFD9-425B-6D16-B6BAD09E66B0}"/>
              </a:ext>
            </a:extLst>
          </p:cNvPr>
          <p:cNvSpPr txBox="1"/>
          <p:nvPr/>
        </p:nvSpPr>
        <p:spPr>
          <a:xfrm>
            <a:off x="10672208" y="409037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</a:t>
            </a:r>
          </a:p>
        </p:txBody>
      </p:sp>
      <p:pic>
        <p:nvPicPr>
          <p:cNvPr id="24" name="Grafik 2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62D0BE62-B453-1731-437E-26E5789A6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329" y="2143441"/>
            <a:ext cx="2452052" cy="412417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0CA99EC-884F-29AD-87CE-0B2D7453753F}"/>
              </a:ext>
            </a:extLst>
          </p:cNvPr>
          <p:cNvSpPr txBox="1"/>
          <p:nvPr/>
        </p:nvSpPr>
        <p:spPr>
          <a:xfrm>
            <a:off x="9825100" y="5898285"/>
            <a:ext cx="186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</a:t>
            </a:r>
            <a:endParaRPr lang="en-IE" dirty="0"/>
          </a:p>
        </p:txBody>
      </p:sp>
      <p:pic>
        <p:nvPicPr>
          <p:cNvPr id="27" name="Grafik 26" descr="Ein Bild, das Schrift, Text, Reihe, Diagramm enthält.&#10;&#10;Automatisch generierte Beschreibung">
            <a:extLst>
              <a:ext uri="{FF2B5EF4-FFF2-40B4-BE49-F238E27FC236}">
                <a16:creationId xmlns:a16="http://schemas.microsoft.com/office/drawing/2014/main" id="{56639F20-417B-2D88-663A-06B4191B5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062" y="2854960"/>
            <a:ext cx="7444745" cy="19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9BE8EF9-8C72-CE3F-6A34-F75ABE271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8" r="94" b="4102"/>
          <a:stretch/>
        </p:blipFill>
        <p:spPr>
          <a:xfrm>
            <a:off x="5497665" y="2005458"/>
            <a:ext cx="4216567" cy="4344965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umsplatzhalter 4">
            <a:extLst>
              <a:ext uri="{FF2B5EF4-FFF2-40B4-BE49-F238E27FC236}">
                <a16:creationId xmlns:a16="http://schemas.microsoft.com/office/drawing/2014/main" id="{09C84F6E-D8E3-93E3-F747-E99CB331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25" name="Foliennummernplatzhalter 6">
            <a:extLst>
              <a:ext uri="{FF2B5EF4-FFF2-40B4-BE49-F238E27FC236}">
                <a16:creationId xmlns:a16="http://schemas.microsoft.com/office/drawing/2014/main" id="{D1B62AD2-AACD-DEA3-A952-90826BD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11</a:t>
            </a:fld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FF8123F-0DC7-60B9-ACB0-0A5891C9541B}"/>
              </a:ext>
            </a:extLst>
          </p:cNvPr>
          <p:cNvSpPr/>
          <p:nvPr/>
        </p:nvSpPr>
        <p:spPr>
          <a:xfrm>
            <a:off x="5497665" y="3222343"/>
            <a:ext cx="4216567" cy="3014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CF231D-216F-4726-C7DA-16DD0437015D}"/>
              </a:ext>
            </a:extLst>
          </p:cNvPr>
          <p:cNvSpPr/>
          <p:nvPr/>
        </p:nvSpPr>
        <p:spPr>
          <a:xfrm>
            <a:off x="5934544" y="4861097"/>
            <a:ext cx="3779688" cy="153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AC353F-7BC8-13E0-4113-77909A482789}"/>
              </a:ext>
            </a:extLst>
          </p:cNvPr>
          <p:cNvSpPr/>
          <p:nvPr/>
        </p:nvSpPr>
        <p:spPr>
          <a:xfrm>
            <a:off x="6359027" y="4598568"/>
            <a:ext cx="2948805" cy="516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498C995-0C85-966C-5222-906333D76AD3}"/>
              </a:ext>
            </a:extLst>
          </p:cNvPr>
          <p:cNvSpPr/>
          <p:nvPr/>
        </p:nvSpPr>
        <p:spPr bwMode="auto">
          <a:xfrm>
            <a:off x="743339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5D187C0-E690-56F4-64FC-29360B989A41}"/>
              </a:ext>
            </a:extLst>
          </p:cNvPr>
          <p:cNvSpPr/>
          <p:nvPr/>
        </p:nvSpPr>
        <p:spPr bwMode="auto">
          <a:xfrm>
            <a:off x="869323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2973717-673F-4D39-BEAB-EA7E1DF52C10}"/>
              </a:ext>
            </a:extLst>
          </p:cNvPr>
          <p:cNvSpPr/>
          <p:nvPr/>
        </p:nvSpPr>
        <p:spPr bwMode="auto">
          <a:xfrm>
            <a:off x="7498400" y="3725266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A589C2E-78E4-79E8-10E6-E9690ABC1BE0}"/>
              </a:ext>
            </a:extLst>
          </p:cNvPr>
          <p:cNvSpPr/>
          <p:nvPr/>
        </p:nvSpPr>
        <p:spPr bwMode="auto">
          <a:xfrm>
            <a:off x="8722827" y="3738641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23FC135-D318-0A11-2613-285F855BCEAB}"/>
              </a:ext>
            </a:extLst>
          </p:cNvPr>
          <p:cNvSpPr txBox="1"/>
          <p:nvPr/>
        </p:nvSpPr>
        <p:spPr>
          <a:xfrm>
            <a:off x="9724685" y="4557112"/>
            <a:ext cx="1886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[1]03.07.23 https://www.frontiersin.org/articles/10.3389/fnins.2019.00812/full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20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3" grpId="1" animBg="1"/>
      <p:bldP spid="34" grpId="0" animBg="1"/>
      <p:bldP spid="34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49A99EA-8927-7922-975F-2D61615D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FA6BA-20EA-2269-526F-39CC9182D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6606" y="2331557"/>
            <a:ext cx="5422390" cy="3633047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IE" dirty="0"/>
              <a:t>Biologically plausible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Input values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Temporal dependencies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1708E-F4CE-401C-3E92-99FED976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A30E14-AE4F-1DE5-A170-173DB59F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2F9A0-23CC-C4E0-5D5C-110ABB74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12</a:t>
            </a:fld>
            <a:endParaRPr lang="de-DE" noProof="0"/>
          </a:p>
        </p:txBody>
      </p:sp>
      <p:pic>
        <p:nvPicPr>
          <p:cNvPr id="9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63F2120-D15A-EEF1-9AC9-DCE9A038B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8444" t="10447" r="94" b="34880"/>
          <a:stretch/>
        </p:blipFill>
        <p:spPr>
          <a:xfrm>
            <a:off x="676926" y="3964985"/>
            <a:ext cx="3281282" cy="216335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778DEF0-8E01-B02E-473A-FF5BDADF1A36}"/>
              </a:ext>
            </a:extLst>
          </p:cNvPr>
          <p:cNvSpPr txBox="1"/>
          <p:nvPr/>
        </p:nvSpPr>
        <p:spPr>
          <a:xfrm>
            <a:off x="9724685" y="4557112"/>
            <a:ext cx="1886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[1]03.07.23 https://www.frontiersin.org/articles/10.3389/fnins.2019.00812/full</a:t>
            </a:r>
            <a:endParaRPr lang="en-IE" dirty="0"/>
          </a:p>
        </p:txBody>
      </p:sp>
      <p:pic>
        <p:nvPicPr>
          <p:cNvPr id="8" name="Grafik 7" descr="Nerv mit einfarbiger Füllung">
            <a:extLst>
              <a:ext uri="{FF2B5EF4-FFF2-40B4-BE49-F238E27FC236}">
                <a16:creationId xmlns:a16="http://schemas.microsoft.com/office/drawing/2014/main" id="{FDF8A719-5380-A5AA-29B2-2C4CEF7A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4755" y="1894353"/>
            <a:ext cx="1836870" cy="183687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FD398CC-4686-2043-F82D-D61ED4B8E897}"/>
              </a:ext>
            </a:extLst>
          </p:cNvPr>
          <p:cNvCxnSpPr>
            <a:cxnSpLocks/>
          </p:cNvCxnSpPr>
          <p:nvPr/>
        </p:nvCxnSpPr>
        <p:spPr>
          <a:xfrm flipV="1">
            <a:off x="4201175" y="2619151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96F526-1CA5-14F6-1C9F-FDE88B892A41}"/>
              </a:ext>
            </a:extLst>
          </p:cNvPr>
          <p:cNvCxnSpPr>
            <a:cxnSpLocks/>
          </p:cNvCxnSpPr>
          <p:nvPr/>
        </p:nvCxnSpPr>
        <p:spPr>
          <a:xfrm flipV="1">
            <a:off x="4196476" y="4551830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8A92353-230A-427B-FC12-410F4DCDB9F0}"/>
              </a:ext>
            </a:extLst>
          </p:cNvPr>
          <p:cNvCxnSpPr>
            <a:cxnSpLocks/>
          </p:cNvCxnSpPr>
          <p:nvPr/>
        </p:nvCxnSpPr>
        <p:spPr>
          <a:xfrm flipV="1">
            <a:off x="4201175" y="5563666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B238094-1A42-F321-533E-85182ABAA5C7}"/>
              </a:ext>
            </a:extLst>
          </p:cNvPr>
          <p:cNvSpPr/>
          <p:nvPr/>
        </p:nvSpPr>
        <p:spPr>
          <a:xfrm>
            <a:off x="1245153" y="5978219"/>
            <a:ext cx="2630335" cy="30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ED5873EE-F88D-54BC-EF2C-68AC113B0E2B}"/>
              </a:ext>
            </a:extLst>
          </p:cNvPr>
          <p:cNvSpPr/>
          <p:nvPr/>
        </p:nvSpPr>
        <p:spPr>
          <a:xfrm>
            <a:off x="8301862" y="2184805"/>
            <a:ext cx="257175" cy="3788132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07B214-BE5C-FB49-8707-6EB5C6164A2E}"/>
              </a:ext>
            </a:extLst>
          </p:cNvPr>
          <p:cNvSpPr txBox="1"/>
          <p:nvPr/>
        </p:nvSpPr>
        <p:spPr>
          <a:xfrm>
            <a:off x="8767639" y="3830241"/>
            <a:ext cx="144135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Optimizing parameters</a:t>
            </a:r>
          </a:p>
        </p:txBody>
      </p:sp>
    </p:spTree>
    <p:extLst>
      <p:ext uri="{BB962C8B-B14F-4D97-AF65-F5344CB8AC3E}">
        <p14:creationId xmlns:p14="http://schemas.microsoft.com/office/powerpoint/2010/main" val="8492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A6C5A-1D3F-E816-1612-3C4FE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of </a:t>
            </a:r>
            <a:r>
              <a:rPr lang="en-IE" dirty="0" err="1"/>
              <a:t>snn</a:t>
            </a:r>
            <a:endParaRPr lang="en-I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5212A69-9E82-37D1-6528-952770E0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3360" y="2228003"/>
            <a:ext cx="3777448" cy="3633047"/>
          </a:xfrm>
        </p:spPr>
        <p:txBody>
          <a:bodyPr/>
          <a:lstStyle/>
          <a:p>
            <a:r>
              <a:rPr lang="en-IE" dirty="0"/>
              <a:t>Input layer: 28x28 neurons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Preprocessing layer</a:t>
            </a:r>
          </a:p>
          <a:p>
            <a:pPr lvl="1"/>
            <a:r>
              <a:rPr lang="en-IE" dirty="0"/>
              <a:t>Excitatory neuros</a:t>
            </a:r>
          </a:p>
          <a:p>
            <a:pPr lvl="1"/>
            <a:r>
              <a:rPr lang="en-IE" dirty="0"/>
              <a:t>Inhibitory neurons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48386-AD91-A0C6-5237-F3623E12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7427E-4F55-B84D-894A-61EDB3C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B87D6-20C4-2180-C402-FAB6D48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13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285CEF-D7DE-4B0C-4E54-0D197E50FC09}"/>
              </a:ext>
            </a:extLst>
          </p:cNvPr>
          <p:cNvSpPr txBox="1"/>
          <p:nvPr/>
        </p:nvSpPr>
        <p:spPr>
          <a:xfrm>
            <a:off x="473640" y="5782215"/>
            <a:ext cx="937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 03.07.2023 https://www.researchgate.net/figure/The-architecture-of-a-spiking-neural-network-SNN-The-network-consists-of-an-input_fig1_342529143</a:t>
            </a:r>
            <a:endParaRPr lang="en-I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01EDF4D-FE02-1299-9EA5-6C4BE8148FD3}"/>
              </a:ext>
            </a:extLst>
          </p:cNvPr>
          <p:cNvSpPr/>
          <p:nvPr/>
        </p:nvSpPr>
        <p:spPr>
          <a:xfrm>
            <a:off x="8967455" y="487006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/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nhibition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competition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nhaltsplatzhalter 19" descr="Ein Bild, das Reihe, Diagramm, Kreis, Screenshot enthält.&#10;&#10;Automatisch generierte Beschreibung">
            <a:extLst>
              <a:ext uri="{FF2B5EF4-FFF2-40B4-BE49-F238E27FC236}">
                <a16:creationId xmlns:a16="http://schemas.microsoft.com/office/drawing/2014/main" id="{863F5220-7902-9CF9-9946-120E4D73E3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-28" t="1999" r="28" b="11031"/>
          <a:stretch/>
        </p:blipFill>
        <p:spPr>
          <a:xfrm>
            <a:off x="473639" y="1982876"/>
            <a:ext cx="7052545" cy="3571934"/>
          </a:xfr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902FB73-FC45-EA17-BD5B-A66831C95F31}"/>
              </a:ext>
            </a:extLst>
          </p:cNvPr>
          <p:cNvSpPr/>
          <p:nvPr/>
        </p:nvSpPr>
        <p:spPr>
          <a:xfrm>
            <a:off x="2357120" y="1982875"/>
            <a:ext cx="883920" cy="3633047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F830832-DCCA-87BB-9EC6-3004264E540A}"/>
              </a:ext>
            </a:extLst>
          </p:cNvPr>
          <p:cNvSpPr/>
          <p:nvPr/>
        </p:nvSpPr>
        <p:spPr>
          <a:xfrm>
            <a:off x="4469199" y="2346960"/>
            <a:ext cx="3136749" cy="292524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6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F9E2C-B5CC-EE24-B9A0-8DF8734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Synaptic plasticity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8CCA7-58AF-F8AB-B5A5-B298E811D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574247" cy="3633047"/>
          </a:xfrm>
        </p:spPr>
        <p:txBody>
          <a:bodyPr/>
          <a:lstStyle/>
          <a:p>
            <a:r>
              <a:rPr lang="en-IE" dirty="0"/>
              <a:t>Mathematic formulae </a:t>
            </a:r>
          </a:p>
          <a:p>
            <a:r>
              <a:rPr lang="en-IE" dirty="0"/>
              <a:t>Activity-dependent modification of synaptic weights</a:t>
            </a:r>
          </a:p>
          <a:p>
            <a:r>
              <a:rPr lang="en-IE" dirty="0"/>
              <a:t>Abstract: timing of spikes</a:t>
            </a:r>
          </a:p>
          <a:p>
            <a:r>
              <a:rPr lang="en-IE" dirty="0"/>
              <a:t>Detailed: state variables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CEE99-37C1-6BBA-C740-0928323F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E4A45-67A7-713E-07B4-5B9D296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D444D5-FF1F-8D63-F795-BC85D67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14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D5BDBA-5A97-0280-3674-B34CC15FB489}"/>
              </a:ext>
            </a:extLst>
          </p:cNvPr>
          <p:cNvSpPr/>
          <p:nvPr/>
        </p:nvSpPr>
        <p:spPr>
          <a:xfrm>
            <a:off x="5417603" y="3125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488AE4-2963-5F2C-9A35-93FD7FD91E06}"/>
              </a:ext>
            </a:extLst>
          </p:cNvPr>
          <p:cNvSpPr/>
          <p:nvPr/>
        </p:nvSpPr>
        <p:spPr>
          <a:xfrm>
            <a:off x="8126512" y="313693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2CE91FD-4CBD-7AF1-7DFD-25516C32863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643940" y="3234052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B9A60B9-03A7-F3C8-D1AF-56A0066D6B75}"/>
              </a:ext>
            </a:extLst>
          </p:cNvPr>
          <p:cNvSpPr txBox="1"/>
          <p:nvPr/>
        </p:nvSpPr>
        <p:spPr>
          <a:xfrm>
            <a:off x="5427098" y="3300311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/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18BF3C48-90D5-62D9-ED79-CC7C33E3B4A6}"/>
              </a:ext>
            </a:extLst>
          </p:cNvPr>
          <p:cNvSpPr txBox="1"/>
          <p:nvPr/>
        </p:nvSpPr>
        <p:spPr>
          <a:xfrm>
            <a:off x="8135127" y="330031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44EC9D-0310-3558-A9B3-06BACB8786D3}"/>
              </a:ext>
            </a:extLst>
          </p:cNvPr>
          <p:cNvSpPr txBox="1"/>
          <p:nvPr/>
        </p:nvSpPr>
        <p:spPr>
          <a:xfrm>
            <a:off x="5150286" y="2484743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D6B290-6CEF-6627-5604-90A195592CCB}"/>
              </a:ext>
            </a:extLst>
          </p:cNvPr>
          <p:cNvSpPr txBox="1"/>
          <p:nvPr/>
        </p:nvSpPr>
        <p:spPr>
          <a:xfrm>
            <a:off x="7897854" y="2517553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/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/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F98ACC6D-5462-823E-F79A-DB56F77050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653040" y="3315306"/>
            <a:ext cx="3088215" cy="315520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3770F2B6-F285-6F4B-E473-AA9A49F23821}"/>
              </a:ext>
            </a:extLst>
          </p:cNvPr>
          <p:cNvSpPr txBox="1"/>
          <p:nvPr/>
        </p:nvSpPr>
        <p:spPr>
          <a:xfrm>
            <a:off x="10188533" y="3015843"/>
            <a:ext cx="179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74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8" grpId="0" animBg="1"/>
      <p:bldP spid="18" grpId="1" animBg="1"/>
      <p:bldP spid="19" grpId="0" animBg="1"/>
      <p:bldP spid="19" grpId="1" animBg="1"/>
      <p:bldP spid="17" grpId="0"/>
      <p:bldP spid="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02C1A-AE72-5E3F-1605-F0BD7311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Spike-timing-dependent plasticity (</a:t>
            </a:r>
            <a:r>
              <a:rPr lang="en-IE" dirty="0" err="1"/>
              <a:t>STDp</a:t>
            </a:r>
            <a:r>
              <a:rPr lang="en-I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Synaptic learning rule</a:t>
                </a:r>
              </a:p>
              <a:p>
                <a:r>
                  <a:rPr lang="en-IE" dirty="0"/>
                  <a:t>Synapse weight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degree of causality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BE8F73-FD0A-5F71-3370-68AEAC32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96B1E-C01B-39AA-4EA6-04C8886E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5CF52-5240-8E9D-241C-C2221794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15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C16E0E9-8FB7-90CE-9D5F-72548E692A90}"/>
              </a:ext>
            </a:extLst>
          </p:cNvPr>
          <p:cNvSpPr/>
          <p:nvPr/>
        </p:nvSpPr>
        <p:spPr bwMode="auto">
          <a:xfrm>
            <a:off x="7072887" y="3891279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/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earning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04190B6-B8EB-66AA-50DB-2FF70294B3B6}"/>
              </a:ext>
            </a:extLst>
          </p:cNvPr>
          <p:cNvSpPr/>
          <p:nvPr/>
        </p:nvSpPr>
        <p:spPr bwMode="auto">
          <a:xfrm>
            <a:off x="7326443" y="3854734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/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resynaptic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trace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41E00EAA-1451-F1C4-1B9E-7394F4585DB7}"/>
              </a:ext>
            </a:extLst>
          </p:cNvPr>
          <p:cNvSpPr/>
          <p:nvPr/>
        </p:nvSpPr>
        <p:spPr bwMode="auto">
          <a:xfrm>
            <a:off x="8013115" y="385557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/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arget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CCC2B043-765F-0EDA-7F69-397B64B171A8}"/>
              </a:ext>
            </a:extLst>
          </p:cNvPr>
          <p:cNvSpPr/>
          <p:nvPr/>
        </p:nvSpPr>
        <p:spPr bwMode="auto">
          <a:xfrm>
            <a:off x="8642737" y="387598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/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eight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limit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774CF52A-C202-7232-9DE6-379CA2876791}"/>
              </a:ext>
            </a:extLst>
          </p:cNvPr>
          <p:cNvSpPr/>
          <p:nvPr/>
        </p:nvSpPr>
        <p:spPr bwMode="auto">
          <a:xfrm>
            <a:off x="9715022" y="3875988"/>
            <a:ext cx="244009" cy="285319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/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ependence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previous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weight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9C485A32-821C-83D5-3369-DAA95851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45" y="2946400"/>
            <a:ext cx="6485162" cy="26474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0513C5-39A5-46B5-9FAF-D47A233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Leaky-integrate-and-fire (LIF) neuron </a:t>
                </a:r>
                <a:r>
                  <a:rPr lang="en-IE" i="1" dirty="0" err="1"/>
                  <a:t>i</a:t>
                </a:r>
                <a:endParaRPr lang="en-IE" dirty="0"/>
              </a:p>
              <a:p>
                <a:pPr lvl="1"/>
                <a:r>
                  <a:rPr lang="en-IE" dirty="0"/>
                  <a:t>Membrane voltage/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E" i="1" dirty="0"/>
              </a:p>
              <a:p>
                <a:pPr lvl="1"/>
                <a:r>
                  <a:rPr lang="en-IE" dirty="0"/>
                  <a:t>Influenced by excitatory/ inhibitory synapses</a:t>
                </a:r>
              </a:p>
              <a:p>
                <a:pPr lvl="1"/>
                <a:r>
                  <a:rPr lang="en-IE" dirty="0"/>
                  <a:t>Decay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𝑒𝑥𝑐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9683D-67F9-AF1A-5A24-CDBBD622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EBDA2F-7B9F-303E-E34F-CE6EF93F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2AB44-6431-2283-7248-F350B7E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16</a:t>
            </a:fld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0C15FC-00E7-2559-E9F2-0B877D4E5BFF}"/>
              </a:ext>
            </a:extLst>
          </p:cNvPr>
          <p:cNvSpPr/>
          <p:nvPr/>
        </p:nvSpPr>
        <p:spPr>
          <a:xfrm>
            <a:off x="7294881" y="3312160"/>
            <a:ext cx="558800" cy="4368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31A5CF-E273-839A-E2CA-2217C4BC1AFA}"/>
              </a:ext>
            </a:extLst>
          </p:cNvPr>
          <p:cNvSpPr/>
          <p:nvPr/>
        </p:nvSpPr>
        <p:spPr>
          <a:xfrm>
            <a:off x="7294880" y="4270136"/>
            <a:ext cx="3911599" cy="5253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17B834-FD01-5C85-32E7-A2C95DCBF071}"/>
              </a:ext>
            </a:extLst>
          </p:cNvPr>
          <p:cNvSpPr/>
          <p:nvPr/>
        </p:nvSpPr>
        <p:spPr bwMode="auto">
          <a:xfrm>
            <a:off x="8058887" y="3530600"/>
            <a:ext cx="1328953" cy="624840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C156614-27EB-43E4-E934-0D0112A3894E}"/>
              </a:ext>
            </a:extLst>
          </p:cNvPr>
          <p:cNvSpPr txBox="1"/>
          <p:nvPr/>
        </p:nvSpPr>
        <p:spPr>
          <a:xfrm>
            <a:off x="3870960" y="5493900"/>
            <a:ext cx="817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[1]03.07.23 https://www.researchgate.net/figure/A-model-of-a-LIF-neuron-The-graphic-right-shows-the-temporal-course-of-the-membrane_fig6_326696777</a:t>
            </a:r>
            <a:endParaRPr lang="en-I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DA7B388-F4CA-D6F9-F8CD-3AE8B5F825FF}"/>
              </a:ext>
            </a:extLst>
          </p:cNvPr>
          <p:cNvSpPr/>
          <p:nvPr/>
        </p:nvSpPr>
        <p:spPr bwMode="auto">
          <a:xfrm>
            <a:off x="8555151" y="3830611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0F5ACC2-4BA7-2675-63B6-961BCC7D0B97}"/>
              </a:ext>
            </a:extLst>
          </p:cNvPr>
          <p:cNvSpPr/>
          <p:nvPr/>
        </p:nvSpPr>
        <p:spPr bwMode="auto">
          <a:xfrm>
            <a:off x="10071317" y="3869823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CA8605-FE4E-BBBF-097F-103ADF6B447C}"/>
              </a:ext>
            </a:extLst>
          </p:cNvPr>
          <p:cNvSpPr/>
          <p:nvPr/>
        </p:nvSpPr>
        <p:spPr bwMode="auto">
          <a:xfrm>
            <a:off x="7249159" y="3807750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3B4E89-25C7-859C-2A78-0E32214AC8ED}"/>
              </a:ext>
            </a:extLst>
          </p:cNvPr>
          <p:cNvSpPr/>
          <p:nvPr/>
        </p:nvSpPr>
        <p:spPr bwMode="auto">
          <a:xfrm>
            <a:off x="10274944" y="3828107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D477F6F-245D-D4E9-EF46-4B296129DB48}"/>
              </a:ext>
            </a:extLst>
          </p:cNvPr>
          <p:cNvSpPr/>
          <p:nvPr/>
        </p:nvSpPr>
        <p:spPr bwMode="auto">
          <a:xfrm>
            <a:off x="8837944" y="3827569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/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esting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membrane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/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onductances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/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quilibrium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fik 24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ECF2D571-7894-1F2E-99C8-FE35B6CD5E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27" t="1455" r="2027"/>
          <a:stretch/>
        </p:blipFill>
        <p:spPr>
          <a:xfrm>
            <a:off x="5096284" y="2074062"/>
            <a:ext cx="6648675" cy="343846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D6459E6-DEB1-C56E-BC70-C903077D71F6}"/>
              </a:ext>
            </a:extLst>
          </p:cNvPr>
          <p:cNvSpPr/>
          <p:nvPr/>
        </p:nvSpPr>
        <p:spPr>
          <a:xfrm>
            <a:off x="7320870" y="2306320"/>
            <a:ext cx="1787241" cy="27347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7ED1C27-C9CA-BE87-D256-B130B7BE6BED}"/>
              </a:ext>
            </a:extLst>
          </p:cNvPr>
          <p:cNvSpPr txBox="1"/>
          <p:nvPr/>
        </p:nvSpPr>
        <p:spPr>
          <a:xfrm>
            <a:off x="3870960" y="5477299"/>
            <a:ext cx="817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[1]04.07.23 https://www.researchgate.net/figure/Illustration-of-membrane-potential-dynamics-for-a-neuron-with-th-05-and-t-1-The_fig1_353893118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37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7" grpId="0" animBg="1"/>
      <p:bldP spid="27" grpId="1" animBg="1"/>
      <p:bldP spid="28" grpId="0"/>
      <p:bldP spid="2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7F19-2C30-2EC8-F43D-66BC0207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Synapse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Synapse’s conductance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E" dirty="0"/>
                  <a:t>/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E" dirty="0"/>
                  <a:t>Influence of presynaptic neuron on another</a:t>
                </a:r>
              </a:p>
              <a:p>
                <a:pPr lvl="1"/>
                <a:r>
                  <a:rPr lang="en-IE" dirty="0"/>
                  <a:t>Presynaptic spike: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E" dirty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Presynaptic spike: decay</a:t>
                </a:r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IE" sz="1600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DFBEE-FD47-2294-7BC1-A2ED6B0A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0C4BB-E6DA-1240-9E07-09E9BEF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6BCD19-31E5-5901-65D6-BB8C6A3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17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93DBE8E-8C29-A2C0-21D7-841154721A1F}"/>
              </a:ext>
            </a:extLst>
          </p:cNvPr>
          <p:cNvSpPr/>
          <p:nvPr/>
        </p:nvSpPr>
        <p:spPr>
          <a:xfrm>
            <a:off x="1221380" y="5315437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655BA8D-8BAC-3F2A-3D29-E5DF9449513D}"/>
              </a:ext>
            </a:extLst>
          </p:cNvPr>
          <p:cNvSpPr/>
          <p:nvPr/>
        </p:nvSpPr>
        <p:spPr>
          <a:xfrm>
            <a:off x="3930289" y="5326959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E3AFDCF-AE8B-9D1B-FD9E-53355E8B58F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447717" y="5424079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D5CAFCB-55D1-12BB-C93B-6158201C2D79}"/>
              </a:ext>
            </a:extLst>
          </p:cNvPr>
          <p:cNvSpPr txBox="1"/>
          <p:nvPr/>
        </p:nvSpPr>
        <p:spPr>
          <a:xfrm>
            <a:off x="1230875" y="5490338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/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C0C38702-1BB8-5801-4AC7-05B7CABA5CEE}"/>
              </a:ext>
            </a:extLst>
          </p:cNvPr>
          <p:cNvSpPr txBox="1"/>
          <p:nvPr/>
        </p:nvSpPr>
        <p:spPr>
          <a:xfrm>
            <a:off x="3938904" y="5490339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245BDC6-C301-0E02-38EA-4B0B2CD38AD5}"/>
              </a:ext>
            </a:extLst>
          </p:cNvPr>
          <p:cNvSpPr txBox="1"/>
          <p:nvPr/>
        </p:nvSpPr>
        <p:spPr>
          <a:xfrm>
            <a:off x="954063" y="4674770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BED098-8F64-3D5B-1A7C-A16FDAF2EC97}"/>
              </a:ext>
            </a:extLst>
          </p:cNvPr>
          <p:cNvSpPr txBox="1"/>
          <p:nvPr/>
        </p:nvSpPr>
        <p:spPr>
          <a:xfrm>
            <a:off x="3701631" y="4707580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306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6F3A2-8B90-0309-D8C4-7C1CB592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homoeostasis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</p:spPr>
            <p:txBody>
              <a:bodyPr/>
              <a:lstStyle/>
              <a:p>
                <a:r>
                  <a:rPr lang="en-IE" dirty="0"/>
                  <a:t>Goal: neurons have similar firing rate</a:t>
                </a:r>
              </a:p>
              <a:p>
                <a:r>
                  <a:rPr lang="en-IE" dirty="0"/>
                  <a:t>Excitatory neuron’s membrane threshold: 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𝑡h𝑟𝑒𝑠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𝑡h𝑟𝑒𝑠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E" dirty="0"/>
              </a:p>
              <a:p>
                <a:pPr lvl="1"/>
                <a:r>
                  <a:rPr lang="en-IE" dirty="0"/>
                  <a:t>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  <a:blipFill>
                <a:blip r:embed="rId2"/>
                <a:stretch>
                  <a:fillRect l="-557" r="-111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4DB78-7456-CBB9-0958-61738F07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8879F9-6F2D-4141-CC99-ED6BDE3E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A96028-01C9-C372-801C-8C5580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18</a:t>
            </a:fld>
            <a:endParaRPr lang="de-DE" noProof="0"/>
          </a:p>
        </p:txBody>
      </p:sp>
      <p:pic>
        <p:nvPicPr>
          <p:cNvPr id="10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F1EE3646-4684-08C4-9B7E-6927DF831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8080" y="2579835"/>
            <a:ext cx="6891106" cy="256017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25B8A48-76F4-3651-6C36-F37092E1B6C9}"/>
              </a:ext>
            </a:extLst>
          </p:cNvPr>
          <p:cNvSpPr txBox="1"/>
          <p:nvPr/>
        </p:nvSpPr>
        <p:spPr>
          <a:xfrm>
            <a:off x="5191759" y="5355525"/>
            <a:ext cx="709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 neuron threshold paper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084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16B3E-3DD6-75F0-5265-E7CEDB4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 &amp;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FC2AE-0A33-8468-0592-7EAE960AA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Training</a:t>
            </a:r>
          </a:p>
          <a:p>
            <a:pPr lvl="1"/>
            <a:r>
              <a:rPr lang="en-IE" dirty="0"/>
              <a:t>150 </a:t>
            </a:r>
            <a:r>
              <a:rPr lang="en-IE" dirty="0" err="1"/>
              <a:t>ms</a:t>
            </a:r>
            <a:r>
              <a:rPr lang="en-IE" dirty="0"/>
              <a:t> phases without input between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3F73A6E-8081-69DA-4713-BE3DC360CB6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Testing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</a:t>
                </a:r>
              </a:p>
              <a:p>
                <a:pPr lvl="1"/>
                <a:r>
                  <a:rPr lang="en-IE" dirty="0"/>
                  <a:t>Class assignment to neuron</a:t>
                </a:r>
              </a:p>
              <a:p>
                <a:pPr lvl="2"/>
                <a:r>
                  <a:rPr lang="en-IE" dirty="0"/>
                  <a:t>Highest response to training set</a:t>
                </a:r>
              </a:p>
              <a:p>
                <a:pPr lvl="2"/>
                <a:r>
                  <a:rPr lang="en-IE" dirty="0"/>
                  <a:t>Labels</a:t>
                </a:r>
              </a:p>
              <a:p>
                <a:pPr lvl="1"/>
                <a:r>
                  <a:rPr lang="en-IE" dirty="0"/>
                  <a:t>Predictions</a:t>
                </a:r>
              </a:p>
              <a:p>
                <a:pPr lvl="2"/>
                <a:r>
                  <a:rPr lang="en-IE" dirty="0"/>
                  <a:t>Highest average firing rate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3F73A6E-8081-69DA-4713-BE3DC360C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30CE3-5691-8AA5-5BC5-7E2A6E7D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E81C1-2597-DC09-6DD6-0F30DF35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6CF2F-0D88-1C03-2FE5-ECCB022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534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95BC5-F315-277A-8DF9-2A37D54D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E195F-D179-2C4F-B1E3-9E9D0160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622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Biology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Biology to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ANN vs.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Spikes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Synaptic plasticity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STDP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Neuron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Homoeostasis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&amp; testing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7C41C-7C18-E087-8232-9A0C0DB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93A7A-F8DE-4803-1D69-3441CAB3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4A88A-1768-6D7C-A42C-11E6D6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9386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6FCCC-AA02-C7E2-3B13-6A2440FB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models</a:t>
            </a:r>
          </a:p>
        </p:txBody>
      </p:sp>
      <p:pic>
        <p:nvPicPr>
          <p:cNvPr id="10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E098D235-B1ED-B248-338F-51A2D5F8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60" y="2326640"/>
            <a:ext cx="11336926" cy="339344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FC67E-185A-E75D-CFFB-4A63DE51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66370A-D811-1987-F21E-6EDA801E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FB80B-8D44-6AB2-585B-0D623A56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20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9707C3-783B-B140-07E5-55E28642BF2F}"/>
              </a:ext>
            </a:extLst>
          </p:cNvPr>
          <p:cNvSpPr txBox="1"/>
          <p:nvPr/>
        </p:nvSpPr>
        <p:spPr>
          <a:xfrm>
            <a:off x="581190" y="5961432"/>
            <a:ext cx="953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 04.07.2023 https://oshears.github.io/adv-ml-2020-snn-project/pages/motivation.html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13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</a:t>
            </a:fld>
            <a:endParaRPr lang="de-DE" noProof="0"/>
          </a:p>
        </p:txBody>
      </p:sp>
      <p:pic>
        <p:nvPicPr>
          <p:cNvPr id="10" name="Grafik 9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2560B447-9136-2BE3-F14D-04A91E40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65" y="1828766"/>
            <a:ext cx="8025425" cy="447511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9724686" y="4772713"/>
            <a:ext cx="1886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[1]19.06.23 https://openbooks.lib.msu.edu/neuroscience/chapter/synapse-structure/</a:t>
            </a:r>
            <a:endParaRPr lang="en-I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7EAC31CE-6535-7E85-BD8A-3E8692F1D6AE}"/>
              </a:ext>
            </a:extLst>
          </p:cNvPr>
          <p:cNvSpPr/>
          <p:nvPr/>
        </p:nvSpPr>
        <p:spPr>
          <a:xfrm rot="16200000">
            <a:off x="6763691" y="5258030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/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13AEEED4-D783-AD1E-146B-CAA3B9C00387}"/>
              </a:ext>
            </a:extLst>
          </p:cNvPr>
          <p:cNvSpPr/>
          <p:nvPr/>
        </p:nvSpPr>
        <p:spPr bwMode="auto">
          <a:xfrm>
            <a:off x="7921782" y="4200807"/>
            <a:ext cx="425513" cy="452674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154CB92-ACE7-3370-F2CB-458B45D1ECEB}"/>
              </a:ext>
            </a:extLst>
          </p:cNvPr>
          <p:cNvSpPr/>
          <p:nvPr/>
        </p:nvSpPr>
        <p:spPr bwMode="auto">
          <a:xfrm>
            <a:off x="9249396" y="3954695"/>
            <a:ext cx="330724" cy="365125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F2EE88-EEEB-D3A8-2712-EA332295C8BE}"/>
              </a:ext>
            </a:extLst>
          </p:cNvPr>
          <p:cNvSpPr/>
          <p:nvPr/>
        </p:nvSpPr>
        <p:spPr>
          <a:xfrm>
            <a:off x="3548958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AF028F-0119-E6E3-6B24-C8DE4AB086E6}"/>
              </a:ext>
            </a:extLst>
          </p:cNvPr>
          <p:cNvSpPr/>
          <p:nvPr/>
        </p:nvSpPr>
        <p:spPr>
          <a:xfrm>
            <a:off x="6803650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D333EB8-9FC4-C5CC-B2F7-DD6935D9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9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42EDE-BF22-A22B-B506-305CE370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Spiking neural network (SNN)</a:t>
            </a:r>
            <a:br>
              <a:rPr lang="en-IE" dirty="0"/>
            </a:br>
            <a:endParaRPr lang="en-IE" dirty="0"/>
          </a:p>
        </p:txBody>
      </p:sp>
      <p:pic>
        <p:nvPicPr>
          <p:cNvPr id="11" name="Inhaltsplatzhalter 10" descr="Ladender Akku Silhouette">
            <a:extLst>
              <a:ext uri="{FF2B5EF4-FFF2-40B4-BE49-F238E27FC236}">
                <a16:creationId xmlns:a16="http://schemas.microsoft.com/office/drawing/2014/main" id="{F3C29458-3AE0-0C60-4865-80878BF025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297" y="4775764"/>
            <a:ext cx="914400" cy="914400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508A5D-CCAB-6032-7523-D85B057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1458" y="2228003"/>
            <a:ext cx="8449351" cy="3633047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Modelled on neurons of brain</a:t>
            </a:r>
          </a:p>
          <a:p>
            <a:pPr marL="0" indent="0">
              <a:buNone/>
            </a:pPr>
            <a:r>
              <a:rPr lang="en-IE" dirty="0"/>
              <a:t>Biologically plausible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Little power consumption</a:t>
            </a:r>
          </a:p>
          <a:p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AFD3F-1373-93DF-5C11-EEA9E71F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04.07.2023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2E565-116B-8733-63B1-0DEBF900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45D0B-7D9C-8562-5BD4-748DA2F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/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otivation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Nerv mit einfarbiger Füllung">
            <a:extLst>
              <a:ext uri="{FF2B5EF4-FFF2-40B4-BE49-F238E27FC236}">
                <a16:creationId xmlns:a16="http://schemas.microsoft.com/office/drawing/2014/main" id="{07C30F7E-D7F0-051F-7827-EA045075F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652" y="3803802"/>
            <a:ext cx="1020045" cy="10200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5CC5D70-1541-BD88-682F-6A3FB06DD6AD}"/>
              </a:ext>
            </a:extLst>
          </p:cNvPr>
          <p:cNvCxnSpPr>
            <a:cxnSpLocks/>
          </p:cNvCxnSpPr>
          <p:nvPr/>
        </p:nvCxnSpPr>
        <p:spPr>
          <a:xfrm flipV="1">
            <a:off x="2165778" y="421222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76631FC-D4F1-B70C-C56B-AB0A8845320A}"/>
              </a:ext>
            </a:extLst>
          </p:cNvPr>
          <p:cNvCxnSpPr>
            <a:cxnSpLocks/>
          </p:cNvCxnSpPr>
          <p:nvPr/>
        </p:nvCxnSpPr>
        <p:spPr>
          <a:xfrm flipV="1">
            <a:off x="2165778" y="5232964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0B1901-ADD1-E9AC-B713-CC9A823E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Model 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3EBCF-41C7-D934-1DB5-0103B61E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F2600-2720-C0A7-1CC2-4BFD6920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48B53-05C7-F234-BB8B-275E76E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799A902-EB12-F256-D4D9-FA992ED8C6E9}"/>
              </a:ext>
            </a:extLst>
          </p:cNvPr>
          <p:cNvSpPr txBox="1"/>
          <p:nvPr/>
        </p:nvSpPr>
        <p:spPr>
          <a:xfrm>
            <a:off x="473640" y="5782215"/>
            <a:ext cx="690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[1]19.06.23 https://openbooks.lib.msu.edu/neuroscience/chapter/synapse-structure/</a:t>
            </a:r>
            <a:endParaRPr lang="en-I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9757F5B-6D70-C8EF-F016-88A8C4F5F13A}"/>
              </a:ext>
            </a:extLst>
          </p:cNvPr>
          <p:cNvSpPr/>
          <p:nvPr/>
        </p:nvSpPr>
        <p:spPr>
          <a:xfrm>
            <a:off x="7880540" y="346196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A6809CD-4402-C14C-54D4-8BB098B2F6D0}"/>
              </a:ext>
            </a:extLst>
          </p:cNvPr>
          <p:cNvSpPr/>
          <p:nvPr/>
        </p:nvSpPr>
        <p:spPr>
          <a:xfrm>
            <a:off x="7885068" y="4768855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5322259-48D0-674D-4D3F-480631F2F2DA}"/>
              </a:ext>
            </a:extLst>
          </p:cNvPr>
          <p:cNvSpPr/>
          <p:nvPr/>
        </p:nvSpPr>
        <p:spPr>
          <a:xfrm>
            <a:off x="10566403" y="3887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B3E54D-5973-1BC0-552B-F813196DC585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8106877" y="3570602"/>
            <a:ext cx="2459526" cy="42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B0867B4-7247-1CAE-A7AA-50DE8DC2A90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8111405" y="3996052"/>
            <a:ext cx="2454998" cy="881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45F439-4488-00B0-8B6C-6D5FA154C268}"/>
              </a:ext>
            </a:extLst>
          </p:cNvPr>
          <p:cNvSpPr txBox="1"/>
          <p:nvPr/>
        </p:nvSpPr>
        <p:spPr>
          <a:xfrm>
            <a:off x="7863310" y="3673135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24FCF11-D995-6B51-AF3F-801A4A0D8D9D}"/>
              </a:ext>
            </a:extLst>
          </p:cNvPr>
          <p:cNvSpPr txBox="1"/>
          <p:nvPr/>
        </p:nvSpPr>
        <p:spPr>
          <a:xfrm>
            <a:off x="7859414" y="494810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/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/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>
            <a:extLst>
              <a:ext uri="{FF2B5EF4-FFF2-40B4-BE49-F238E27FC236}">
                <a16:creationId xmlns:a16="http://schemas.microsoft.com/office/drawing/2014/main" id="{A5D6E310-B668-94BF-9877-1E55A1210730}"/>
              </a:ext>
            </a:extLst>
          </p:cNvPr>
          <p:cNvSpPr txBox="1"/>
          <p:nvPr/>
        </p:nvSpPr>
        <p:spPr>
          <a:xfrm>
            <a:off x="10575018" y="4050790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E77D73-7F3B-BBE9-8005-AB40AFDE6E43}"/>
              </a:ext>
            </a:extLst>
          </p:cNvPr>
          <p:cNvSpPr txBox="1"/>
          <p:nvPr/>
        </p:nvSpPr>
        <p:spPr>
          <a:xfrm>
            <a:off x="7605949" y="286103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F3A3169-0EB1-C013-2B00-61FCEE3AA293}"/>
              </a:ext>
            </a:extLst>
          </p:cNvPr>
          <p:cNvSpPr txBox="1"/>
          <p:nvPr/>
        </p:nvSpPr>
        <p:spPr>
          <a:xfrm>
            <a:off x="10337745" y="3268031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311BD08B-EB74-0CA1-0290-7C890D9F6C55}"/>
              </a:ext>
            </a:extLst>
          </p:cNvPr>
          <p:cNvSpPr txBox="1">
            <a:spLocks/>
          </p:cNvSpPr>
          <p:nvPr/>
        </p:nvSpPr>
        <p:spPr>
          <a:xfrm>
            <a:off x="5165544" y="5185127"/>
            <a:ext cx="1196183" cy="44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8" name="Inhaltsplatzhalter 22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F2636D9F-ED91-181B-6C6B-693DD6ED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9" y="2044644"/>
            <a:ext cx="6561921" cy="3659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/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8EDB3A90-DCD7-028B-42B0-BF33371954C3}"/>
              </a:ext>
            </a:extLst>
          </p:cNvPr>
          <p:cNvSpPr/>
          <p:nvPr/>
        </p:nvSpPr>
        <p:spPr>
          <a:xfrm rot="16200000">
            <a:off x="4828088" y="4829153"/>
            <a:ext cx="448576" cy="414969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B2BBCE1-A243-5F8E-9C0D-DF1D1D055D31}"/>
              </a:ext>
            </a:extLst>
          </p:cNvPr>
          <p:cNvSpPr/>
          <p:nvPr/>
        </p:nvSpPr>
        <p:spPr>
          <a:xfrm>
            <a:off x="447035" y="2041716"/>
            <a:ext cx="3722951" cy="3772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6E38F0C-6587-B5AF-9220-05E5CCF5E702}"/>
              </a:ext>
            </a:extLst>
          </p:cNvPr>
          <p:cNvSpPr/>
          <p:nvPr/>
        </p:nvSpPr>
        <p:spPr>
          <a:xfrm>
            <a:off x="7512502" y="2861035"/>
            <a:ext cx="1351879" cy="25438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D0F4AE7-3D2D-AD0C-F7D2-4E8C437ECCB0}"/>
              </a:ext>
            </a:extLst>
          </p:cNvPr>
          <p:cNvSpPr/>
          <p:nvPr/>
        </p:nvSpPr>
        <p:spPr>
          <a:xfrm>
            <a:off x="4844891" y="2037388"/>
            <a:ext cx="2287202" cy="24983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906C271-1E96-FFCE-801B-12F8C4CCF964}"/>
              </a:ext>
            </a:extLst>
          </p:cNvPr>
          <p:cNvSpPr/>
          <p:nvPr/>
        </p:nvSpPr>
        <p:spPr>
          <a:xfrm>
            <a:off x="10300325" y="3268031"/>
            <a:ext cx="1351879" cy="11534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902BB9-2FA8-4E09-9E52-5872BE07D4D2}"/>
              </a:ext>
            </a:extLst>
          </p:cNvPr>
          <p:cNvSpPr/>
          <p:nvPr/>
        </p:nvSpPr>
        <p:spPr>
          <a:xfrm>
            <a:off x="4679499" y="3798490"/>
            <a:ext cx="2533551" cy="952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97872DE-D0F2-E3AC-A0FC-35B4D993D057}"/>
              </a:ext>
            </a:extLst>
          </p:cNvPr>
          <p:cNvSpPr/>
          <p:nvPr/>
        </p:nvSpPr>
        <p:spPr>
          <a:xfrm>
            <a:off x="8144297" y="3375383"/>
            <a:ext cx="2413491" cy="1682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109741-3524-C546-3AD2-FF59909339A7}"/>
              </a:ext>
            </a:extLst>
          </p:cNvPr>
          <p:cNvCxnSpPr/>
          <p:nvPr/>
        </p:nvCxnSpPr>
        <p:spPr>
          <a:xfrm>
            <a:off x="7213050" y="2037388"/>
            <a:ext cx="0" cy="40679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7" grpId="0"/>
      <p:bldP spid="38" grpId="0"/>
      <p:bldP spid="39" grpId="0"/>
      <p:bldP spid="40" grpId="0"/>
      <p:bldP spid="41" grpId="0"/>
      <p:bldP spid="42" grpId="0"/>
      <p:bldP spid="44" grpId="0"/>
      <p:bldP spid="49" grpId="0" animBg="1"/>
      <p:bldP spid="50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05A2872C-E601-7878-F9C8-75BF9B8FFE8D}"/>
              </a:ext>
            </a:extLst>
          </p:cNvPr>
          <p:cNvSpPr/>
          <p:nvPr/>
        </p:nvSpPr>
        <p:spPr>
          <a:xfrm>
            <a:off x="1248247" y="3895755"/>
            <a:ext cx="333796" cy="4204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451E3E-FE83-CF6D-8AF3-36EEA769168F}"/>
              </a:ext>
            </a:extLst>
          </p:cNvPr>
          <p:cNvSpPr/>
          <p:nvPr/>
        </p:nvSpPr>
        <p:spPr>
          <a:xfrm>
            <a:off x="2361823" y="3340729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0069C6-3B27-CF44-CA75-53275A52EAFA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9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IE" dirty="0"/>
                  <a:t> threshold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/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907FEBDF-4D75-6EB5-E2D2-BAAF6FA3BFAA}"/>
              </a:ext>
            </a:extLst>
          </p:cNvPr>
          <p:cNvSpPr/>
          <p:nvPr/>
        </p:nvSpPr>
        <p:spPr>
          <a:xfrm>
            <a:off x="2390115" y="3497242"/>
            <a:ext cx="421551" cy="12286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CABE97-B51F-9DA6-47C8-B3C197F44B1F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9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08952B7-5620-586A-2AC8-ED102752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096FCAF-4FF2-1068-DE4F-0A49D79A9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32- or 64-bit messages</a:t>
            </a:r>
          </a:p>
          <a:p>
            <a:pPr lvl="2"/>
            <a:r>
              <a:rPr lang="en-IE" dirty="0"/>
              <a:t>Singular presentation</a:t>
            </a:r>
          </a:p>
          <a:p>
            <a:pPr lvl="1"/>
            <a:r>
              <a:rPr lang="en-IE" dirty="0"/>
              <a:t>Backpropagation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1FC1285-35E6-32AC-63C6-257834FCF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1-bit spike</a:t>
            </a:r>
          </a:p>
          <a:p>
            <a:pPr lvl="2"/>
            <a:r>
              <a:rPr lang="en-IE" dirty="0"/>
              <a:t>Stream of events</a:t>
            </a:r>
          </a:p>
          <a:p>
            <a:pPr lvl="1"/>
            <a:r>
              <a:rPr lang="en-IE" dirty="0"/>
              <a:t>Different learning rules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1A33C-863E-20A7-1008-808CCDAA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F9678-12AE-ED54-4F19-DD69E003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72523-DC7A-2695-1BC6-6A61129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495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FE08-F2EE-07FB-D1B4-6C869806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Analogue values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E" dirty="0"/>
                  <a:t> spikes</a:t>
                </a:r>
              </a:p>
              <a:p>
                <a:r>
                  <a:rPr lang="en-IE" dirty="0"/>
                  <a:t>Pixel intensity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firing rate</a:t>
                </a:r>
              </a:p>
              <a:p>
                <a:r>
                  <a:rPr lang="en-IE" dirty="0"/>
                  <a:t>Firing rate augmentable</a:t>
                </a:r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98F0BF6-F220-7AF8-9044-CB6ECC49F4B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Poison spike generator (simplified)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Time-varying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98F0BF6-F220-7AF8-9044-CB6ECC49F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58251-8CF5-CDA8-8EE9-4A814893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DB164-7DD1-11C0-CDFA-8F294237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91797A-CCC2-F769-5C6A-7DE5CBF0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81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{4C69EC37-0820-448B-BAB3-3D43E6BDCDB1}tf56390039_win32</Template>
  <TotalTime>0</TotalTime>
  <Words>1220</Words>
  <Application>Microsoft Office PowerPoint</Application>
  <PresentationFormat>Breitbild</PresentationFormat>
  <Paragraphs>281</Paragraphs>
  <Slides>20</Slides>
  <Notes>11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Gill Sans MT</vt:lpstr>
      <vt:lpstr>Wingdings 2</vt:lpstr>
      <vt:lpstr>Dividende</vt:lpstr>
      <vt:lpstr>PowerPoint-Präsentation</vt:lpstr>
      <vt:lpstr>Agenda</vt:lpstr>
      <vt:lpstr>Biology</vt:lpstr>
      <vt:lpstr>Spiking neural network (SNN) </vt:lpstr>
      <vt:lpstr>Model biology</vt:lpstr>
      <vt:lpstr>ANN</vt:lpstr>
      <vt:lpstr>ANN vs. SNN</vt:lpstr>
      <vt:lpstr>ANN vs. SNN</vt:lpstr>
      <vt:lpstr>Input encoding</vt:lpstr>
      <vt:lpstr>SNN: spikes</vt:lpstr>
      <vt:lpstr>SNN: spikes</vt:lpstr>
      <vt:lpstr>SNN Problem</vt:lpstr>
      <vt:lpstr>Architecture of snn</vt:lpstr>
      <vt:lpstr>Synaptic plasticity</vt:lpstr>
      <vt:lpstr>Spike-timing-dependent plasticity (STDp)</vt:lpstr>
      <vt:lpstr>Neuron model</vt:lpstr>
      <vt:lpstr>Synapse model</vt:lpstr>
      <vt:lpstr>homoeostasis</vt:lpstr>
      <vt:lpstr>Training &amp; testing</vt:lpstr>
      <vt:lpstr>Neuron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Klara Maximiliane Gutekunst</dc:creator>
  <cp:lastModifiedBy>Klara Gutekunst</cp:lastModifiedBy>
  <cp:revision>255</cp:revision>
  <dcterms:created xsi:type="dcterms:W3CDTF">2023-03-17T05:45:49Z</dcterms:created>
  <dcterms:modified xsi:type="dcterms:W3CDTF">2023-07-03T23:11:17Z</dcterms:modified>
</cp:coreProperties>
</file>