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56" r:id="rId2"/>
    <p:sldId id="352" r:id="rId3"/>
    <p:sldId id="355" r:id="rId4"/>
    <p:sldId id="354" r:id="rId5"/>
    <p:sldId id="356" r:id="rId6"/>
    <p:sldId id="357" r:id="rId7"/>
    <p:sldId id="368" r:id="rId8"/>
    <p:sldId id="353" r:id="rId9"/>
    <p:sldId id="358" r:id="rId10"/>
    <p:sldId id="369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7" r:id="rId20"/>
    <p:sldId id="338" r:id="rId21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36" autoAdjust="0"/>
  </p:normalViewPr>
  <p:slideViewPr>
    <p:cSldViewPr snapToGrid="0">
      <p:cViewPr varScale="1">
        <p:scale>
          <a:sx n="94" d="100"/>
          <a:sy n="94" d="100"/>
        </p:scale>
        <p:origin x="58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7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4A2EA4-0B56-441C-A9D3-5AD09C9F1422}" type="datetime1">
              <a:rPr lang="de-DE" smtClean="0"/>
              <a:t>03.07.2023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085CE-6145-404E-B599-68FDF26648DF}" type="datetime1">
              <a:rPr lang="de-DE" smtClean="0"/>
              <a:pPr/>
              <a:t>03.07.2023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∑▒</a:t>
                </a:r>
                <a:r>
                  <a:rPr lang="de-DE" sz="800" b="0" i="0">
                    <a:latin typeface="Cambria Math" panose="02040503050406030204" pitchFamily="18" charset="0"/>
                  </a:rPr>
                  <a:t>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7196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8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8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800" i="0">
                    <a:latin typeface="Cambria Math" panose="02040503050406030204" pitchFamily="18" charset="0"/>
                  </a:rPr>
                  <a:t>∑</a:t>
                </a:r>
                <a:r>
                  <a:rPr lang="de-DE" sz="800" b="0" i="0">
                    <a:latin typeface="Cambria Math" panose="02040503050406030204" pitchFamily="18" charset="0"/>
                  </a:rPr>
                  <a:t>▒:</a:t>
                </a:r>
                <a:r>
                  <a:rPr lang="en-IE" sz="800" dirty="0"/>
                  <a:t> </a:t>
                </a:r>
                <a:r>
                  <a:rPr lang="en-IE" sz="800" dirty="0" err="1"/>
                  <a:t>Netzeingabe</a:t>
                </a:r>
                <a:r>
                  <a:rPr lang="en-IE" sz="800" dirty="0"/>
                  <a:t> :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𝑥</a:t>
                </a:r>
                <a:r>
                  <a:rPr lang="en-IE" sz="800" dirty="0"/>
                  <a:t> * </a:t>
                </a:r>
                <a:r>
                  <a:rPr lang="en-IE" sz="800" i="0">
                    <a:latin typeface="Cambria Math" panose="02040503050406030204" pitchFamily="18" charset="0"/>
                  </a:rPr>
                  <a:t>▁</a:t>
                </a:r>
                <a:r>
                  <a:rPr lang="de-DE" sz="800" b="0" i="0">
                    <a:latin typeface="Cambria Math" panose="02040503050406030204" pitchFamily="18" charset="0"/>
                  </a:rPr>
                  <a:t>𝑤</a:t>
                </a:r>
                <a:r>
                  <a:rPr lang="en-IE" sz="8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79231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1933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IE" sz="1200" dirty="0"/>
                  <a:t> *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sz="12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</m:oMath>
                </a14:m>
                <a:r>
                  <a:rPr lang="en-IE" sz="1200" dirty="0"/>
                  <a:t> = a</a:t>
                </a: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IE" sz="1200" i="0">
                    <a:latin typeface="Cambria Math" panose="02040503050406030204" pitchFamily="18" charset="0"/>
                  </a:rPr>
                  <a:t>∑</a:t>
                </a:r>
                <a:r>
                  <a:rPr lang="de-DE" sz="1200" b="0" i="0">
                    <a:latin typeface="Cambria Math" panose="02040503050406030204" pitchFamily="18" charset="0"/>
                  </a:rPr>
                  <a:t>▒:</a:t>
                </a:r>
                <a:r>
                  <a:rPr lang="en-IE" sz="1200" dirty="0"/>
                  <a:t> </a:t>
                </a:r>
                <a:r>
                  <a:rPr lang="en-IE" sz="1200" dirty="0" err="1"/>
                  <a:t>Netzeingabe</a:t>
                </a:r>
                <a:r>
                  <a:rPr lang="en-IE" sz="1200" dirty="0"/>
                  <a:t> :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𝑥</a:t>
                </a:r>
                <a:r>
                  <a:rPr lang="en-IE" sz="1200" dirty="0"/>
                  <a:t> * </a:t>
                </a:r>
                <a:r>
                  <a:rPr lang="en-IE" sz="1200" i="0">
                    <a:latin typeface="Cambria Math" panose="02040503050406030204" pitchFamily="18" charset="0"/>
                  </a:rPr>
                  <a:t>▁</a:t>
                </a:r>
                <a:r>
                  <a:rPr lang="de-DE" sz="1200" b="0" i="0">
                    <a:latin typeface="Cambria Math" panose="02040503050406030204" pitchFamily="18" charset="0"/>
                  </a:rPr>
                  <a:t>𝑤</a:t>
                </a:r>
                <a:r>
                  <a:rPr lang="en-IE" sz="1200" dirty="0"/>
                  <a:t> = a</a:t>
                </a:r>
              </a:p>
              <a:p>
                <a:r>
                  <a:rPr lang="en-IE" i="0" dirty="0">
                    <a:latin typeface="Cambria Math" panose="02040503050406030204" pitchFamily="18" charset="0"/>
                  </a:rPr>
                  <a:t>𝜎</a:t>
                </a:r>
                <a:r>
                  <a:rPr lang="en-IE" dirty="0"/>
                  <a:t>(a): Aktivierungsfunktion</a:t>
                </a: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10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25167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Neuron per input pixel</a:t>
            </a:r>
          </a:p>
          <a:p>
            <a:r>
              <a:rPr lang="en-IE" dirty="0"/>
              <a:t>Input-preprocessing: all-to-all</a:t>
            </a:r>
          </a:p>
          <a:p>
            <a:r>
              <a:rPr lang="en-IE" dirty="0" err="1"/>
              <a:t>Exc:inh</a:t>
            </a:r>
            <a:r>
              <a:rPr lang="en-IE" dirty="0"/>
              <a:t> = 1:1 vs. bio 4:1</a:t>
            </a:r>
          </a:p>
          <a:p>
            <a:r>
              <a:rPr lang="en-IE" dirty="0" err="1"/>
              <a:t>Exc-inh</a:t>
            </a:r>
            <a:r>
              <a:rPr lang="en-IE" dirty="0"/>
              <a:t>: one-to-one</a:t>
            </a:r>
          </a:p>
          <a:p>
            <a:r>
              <a:rPr lang="en-IE" dirty="0" err="1"/>
              <a:t>Inh-exc</a:t>
            </a:r>
            <a:r>
              <a:rPr lang="en-IE" dirty="0"/>
              <a:t>: almost all-to-all</a:t>
            </a:r>
          </a:p>
          <a:p>
            <a:endParaRPr lang="en-I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426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𝑚𝑒𝑚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Membrane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endParaRPr lang="en-IE" dirty="0"/>
              </a:p>
              <a:p>
                <a:r>
                  <a:rPr lang="en-IE" dirty="0"/>
                  <a:t>Potentiation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IE" dirty="0"/>
              </a:p>
              <a:p>
                <a:r>
                  <a:rPr lang="en-IE" dirty="0"/>
                  <a:t>Depression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de-DE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Calcium concentration C(t) (bounds)</a:t>
                </a:r>
              </a:p>
              <a:p>
                <a:r>
                  <a:rPr lang="en-IE" dirty="0"/>
                  <a:t>Membrane potential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𝑉_𝑚𝑒𝑚</a:t>
                </a:r>
                <a:endParaRPr lang="en-IE" dirty="0"/>
              </a:p>
              <a:p>
                <a:r>
                  <a:rPr lang="en-IE" dirty="0"/>
                  <a:t>Membrane threshold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𝑉_𝑚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𝑡ℎ</a:t>
                </a:r>
                <a:endParaRPr lang="en-IE" dirty="0"/>
              </a:p>
              <a:p>
                <a:r>
                  <a:rPr lang="en-IE" dirty="0"/>
                  <a:t>Potentiation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𝑤^+</a:t>
                </a:r>
                <a:endParaRPr lang="en-IE" dirty="0"/>
              </a:p>
              <a:p>
                <a:r>
                  <a:rPr lang="en-IE" dirty="0"/>
                  <a:t>Depression </a:t>
                </a: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𝑤^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−</a:t>
                </a:r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13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365223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resynaptic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trace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arget</m:t>
                    </m:r>
                    <m: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dirty="0"/>
                  <a:t>Strengthen pre-postsynaptic pairs &lt;-&gt; </a:t>
                </a:r>
                <a:r>
                  <a:rPr lang="en-IE" dirty="0" err="1"/>
                  <a:t>postsyn</a:t>
                </a:r>
                <a:r>
                  <a:rPr lang="en-IE" dirty="0"/>
                  <a:t>. Neuron reacts directly after </a:t>
                </a:r>
                <a:r>
                  <a:rPr lang="en-IE" dirty="0" err="1"/>
                  <a:t>presyn</a:t>
                </a:r>
                <a:r>
                  <a:rPr lang="en-IE" dirty="0"/>
                  <a:t>. Neuron fires</a:t>
                </a:r>
              </a:p>
              <a:p>
                <a:r>
                  <a:rPr lang="en-IE" dirty="0"/>
                  <a:t>(disconnect/weaken else)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resynaptic trace</a:t>
                </a:r>
                <a:r>
                  <a:rPr lang="en-US" dirty="0">
                    <a:solidFill>
                      <a:schemeClr val="bg1"/>
                    </a:solidFill>
                  </a:rPr>
                  <a:t>: #recent presynaptic spikes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(decaying or +=1)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t</a:t>
                </a:r>
                <a:r>
                  <a:rPr lang="de-DE" b="0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arget value</a:t>
                </a:r>
                <a:r>
                  <a:rPr lang="en-US" dirty="0">
                    <a:solidFill>
                      <a:schemeClr val="bg1"/>
                    </a:solidFill>
                  </a:rPr>
                  <a:t>: of </a:t>
                </a:r>
                <a:r>
                  <a:rPr lang="en-US" dirty="0" err="1">
                    <a:solidFill>
                      <a:schemeClr val="bg1"/>
                    </a:solidFill>
                  </a:rPr>
                  <a:t>presyn</a:t>
                </a:r>
                <a:r>
                  <a:rPr lang="en-US" dirty="0">
                    <a:solidFill>
                      <a:schemeClr val="bg1"/>
                    </a:solidFill>
                  </a:rPr>
                  <a:t>. Trace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 at moment of </a:t>
                </a:r>
                <a:r>
                  <a:rPr lang="en-US" baseline="0" dirty="0" err="1">
                    <a:solidFill>
                      <a:schemeClr val="bg1"/>
                    </a:solidFill>
                  </a:rPr>
                  <a:t>postsyn</a:t>
                </a:r>
                <a:r>
                  <a:rPr lang="en-US" baseline="0" dirty="0">
                    <a:solidFill>
                      <a:schemeClr val="bg1"/>
                    </a:solidFill>
                  </a:rPr>
                  <a:t>. Spike, #postsyn. Spikes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aseline="0" dirty="0">
                  <a:solidFill>
                    <a:schemeClr val="bg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𝑥_𝑝𝑟𝑒</a:t>
                </a:r>
                <a:r>
                  <a:rPr lang="en-US" dirty="0">
                    <a:solidFill>
                      <a:schemeClr val="bg1"/>
                    </a:solidFill>
                  </a:rPr>
                  <a:t> &lt; </a:t>
                </a:r>
                <a:r>
                  <a:rPr lang="de-DE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𝑥_𝑡𝑎𝑟  → </a:t>
                </a:r>
                <a:r>
                  <a:rPr lang="en-US" dirty="0">
                    <a:solidFill>
                      <a:schemeClr val="bg1"/>
                    </a:solidFill>
                  </a:rPr>
                  <a:t>no weight increase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Multiple spikes close in time: (1) sum up, (2) certain pairs (nearest)</a:t>
                </a:r>
              </a:p>
              <a:p>
                <a:pPr/>
                <a:r>
                  <a:rPr lang="de-DE" i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	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endParaRPr lang="en-IE" dirty="0"/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noProof="0" smtClean="0"/>
              <a:t>14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2323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5E8E674-5A3C-4E41-B675-DF798F36FFF9}" type="datetime1">
              <a:rPr lang="de-DE" noProof="0" smtClean="0"/>
              <a:t>03.07.2023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8A092-F5EB-40C5-9BE7-33189D7F2100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61AF2FF-A5B6-4F63-8CE5-24A019D51C0F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2368B2-B9B0-4ADC-BB2E-71F49A4571AE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FA39A-C88E-4966-9190-454C89DCDCB0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BA3D9-E5EB-4984-8E15-E283D0CE22CC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Rechtec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7B131-5DB4-41B5-8BB5-82E9B9EE2038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10A0252-ADF6-4CEB-9399-74098B26A84D}" type="datetime1">
              <a:rPr lang="de-DE" noProof="0" smtClean="0"/>
              <a:t>03.07.2023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Statistical methods for tax fraud identification</a:t>
            </a:r>
            <a:r>
              <a:rPr lang="de-DE" dirty="0"/>
              <a:t>			</a:t>
            </a:r>
            <a:r>
              <a:rPr lang="en-US" dirty="0"/>
              <a:t>			</a:t>
            </a:r>
            <a:r>
              <a:rPr lang="de-DE" dirty="0"/>
              <a:t>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 dirty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40FABB-E960-488F-8706-9D73AAFC5F8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816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49" y="6290826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E62EA614-C44A-4614-A011-F33802B5C32D}" type="datetime1">
              <a:rPr lang="de-DE" noProof="0" smtClean="0"/>
              <a:t>03.07.2023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0" y="6286500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298" y="629082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29F5469-0B1C-F67E-7E81-407B9575F7C5}"/>
              </a:ext>
            </a:extLst>
          </p:cNvPr>
          <p:cNvSpPr/>
          <p:nvPr userDrawn="1"/>
        </p:nvSpPr>
        <p:spPr>
          <a:xfrm>
            <a:off x="9450808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DC48F0-EE7B-44F9-C3C2-0F427EE156CE}"/>
              </a:ext>
            </a:extLst>
          </p:cNvPr>
          <p:cNvSpPr/>
          <p:nvPr userDrawn="1"/>
        </p:nvSpPr>
        <p:spPr>
          <a:xfrm>
            <a:off x="5026209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FFBC85B-7799-A67B-C65D-00C21BD45853}"/>
              </a:ext>
            </a:extLst>
          </p:cNvPr>
          <p:cNvSpPr/>
          <p:nvPr userDrawn="1"/>
        </p:nvSpPr>
        <p:spPr>
          <a:xfrm>
            <a:off x="724095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834E73E-2524-8415-9496-CAD84DD52800}"/>
              </a:ext>
            </a:extLst>
          </p:cNvPr>
          <p:cNvSpPr/>
          <p:nvPr userDrawn="1"/>
        </p:nvSpPr>
        <p:spPr>
          <a:xfrm>
            <a:off x="581190" y="453643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0F79A45-A734-14C1-B05D-576A7B91F478}"/>
              </a:ext>
            </a:extLst>
          </p:cNvPr>
          <p:cNvSpPr/>
          <p:nvPr userDrawn="1"/>
        </p:nvSpPr>
        <p:spPr>
          <a:xfrm>
            <a:off x="2804338" y="454401"/>
            <a:ext cx="216000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4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ec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pic>
        <p:nvPicPr>
          <p:cNvPr id="7" name="Bild 6" descr="Digitale Verbindu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htec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9C94C5F-34E7-CB76-FABB-3FA5E1E37B57}"/>
              </a:ext>
            </a:extLst>
          </p:cNvPr>
          <p:cNvSpPr/>
          <p:nvPr/>
        </p:nvSpPr>
        <p:spPr>
          <a:xfrm>
            <a:off x="446533" y="3429001"/>
            <a:ext cx="11260667" cy="29615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6600" dirty="0"/>
              <a:t>Optimization of Spiking Neural Network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13"/>
    </mc:Choice>
    <mc:Fallback xmlns="">
      <p:transition spd="slow" advTm="127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E9BE8EF9-8C72-CE3F-6A34-F75ABE2714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58444" t="10448" r="94" b="4102"/>
          <a:stretch/>
        </p:blipFill>
        <p:spPr>
          <a:xfrm>
            <a:off x="5497665" y="2005458"/>
            <a:ext cx="4216567" cy="4344965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Datumsplatzhalter 4">
            <a:extLst>
              <a:ext uri="{FF2B5EF4-FFF2-40B4-BE49-F238E27FC236}">
                <a16:creationId xmlns:a16="http://schemas.microsoft.com/office/drawing/2014/main" id="{09C84F6E-D8E3-93E3-F747-E99CB331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25" name="Foliennummernplatzhalter 6">
            <a:extLst>
              <a:ext uri="{FF2B5EF4-FFF2-40B4-BE49-F238E27FC236}">
                <a16:creationId xmlns:a16="http://schemas.microsoft.com/office/drawing/2014/main" id="{D1B62AD2-AACD-DEA3-A952-90826BDC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FF8123F-0DC7-60B9-ACB0-0A5891C9541B}"/>
              </a:ext>
            </a:extLst>
          </p:cNvPr>
          <p:cNvSpPr/>
          <p:nvPr/>
        </p:nvSpPr>
        <p:spPr>
          <a:xfrm>
            <a:off x="5497665" y="3222343"/>
            <a:ext cx="4216567" cy="3014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BCF231D-216F-4726-C7DA-16DD0437015D}"/>
              </a:ext>
            </a:extLst>
          </p:cNvPr>
          <p:cNvSpPr/>
          <p:nvPr/>
        </p:nvSpPr>
        <p:spPr>
          <a:xfrm>
            <a:off x="5934544" y="4861098"/>
            <a:ext cx="3779688" cy="1450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AAC353F-7BC8-13E0-4113-77909A482789}"/>
              </a:ext>
            </a:extLst>
          </p:cNvPr>
          <p:cNvSpPr/>
          <p:nvPr/>
        </p:nvSpPr>
        <p:spPr>
          <a:xfrm>
            <a:off x="6359027" y="4598568"/>
            <a:ext cx="2948805" cy="516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6498C995-0C85-966C-5222-906333D76AD3}"/>
              </a:ext>
            </a:extLst>
          </p:cNvPr>
          <p:cNvSpPr/>
          <p:nvPr/>
        </p:nvSpPr>
        <p:spPr bwMode="auto">
          <a:xfrm>
            <a:off x="743339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5D187C0-E690-56F4-64FC-29360B989A41}"/>
              </a:ext>
            </a:extLst>
          </p:cNvPr>
          <p:cNvSpPr/>
          <p:nvPr/>
        </p:nvSpPr>
        <p:spPr bwMode="auto">
          <a:xfrm>
            <a:off x="8693234" y="3725266"/>
            <a:ext cx="425513" cy="452674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F2973717-673F-4D39-BEAB-EA7E1DF52C10}"/>
              </a:ext>
            </a:extLst>
          </p:cNvPr>
          <p:cNvSpPr/>
          <p:nvPr/>
        </p:nvSpPr>
        <p:spPr bwMode="auto">
          <a:xfrm>
            <a:off x="7498400" y="3725266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8A589C2E-78E4-79E8-10E6-E9690ABC1BE0}"/>
              </a:ext>
            </a:extLst>
          </p:cNvPr>
          <p:cNvSpPr/>
          <p:nvPr/>
        </p:nvSpPr>
        <p:spPr bwMode="auto">
          <a:xfrm>
            <a:off x="8722827" y="3738641"/>
            <a:ext cx="425513" cy="846551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23FC135-D318-0A11-2613-285F855BCEAB}"/>
              </a:ext>
            </a:extLst>
          </p:cNvPr>
          <p:cNvSpPr txBox="1"/>
          <p:nvPr/>
        </p:nvSpPr>
        <p:spPr>
          <a:xfrm>
            <a:off x="9724685" y="4557112"/>
            <a:ext cx="1886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[1]03.07.23 https://www.frontiersin.org/articles/10.3389/fnins.2019.00812/full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20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3" grpId="1" animBg="1"/>
      <p:bldP spid="34" grpId="0" animBg="1"/>
      <p:bldP spid="34" grpId="1" animBg="1"/>
      <p:bldP spid="49" grpId="0" animBg="1"/>
      <p:bldP spid="49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5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9A99EA-8927-7922-975F-2D61615D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3FA6BA-20EA-2269-526F-39CC9182DD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Problem</a:t>
            </a:r>
          </a:p>
          <a:p>
            <a:pPr lvl="1"/>
            <a:r>
              <a:rPr lang="en-IE" dirty="0"/>
              <a:t>Input values</a:t>
            </a:r>
          </a:p>
          <a:p>
            <a:pPr lvl="1"/>
            <a:r>
              <a:rPr lang="en-IE" dirty="0"/>
              <a:t>Temporal dependencies</a:t>
            </a:r>
          </a:p>
          <a:p>
            <a:pPr lvl="1"/>
            <a:r>
              <a:rPr lang="en-IE" dirty="0"/>
              <a:t>Biologically plausible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1708E-F4CE-401C-3E92-99FED976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A30E14-AE4F-1DE5-A170-173DB59F5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2F9A0-23CC-C4E0-5D5C-110ABB74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11</a:t>
            </a:fld>
            <a:endParaRPr lang="de-DE" noProof="0"/>
          </a:p>
        </p:txBody>
      </p:sp>
      <p:pic>
        <p:nvPicPr>
          <p:cNvPr id="9" name="Inhaltsplatzhalter 27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F63F2120-D15A-EEF1-9AC9-DCE9A038B1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58444" t="10448" r="94" b="4102"/>
          <a:stretch/>
        </p:blipFill>
        <p:spPr>
          <a:xfrm>
            <a:off x="5521923" y="1991483"/>
            <a:ext cx="4168051" cy="4295017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8DEF0-8E01-B02E-473A-FF5BDADF1A36}"/>
              </a:ext>
            </a:extLst>
          </p:cNvPr>
          <p:cNvSpPr txBox="1"/>
          <p:nvPr/>
        </p:nvSpPr>
        <p:spPr>
          <a:xfrm>
            <a:off x="9724685" y="4557112"/>
            <a:ext cx="1886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[1]03.07.23 https://www.frontiersin.org/articles/10.3389/fnins.2019.00812/full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4925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6C5A-1D3F-E816-1612-3C4FEB44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Architecture of </a:t>
            </a:r>
            <a:r>
              <a:rPr lang="en-IE" dirty="0" err="1"/>
              <a:t>snn</a:t>
            </a:r>
            <a:endParaRPr lang="en-I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D5212A69-9E82-37D1-6528-952770E06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33360" y="2228003"/>
            <a:ext cx="3777448" cy="3633047"/>
          </a:xfrm>
        </p:spPr>
        <p:txBody>
          <a:bodyPr/>
          <a:lstStyle/>
          <a:p>
            <a:r>
              <a:rPr lang="en-IE" dirty="0"/>
              <a:t>Input layer: 28x28 neurons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Preprocessing layer</a:t>
            </a:r>
          </a:p>
          <a:p>
            <a:pPr lvl="1"/>
            <a:r>
              <a:rPr lang="en-IE" dirty="0"/>
              <a:t>Excitatory neuros</a:t>
            </a:r>
          </a:p>
          <a:p>
            <a:pPr lvl="1"/>
            <a:r>
              <a:rPr lang="en-IE" dirty="0"/>
              <a:t>Inhibitory neurons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48386-AD91-A0C6-5237-F3623E1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A7427E-4F55-B84D-894A-61EDB3CB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dirty="0"/>
              <a:t>Optimization of Spiking Neural Network</a:t>
            </a:r>
            <a:r>
              <a:rPr lang="de-DE" dirty="0"/>
              <a:t>							Klara M. Gutekunst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B87D6-20C4-2180-C402-FAB6D48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12</a:t>
            </a:fld>
            <a:endParaRPr lang="de-DE" noProof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0285CEF-D7DE-4B0C-4E54-0D197E50FC09}"/>
              </a:ext>
            </a:extLst>
          </p:cNvPr>
          <p:cNvSpPr txBox="1"/>
          <p:nvPr/>
        </p:nvSpPr>
        <p:spPr>
          <a:xfrm>
            <a:off x="473640" y="5782215"/>
            <a:ext cx="937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 03.07.2023 https://www.researchgate.net/figure/The-architecture-of-a-spiking-neural-network-SNN-The-network-consists-of-an-input_fig1_342529143</a:t>
            </a:r>
            <a:endParaRPr lang="en-I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A01EDF4D-FE02-1299-9EA5-6C4BE8148FD3}"/>
              </a:ext>
            </a:extLst>
          </p:cNvPr>
          <p:cNvSpPr/>
          <p:nvPr/>
        </p:nvSpPr>
        <p:spPr>
          <a:xfrm>
            <a:off x="8967455" y="4870066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/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nhibition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competition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E1A8FDC1-A41F-F025-0FA4-B7382D18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23" y="5370144"/>
                <a:ext cx="2677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nhaltsplatzhalter 19" descr="Ein Bild, das Reihe, Diagramm, Kreis, Screenshot enthält.&#10;&#10;Automatisch generierte Beschreibung">
            <a:extLst>
              <a:ext uri="{FF2B5EF4-FFF2-40B4-BE49-F238E27FC236}">
                <a16:creationId xmlns:a16="http://schemas.microsoft.com/office/drawing/2014/main" id="{863F5220-7902-9CF9-9946-120E4D73E3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4"/>
          <a:srcRect l="-28" t="1999" r="28" b="11031"/>
          <a:stretch/>
        </p:blipFill>
        <p:spPr>
          <a:xfrm>
            <a:off x="473639" y="1982876"/>
            <a:ext cx="7052545" cy="3571934"/>
          </a:xfr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E902FB73-FC45-EA17-BD5B-A66831C95F31}"/>
              </a:ext>
            </a:extLst>
          </p:cNvPr>
          <p:cNvSpPr/>
          <p:nvPr/>
        </p:nvSpPr>
        <p:spPr>
          <a:xfrm>
            <a:off x="2357120" y="1982875"/>
            <a:ext cx="883920" cy="3633047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F830832-DCCA-87BB-9EC6-3004264E540A}"/>
              </a:ext>
            </a:extLst>
          </p:cNvPr>
          <p:cNvSpPr/>
          <p:nvPr/>
        </p:nvSpPr>
        <p:spPr>
          <a:xfrm>
            <a:off x="4469199" y="2346960"/>
            <a:ext cx="3136749" cy="2925242"/>
          </a:xfrm>
          <a:prstGeom prst="rect">
            <a:avLst/>
          </a:prstGeom>
          <a:noFill/>
          <a:ln w="571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7688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F9E2C-B5CC-EE24-B9A0-8DF8734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Synaptic plasticity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18CCA7-58AF-F8AB-B5A5-B298E811D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3574247" cy="3633047"/>
          </a:xfrm>
        </p:spPr>
        <p:txBody>
          <a:bodyPr/>
          <a:lstStyle/>
          <a:p>
            <a:r>
              <a:rPr lang="en-IE" dirty="0"/>
              <a:t>Mathematic formulae </a:t>
            </a:r>
          </a:p>
          <a:p>
            <a:r>
              <a:rPr lang="en-IE" dirty="0"/>
              <a:t>Activity-dependent modification of synaptic weights</a:t>
            </a:r>
          </a:p>
          <a:p>
            <a:r>
              <a:rPr lang="en-IE" dirty="0"/>
              <a:t>Abstract: timing of spikes</a:t>
            </a:r>
          </a:p>
          <a:p>
            <a:r>
              <a:rPr lang="en-IE" dirty="0"/>
              <a:t>Detailed: state variables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CEE99-37C1-6BBA-C740-0928323F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EE4A45-67A7-713E-07B4-5B9D2961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444D5-FF1F-8D63-F795-BC85D670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13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AD5BDBA-5A97-0280-3674-B34CC15FB489}"/>
              </a:ext>
            </a:extLst>
          </p:cNvPr>
          <p:cNvSpPr/>
          <p:nvPr/>
        </p:nvSpPr>
        <p:spPr>
          <a:xfrm>
            <a:off x="5417603" y="3125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9488AE4-2963-5F2C-9A35-93FD7FD91E06}"/>
              </a:ext>
            </a:extLst>
          </p:cNvPr>
          <p:cNvSpPr/>
          <p:nvPr/>
        </p:nvSpPr>
        <p:spPr>
          <a:xfrm>
            <a:off x="8126512" y="3136932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CE91FD-4CBD-7AF1-7DFD-25516C32863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643940" y="3234052"/>
            <a:ext cx="2482572" cy="11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B9A60B9-03A7-F3C8-D1AF-56A0066D6B75}"/>
              </a:ext>
            </a:extLst>
          </p:cNvPr>
          <p:cNvSpPr txBox="1"/>
          <p:nvPr/>
        </p:nvSpPr>
        <p:spPr>
          <a:xfrm>
            <a:off x="5427098" y="3300311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/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9BD9EEFF-FF93-7AB8-6DA0-A731CB4A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43" y="2842405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18BF3C48-90D5-62D9-ED79-CC7C33E3B4A6}"/>
              </a:ext>
            </a:extLst>
          </p:cNvPr>
          <p:cNvSpPr txBox="1"/>
          <p:nvPr/>
        </p:nvSpPr>
        <p:spPr>
          <a:xfrm>
            <a:off x="8135127" y="330031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744EC9D-0310-3558-A9B3-06BACB8786D3}"/>
              </a:ext>
            </a:extLst>
          </p:cNvPr>
          <p:cNvSpPr txBox="1"/>
          <p:nvPr/>
        </p:nvSpPr>
        <p:spPr>
          <a:xfrm>
            <a:off x="5150286" y="2484743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D6B290-6CEF-6627-5604-90A195592CCB}"/>
              </a:ext>
            </a:extLst>
          </p:cNvPr>
          <p:cNvSpPr txBox="1"/>
          <p:nvPr/>
        </p:nvSpPr>
        <p:spPr>
          <a:xfrm>
            <a:off x="7897854" y="2517553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/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𝑝𝑜𝑠𝑡</m:t>
                          </m:r>
                        </m:sub>
                      </m:sSub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∆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B0204AFE-0BD7-9552-F40C-FD194761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044526"/>
                <a:ext cx="3035117" cy="1562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/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de-DE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de-DE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de-DE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sSup>
                                <m:s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𝑚𝑒𝑚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𝑚𝑡h</m:t>
                                  </m:r>
                                </m:sub>
                              </m:sSub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 </m:t>
                              </m:r>
                              <m:sSubSup>
                                <m:sSubSupPr>
                                  <m:ctrlP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  <m:sup>
                                  <m:r>
                                    <a:rPr lang="de-DE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en-IE" dirty="0">
                  <a:solidFill>
                    <a:schemeClr val="bg1"/>
                  </a:solidFill>
                </a:endParaRPr>
              </a:p>
              <a:p>
                <a:pPr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599A845C-90CD-A4A6-F1EA-FAB11B125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86" y="4518373"/>
                <a:ext cx="6242693" cy="10887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4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8" grpId="0" animBg="1"/>
      <p:bldP spid="18" grpId="1" animBg="1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02C1A-AE72-5E3F-1605-F0BD7311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Spike-timing-dependent plasticity (</a:t>
            </a:r>
            <a:r>
              <a:rPr lang="en-IE" dirty="0" err="1"/>
              <a:t>STDp</a:t>
            </a:r>
            <a:r>
              <a:rPr lang="en-IE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Synaptic learning rule</a:t>
                </a:r>
              </a:p>
              <a:p>
                <a:r>
                  <a:rPr lang="en-IE" dirty="0"/>
                  <a:t>Synapse weight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degree of causality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15EA7BA-99B4-4A08-57FD-5A16C3562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𝑡𝑎𝑟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endParaRPr lang="en-I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490EB8F-8619-A44A-2BC2-681092D573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BE8F73-FD0A-5F71-3370-68AEAC32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796B1E-C01B-39AA-4EA6-04C8886E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15CF52-5240-8E9D-241C-C2221794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14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C16E0E9-8FB7-90CE-9D5F-72548E692A90}"/>
              </a:ext>
            </a:extLst>
          </p:cNvPr>
          <p:cNvSpPr/>
          <p:nvPr/>
        </p:nvSpPr>
        <p:spPr bwMode="auto">
          <a:xfrm>
            <a:off x="7072887" y="3891279"/>
            <a:ext cx="343913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/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earning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rate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D8DC8F1E-DEB9-AFFB-CDB3-A95518321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803" y="4411543"/>
                <a:ext cx="1521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E04190B6-B8EB-66AA-50DB-2FF70294B3B6}"/>
              </a:ext>
            </a:extLst>
          </p:cNvPr>
          <p:cNvSpPr/>
          <p:nvPr/>
        </p:nvSpPr>
        <p:spPr bwMode="auto">
          <a:xfrm>
            <a:off x="7326443" y="3854734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/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resynaptic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trace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D623A95-1BBE-BEEE-A433-F0432F0C5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443" y="4411543"/>
                <a:ext cx="19920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41E00EAA-1451-F1C4-1B9E-7394F4585DB7}"/>
              </a:ext>
            </a:extLst>
          </p:cNvPr>
          <p:cNvSpPr/>
          <p:nvPr/>
        </p:nvSpPr>
        <p:spPr bwMode="auto">
          <a:xfrm>
            <a:off x="8013115" y="385557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/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arget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value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878989-3DDE-CCEB-0899-7D799414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37" y="4411543"/>
                <a:ext cx="14281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lipse 13">
            <a:extLst>
              <a:ext uri="{FF2B5EF4-FFF2-40B4-BE49-F238E27FC236}">
                <a16:creationId xmlns:a16="http://schemas.microsoft.com/office/drawing/2014/main" id="{CCC2B043-765F-0EDA-7F69-397B64B171A8}"/>
              </a:ext>
            </a:extLst>
          </p:cNvPr>
          <p:cNvSpPr/>
          <p:nvPr/>
        </p:nvSpPr>
        <p:spPr bwMode="auto">
          <a:xfrm>
            <a:off x="8642737" y="3875989"/>
            <a:ext cx="618677" cy="379583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/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eight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limit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EA188229-579A-96D7-46BF-DD5325202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095" y="4411543"/>
                <a:ext cx="136826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774CF52A-C202-7232-9DE6-379CA2876791}"/>
              </a:ext>
            </a:extLst>
          </p:cNvPr>
          <p:cNvSpPr/>
          <p:nvPr/>
        </p:nvSpPr>
        <p:spPr bwMode="auto">
          <a:xfrm>
            <a:off x="9715022" y="3875988"/>
            <a:ext cx="244009" cy="285319"/>
          </a:xfrm>
          <a:prstGeom prst="ellipse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/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ependence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previous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4E2EEAAE-C5ED-06B5-05F5-642D6522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3" y="3418010"/>
                <a:ext cx="33077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88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513C5-39A5-46B5-9FAF-D47A2330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Neuron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A78CD9-918B-5D48-573A-4EA1442E61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Membrane voltage/ potential </a:t>
            </a:r>
            <a:r>
              <a:rPr lang="en-IE" i="1" dirty="0"/>
              <a:t>V </a:t>
            </a:r>
            <a:endParaRPr lang="en-IE" dirty="0"/>
          </a:p>
          <a:p>
            <a:r>
              <a:rPr lang="en-IE" dirty="0"/>
              <a:t>Decay</a:t>
            </a:r>
          </a:p>
          <a:p>
            <a:r>
              <a:rPr lang="en-IE" dirty="0"/>
              <a:t>Influence excitatory/ inhibitory synapses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𝑟𝑒𝑠𝑡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𝑒𝑥𝑐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r>
                  <a:rPr lang="en-IE" dirty="0"/>
                  <a:t>-&gt; LIF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17D279B6-45F1-DB07-8E63-B49B13E6C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09683D-67F9-AF1A-5A24-CDBBD622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EBDA2F-7B9F-303E-E34F-CE6EF93F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A2AB44-6431-2283-7248-F350B7EF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15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21375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77F19-2C30-2EC8-F43D-66BC0207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Synapse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E" dirty="0"/>
                  <a:t>Synapse’s conductance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IE" dirty="0"/>
                  <a:t>/</a:t>
                </a:r>
                <a:r>
                  <a:rPr lang="de-D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:r>
                  <a:rPr lang="en-IE" dirty="0"/>
                  <a:t>Influence of presynaptic neuron on another</a:t>
                </a:r>
              </a:p>
              <a:p>
                <a:r>
                  <a:rPr lang="en-IE" dirty="0"/>
                  <a:t>Presynaptic spike: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IE" dirty="0"/>
                  <a:t> Presynaptic spike: decay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D3B8CD9-A002-5EC3-E814-B07F8973E8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9EB5583-09F8-8003-CC69-FF2728F4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ADFBEE-FD47-2294-7BC1-A2ED6B0A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0C4BB-E6DA-1240-9E07-09E9BEFE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BCD19-31E5-5901-65D6-BB8C6A3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16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69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F3A2-8B90-0309-D8C4-7C1CB592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homoeostasis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Goal: neurons have similar firing rate</a:t>
                </a:r>
              </a:p>
              <a:p>
                <a:r>
                  <a:rPr lang="en-IE" dirty="0"/>
                  <a:t>Excitatory neuron’s membrane threshold: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𝑡h𝑟𝑒𝑠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E" dirty="0"/>
              </a:p>
              <a:p>
                <a:pPr lvl="1"/>
                <a:r>
                  <a:rPr lang="en-IE" dirty="0"/>
                  <a:t>Limited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𝑒𝑥𝑐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4877A100-E93E-0D54-2E6B-9111397DA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74DB78-7456-CBB9-0958-61738F07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8879F9-6F2D-4141-CC99-ED6BDE3E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A96028-01C9-C372-801C-8C5580C9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17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4084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FE08-F2EE-07FB-D1B4-6C869806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Input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Analogue values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E" dirty="0"/>
                  <a:t> spikes</a:t>
                </a:r>
              </a:p>
              <a:p>
                <a:r>
                  <a:rPr lang="en-IE" dirty="0"/>
                  <a:t>Pixel intensity </a:t>
                </a:r>
                <a14:m>
                  <m:oMath xmlns:m="http://schemas.openxmlformats.org/officeDocument/2006/math">
                    <m:r>
                      <a:rPr lang="en-IE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IE" dirty="0"/>
                  <a:t> firing rate</a:t>
                </a:r>
              </a:p>
              <a:p>
                <a:r>
                  <a:rPr lang="en-IE" dirty="0"/>
                  <a:t>Inputs are Poison spike trains</a:t>
                </a:r>
              </a:p>
              <a:p>
                <a:r>
                  <a:rPr lang="en-IE" dirty="0"/>
                  <a:t>Firing rate augmentable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FE67A9FF-195E-93A4-B28A-B1736C712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758251-8CF5-CDA8-8EE9-4A814893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7DB164-7DD1-11C0-CDFA-8F294237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91797A-CCC2-F769-5C6A-7DE5CBF0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3818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616B3E-3DD6-75F0-5265-E7CEDB43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&amp; testing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FC2AE-0A33-8468-0592-7EAE960AA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Training</a:t>
            </a:r>
          </a:p>
          <a:p>
            <a:pPr lvl="1"/>
            <a:r>
              <a:rPr lang="en-IE" dirty="0"/>
              <a:t>150 </a:t>
            </a:r>
            <a:r>
              <a:rPr lang="en-IE" dirty="0" err="1"/>
              <a:t>ms</a:t>
            </a:r>
            <a:r>
              <a:rPr lang="en-IE" dirty="0"/>
              <a:t> phases without input between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Testing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 0</a:t>
                </a:r>
              </a:p>
              <a:p>
                <a:pPr lvl="1"/>
                <a:r>
                  <a:rPr lang="en-IE" dirty="0"/>
                  <a:t>Class assignment to neuron</a:t>
                </a:r>
              </a:p>
              <a:p>
                <a:pPr lvl="2"/>
                <a:r>
                  <a:rPr lang="en-IE" dirty="0"/>
                  <a:t>Highest response to training set</a:t>
                </a:r>
              </a:p>
              <a:p>
                <a:pPr lvl="2"/>
                <a:r>
                  <a:rPr lang="en-IE" dirty="0"/>
                  <a:t>Labels</a:t>
                </a:r>
              </a:p>
              <a:p>
                <a:pPr lvl="1"/>
                <a:r>
                  <a:rPr lang="en-IE" dirty="0"/>
                  <a:t>Predictions</a:t>
                </a:r>
              </a:p>
              <a:p>
                <a:pPr lvl="2"/>
                <a:r>
                  <a:rPr lang="en-IE" dirty="0"/>
                  <a:t>Highest average firing rate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33F73A6E-8081-69DA-4713-BE3DC360CB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130CE3-5691-8AA5-5BC5-7E2A6E7D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3E81C1-2597-DC09-6DD6-0F30DF35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CF2F-0D88-1C03-2FE5-ECCB0222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19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534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95BC5-F315-277A-8DF9-2A37D54D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195F-D179-2C4F-B1E3-9E9D0160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Biology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Biology to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ANN vs. SNN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Spikes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Problem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Synaptic plasticity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STDP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Neuron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Synapse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dirty="0"/>
              <a:t>Homoeostasis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Input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Training &amp; testing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47C41C-7C18-E087-8232-9A0C0DB8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D93A7A-F8DE-4803-1D69-3441CAB3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34A88A-1768-6D7C-A42C-11E6D69A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3860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1239E-3785-80CB-9EB5-D7908E036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Kolmogorov–Smirnov test (K-S test)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7D5874-3F0A-0374-F795-19DD135C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Comparison to other statistical tests</a:t>
            </a:r>
          </a:p>
          <a:p>
            <a:pPr lvl="1"/>
            <a:r>
              <a:rPr lang="en-IE" dirty="0"/>
              <a:t>Anderson-Darling test</a:t>
            </a:r>
          </a:p>
          <a:p>
            <a:pPr lvl="1"/>
            <a:r>
              <a:rPr lang="en-IE" dirty="0"/>
              <a:t>Cramer Von-Mises test</a:t>
            </a:r>
          </a:p>
          <a:p>
            <a:pPr lvl="1"/>
            <a:r>
              <a:rPr lang="en-IE" dirty="0"/>
              <a:t>Sign test</a:t>
            </a:r>
          </a:p>
          <a:p>
            <a:pPr lvl="1"/>
            <a:r>
              <a:rPr lang="en-IE" dirty="0"/>
              <a:t>Chi-square Goodness-of-Fit test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9D7777-C2A0-AFF1-91D4-BFBBDC61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E40D82-075E-486C-BFA8-9FCF23E11057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8A4D1A-E85A-F2B8-8AEE-7517A285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Statistical methods for tax fraud identification      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98EF3-C5AF-82D3-71BE-A880954C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20</a:t>
            </a:fld>
            <a:endParaRPr lang="de-DE" noProof="0"/>
          </a:p>
        </p:txBody>
      </p:sp>
      <p:sp>
        <p:nvSpPr>
          <p:cNvPr id="7" name="Geschweifte Klammer rechts 6">
            <a:extLst>
              <a:ext uri="{FF2B5EF4-FFF2-40B4-BE49-F238E27FC236}">
                <a16:creationId xmlns:a16="http://schemas.microsoft.com/office/drawing/2014/main" id="{17E6BCDD-95AF-EFD4-49B8-DE991F7C7135}"/>
              </a:ext>
            </a:extLst>
          </p:cNvPr>
          <p:cNvSpPr/>
          <p:nvPr/>
        </p:nvSpPr>
        <p:spPr>
          <a:xfrm>
            <a:off x="3514224" y="3510076"/>
            <a:ext cx="257175" cy="728685"/>
          </a:xfrm>
          <a:prstGeom prst="rightBrace">
            <a:avLst>
              <a:gd name="adj1" fmla="val 8333"/>
              <a:gd name="adj2" fmla="val 5198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F81D9C-E66F-A593-6CF0-AD295143D94C}"/>
              </a:ext>
            </a:extLst>
          </p:cNvPr>
          <p:cNvSpPr txBox="1"/>
          <p:nvPr/>
        </p:nvSpPr>
        <p:spPr>
          <a:xfrm>
            <a:off x="3980001" y="3689752"/>
            <a:ext cx="1441357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refinements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D4CFB34-EA39-B394-624A-A7334EC881D2}"/>
              </a:ext>
            </a:extLst>
          </p:cNvPr>
          <p:cNvSpPr/>
          <p:nvPr/>
        </p:nvSpPr>
        <p:spPr>
          <a:xfrm>
            <a:off x="2789964" y="349021"/>
            <a:ext cx="2179602" cy="2031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289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290CA4-6B72-311F-81C2-A30F9332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Biology</a:t>
            </a:r>
          </a:p>
        </p:txBody>
      </p:sp>
      <p:pic>
        <p:nvPicPr>
          <p:cNvPr id="8" name="Inhaltsplatzhalter 7" descr="Gehirn im Kopf Silhouette">
            <a:extLst>
              <a:ext uri="{FF2B5EF4-FFF2-40B4-BE49-F238E27FC236}">
                <a16:creationId xmlns:a16="http://schemas.microsoft.com/office/drawing/2014/main" id="{47C3F5C1-44EF-9F87-3FF2-2A905118A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0634" y="751856"/>
            <a:ext cx="914400" cy="91440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A41B-1FB5-6536-BFF4-10994D92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7DE562-563B-D686-EDEF-94EFEE6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198B7-950C-7266-AB9F-A5CBBBC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3</a:t>
            </a:fld>
            <a:endParaRPr lang="de-DE" noProof="0"/>
          </a:p>
        </p:txBody>
      </p:sp>
      <p:pic>
        <p:nvPicPr>
          <p:cNvPr id="10" name="Grafik 9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2560B447-9136-2BE3-F14D-04A91E400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665" y="1828766"/>
            <a:ext cx="8025425" cy="447511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F961E11-26BC-E67B-13A1-EDD2297EE53E}"/>
              </a:ext>
            </a:extLst>
          </p:cNvPr>
          <p:cNvSpPr txBox="1"/>
          <p:nvPr/>
        </p:nvSpPr>
        <p:spPr>
          <a:xfrm>
            <a:off x="9724686" y="4772713"/>
            <a:ext cx="1886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[1]19.06.23 https://openbooks.lib.msu.edu/neuroscience/chapter/synapse-structure/</a:t>
            </a:r>
            <a:endParaRPr lang="en-IE" dirty="0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7EAC31CE-6535-7E85-BD8A-3E8692F1D6AE}"/>
              </a:ext>
            </a:extLst>
          </p:cNvPr>
          <p:cNvSpPr/>
          <p:nvPr/>
        </p:nvSpPr>
        <p:spPr>
          <a:xfrm rot="16200000">
            <a:off x="6763691" y="5258030"/>
            <a:ext cx="371475" cy="365125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/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56A4C9E-68F9-D5C4-4E86-AFD7DA58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22" y="4772713"/>
                <a:ext cx="17962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llipse 15">
            <a:extLst>
              <a:ext uri="{FF2B5EF4-FFF2-40B4-BE49-F238E27FC236}">
                <a16:creationId xmlns:a16="http://schemas.microsoft.com/office/drawing/2014/main" id="{13AEEED4-D783-AD1E-146B-CAA3B9C00387}"/>
              </a:ext>
            </a:extLst>
          </p:cNvPr>
          <p:cNvSpPr/>
          <p:nvPr/>
        </p:nvSpPr>
        <p:spPr bwMode="auto">
          <a:xfrm>
            <a:off x="7921782" y="4200807"/>
            <a:ext cx="425513" cy="452674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154CB92-ACE7-3370-F2CB-458B45D1ECEB}"/>
              </a:ext>
            </a:extLst>
          </p:cNvPr>
          <p:cNvSpPr/>
          <p:nvPr/>
        </p:nvSpPr>
        <p:spPr bwMode="auto">
          <a:xfrm>
            <a:off x="9249396" y="3954695"/>
            <a:ext cx="330724" cy="365125"/>
          </a:xfrm>
          <a:prstGeom prst="ellipse">
            <a:avLst/>
          </a:prstGeom>
          <a:noFill/>
          <a:ln w="762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3333CC"/>
              </a:solidFill>
              <a:effectLst/>
              <a:latin typeface="Arial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AF2EE88-EEEB-D3A8-2712-EA332295C8BE}"/>
              </a:ext>
            </a:extLst>
          </p:cNvPr>
          <p:cNvSpPr/>
          <p:nvPr/>
        </p:nvSpPr>
        <p:spPr>
          <a:xfrm>
            <a:off x="3548958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7AF028F-0119-E6E3-6B24-C8DE4AB086E6}"/>
              </a:ext>
            </a:extLst>
          </p:cNvPr>
          <p:cNvSpPr/>
          <p:nvPr/>
        </p:nvSpPr>
        <p:spPr>
          <a:xfrm>
            <a:off x="6803650" y="2000816"/>
            <a:ext cx="334978" cy="27160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99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42EDE-BF22-A22B-B506-305CE370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Spiking neural network (SNN)</a:t>
            </a:r>
            <a:br>
              <a:rPr lang="en-IE" dirty="0"/>
            </a:br>
            <a:endParaRPr lang="en-I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199142-7C2D-8222-4204-C05E0CCE5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Modelled on neurons of brain</a:t>
            </a:r>
          </a:p>
          <a:p>
            <a:pPr lvl="1"/>
            <a:r>
              <a:rPr lang="en-IE" dirty="0"/>
              <a:t>Biologically plausible</a:t>
            </a:r>
          </a:p>
          <a:p>
            <a:pPr lvl="1"/>
            <a:r>
              <a:rPr lang="en-IE" dirty="0"/>
              <a:t>Little power consumption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AFD3F-1373-93DF-5C11-EEA9E71F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2E565-116B-8733-63B1-0DEBF900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45D0B-7D9C-8562-5BD4-748DA2FB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4</a:t>
            </a:fld>
            <a:endParaRPr lang="de-DE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/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otivation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106A435F-5C45-491A-C0C9-1A9EDF9D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0" y="2925806"/>
                <a:ext cx="124761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387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E0B1901-ADD1-E9AC-B713-CC9A823E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Model biology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03EBCF-41C7-D934-1DB5-0103B61E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DF2600-2720-C0A7-1CC2-4BFD6920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48B53-05C7-F234-BB8B-275E76E8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799A902-EB12-F256-D4D9-FA992ED8C6E9}"/>
              </a:ext>
            </a:extLst>
          </p:cNvPr>
          <p:cNvSpPr txBox="1"/>
          <p:nvPr/>
        </p:nvSpPr>
        <p:spPr>
          <a:xfrm>
            <a:off x="473640" y="5782215"/>
            <a:ext cx="690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[1]19.06.23 https://openbooks.lib.msu.edu/neuroscience/chapter/synapse-structure/</a:t>
            </a:r>
            <a:endParaRPr lang="en-IE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9757F5B-6D70-C8EF-F016-88A8C4F5F13A}"/>
              </a:ext>
            </a:extLst>
          </p:cNvPr>
          <p:cNvSpPr/>
          <p:nvPr/>
        </p:nvSpPr>
        <p:spPr>
          <a:xfrm>
            <a:off x="7880540" y="346196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A6809CD-4402-C14C-54D4-8BB098B2F6D0}"/>
              </a:ext>
            </a:extLst>
          </p:cNvPr>
          <p:cNvSpPr/>
          <p:nvPr/>
        </p:nvSpPr>
        <p:spPr>
          <a:xfrm>
            <a:off x="7885068" y="4768855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15322259-48D0-674D-4D3F-480631F2F2DA}"/>
              </a:ext>
            </a:extLst>
          </p:cNvPr>
          <p:cNvSpPr/>
          <p:nvPr/>
        </p:nvSpPr>
        <p:spPr>
          <a:xfrm>
            <a:off x="10566403" y="3887410"/>
            <a:ext cx="226337" cy="21728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79B3E54D-5973-1BC0-552B-F813196DC585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8106877" y="3570602"/>
            <a:ext cx="2459526" cy="4254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B0867B4-7247-1CAE-A7AA-50DE8DC2A905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8111405" y="3996052"/>
            <a:ext cx="2454998" cy="881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1845F439-4488-00B0-8B6C-6D5FA154C268}"/>
              </a:ext>
            </a:extLst>
          </p:cNvPr>
          <p:cNvSpPr txBox="1"/>
          <p:nvPr/>
        </p:nvSpPr>
        <p:spPr>
          <a:xfrm>
            <a:off x="7863310" y="3673135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 err="1"/>
              <a:t>i</a:t>
            </a:r>
            <a:endParaRPr lang="en-IE" i="1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24FCF11-D995-6B51-AF3F-801A4A0D8D9D}"/>
              </a:ext>
            </a:extLst>
          </p:cNvPr>
          <p:cNvSpPr txBox="1"/>
          <p:nvPr/>
        </p:nvSpPr>
        <p:spPr>
          <a:xfrm>
            <a:off x="7859414" y="4948102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/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9" name="Textfeld 38">
                <a:extLst>
                  <a:ext uri="{FF2B5EF4-FFF2-40B4-BE49-F238E27FC236}">
                    <a16:creationId xmlns:a16="http://schemas.microsoft.com/office/drawing/2014/main" id="{20069820-679A-22EA-A4AF-3D806198E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98" y="3419336"/>
                <a:ext cx="760491" cy="391646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/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B6388BD5-D469-BC04-16EF-426D0F93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56" y="4359171"/>
                <a:ext cx="760491" cy="391646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feld 40">
            <a:extLst>
              <a:ext uri="{FF2B5EF4-FFF2-40B4-BE49-F238E27FC236}">
                <a16:creationId xmlns:a16="http://schemas.microsoft.com/office/drawing/2014/main" id="{A5D6E310-B668-94BF-9877-1E55A1210730}"/>
              </a:ext>
            </a:extLst>
          </p:cNvPr>
          <p:cNvSpPr txBox="1"/>
          <p:nvPr/>
        </p:nvSpPr>
        <p:spPr>
          <a:xfrm>
            <a:off x="10575018" y="4050790"/>
            <a:ext cx="226337" cy="37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j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E77D73-7F3B-BBE9-8005-AB40AFDE6E43}"/>
              </a:ext>
            </a:extLst>
          </p:cNvPr>
          <p:cNvSpPr txBox="1"/>
          <p:nvPr/>
        </p:nvSpPr>
        <p:spPr>
          <a:xfrm>
            <a:off x="7605949" y="2861035"/>
            <a:ext cx="125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Presynaptic neuron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F3A3169-0EB1-C013-2B00-61FCEE3AA293}"/>
              </a:ext>
            </a:extLst>
          </p:cNvPr>
          <p:cNvSpPr txBox="1"/>
          <p:nvPr/>
        </p:nvSpPr>
        <p:spPr>
          <a:xfrm>
            <a:off x="10337745" y="3268031"/>
            <a:ext cx="1379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Postsynaptic neuron</a:t>
            </a:r>
          </a:p>
        </p:txBody>
      </p:sp>
      <p:sp>
        <p:nvSpPr>
          <p:cNvPr id="47" name="Foliennummernplatzhalter 5">
            <a:extLst>
              <a:ext uri="{FF2B5EF4-FFF2-40B4-BE49-F238E27FC236}">
                <a16:creationId xmlns:a16="http://schemas.microsoft.com/office/drawing/2014/main" id="{311BD08B-EB74-0CA1-0290-7C890D9F6C55}"/>
              </a:ext>
            </a:extLst>
          </p:cNvPr>
          <p:cNvSpPr txBox="1">
            <a:spLocks/>
          </p:cNvSpPr>
          <p:nvPr/>
        </p:nvSpPr>
        <p:spPr>
          <a:xfrm>
            <a:off x="5165544" y="5185127"/>
            <a:ext cx="1196183" cy="440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48" name="Inhaltsplatzhalter 22" descr="Ein Bild, das Entwurf, Zeichnung, Strichzeichnung enthält.&#10;&#10;Automatisch generierte Beschreibung">
            <a:extLst>
              <a:ext uri="{FF2B5EF4-FFF2-40B4-BE49-F238E27FC236}">
                <a16:creationId xmlns:a16="http://schemas.microsoft.com/office/drawing/2014/main" id="{F2636D9F-ED91-181B-6C6B-693DD6EDD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89" y="2044644"/>
            <a:ext cx="6561921" cy="36590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/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ction</m:t>
                      </m:r>
                      <m: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potential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3A5BDE02-C265-5EB5-92F8-0A62D7BAF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194" y="4340652"/>
                <a:ext cx="204144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Pfeil: nach unten 49">
            <a:extLst>
              <a:ext uri="{FF2B5EF4-FFF2-40B4-BE49-F238E27FC236}">
                <a16:creationId xmlns:a16="http://schemas.microsoft.com/office/drawing/2014/main" id="{8EDB3A90-DCD7-028B-42B0-BF33371954C3}"/>
              </a:ext>
            </a:extLst>
          </p:cNvPr>
          <p:cNvSpPr/>
          <p:nvPr/>
        </p:nvSpPr>
        <p:spPr>
          <a:xfrm rot="16200000">
            <a:off x="4828088" y="4829153"/>
            <a:ext cx="448576" cy="414969"/>
          </a:xfrm>
          <a:prstGeom prst="down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B2BBCE1-A243-5F8E-9C0D-DF1D1D055D31}"/>
              </a:ext>
            </a:extLst>
          </p:cNvPr>
          <p:cNvSpPr/>
          <p:nvPr/>
        </p:nvSpPr>
        <p:spPr>
          <a:xfrm>
            <a:off x="447035" y="2041716"/>
            <a:ext cx="3722951" cy="37722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6E38F0C-6587-B5AF-9220-05E5CCF5E702}"/>
              </a:ext>
            </a:extLst>
          </p:cNvPr>
          <p:cNvSpPr/>
          <p:nvPr/>
        </p:nvSpPr>
        <p:spPr>
          <a:xfrm>
            <a:off x="7512502" y="2861035"/>
            <a:ext cx="1351879" cy="254388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0D0F4AE7-3D2D-AD0C-F7D2-4E8C437ECCB0}"/>
              </a:ext>
            </a:extLst>
          </p:cNvPr>
          <p:cNvSpPr/>
          <p:nvPr/>
        </p:nvSpPr>
        <p:spPr>
          <a:xfrm>
            <a:off x="4844891" y="2037388"/>
            <a:ext cx="2287202" cy="249839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8906C271-1E96-FFCE-801B-12F8C4CCF964}"/>
              </a:ext>
            </a:extLst>
          </p:cNvPr>
          <p:cNvSpPr/>
          <p:nvPr/>
        </p:nvSpPr>
        <p:spPr>
          <a:xfrm>
            <a:off x="10300325" y="3268031"/>
            <a:ext cx="1351879" cy="115347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1902BB9-2FA8-4E09-9E52-5872BE07D4D2}"/>
              </a:ext>
            </a:extLst>
          </p:cNvPr>
          <p:cNvSpPr/>
          <p:nvPr/>
        </p:nvSpPr>
        <p:spPr>
          <a:xfrm>
            <a:off x="4679499" y="3798490"/>
            <a:ext cx="2533551" cy="952328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97872DE-D0F2-E3AC-A0FC-35B4D993D057}"/>
              </a:ext>
            </a:extLst>
          </p:cNvPr>
          <p:cNvSpPr/>
          <p:nvPr/>
        </p:nvSpPr>
        <p:spPr>
          <a:xfrm>
            <a:off x="8144297" y="3375383"/>
            <a:ext cx="2413491" cy="168202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FA109741-3524-C546-3AD2-FF59909339A7}"/>
              </a:ext>
            </a:extLst>
          </p:cNvPr>
          <p:cNvCxnSpPr/>
          <p:nvPr/>
        </p:nvCxnSpPr>
        <p:spPr>
          <a:xfrm>
            <a:off x="7213050" y="2037388"/>
            <a:ext cx="0" cy="40679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/>
      <p:bldP spid="39" grpId="0"/>
      <p:bldP spid="40" grpId="0"/>
      <p:bldP spid="41" grpId="0"/>
      <p:bldP spid="42" grpId="0"/>
      <p:bldP spid="44" grpId="0"/>
      <p:bldP spid="49" grpId="0" animBg="1"/>
      <p:bldP spid="50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hteck 11">
            <a:extLst>
              <a:ext uri="{FF2B5EF4-FFF2-40B4-BE49-F238E27FC236}">
                <a16:creationId xmlns:a16="http://schemas.microsoft.com/office/drawing/2014/main" id="{05A2872C-E601-7878-F9C8-75BF9B8FFE8D}"/>
              </a:ext>
            </a:extLst>
          </p:cNvPr>
          <p:cNvSpPr/>
          <p:nvPr/>
        </p:nvSpPr>
        <p:spPr>
          <a:xfrm>
            <a:off x="1248247" y="3895755"/>
            <a:ext cx="333796" cy="42047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451E3E-FE83-CF6D-8AF3-36EEA769168F}"/>
              </a:ext>
            </a:extLst>
          </p:cNvPr>
          <p:cNvSpPr/>
          <p:nvPr/>
        </p:nvSpPr>
        <p:spPr>
          <a:xfrm>
            <a:off x="2361823" y="3340729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90069C6-3B27-CF44-CA75-53275A52EAFA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891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90229-2352-E6A8-52D0-94BC2E17E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IE" dirty="0"/>
                  <a:t> threshold</a:t>
                </a:r>
              </a:p>
            </p:txBody>
          </p:sp>
        </mc:Choice>
        <mc:Fallback xmlns="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6A4E9834-72FD-97F5-1EA8-4652D8727A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AA087F-AEBA-787B-2099-4EE43770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99E922-ABFE-0716-E48F-642EEE0C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A32BC-85E7-234B-EA83-B0D77520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9E9E077-B86D-948D-6733-5105D5944B19}"/>
              </a:ext>
            </a:extLst>
          </p:cNvPr>
          <p:cNvSpPr/>
          <p:nvPr/>
        </p:nvSpPr>
        <p:spPr>
          <a:xfrm>
            <a:off x="2390115" y="3340729"/>
            <a:ext cx="2227152" cy="1530035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EE3A3D-23C8-EE1C-8485-A20E62CEDF2F}"/>
              </a:ext>
            </a:extLst>
          </p:cNvPr>
          <p:cNvSpPr/>
          <p:nvPr/>
        </p:nvSpPr>
        <p:spPr>
          <a:xfrm>
            <a:off x="2390115" y="3503691"/>
            <a:ext cx="416459" cy="1222218"/>
          </a:xfrm>
          <a:prstGeom prst="rect">
            <a:avLst/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502D6E9-0FCE-A4B1-FB9F-39CC5A80B8B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11516" y="4114800"/>
            <a:ext cx="778599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501C752-8DD6-5E0B-1562-F609D7FA0AD8}"/>
              </a:ext>
            </a:extLst>
          </p:cNvPr>
          <p:cNvCxnSpPr/>
          <p:nvPr/>
        </p:nvCxnSpPr>
        <p:spPr>
          <a:xfrm flipH="1">
            <a:off x="1874067" y="4028792"/>
            <a:ext cx="135802" cy="190123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F618B20-64C1-3F02-4658-48EC650AED2E}"/>
              </a:ext>
            </a:extLst>
          </p:cNvPr>
          <p:cNvCxnSpPr>
            <a:stCxn id="8" idx="0"/>
            <a:endCxn id="8" idx="4"/>
          </p:cNvCxnSpPr>
          <p:nvPr/>
        </p:nvCxnSpPr>
        <p:spPr>
          <a:xfrm>
            <a:off x="3503691" y="3340729"/>
            <a:ext cx="0" cy="153003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/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/>
                      </m:nary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9166771B-94AB-CE00-4EBC-679A97C19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75" y="3770365"/>
                <a:ext cx="455690" cy="6707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52C319A8-4592-4AA4-DDFF-4993415CC151}"/>
              </a:ext>
            </a:extLst>
          </p:cNvPr>
          <p:cNvSpPr txBox="1"/>
          <p:nvPr/>
        </p:nvSpPr>
        <p:spPr>
          <a:xfrm>
            <a:off x="473640" y="5782215"/>
            <a:ext cx="5150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[cf. KI WiSE22 10-Einführung </a:t>
            </a:r>
            <a:r>
              <a:rPr lang="en-IE" dirty="0" err="1">
                <a:solidFill>
                  <a:srgbClr val="828282"/>
                </a:solidFill>
              </a:rPr>
              <a:t>Hanika</a:t>
            </a:r>
            <a:r>
              <a:rPr lang="en-IE" dirty="0">
                <a:solidFill>
                  <a:srgbClr val="828282"/>
                </a:solidFill>
              </a:rPr>
              <a:t>]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/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2BCB35CF-F1E8-362E-7EF7-1413FE5A2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292" y="3772817"/>
                <a:ext cx="454936" cy="5434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5D383325-498D-A84A-A78B-6A99B634ABF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4617267" y="4100465"/>
            <a:ext cx="778599" cy="528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/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IE" sz="28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bar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BC1B9CE9-3981-D80A-18A7-60C1A5B4C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22" y="3772817"/>
                <a:ext cx="454936" cy="5434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/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C70EFEC8-EDCE-CE39-40B2-3C94C949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72" y="2690666"/>
                <a:ext cx="6681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/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NN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BBE036EC-4739-C220-E607-0CCD1CB7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24561"/>
                <a:ext cx="66818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/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3600" i="1" dirty="0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E" sz="3600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7926A59-94D0-0D7B-1C28-7E00B4975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61" y="3720700"/>
                <a:ext cx="727440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hteck 2">
            <a:extLst>
              <a:ext uri="{FF2B5EF4-FFF2-40B4-BE49-F238E27FC236}">
                <a16:creationId xmlns:a16="http://schemas.microsoft.com/office/drawing/2014/main" id="{907FEBDF-4D75-6EB5-E2D2-BAAF6FA3BFAA}"/>
              </a:ext>
            </a:extLst>
          </p:cNvPr>
          <p:cNvSpPr/>
          <p:nvPr/>
        </p:nvSpPr>
        <p:spPr>
          <a:xfrm>
            <a:off x="2390115" y="3497242"/>
            <a:ext cx="421551" cy="122866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CABE97-B51F-9DA6-47C8-B3C197F44B1F}"/>
              </a:ext>
            </a:extLst>
          </p:cNvPr>
          <p:cNvSpPr/>
          <p:nvPr/>
        </p:nvSpPr>
        <p:spPr>
          <a:xfrm>
            <a:off x="3508198" y="3349782"/>
            <a:ext cx="1141865" cy="153003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91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08952B7-5620-586A-2AC8-ED102752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ANN vs. SNN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096FCAF-4FF2-1068-DE4F-0A49D79A93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E" dirty="0"/>
              <a:t>ANN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32- or 64-bit messages</a:t>
            </a:r>
          </a:p>
          <a:p>
            <a:pPr lvl="2"/>
            <a:r>
              <a:rPr lang="en-IE" dirty="0"/>
              <a:t>Singular presentation</a:t>
            </a:r>
          </a:p>
          <a:p>
            <a:pPr lvl="1"/>
            <a:r>
              <a:rPr lang="en-IE" dirty="0"/>
              <a:t>Backpropagation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D1FC1285-35E6-32AC-63C6-257834FCF7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SNN</a:t>
            </a:r>
          </a:p>
          <a:p>
            <a:pPr lvl="1"/>
            <a:r>
              <a:rPr lang="en-IE" dirty="0"/>
              <a:t>Input: </a:t>
            </a:r>
          </a:p>
          <a:p>
            <a:pPr lvl="2"/>
            <a:r>
              <a:rPr lang="en-IE" dirty="0"/>
              <a:t>1-bit spike</a:t>
            </a:r>
          </a:p>
          <a:p>
            <a:pPr lvl="2"/>
            <a:r>
              <a:rPr lang="en-IE" dirty="0"/>
              <a:t>Stream of events</a:t>
            </a:r>
          </a:p>
          <a:p>
            <a:pPr lvl="1"/>
            <a:r>
              <a:rPr lang="en-IE" dirty="0"/>
              <a:t>Different learning rules</a:t>
            </a:r>
          </a:p>
          <a:p>
            <a:pPr lvl="1"/>
            <a:endParaRPr lang="en-I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31A33C-863E-20A7-1008-808CCDAA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72143-CFF6-4A90-A65A-82F4BB6A8DF1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1F9678-12AE-ED54-4F19-DD69E0038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D72523-DC7A-2695-1BC6-6A6112986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8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95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E19DDCB-88FA-C695-DC90-0FB29CE1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SNN: spikes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E" dirty="0"/>
                  <a:t>Input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IE" i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IE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i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E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I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E" dirty="0"/>
                      <m:t>∗</m:t>
                    </m:r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de-DE" b="0" i="1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IE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i="1" dirty="0"/>
                  <a:t> </a:t>
                </a:r>
              </a:p>
            </p:txBody>
          </p:sp>
        </mc:Choice>
        <mc:Fallback xmlns="">
          <p:sp>
            <p:nvSpPr>
              <p:cNvPr id="9" name="Inhaltsplatzhalter 8">
                <a:extLst>
                  <a:ext uri="{FF2B5EF4-FFF2-40B4-BE49-F238E27FC236}">
                    <a16:creationId xmlns:a16="http://schemas.microsoft.com/office/drawing/2014/main" id="{E771624E-D507-E3A7-44DF-F1BA44C57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674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343926DD-84B2-F6E3-9B11-E6A9189B3A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27904" b="56435"/>
          <a:stretch/>
        </p:blipFill>
        <p:spPr>
          <a:xfrm>
            <a:off x="7351032" y="3480434"/>
            <a:ext cx="3354632" cy="883435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C89962-90B7-630C-FB4B-9E86BE56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1100385-A857-4174-90A5-A5E5BF7833AA}" type="datetime1">
              <a:rPr lang="de-DE" noProof="0" smtClean="0"/>
              <a:t>03.07.2023</a:t>
            </a:fld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CEF30-21CE-738C-5B42-38449645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Optimization of Spiking Neural Network</a:t>
            </a:r>
            <a:r>
              <a:rPr lang="de-DE"/>
              <a:t>							Klara M. Gutekunst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7648A-094B-F535-A670-339967C5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de-DE" noProof="0" smtClean="0"/>
              <a:pPr rtl="0"/>
              <a:t>9</a:t>
            </a:fld>
            <a:endParaRPr lang="de-DE" noProof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E10FB74-6E30-906E-FB45-DCD8984DF0D5}"/>
              </a:ext>
            </a:extLst>
          </p:cNvPr>
          <p:cNvCxnSpPr/>
          <p:nvPr/>
        </p:nvCxnSpPr>
        <p:spPr>
          <a:xfrm>
            <a:off x="7351032" y="4186218"/>
            <a:ext cx="33546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02B12B-B4D9-0E3A-45DA-EF0CA4A45FB8}"/>
              </a:ext>
            </a:extLst>
          </p:cNvPr>
          <p:cNvCxnSpPr>
            <a:cxnSpLocks/>
          </p:cNvCxnSpPr>
          <p:nvPr/>
        </p:nvCxnSpPr>
        <p:spPr>
          <a:xfrm flipV="1">
            <a:off x="7351032" y="3276600"/>
            <a:ext cx="0" cy="909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A36781B7-BFD9-425B-6D16-B6BAD09E66B0}"/>
              </a:ext>
            </a:extLst>
          </p:cNvPr>
          <p:cNvSpPr txBox="1"/>
          <p:nvPr/>
        </p:nvSpPr>
        <p:spPr>
          <a:xfrm>
            <a:off x="10672208" y="4090378"/>
            <a:ext cx="3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t</a:t>
            </a:r>
          </a:p>
        </p:txBody>
      </p:sp>
      <p:pic>
        <p:nvPicPr>
          <p:cNvPr id="24" name="Grafik 23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62D0BE62-B453-1731-437E-26E5789A6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329" y="2143441"/>
            <a:ext cx="2452052" cy="412417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0CA99EC-884F-29AD-87CE-0B2D7453753F}"/>
              </a:ext>
            </a:extLst>
          </p:cNvPr>
          <p:cNvSpPr txBox="1"/>
          <p:nvPr/>
        </p:nvSpPr>
        <p:spPr>
          <a:xfrm>
            <a:off x="9825100" y="5898285"/>
            <a:ext cx="186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1">
                    <a:lumMod val="75000"/>
                  </a:schemeClr>
                </a:solidFill>
              </a:rPr>
              <a:t>Source: </a:t>
            </a:r>
            <a:r>
              <a:rPr lang="en-IE" dirty="0">
                <a:solidFill>
                  <a:srgbClr val="828282"/>
                </a:solidFill>
              </a:rPr>
              <a:t>[TODO]</a:t>
            </a:r>
            <a:endParaRPr lang="en-IE" dirty="0"/>
          </a:p>
        </p:txBody>
      </p:sp>
      <p:pic>
        <p:nvPicPr>
          <p:cNvPr id="27" name="Grafik 26" descr="Ein Bild, das Schrift, Text, Reihe, Diagramm enthält.&#10;&#10;Automatisch generierte Beschreibung">
            <a:extLst>
              <a:ext uri="{FF2B5EF4-FFF2-40B4-BE49-F238E27FC236}">
                <a16:creationId xmlns:a16="http://schemas.microsoft.com/office/drawing/2014/main" id="{56639F20-417B-2D88-663A-06B4191B5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062" y="2854960"/>
            <a:ext cx="7444745" cy="194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5" grpId="0"/>
    </p:bldLst>
  </p:timing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3_TF56390039_Win32" id="{9709D5E4-7F03-464B-BC5A-695B9021A4D3}" vid="{EED2F974-933F-49F2-9C8F-8219E694BCE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{4C69EC37-0820-448B-BAB3-3D43E6BDCDB1}tf56390039_win32</Template>
  <TotalTime>0</TotalTime>
  <Words>1047</Words>
  <Application>Microsoft Office PowerPoint</Application>
  <PresentationFormat>Breitbild</PresentationFormat>
  <Paragraphs>241</Paragraphs>
  <Slides>20</Slides>
  <Notes>8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Wingdings 2</vt:lpstr>
      <vt:lpstr>Dividende</vt:lpstr>
      <vt:lpstr>PowerPoint-Präsentation</vt:lpstr>
      <vt:lpstr>Agenda</vt:lpstr>
      <vt:lpstr>Biology</vt:lpstr>
      <vt:lpstr>Spiking neural network (SNN) </vt:lpstr>
      <vt:lpstr>Model biology</vt:lpstr>
      <vt:lpstr>ANN</vt:lpstr>
      <vt:lpstr>ANN vs. SNN</vt:lpstr>
      <vt:lpstr>ANN vs. SNN</vt:lpstr>
      <vt:lpstr>SNN: spikes</vt:lpstr>
      <vt:lpstr>SNN: spikes</vt:lpstr>
      <vt:lpstr>PowerPoint-Präsentation</vt:lpstr>
      <vt:lpstr>Architecture of snn</vt:lpstr>
      <vt:lpstr>Synaptic plasticity</vt:lpstr>
      <vt:lpstr>Spike-timing-dependent plasticity (STDp)</vt:lpstr>
      <vt:lpstr>Neuron model</vt:lpstr>
      <vt:lpstr>Synapse model</vt:lpstr>
      <vt:lpstr>homoeostasis</vt:lpstr>
      <vt:lpstr>Input encoding</vt:lpstr>
      <vt:lpstr>Training &amp; testing</vt:lpstr>
      <vt:lpstr>Kolmogorov–Smirnov test (K-S test)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„Technisch“</dc:title>
  <dc:creator>Klara Maximiliane Gutekunst</dc:creator>
  <cp:lastModifiedBy>Klara Gutekunst</cp:lastModifiedBy>
  <cp:revision>239</cp:revision>
  <dcterms:created xsi:type="dcterms:W3CDTF">2023-03-17T05:45:49Z</dcterms:created>
  <dcterms:modified xsi:type="dcterms:W3CDTF">2023-07-03T14:10:14Z</dcterms:modified>
</cp:coreProperties>
</file>