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256" r:id="rId2"/>
    <p:sldId id="352" r:id="rId3"/>
    <p:sldId id="355" r:id="rId4"/>
    <p:sldId id="387" r:id="rId5"/>
    <p:sldId id="354" r:id="rId6"/>
    <p:sldId id="356" r:id="rId7"/>
    <p:sldId id="372" r:id="rId8"/>
    <p:sldId id="380" r:id="rId9"/>
    <p:sldId id="357" r:id="rId10"/>
    <p:sldId id="368" r:id="rId11"/>
    <p:sldId id="353" r:id="rId12"/>
    <p:sldId id="366" r:id="rId13"/>
    <p:sldId id="374" r:id="rId14"/>
    <p:sldId id="382" r:id="rId15"/>
    <p:sldId id="383" r:id="rId16"/>
    <p:sldId id="381" r:id="rId17"/>
    <p:sldId id="385" r:id="rId18"/>
    <p:sldId id="358" r:id="rId19"/>
    <p:sldId id="369" r:id="rId20"/>
    <p:sldId id="359" r:id="rId21"/>
    <p:sldId id="360" r:id="rId22"/>
    <p:sldId id="373" r:id="rId23"/>
    <p:sldId id="361" r:id="rId24"/>
    <p:sldId id="362" r:id="rId25"/>
    <p:sldId id="363" r:id="rId26"/>
    <p:sldId id="364" r:id="rId27"/>
    <p:sldId id="365" r:id="rId28"/>
    <p:sldId id="375" r:id="rId29"/>
    <p:sldId id="367" r:id="rId30"/>
    <p:sldId id="376" r:id="rId31"/>
    <p:sldId id="386" r:id="rId32"/>
    <p:sldId id="378" r:id="rId33"/>
    <p:sldId id="371" r:id="rId34"/>
    <p:sldId id="370" r:id="rId35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136" autoAdjust="0"/>
  </p:normalViewPr>
  <p:slideViewPr>
    <p:cSldViewPr snapToGrid="0">
      <p:cViewPr varScale="1">
        <p:scale>
          <a:sx n="136" d="100"/>
          <a:sy n="136" d="100"/>
        </p:scale>
        <p:origin x="624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11.07.2023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11.07.2023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Both HOMOGENEOUS </a:t>
            </a:r>
            <a:r>
              <a:rPr lang="en-IE" dirty="0" err="1"/>
              <a:t>poisson</a:t>
            </a:r>
            <a:r>
              <a:rPr lang="en-IE" dirty="0"/>
              <a:t> process</a:t>
            </a:r>
          </a:p>
          <a:p>
            <a:r>
              <a:rPr lang="en-IE" dirty="0"/>
              <a:t>(1)</a:t>
            </a:r>
          </a:p>
          <a:p>
            <a:pPr marL="171450" indent="-171450">
              <a:buFontTx/>
              <a:buChar char="-"/>
            </a:pPr>
            <a:r>
              <a:rPr lang="en-IE" dirty="0"/>
              <a:t>Divide time into short intervals </a:t>
            </a:r>
          </a:p>
          <a:p>
            <a:pPr marL="171450" indent="-171450">
              <a:buFontTx/>
              <a:buChar char="-"/>
            </a:pPr>
            <a:r>
              <a:rPr lang="en-IE" dirty="0"/>
              <a:t>Generate random numbers </a:t>
            </a:r>
            <a:r>
              <a:rPr lang="en-IE" i="1" dirty="0"/>
              <a:t>x</a:t>
            </a:r>
          </a:p>
          <a:p>
            <a:pPr marL="171450" indent="-171450">
              <a:buFontTx/>
              <a:buChar char="-"/>
            </a:pPr>
            <a:endParaRPr lang="en-IE" i="0" dirty="0"/>
          </a:p>
          <a:p>
            <a:r>
              <a:rPr lang="en-IE" dirty="0"/>
              <a:t>independent spike hypothesis (generation)</a:t>
            </a:r>
          </a:p>
          <a:p>
            <a:r>
              <a:rPr lang="en-IE" dirty="0"/>
              <a:t>Firing rate: spikes/second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7796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predetermined rate: e.g. exponential time course</a:t>
            </a:r>
          </a:p>
          <a:p>
            <a:r>
              <a:rPr lang="en-IE" dirty="0"/>
              <a:t>Event = [0, x] spikes</a:t>
            </a:r>
          </a:p>
          <a:p>
            <a:r>
              <a:rPr lang="en-IE" dirty="0"/>
              <a:t>Event rate in paper: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- PDF for #spikes/event</a:t>
            </a:r>
          </a:p>
          <a:p>
            <a:r>
              <a:rPr lang="en-IE" dirty="0"/>
              <a:t>- For each event: draw random #spikes from 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82567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12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12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1200" i="0">
                    <a:latin typeface="Cambria Math" panose="02040503050406030204" pitchFamily="18" charset="0"/>
                  </a:rPr>
                  <a:t>∑</a:t>
                </a:r>
                <a:r>
                  <a:rPr lang="de-DE" sz="1200" b="0" i="0">
                    <a:latin typeface="Cambria Math" panose="02040503050406030204" pitchFamily="18" charset="0"/>
                  </a:rPr>
                  <a:t>▒:</a:t>
                </a:r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𝑥</a:t>
                </a:r>
                <a:r>
                  <a:rPr lang="en-IE" sz="1200" dirty="0"/>
                  <a:t> *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𝑤</a:t>
                </a:r>
                <a:r>
                  <a:rPr lang="en-IE" sz="12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51933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12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12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</a:t>
                </a:r>
                <a:r>
                  <a:rPr lang="en-IE" dirty="0" err="1"/>
                  <a:t>Aktivierungsfunktion</a:t>
                </a:r>
                <a:endParaRPr lang="en-IE" dirty="0"/>
              </a:p>
              <a:p>
                <a:r>
                  <a:rPr lang="en-IE" dirty="0"/>
                  <a:t>Spike trains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1200" i="0">
                    <a:latin typeface="Cambria Math" panose="02040503050406030204" pitchFamily="18" charset="0"/>
                  </a:rPr>
                  <a:t>∑</a:t>
                </a:r>
                <a:r>
                  <a:rPr lang="de-DE" sz="1200" b="0" i="0">
                    <a:latin typeface="Cambria Math" panose="02040503050406030204" pitchFamily="18" charset="0"/>
                  </a:rPr>
                  <a:t>▒:</a:t>
                </a:r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𝑥</a:t>
                </a:r>
                <a:r>
                  <a:rPr lang="en-IE" sz="1200" dirty="0"/>
                  <a:t> *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𝑤</a:t>
                </a:r>
                <a:r>
                  <a:rPr lang="en-IE" sz="12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25167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Neuron per input pixel</a:t>
            </a:r>
          </a:p>
          <a:p>
            <a:r>
              <a:rPr lang="en-IE" dirty="0"/>
              <a:t>Input-preprocessing: all-to-all</a:t>
            </a:r>
          </a:p>
          <a:p>
            <a:r>
              <a:rPr lang="en-IE" dirty="0" err="1"/>
              <a:t>Exc:inh</a:t>
            </a:r>
            <a:r>
              <a:rPr lang="en-IE" dirty="0"/>
              <a:t> = 1:1 vs. bio 4:1</a:t>
            </a:r>
          </a:p>
          <a:p>
            <a:r>
              <a:rPr lang="en-IE" dirty="0" err="1"/>
              <a:t>Exc-inh</a:t>
            </a:r>
            <a:r>
              <a:rPr lang="en-IE" dirty="0"/>
              <a:t>: one-to-one</a:t>
            </a:r>
          </a:p>
          <a:p>
            <a:r>
              <a:rPr lang="en-IE" dirty="0" err="1"/>
              <a:t>Inh-exc</a:t>
            </a:r>
            <a:r>
              <a:rPr lang="en-IE" dirty="0"/>
              <a:t>: almost all-to-all</a:t>
            </a:r>
          </a:p>
          <a:p>
            <a:endParaRPr lang="en-I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4265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Calcium concentration C(t) (bounds)</a:t>
                </a:r>
              </a:p>
              <a:p>
                <a:r>
                  <a:rPr lang="en-IE" dirty="0"/>
                  <a:t>Membrane 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𝑚𝑒𝑚</m:t>
                        </m:r>
                      </m:sub>
                    </m:sSub>
                  </m:oMath>
                </a14:m>
                <a:endParaRPr lang="en-IE" dirty="0"/>
              </a:p>
              <a:p>
                <a:r>
                  <a:rPr lang="en-IE" dirty="0"/>
                  <a:t>Membrane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endParaRPr lang="en-IE" dirty="0"/>
              </a:p>
              <a:p>
                <a:r>
                  <a:rPr lang="en-IE" dirty="0"/>
                  <a:t>Potentiation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IE" dirty="0"/>
              </a:p>
              <a:p>
                <a:r>
                  <a:rPr lang="en-IE" dirty="0"/>
                  <a:t>Depression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IE" dirty="0"/>
              </a:p>
              <a:p>
                <a:endParaRPr lang="en-IE" dirty="0"/>
              </a:p>
              <a:p>
                <a:r>
                  <a:rPr lang="en-IE"/>
                  <a:t>Teaching signal</a:t>
                </a:r>
                <a:r>
                  <a:rPr lang="en-IE" dirty="0"/>
                  <a:t>s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Calcium concentration C(t) (bounds)</a:t>
                </a:r>
              </a:p>
              <a:p>
                <a:r>
                  <a:rPr lang="en-IE" dirty="0"/>
                  <a:t>Membrane potential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𝑉_𝑚𝑒𝑚</a:t>
                </a:r>
                <a:endParaRPr lang="en-IE" dirty="0"/>
              </a:p>
              <a:p>
                <a:r>
                  <a:rPr lang="en-IE" dirty="0"/>
                  <a:t>Membrane threshold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𝑉_𝑚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𝑡ℎ</a:t>
                </a:r>
                <a:endParaRPr lang="en-IE" dirty="0"/>
              </a:p>
              <a:p>
                <a:r>
                  <a:rPr lang="en-IE" dirty="0"/>
                  <a:t>Potentiation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𝑤^+</a:t>
                </a:r>
                <a:endParaRPr lang="en-IE" dirty="0"/>
              </a:p>
              <a:p>
                <a:r>
                  <a:rPr lang="en-IE" dirty="0"/>
                  <a:t>Depression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𝑤^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endParaRPr lang="en-IE" dirty="0"/>
              </a:p>
              <a:p>
                <a:endParaRPr lang="en-IE" dirty="0"/>
              </a:p>
              <a:p>
                <a:r>
                  <a:rPr lang="en-IE"/>
                  <a:t>Teaching signal</a:t>
                </a:r>
                <a:r>
                  <a:rPr lang="en-IE" dirty="0"/>
                  <a:t>s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65223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Strengthen pre-postsynaptic pairs &lt;-&gt; </a:t>
                </a:r>
                <a:r>
                  <a:rPr lang="en-IE" dirty="0" err="1"/>
                  <a:t>postsyn</a:t>
                </a:r>
                <a:r>
                  <a:rPr lang="en-IE" dirty="0"/>
                  <a:t>. Neuron reacts directly after </a:t>
                </a:r>
                <a:r>
                  <a:rPr lang="en-IE" dirty="0" err="1"/>
                  <a:t>presyn</a:t>
                </a:r>
                <a:r>
                  <a:rPr lang="en-IE" dirty="0"/>
                  <a:t>. Neuron fires</a:t>
                </a:r>
              </a:p>
              <a:p>
                <a:r>
                  <a:rPr lang="en-IE" dirty="0"/>
                  <a:t>(disconnect/weaken else)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resynaptic</m:t>
                    </m:r>
                    <m: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trace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#recent presynaptic spikes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(decaying or +=1)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arget</m:t>
                    </m:r>
                    <m: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value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of </a:t>
                </a:r>
                <a:r>
                  <a:rPr lang="en-US" dirty="0" err="1">
                    <a:solidFill>
                      <a:schemeClr val="bg1"/>
                    </a:solidFill>
                  </a:rPr>
                  <a:t>presyn</a:t>
                </a:r>
                <a:r>
                  <a:rPr lang="en-US" dirty="0">
                    <a:solidFill>
                      <a:schemeClr val="bg1"/>
                    </a:solidFill>
                  </a:rPr>
                  <a:t>. Trace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at moment of </a:t>
                </a:r>
                <a:r>
                  <a:rPr lang="en-US" baseline="0" dirty="0" err="1">
                    <a:solidFill>
                      <a:schemeClr val="bg1"/>
                    </a:solidFill>
                  </a:rPr>
                  <a:t>postsyn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. Spike, #postsyn. Spikes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>
                  <a:solidFill>
                    <a:schemeClr val="bg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no weight increase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Multiple spikes close in time: (1) sum up, (2) certain pairs (nearest)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Strengthen pre-postsynaptic pairs &lt;-&gt; </a:t>
                </a:r>
                <a:r>
                  <a:rPr lang="en-IE" dirty="0" err="1"/>
                  <a:t>postsyn</a:t>
                </a:r>
                <a:r>
                  <a:rPr lang="en-IE" dirty="0"/>
                  <a:t>. Neuron reacts directly after </a:t>
                </a:r>
                <a:r>
                  <a:rPr lang="en-IE" dirty="0" err="1"/>
                  <a:t>presyn</a:t>
                </a:r>
                <a:r>
                  <a:rPr lang="en-IE" dirty="0"/>
                  <a:t>. Neuron fires</a:t>
                </a:r>
              </a:p>
              <a:p>
                <a:r>
                  <a:rPr lang="en-IE" dirty="0"/>
                  <a:t>(disconnect/weaken else)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p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resynaptic trace</a:t>
                </a:r>
                <a:r>
                  <a:rPr lang="en-US" dirty="0">
                    <a:solidFill>
                      <a:schemeClr val="bg1"/>
                    </a:solidFill>
                  </a:rPr>
                  <a:t>: #recent presynaptic spikes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(decaying or +=1)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t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arget value</a:t>
                </a:r>
                <a:r>
                  <a:rPr lang="en-US" dirty="0">
                    <a:solidFill>
                      <a:schemeClr val="bg1"/>
                    </a:solidFill>
                  </a:rPr>
                  <a:t>: of </a:t>
                </a:r>
                <a:r>
                  <a:rPr lang="en-US" dirty="0" err="1">
                    <a:solidFill>
                      <a:schemeClr val="bg1"/>
                    </a:solidFill>
                  </a:rPr>
                  <a:t>presyn</a:t>
                </a:r>
                <a:r>
                  <a:rPr lang="en-US" dirty="0">
                    <a:solidFill>
                      <a:schemeClr val="bg1"/>
                    </a:solidFill>
                  </a:rPr>
                  <a:t>. Trace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at moment of </a:t>
                </a:r>
                <a:r>
                  <a:rPr lang="en-US" baseline="0" dirty="0" err="1">
                    <a:solidFill>
                      <a:schemeClr val="bg1"/>
                    </a:solidFill>
                  </a:rPr>
                  <a:t>postsyn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. Spike, #postsyn. Spikes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>
                  <a:solidFill>
                    <a:schemeClr val="bg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𝑥_𝑝𝑟𝑒</a:t>
                </a:r>
                <a:r>
                  <a:rPr lang="en-US" dirty="0">
                    <a:solidFill>
                      <a:schemeClr val="bg1"/>
                    </a:solidFill>
                  </a:rPr>
                  <a:t> &lt; 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𝑥_𝑡𝑎𝑟  → </a:t>
                </a:r>
                <a:r>
                  <a:rPr lang="en-US" dirty="0">
                    <a:solidFill>
                      <a:schemeClr val="bg1"/>
                    </a:solidFill>
                  </a:rPr>
                  <a:t>no weight increase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Multiple spikes close in time: (1) sum up, (2) certain pairs (nearest)</a:t>
                </a:r>
              </a:p>
              <a:p>
                <a:pPr/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	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23230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𝑟𝑒𝑠𝑡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  ↔</m:t>
                    </m:r>
                  </m:oMath>
                </a14:m>
                <a:r>
                  <a:rPr lang="en-IE" dirty="0"/>
                  <a:t> decay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𝑒𝑥𝑐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E" dirty="0"/>
                  <a:t> limits</a:t>
                </a:r>
                <a:r>
                  <a:rPr lang="en-IE" baseline="0" dirty="0"/>
                  <a:t> maximum membrane potential</a:t>
                </a:r>
                <a:r>
                  <a:rPr lang="en-IE" dirty="0"/>
                  <a:t> 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(𝐸_𝑟𝑒𝑠𝑡−𝑉)≠0  ↔</a:t>
                </a:r>
                <a:r>
                  <a:rPr lang="en-IE" dirty="0"/>
                  <a:t> decay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96904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</m:t>
                        </m:r>
                      </m:sub>
                    </m:sSub>
                  </m:oMath>
                </a14:m>
                <a:r>
                  <a:rPr lang="en-IE" dirty="0"/>
                  <a:t>: time</a:t>
                </a:r>
                <a:r>
                  <a:rPr lang="en-IE" baseline="0" dirty="0"/>
                  <a:t> constant</a:t>
                </a:r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I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𝜏_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𝑔𝑒</a:t>
                </a:r>
                <a:r>
                  <a:rPr lang="en-IE" dirty="0"/>
                  <a:t>: time</a:t>
                </a:r>
                <a:r>
                  <a:rPr lang="en-IE" baseline="0" dirty="0"/>
                  <a:t> constant</a:t>
                </a:r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87496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Training:</a:t>
                </a:r>
              </a:p>
              <a:p>
                <a:r>
                  <a:rPr lang="en-IE" dirty="0"/>
                  <a:t>- 60.000 MNIST training set examples</a:t>
                </a:r>
              </a:p>
              <a:p>
                <a:r>
                  <a:rPr lang="en-IE" dirty="0"/>
                  <a:t>- Neurons decay to resting values (except adaptive threshold)</a:t>
                </a:r>
              </a:p>
              <a:p>
                <a:r>
                  <a:rPr lang="en-IE" dirty="0"/>
                  <a:t>Post-training: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dirty="0"/>
                  <a:t> 0 =&gt; fix membrane</a:t>
                </a:r>
                <a:r>
                  <a:rPr lang="en-IE" baseline="0" dirty="0"/>
                  <a:t> spiking thresholds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Assign class to EXC. Neuron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baseline="0" dirty="0"/>
                  <a:t>Acc./Testing: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10.000 MNIST test set examples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Class firing rate: average of neuron firing rates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Max. class firing rate == class</a:t>
                </a:r>
                <a:endParaRPr lang="en-IE" dirty="0"/>
              </a:p>
            </p:txBody>
          </p:sp>
        </mc:Choice>
        <mc:Fallback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Training:</a:t>
                </a:r>
              </a:p>
              <a:p>
                <a:r>
                  <a:rPr lang="en-IE" dirty="0"/>
                  <a:t>- 60.000 MNIST training set examples</a:t>
                </a:r>
              </a:p>
              <a:p>
                <a:r>
                  <a:rPr lang="en-IE" dirty="0"/>
                  <a:t>- Neurons decay to resting values (except adaptive threshold)</a:t>
                </a:r>
              </a:p>
              <a:p>
                <a:r>
                  <a:rPr lang="en-IE" dirty="0"/>
                  <a:t>Post-training: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i="0">
                    <a:latin typeface="Cambria Math" panose="02040503050406030204" pitchFamily="18" charset="0"/>
                  </a:rPr>
                  <a:t>𝜂</a:t>
                </a:r>
                <a:r>
                  <a:rPr lang="de-DE" b="0" i="0">
                    <a:latin typeface="Cambria Math" panose="02040503050406030204" pitchFamily="18" charset="0"/>
                  </a:rPr>
                  <a:t> 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de-DE" b="0" i="0">
                    <a:latin typeface="Cambria Math" panose="02040503050406030204" pitchFamily="18" charset="0"/>
                  </a:rPr>
                  <a:t> </a:t>
                </a:r>
                <a:r>
                  <a:rPr lang="en-IE" dirty="0"/>
                  <a:t> 0 =&gt; fix membrane</a:t>
                </a:r>
                <a:r>
                  <a:rPr lang="en-IE" baseline="0" dirty="0"/>
                  <a:t> spiking thresholds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Assign class to EXC. Neuron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baseline="0" dirty="0"/>
                  <a:t>Acc./Testing: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10.000 MNIST test set examples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Class firing rate: average of neuron firing rates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Max. class firing rate == class</a:t>
                </a:r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99222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neuron</a:t>
            </a:r>
          </a:p>
          <a:p>
            <a:r>
              <a:rPr lang="en-IE" dirty="0"/>
              <a:t>Action pot.: membrane pot. Rapidly rises &amp; falls</a:t>
            </a:r>
          </a:p>
          <a:p>
            <a:r>
              <a:rPr lang="en-IE" dirty="0"/>
              <a:t>Depolarization </a:t>
            </a:r>
            <a:r>
              <a:rPr lang="en-IE" dirty="0" err="1"/>
              <a:t>Ausbreitung</a:t>
            </a:r>
            <a:endParaRPr lang="en-I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13527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Colours: learning rules (red: our exponential weight dependence STDP)</a:t>
            </a:r>
          </a:p>
          <a:p>
            <a:r>
              <a:rPr lang="en-IE" dirty="0"/>
              <a:t>6400 EXC. neurons best</a:t>
            </a:r>
          </a:p>
          <a:p>
            <a:r>
              <a:rPr lang="en-IE" dirty="0"/>
              <a:t>4 as 9 most common misclassified digit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30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8594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Neuromorphic hardware:</a:t>
            </a:r>
          </a:p>
          <a:p>
            <a:pPr marL="171450" indent="-171450">
              <a:buFontTx/>
              <a:buChar char="-"/>
            </a:pPr>
            <a:r>
              <a:rPr lang="de-DE" dirty="0"/>
              <a:t>bilden direkt in Hardware Funktionsweise von Neuronen nach</a:t>
            </a:r>
          </a:p>
          <a:p>
            <a:pPr marL="171450" indent="-171450">
              <a:buFontTx/>
              <a:buChar char="-"/>
            </a:pPr>
            <a:r>
              <a:rPr lang="de-DE" dirty="0"/>
              <a:t>zwischen Neuronen gibt es physisches Verbindungsnetz (Bus-System)</a:t>
            </a:r>
            <a:endParaRPr lang="en-IE" dirty="0"/>
          </a:p>
          <a:p>
            <a:r>
              <a:rPr lang="en-IE" dirty="0"/>
              <a:t>Von Neumann architecture (!= processing many small messages)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32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6874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Firing rate: abstract</a:t>
            </a:r>
          </a:p>
          <a:p>
            <a:r>
              <a:rPr lang="en-IE" dirty="0"/>
              <a:t>Unit: duration, neuron, trial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6893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Spike model: function S describe relationship between pre- and postsynaptic spike trains</a:t>
            </a:r>
          </a:p>
          <a:p>
            <a:endParaRPr lang="en-IE" dirty="0"/>
          </a:p>
          <a:p>
            <a:r>
              <a:rPr lang="en-IE" dirty="0"/>
              <a:t>Rate model: function f</a:t>
            </a:r>
          </a:p>
          <a:p>
            <a:endParaRPr lang="en-IE" dirty="0"/>
          </a:p>
          <a:p>
            <a:r>
              <a:rPr lang="en-IE" dirty="0"/>
              <a:t>Reduction possible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60202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8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8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800" i="0">
                    <a:latin typeface="Cambria Math" panose="02040503050406030204" pitchFamily="18" charset="0"/>
                  </a:rPr>
                  <a:t>∑▒</a:t>
                </a:r>
                <a:r>
                  <a:rPr lang="de-DE" sz="800" b="0" i="0">
                    <a:latin typeface="Cambria Math" panose="02040503050406030204" pitchFamily="18" charset="0"/>
                  </a:rPr>
                  <a:t>:</a:t>
                </a:r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𝑥</a:t>
                </a:r>
                <a:r>
                  <a:rPr lang="en-IE" sz="800" dirty="0"/>
                  <a:t> *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𝑤</a:t>
                </a:r>
                <a:r>
                  <a:rPr lang="en-IE" sz="8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71966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8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8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800" i="0">
                    <a:latin typeface="Cambria Math" panose="02040503050406030204" pitchFamily="18" charset="0"/>
                  </a:rPr>
                  <a:t>∑</a:t>
                </a:r>
                <a:r>
                  <a:rPr lang="de-DE" sz="800" b="0" i="0">
                    <a:latin typeface="Cambria Math" panose="02040503050406030204" pitchFamily="18" charset="0"/>
                  </a:rPr>
                  <a:t>▒:</a:t>
                </a:r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𝑥</a:t>
                </a:r>
                <a:r>
                  <a:rPr lang="en-IE" sz="800" dirty="0"/>
                  <a:t> *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𝑤</a:t>
                </a:r>
                <a:r>
                  <a:rPr lang="en-IE" sz="8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79231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0 to 255 proportional to 0 to 65.75Hz (:4)</a:t>
            </a:r>
          </a:p>
          <a:p>
            <a:r>
              <a:rPr lang="en-IE" dirty="0"/>
              <a:t>If exc. Neurons fire &lt; 5 spikes in 250ms:</a:t>
            </a:r>
          </a:p>
          <a:p>
            <a:pPr marL="171450" indent="-171450">
              <a:buFontTx/>
              <a:buChar char="-"/>
            </a:pPr>
            <a:r>
              <a:rPr lang="en-IE" dirty="0"/>
              <a:t>max. input firing rate += 32Hz</a:t>
            </a:r>
          </a:p>
          <a:p>
            <a:pPr marL="171450" indent="-171450">
              <a:buFontTx/>
              <a:buChar char="-"/>
            </a:pPr>
            <a:r>
              <a:rPr lang="en-IE" dirty="0"/>
              <a:t>Present example again for 350ms</a:t>
            </a:r>
          </a:p>
          <a:p>
            <a:pPr marL="171450" indent="-171450">
              <a:buFontTx/>
              <a:buChar char="-"/>
            </a:pPr>
            <a:r>
              <a:rPr lang="en-IE" dirty="0"/>
              <a:t>repeat</a:t>
            </a:r>
          </a:p>
          <a:p>
            <a:endParaRPr lang="en-I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72565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Poisson Process: rare, random events in time/space, e.g. action potentials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05576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Poisson probability density function P</a:t>
            </a:r>
          </a:p>
          <a:p>
            <a:r>
              <a:rPr lang="en-IE" dirty="0"/>
              <a:t>Prob of </a:t>
            </a:r>
            <a:r>
              <a:rPr lang="en-IE" i="1" dirty="0"/>
              <a:t>n </a:t>
            </a:r>
            <a:r>
              <a:rPr lang="en-IE" i="0" dirty="0"/>
              <a:t>spike in time interval</a:t>
            </a:r>
            <a:endParaRPr lang="en-I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0762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5E8E674-5A3C-4E41-B675-DF798F36FFF9}" type="datetime1">
              <a:rPr lang="de-DE" noProof="0" smtClean="0"/>
              <a:t>11.07.2023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E8A092-F5EB-40C5-9BE7-33189D7F2100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61AF2FF-A5B6-4F63-8CE5-24A019D51C0F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2368B2-B9B0-4ADC-BB2E-71F49A4571AE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CFA39A-C88E-4966-9190-454C89DCDCB0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6BA3D9-E5EB-4984-8E15-E283D0CE22CC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67B131-5DB4-41B5-8BB5-82E9B9EE2038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10A0252-ADF6-4CEB-9399-74098B26A84D}" type="datetime1">
              <a:rPr lang="de-DE" noProof="0" smtClean="0"/>
              <a:t>11.07.2023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Statistical methods for tax fraud identification</a:t>
            </a:r>
            <a:r>
              <a:rPr lang="de-DE" dirty="0"/>
              <a:t>			</a:t>
            </a:r>
            <a:r>
              <a:rPr lang="en-US" dirty="0"/>
              <a:t>			</a:t>
            </a:r>
            <a:r>
              <a:rPr lang="de-DE" dirty="0"/>
              <a:t>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40FABB-E960-488F-8706-9D73AAFC5F8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816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49" y="6290826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E62EA614-C44A-4614-A011-F33802B5C32D}" type="datetime1">
              <a:rPr lang="de-DE" noProof="0" smtClean="0"/>
              <a:t>11.07.2023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0" y="6286500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298" y="6290826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29F5469-0B1C-F67E-7E81-407B9575F7C5}"/>
              </a:ext>
            </a:extLst>
          </p:cNvPr>
          <p:cNvSpPr/>
          <p:nvPr userDrawn="1"/>
        </p:nvSpPr>
        <p:spPr>
          <a:xfrm>
            <a:off x="9450808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DC48F0-EE7B-44F9-C3C2-0F427EE156CE}"/>
              </a:ext>
            </a:extLst>
          </p:cNvPr>
          <p:cNvSpPr/>
          <p:nvPr userDrawn="1"/>
        </p:nvSpPr>
        <p:spPr>
          <a:xfrm>
            <a:off x="5026209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FFBC85B-7799-A67B-C65D-00C21BD45853}"/>
              </a:ext>
            </a:extLst>
          </p:cNvPr>
          <p:cNvSpPr/>
          <p:nvPr userDrawn="1"/>
        </p:nvSpPr>
        <p:spPr>
          <a:xfrm>
            <a:off x="7240950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834E73E-2524-8415-9496-CAD84DD52800}"/>
              </a:ext>
            </a:extLst>
          </p:cNvPr>
          <p:cNvSpPr/>
          <p:nvPr userDrawn="1"/>
        </p:nvSpPr>
        <p:spPr>
          <a:xfrm>
            <a:off x="581190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0F79A45-A734-14C1-B05D-576A7B91F478}"/>
              </a:ext>
            </a:extLst>
          </p:cNvPr>
          <p:cNvSpPr/>
          <p:nvPr userDrawn="1"/>
        </p:nvSpPr>
        <p:spPr>
          <a:xfrm>
            <a:off x="2804338" y="454401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5.jp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oshears.github.io/adv-ml-2020-snn-project/pages/motivation.html" TargetMode="Externa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40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Relationship Id="rId9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41.png"/><Relationship Id="rId7" Type="http://schemas.openxmlformats.org/officeDocument/2006/relationships/image" Target="../media/image3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42.png"/><Relationship Id="rId9" Type="http://schemas.openxmlformats.org/officeDocument/2006/relationships/image" Target="../media/image4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Action_potential#/media/File:Action_potential.svg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A-model-of-a-LIF-neuron-The-graphic-right-shows-the-temporal-course-of-the-membrane_fig6_326696777" TargetMode="External"/><Relationship Id="rId2" Type="http://schemas.openxmlformats.org/officeDocument/2006/relationships/hyperlink" Target="https://openbooks.lib.msu.edu/neuroscience/chapter/synapse-structure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researchgate.net/figure/Illustration-of-membrane-potential-dynamics-for-a-neuron-with-th-05-and-t-1-The_fig1_353893118" TargetMode="External"/><Relationship Id="rId4" Type="http://schemas.openxmlformats.org/officeDocument/2006/relationships/hyperlink" Target="https://www.researchgate.net/figure/The-architecture-of-a-spiking-neural-network-SNN-The-network-consists-of-an-input_fig1_342529143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5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9C94C5F-34E7-CB76-FABB-3FA5E1E37B57}"/>
              </a:ext>
            </a:extLst>
          </p:cNvPr>
          <p:cNvSpPr/>
          <p:nvPr/>
        </p:nvSpPr>
        <p:spPr>
          <a:xfrm>
            <a:off x="446533" y="3429001"/>
            <a:ext cx="11260667" cy="2961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6600" dirty="0"/>
              <a:t>Optimization of Spiking Neural Network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13"/>
    </mc:Choice>
    <mc:Fallback xmlns="">
      <p:transition spd="slow" advTm="127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0229-2352-E6A8-52D0-94BC2E1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 vs. SNN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bar>
                      <m:bar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IE" dirty="0"/>
                  <a:t> threshold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A087F-AEBA-787B-2099-4EE43770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E922-ABFE-0716-E48F-642EEE0C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9A32BC-85E7-234B-EA83-B0D77520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10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9E9E077-B86D-948D-6733-5105D5944B19}"/>
              </a:ext>
            </a:extLst>
          </p:cNvPr>
          <p:cNvSpPr/>
          <p:nvPr/>
        </p:nvSpPr>
        <p:spPr>
          <a:xfrm>
            <a:off x="2390115" y="3340729"/>
            <a:ext cx="2227152" cy="153003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5EE3A3D-23C8-EE1C-8485-A20E62CEDF2F}"/>
              </a:ext>
            </a:extLst>
          </p:cNvPr>
          <p:cNvSpPr/>
          <p:nvPr/>
        </p:nvSpPr>
        <p:spPr>
          <a:xfrm>
            <a:off x="2390115" y="3503691"/>
            <a:ext cx="416459" cy="1222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502D6E9-0FCE-A4B1-FB9F-39CC5A80B8B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11516" y="4114800"/>
            <a:ext cx="77859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501C752-8DD6-5E0B-1562-F609D7FA0AD8}"/>
              </a:ext>
            </a:extLst>
          </p:cNvPr>
          <p:cNvCxnSpPr/>
          <p:nvPr/>
        </p:nvCxnSpPr>
        <p:spPr>
          <a:xfrm flipH="1">
            <a:off x="1874067" y="4028792"/>
            <a:ext cx="135802" cy="1901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F618B20-64C1-3F02-4658-48EC650AED2E}"/>
              </a:ext>
            </a:extLst>
          </p:cNvPr>
          <p:cNvCxnSpPr>
            <a:stCxn id="8" idx="0"/>
            <a:endCxn id="8" idx="4"/>
          </p:cNvCxnSpPr>
          <p:nvPr/>
        </p:nvCxnSpPr>
        <p:spPr>
          <a:xfrm>
            <a:off x="3503691" y="3340729"/>
            <a:ext cx="0" cy="153003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/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52C319A8-4592-4AA4-DDFF-4993415CC151}"/>
              </a:ext>
            </a:extLst>
          </p:cNvPr>
          <p:cNvSpPr txBox="1"/>
          <p:nvPr/>
        </p:nvSpPr>
        <p:spPr>
          <a:xfrm>
            <a:off x="473640" y="5782215"/>
            <a:ext cx="515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[cf. KI WiSE22 10-Einführung </a:t>
            </a:r>
            <a:r>
              <a:rPr lang="en-IE" dirty="0" err="1">
                <a:solidFill>
                  <a:srgbClr val="828282"/>
                </a:solidFill>
              </a:rPr>
              <a:t>Hanika</a:t>
            </a:r>
            <a:r>
              <a:rPr lang="en-IE" dirty="0">
                <a:solidFill>
                  <a:srgbClr val="828282"/>
                </a:solidFill>
              </a:rPr>
              <a:t>]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/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D383325-498D-A84A-A78B-6A99B634ABFA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617267" y="410046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/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/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BE036EC-4739-C220-E607-0CCD1CB7CB08}"/>
                  </a:ext>
                </a:extLst>
              </p:cNvPr>
              <p:cNvSpPr txBox="1"/>
              <p:nvPr/>
            </p:nvSpPr>
            <p:spPr>
              <a:xfrm>
                <a:off x="6096000" y="2724561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BE036EC-4739-C220-E607-0CCD1CB7C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24561"/>
                <a:ext cx="6681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/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E" sz="36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>
            <a:extLst>
              <a:ext uri="{FF2B5EF4-FFF2-40B4-BE49-F238E27FC236}">
                <a16:creationId xmlns:a16="http://schemas.microsoft.com/office/drawing/2014/main" id="{907FEBDF-4D75-6EB5-E2D2-BAAF6FA3BFAA}"/>
              </a:ext>
            </a:extLst>
          </p:cNvPr>
          <p:cNvSpPr/>
          <p:nvPr/>
        </p:nvSpPr>
        <p:spPr>
          <a:xfrm>
            <a:off x="2390115" y="3497242"/>
            <a:ext cx="421551" cy="122866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3CABE97-B51F-9DA6-47C8-B3C197F44B1F}"/>
              </a:ext>
            </a:extLst>
          </p:cNvPr>
          <p:cNvSpPr/>
          <p:nvPr/>
        </p:nvSpPr>
        <p:spPr>
          <a:xfrm>
            <a:off x="3508198" y="3349782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001FA2-4FA9-27B1-E846-9F1DEF5E262F}"/>
              </a:ext>
            </a:extLst>
          </p:cNvPr>
          <p:cNvSpPr/>
          <p:nvPr/>
        </p:nvSpPr>
        <p:spPr>
          <a:xfrm>
            <a:off x="8234667" y="3770622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DC1C687-41CC-B199-1202-ED8CB327513C}"/>
              </a:ext>
            </a:extLst>
          </p:cNvPr>
          <p:cNvSpPr/>
          <p:nvPr/>
        </p:nvSpPr>
        <p:spPr>
          <a:xfrm>
            <a:off x="10943576" y="3782144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087E568-D187-4537-26EE-6AE275807888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8461004" y="3879264"/>
            <a:ext cx="2482572" cy="1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455C9D57-6FB3-697B-21B7-BF2E61244592}"/>
              </a:ext>
            </a:extLst>
          </p:cNvPr>
          <p:cNvSpPr txBox="1"/>
          <p:nvPr/>
        </p:nvSpPr>
        <p:spPr>
          <a:xfrm>
            <a:off x="8244162" y="3945523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CB84126-725F-1F09-8D90-B58E24918E2F}"/>
                  </a:ext>
                </a:extLst>
              </p:cNvPr>
              <p:cNvSpPr txBox="1"/>
              <p:nvPr/>
            </p:nvSpPr>
            <p:spPr>
              <a:xfrm>
                <a:off x="9314507" y="3487617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CB84126-725F-1F09-8D90-B58E24918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507" y="3487617"/>
                <a:ext cx="760491" cy="391646"/>
              </a:xfrm>
              <a:prstGeom prst="rect">
                <a:avLst/>
              </a:prstGeom>
              <a:blipFill>
                <a:blip r:embed="rId10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>
            <a:extLst>
              <a:ext uri="{FF2B5EF4-FFF2-40B4-BE49-F238E27FC236}">
                <a16:creationId xmlns:a16="http://schemas.microsoft.com/office/drawing/2014/main" id="{BB6E4501-27E4-1544-B6A1-E8AE8074DF0A}"/>
              </a:ext>
            </a:extLst>
          </p:cNvPr>
          <p:cNvSpPr txBox="1"/>
          <p:nvPr/>
        </p:nvSpPr>
        <p:spPr>
          <a:xfrm>
            <a:off x="10952191" y="3945524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F705EA5-AB89-7C8C-54D9-2039686EE249}"/>
              </a:ext>
            </a:extLst>
          </p:cNvPr>
          <p:cNvSpPr txBox="1"/>
          <p:nvPr/>
        </p:nvSpPr>
        <p:spPr>
          <a:xfrm>
            <a:off x="7967350" y="3129955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AEFFB8F-845C-BEC7-513B-E8031AA8E582}"/>
              </a:ext>
            </a:extLst>
          </p:cNvPr>
          <p:cNvSpPr txBox="1"/>
          <p:nvPr/>
        </p:nvSpPr>
        <p:spPr>
          <a:xfrm>
            <a:off x="10714918" y="3162765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</p:spTree>
    <p:extLst>
      <p:ext uri="{BB962C8B-B14F-4D97-AF65-F5344CB8AC3E}">
        <p14:creationId xmlns:p14="http://schemas.microsoft.com/office/powerpoint/2010/main" val="14891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08952B7-5620-586A-2AC8-ED102752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 vs. SNN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096FCAF-4FF2-1068-DE4F-0A49D79A9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ANN</a:t>
            </a:r>
          </a:p>
          <a:p>
            <a:pPr lvl="1"/>
            <a:r>
              <a:rPr lang="en-IE" dirty="0"/>
              <a:t>Input: </a:t>
            </a:r>
          </a:p>
          <a:p>
            <a:pPr lvl="2"/>
            <a:r>
              <a:rPr lang="en-IE" dirty="0"/>
              <a:t>32- or 64-bit messages</a:t>
            </a:r>
          </a:p>
          <a:p>
            <a:pPr lvl="2"/>
            <a:r>
              <a:rPr lang="en-IE" dirty="0"/>
              <a:t>Singular presentation</a:t>
            </a:r>
          </a:p>
          <a:p>
            <a:pPr lvl="1"/>
            <a:r>
              <a:rPr lang="en-IE" dirty="0"/>
              <a:t>Backpropagation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D1FC1285-35E6-32AC-63C6-257834FCF7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SNN</a:t>
            </a:r>
          </a:p>
          <a:p>
            <a:pPr lvl="1"/>
            <a:r>
              <a:rPr lang="en-IE" dirty="0"/>
              <a:t>Input: </a:t>
            </a:r>
          </a:p>
          <a:p>
            <a:pPr lvl="2"/>
            <a:r>
              <a:rPr lang="en-IE" dirty="0"/>
              <a:t>1-bit spike</a:t>
            </a:r>
          </a:p>
          <a:p>
            <a:pPr lvl="2"/>
            <a:r>
              <a:rPr lang="en-IE" dirty="0"/>
              <a:t>Stream of events</a:t>
            </a:r>
          </a:p>
          <a:p>
            <a:pPr lvl="1"/>
            <a:r>
              <a:rPr lang="en-IE" dirty="0"/>
              <a:t>Different learning rules</a:t>
            </a:r>
          </a:p>
          <a:p>
            <a:pPr lvl="1"/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31A33C-863E-20A7-1008-808CCDAA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1F9678-12AE-ED54-4F19-DD69E003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D72523-DC7A-2695-1BC6-6A611298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4954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AFE08-F2EE-07FB-D1B4-6C869806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Input 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FE67A9FF-195E-93A4-B28A-B1736C712EA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Analogue values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E" dirty="0"/>
                  <a:t> spikes</a:t>
                </a:r>
              </a:p>
              <a:p>
                <a:r>
                  <a:rPr lang="en-IE" dirty="0"/>
                  <a:t>Pixel intensity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E" dirty="0"/>
                  <a:t> firing rate</a:t>
                </a:r>
              </a:p>
              <a:p>
                <a:r>
                  <a:rPr lang="en-IE" dirty="0"/>
                  <a:t>Firing rate augmentable</a:t>
                </a:r>
              </a:p>
            </p:txBody>
          </p:sp>
        </mc:Choice>
        <mc:Fallback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FE67A9FF-195E-93A4-B28A-B1736C712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nhaltsplatzhalter 10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09AA9728-CDF1-38B9-85E0-4A5AA740F5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9461" t="9746" r="11273" b="4309"/>
          <a:stretch/>
        </p:blipFill>
        <p:spPr>
          <a:xfrm>
            <a:off x="6096001" y="1898858"/>
            <a:ext cx="4996374" cy="4062983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758251-8CF5-CDA8-8EE9-4A814893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7DB164-7DD1-11C0-CDFA-8F294237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91797A-CCC2-F769-5C6A-7DE5CBF0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12</a:t>
            </a:fld>
            <a:endParaRPr lang="de-DE" noProof="0"/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635CA243-C6A4-ADBD-7A5E-A561B456FF39}"/>
              </a:ext>
            </a:extLst>
          </p:cNvPr>
          <p:cNvSpPr/>
          <p:nvPr/>
        </p:nvSpPr>
        <p:spPr>
          <a:xfrm>
            <a:off x="1603018" y="4730015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56B9670-8D11-35F0-EDA5-C559E77B3968}"/>
              </a:ext>
            </a:extLst>
          </p:cNvPr>
          <p:cNvSpPr txBox="1"/>
          <p:nvPr/>
        </p:nvSpPr>
        <p:spPr>
          <a:xfrm>
            <a:off x="1001124" y="5235821"/>
            <a:ext cx="157526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Poisson model 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D1C16A3-D8C8-CD9A-A4E7-A22E348B6B23}"/>
              </a:ext>
            </a:extLst>
          </p:cNvPr>
          <p:cNvSpPr txBox="1"/>
          <p:nvPr/>
        </p:nvSpPr>
        <p:spPr>
          <a:xfrm>
            <a:off x="6096000" y="5897509"/>
            <a:ext cx="5514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sz="1200" dirty="0">
                <a:solidFill>
                  <a:srgbClr val="828282"/>
                </a:solidFill>
              </a:rPr>
              <a:t>https://machinelearningmastery.com/how-to-develop-a-convolutional-neural-network-from-scratch-for-mnist-handwritten-digit-classification/ (11.07.2023)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27381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4DC7A-4232-3491-9D89-AC91A539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2D8B527-4680-E56A-D40C-5BCAE61B1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6143165" cy="3633047"/>
          </a:xfrm>
        </p:spPr>
        <p:txBody>
          <a:bodyPr/>
          <a:lstStyle/>
          <a:p>
            <a:endParaRPr lang="en-IE" dirty="0"/>
          </a:p>
          <a:p>
            <a:r>
              <a:rPr lang="en-IE" dirty="0"/>
              <a:t>Irregular </a:t>
            </a:r>
            <a:r>
              <a:rPr lang="en-IE" dirty="0" err="1"/>
              <a:t>interspike</a:t>
            </a:r>
            <a:r>
              <a:rPr lang="en-IE" dirty="0"/>
              <a:t> intervals reflect random process</a:t>
            </a:r>
          </a:p>
          <a:p>
            <a:endParaRPr lang="en-IE" dirty="0"/>
          </a:p>
          <a:p>
            <a:r>
              <a:rPr lang="en-IE" dirty="0"/>
              <a:t>Hypothesis:</a:t>
            </a:r>
          </a:p>
          <a:p>
            <a:pPr lvl="1"/>
            <a:r>
              <a:rPr lang="en-IE" dirty="0"/>
              <a:t>Generation of each spike is independent of all the other spikes.</a:t>
            </a:r>
          </a:p>
          <a:p>
            <a:pPr lvl="1"/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Spike train: completely described by Poisson process</a:t>
            </a:r>
          </a:p>
          <a:p>
            <a:endParaRPr lang="en-I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18954-D7AB-28FF-484D-81BE85B2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ABAA99-D5CB-6A16-B8D3-10B06741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CD1160-A9CD-087D-CD74-1BD148C2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13</a:t>
            </a:fld>
            <a:endParaRPr lang="de-DE" noProof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129DD9-18DF-895B-FCF1-A4B2B65753D1}"/>
              </a:ext>
            </a:extLst>
          </p:cNvPr>
          <p:cNvSpPr txBox="1"/>
          <p:nvPr/>
        </p:nvSpPr>
        <p:spPr>
          <a:xfrm>
            <a:off x="633048" y="3539563"/>
            <a:ext cx="609131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Hypothesis:</a:t>
            </a:r>
          </a:p>
          <a:p>
            <a:r>
              <a:rPr lang="en-IE" dirty="0">
                <a:solidFill>
                  <a:schemeClr val="bg1"/>
                </a:solidFill>
              </a:rPr>
              <a:t>Generation of each spike is independent of all the other spikes.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23807927-E7A3-0536-D4F6-C68CB28A04B1}"/>
              </a:ext>
            </a:extLst>
          </p:cNvPr>
          <p:cNvSpPr/>
          <p:nvPr/>
        </p:nvSpPr>
        <p:spPr>
          <a:xfrm>
            <a:off x="2552587" y="4431032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2E2FE740-5F81-D211-1A42-DEECD09929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8444" t="10447" r="94" b="64022"/>
          <a:stretch/>
        </p:blipFill>
        <p:spPr>
          <a:xfrm>
            <a:off x="5887329" y="1984653"/>
            <a:ext cx="4136252" cy="1273447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4845FDD-0DA5-A3C3-44D8-7C5D4E6FC70E}"/>
              </a:ext>
            </a:extLst>
          </p:cNvPr>
          <p:cNvSpPr txBox="1"/>
          <p:nvPr/>
        </p:nvSpPr>
        <p:spPr>
          <a:xfrm>
            <a:off x="10023581" y="2844834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0B450F4-430D-F982-8C52-8DEC8C87B1B1}"/>
              </a:ext>
            </a:extLst>
          </p:cNvPr>
          <p:cNvCxnSpPr>
            <a:cxnSpLocks/>
          </p:cNvCxnSpPr>
          <p:nvPr/>
        </p:nvCxnSpPr>
        <p:spPr>
          <a:xfrm>
            <a:off x="8229600" y="3136795"/>
            <a:ext cx="64711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11E0880-3C76-4AC7-16A6-5F7937C2FD4E}"/>
              </a:ext>
            </a:extLst>
          </p:cNvPr>
          <p:cNvSpPr txBox="1"/>
          <p:nvPr/>
        </p:nvSpPr>
        <p:spPr>
          <a:xfrm>
            <a:off x="7533162" y="3258100"/>
            <a:ext cx="203999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interspike</a:t>
            </a:r>
            <a:r>
              <a:rPr lang="en-US" dirty="0">
                <a:solidFill>
                  <a:schemeClr val="bg1"/>
                </a:solidFill>
              </a:rPr>
              <a:t> interval 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3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5" grpId="0" animBg="1"/>
      <p:bldP spid="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3260A-28C6-A1F9-D7E2-D3941AD1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16358B-5F75-048E-5652-2D138230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/>
              <a:t>Problematic features of neuronal firing</a:t>
            </a:r>
          </a:p>
          <a:p>
            <a:pPr lvl="1"/>
            <a:r>
              <a:rPr lang="en-IE" dirty="0"/>
              <a:t>Refractory period</a:t>
            </a:r>
          </a:p>
          <a:p>
            <a:pPr lvl="1"/>
            <a:r>
              <a:rPr lang="en-IE" dirty="0"/>
              <a:t>Bursting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Extension of Poisson model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62094-17D8-DA7D-CEF3-09D07E4F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1474DC-BE86-5DE0-31AC-81A0275A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233768-A21B-7FF4-A8E2-0F2D68C4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14</a:t>
            </a:fld>
            <a:endParaRPr lang="de-DE" noProof="0"/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D2603089-D365-1BB7-2A24-EEDF0EEA406F}"/>
              </a:ext>
            </a:extLst>
          </p:cNvPr>
          <p:cNvSpPr/>
          <p:nvPr/>
        </p:nvSpPr>
        <p:spPr>
          <a:xfrm>
            <a:off x="3015993" y="3742007"/>
            <a:ext cx="257175" cy="640080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A63599-2C8A-DFAD-2AE9-017833942160}"/>
              </a:ext>
            </a:extLst>
          </p:cNvPr>
          <p:cNvSpPr txBox="1"/>
          <p:nvPr/>
        </p:nvSpPr>
        <p:spPr>
          <a:xfrm>
            <a:off x="3478643" y="3878970"/>
            <a:ext cx="231021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Non- Poisson features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42F20A70-B89E-AD50-C3E1-80C5930BDEB8}"/>
              </a:ext>
            </a:extLst>
          </p:cNvPr>
          <p:cNvSpPr/>
          <p:nvPr/>
        </p:nvSpPr>
        <p:spPr>
          <a:xfrm>
            <a:off x="1574882" y="4487454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11" name="Grafik 10" descr="Ein Bild, das Schrif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A62B7C6E-00B2-3B24-9D95-0A68CDB4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612" y="4286766"/>
            <a:ext cx="3523957" cy="1442204"/>
          </a:xfrm>
          <a:prstGeom prst="rect">
            <a:avLst/>
          </a:prstGeom>
        </p:spPr>
      </p:pic>
      <p:pic>
        <p:nvPicPr>
          <p:cNvPr id="12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D89FDF31-436F-BF6A-DE09-009F219A84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097" t="43093" r="1015" b="39392"/>
          <a:stretch/>
        </p:blipFill>
        <p:spPr>
          <a:xfrm>
            <a:off x="6569612" y="3005344"/>
            <a:ext cx="3580229" cy="87362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A843145-60E9-5065-E508-787934C3CC3D}"/>
              </a:ext>
            </a:extLst>
          </p:cNvPr>
          <p:cNvSpPr txBox="1"/>
          <p:nvPr/>
        </p:nvSpPr>
        <p:spPr>
          <a:xfrm>
            <a:off x="10183876" y="3509638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110D25E-657A-60B7-045E-159A5F3CE9C1}"/>
              </a:ext>
            </a:extLst>
          </p:cNvPr>
          <p:cNvSpPr txBox="1"/>
          <p:nvPr/>
        </p:nvSpPr>
        <p:spPr>
          <a:xfrm>
            <a:off x="10149841" y="5007868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[11]</a:t>
            </a:r>
            <a:endParaRPr lang="en-I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E5D10EC-2C34-376E-98DF-F96A2EC11F1A}"/>
              </a:ext>
            </a:extLst>
          </p:cNvPr>
          <p:cNvCxnSpPr>
            <a:cxnSpLocks/>
          </p:cNvCxnSpPr>
          <p:nvPr/>
        </p:nvCxnSpPr>
        <p:spPr>
          <a:xfrm>
            <a:off x="8215532" y="3805011"/>
            <a:ext cx="82999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75DF9C9-2774-0648-DA27-79BCF4AC0D45}"/>
              </a:ext>
            </a:extLst>
          </p:cNvPr>
          <p:cNvCxnSpPr>
            <a:cxnSpLocks/>
          </p:cNvCxnSpPr>
          <p:nvPr/>
        </p:nvCxnSpPr>
        <p:spPr>
          <a:xfrm>
            <a:off x="9444110" y="3802367"/>
            <a:ext cx="543952" cy="2644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E7BD2751-C5ED-4E25-BB30-117DB900B0CE}"/>
              </a:ext>
            </a:extLst>
          </p:cNvPr>
          <p:cNvSpPr/>
          <p:nvPr/>
        </p:nvSpPr>
        <p:spPr bwMode="auto">
          <a:xfrm>
            <a:off x="7341954" y="4399905"/>
            <a:ext cx="662563" cy="452674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8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20" grpId="0" animBg="1"/>
      <p:bldP spid="2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57343-A84F-5EBB-3FB2-EAD9640A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9728CC1-36BF-D337-2CEF-5199F0A444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err="1">
                    <a:latin typeface="Cambria Math" panose="02040503050406030204" pitchFamily="18" charset="0"/>
                  </a:rPr>
                  <a:t>Homogeneous</a:t>
                </a:r>
                <a:r>
                  <a:rPr lang="de-DE" dirty="0">
                    <a:latin typeface="Cambria Math" panose="02040503050406030204" pitchFamily="18" charset="0"/>
                  </a:rPr>
                  <a:t> Poisson </a:t>
                </a:r>
                <a:r>
                  <a:rPr lang="de-DE" dirty="0" err="1">
                    <a:latin typeface="Cambria Math" panose="02040503050406030204" pitchFamily="18" charset="0"/>
                  </a:rPr>
                  <a:t>process</a:t>
                </a:r>
                <a:endParaRPr lang="de-DE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spikes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during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∗∆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 ∅</m:t>
                    </m:r>
                  </m:oMath>
                </a14:m>
                <a:r>
                  <a:rPr lang="en-IE" dirty="0"/>
                  <a:t> constant firing rate</a:t>
                </a:r>
              </a:p>
              <a:p>
                <a:pPr lvl="2"/>
                <a:r>
                  <a:rPr lang="en-IE" dirty="0"/>
                  <a:t>Time interval of length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9728CC1-36BF-D337-2CEF-5199F0A44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D7A1B4-AE20-A9F2-46C0-47D1EBBF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B32225-CE95-D0DF-0013-CEE52E7E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1EC90B-28E0-5F7E-C1C1-E015C751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15</a:t>
            </a:fld>
            <a:endParaRPr lang="de-DE" noProof="0"/>
          </a:p>
        </p:txBody>
      </p:sp>
      <p:pic>
        <p:nvPicPr>
          <p:cNvPr id="8" name="Grafik 7" descr="Warnung mit einfarbiger Füllung">
            <a:extLst>
              <a:ext uri="{FF2B5EF4-FFF2-40B4-BE49-F238E27FC236}">
                <a16:creationId xmlns:a16="http://schemas.microsoft.com/office/drawing/2014/main" id="{BBB7900F-CBB2-099A-ED0C-5A8B8F52A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190" y="5059091"/>
            <a:ext cx="664699" cy="6646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96EB8A5-4F1E-CFFE-5B62-D3437ACB6FC2}"/>
              </a:ext>
            </a:extLst>
          </p:cNvPr>
          <p:cNvSpPr txBox="1"/>
          <p:nvPr/>
        </p:nvSpPr>
        <p:spPr>
          <a:xfrm>
            <a:off x="1308616" y="5059091"/>
            <a:ext cx="3727618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Prerequisite:</a:t>
            </a:r>
          </a:p>
          <a:p>
            <a:r>
              <a:rPr lang="en-IE" dirty="0">
                <a:solidFill>
                  <a:schemeClr val="bg1"/>
                </a:solidFill>
              </a:rPr>
              <a:t>Spikes are independent of each other.</a:t>
            </a:r>
          </a:p>
        </p:txBody>
      </p:sp>
    </p:spTree>
    <p:extLst>
      <p:ext uri="{BB962C8B-B14F-4D97-AF65-F5344CB8AC3E}">
        <p14:creationId xmlns:p14="http://schemas.microsoft.com/office/powerpoint/2010/main" val="406916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BF95D2E7-550C-FE55-30A6-F3B1103BB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44" t="10447" r="94" b="64022"/>
          <a:stretch/>
        </p:blipFill>
        <p:spPr>
          <a:xfrm>
            <a:off x="6231274" y="4218271"/>
            <a:ext cx="4136252" cy="127344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3B4DC7A-4232-3491-9D89-AC91A539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E33737-1308-2479-A079-16D845235C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Discrete Poisson spike generator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𝑠𝑝𝑖𝑘𝑒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𝑑𝑢𝑟𝑖𝑛𝑔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:r>
                  <a:rPr lang="en-IE" dirty="0"/>
                  <a:t>Constant firing rate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IE" dirty="0"/>
              </a:p>
              <a:p>
                <a:pPr lvl="2"/>
                <a:r>
                  <a:rPr lang="en-IE" dirty="0"/>
                  <a:t>Time interval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IE" dirty="0"/>
              </a:p>
              <a:p>
                <a:pPr lvl="1"/>
                <a:r>
                  <a:rPr lang="en-IE" dirty="0"/>
                  <a:t>Sequence of random numbers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dirty="0"/>
                  <a:t> uniformly distributed between 0 and 1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𝑖𝑡𝑒𝑟𝑣𝑎𝑙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↔</m:t>
                    </m:r>
                  </m:oMath>
                </a14:m>
                <a:r>
                  <a:rPr lang="en-IE" dirty="0"/>
                  <a:t> generate spike</a:t>
                </a:r>
              </a:p>
              <a:p>
                <a:pPr lvl="2"/>
                <a:endParaRPr lang="en-IE" dirty="0"/>
              </a:p>
              <a:p>
                <a:pPr lvl="1"/>
                <a:r>
                  <a:rPr lang="en-IE" dirty="0"/>
                  <a:t>Spike assigned to discrete bin </a:t>
                </a:r>
                <a14:m>
                  <m:oMath xmlns:m="http://schemas.openxmlformats.org/officeDocument/2006/math">
                    <m:r>
                      <a:rPr lang="en-IE" dirty="0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IE" dirty="0"/>
                  <a:t> continuous time value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E33737-1308-2479-A079-16D845235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nhaltsplatzhalter 13" descr="Blitz mit einfarbiger Füllung">
            <a:extLst>
              <a:ext uri="{FF2B5EF4-FFF2-40B4-BE49-F238E27FC236}">
                <a16:creationId xmlns:a16="http://schemas.microsoft.com/office/drawing/2014/main" id="{2724A5B5-F26F-93C6-5670-28E7389A4B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408" y="5338690"/>
            <a:ext cx="508694" cy="50869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18954-D7AB-28FF-484D-81BE85B2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ABAA99-D5CB-6A16-B8D3-10B06741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CD1160-A9CD-087D-CD74-1BD148C2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16</a:t>
            </a:fld>
            <a:endParaRPr lang="de-DE" noProof="0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AA92252D-83F6-192A-1DCC-D82FAF055A8A}"/>
              </a:ext>
            </a:extLst>
          </p:cNvPr>
          <p:cNvSpPr/>
          <p:nvPr/>
        </p:nvSpPr>
        <p:spPr>
          <a:xfrm>
            <a:off x="4162510" y="3158198"/>
            <a:ext cx="257175" cy="576774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695EBAF-C525-E278-D350-188D49ECDA52}"/>
              </a:ext>
            </a:extLst>
          </p:cNvPr>
          <p:cNvSpPr txBox="1"/>
          <p:nvPr/>
        </p:nvSpPr>
        <p:spPr>
          <a:xfrm>
            <a:off x="4499012" y="3261919"/>
            <a:ext cx="119137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foundation</a:t>
            </a:r>
          </a:p>
        </p:txBody>
      </p:sp>
      <p:pic>
        <p:nvPicPr>
          <p:cNvPr id="10" name="Grafik 9" descr="Warnung mit einfarbiger Füllung">
            <a:extLst>
              <a:ext uri="{FF2B5EF4-FFF2-40B4-BE49-F238E27FC236}">
                <a16:creationId xmlns:a16="http://schemas.microsoft.com/office/drawing/2014/main" id="{90A68BFC-567C-AC79-5D0B-D04843BE41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0675" y="5002034"/>
            <a:ext cx="425227" cy="42522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F6F71D4-CE78-A40B-0A97-C45797D9FDAB}"/>
              </a:ext>
            </a:extLst>
          </p:cNvPr>
          <p:cNvSpPr txBox="1"/>
          <p:nvPr/>
        </p:nvSpPr>
        <p:spPr>
          <a:xfrm>
            <a:off x="1575902" y="5029982"/>
            <a:ext cx="148382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∆𝑡 very small</a:t>
            </a:r>
            <a:endParaRPr lang="en-IE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Inhaltsplatzhalter 8">
                <a:extLst>
                  <a:ext uri="{FF2B5EF4-FFF2-40B4-BE49-F238E27FC236}">
                    <a16:creationId xmlns:a16="http://schemas.microsoft.com/office/drawing/2014/main" id="{DC0FC2CA-4185-7139-6D3C-1481688D67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3583" y="2228003"/>
                <a:ext cx="5422390" cy="363304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E" dirty="0"/>
                  <a:t>Continuous Poisson spike generator</a:t>
                </a:r>
              </a:p>
              <a:p>
                <a:pPr lvl="1"/>
                <a:r>
                  <a:rPr lang="en-IE" dirty="0" err="1"/>
                  <a:t>Interspike</a:t>
                </a:r>
                <a:r>
                  <a:rPr lang="en-IE" dirty="0"/>
                  <a:t> intervals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</m:t>
                    </m:r>
                  </m:oMath>
                </a14:m>
                <a:r>
                  <a:rPr lang="en-IE" dirty="0"/>
                  <a:t> exponential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IE" dirty="0"/>
                  <a:t> spike times</a:t>
                </a:r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</p:txBody>
          </p:sp>
        </mc:Choice>
        <mc:Fallback>
          <p:sp>
            <p:nvSpPr>
              <p:cNvPr id="16" name="Inhaltsplatzhalter 8">
                <a:extLst>
                  <a:ext uri="{FF2B5EF4-FFF2-40B4-BE49-F238E27FC236}">
                    <a16:creationId xmlns:a16="http://schemas.microsoft.com/office/drawing/2014/main" id="{DC0FC2CA-4185-7139-6D3C-1481688D6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583" y="2228003"/>
                <a:ext cx="5422390" cy="3633047"/>
              </a:xfrm>
              <a:prstGeom prst="rect">
                <a:avLst/>
              </a:prstGeom>
              <a:blipFill>
                <a:blip r:embed="rId9"/>
                <a:stretch>
                  <a:fillRect l="-45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174694F8-E4B8-AAE6-4E37-4FA0F77D0576}"/>
              </a:ext>
            </a:extLst>
          </p:cNvPr>
          <p:cNvSpPr txBox="1"/>
          <p:nvPr/>
        </p:nvSpPr>
        <p:spPr>
          <a:xfrm>
            <a:off x="10346279" y="5078452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221417-99ED-8DC5-44BF-370BEEE4646E}"/>
              </a:ext>
            </a:extLst>
          </p:cNvPr>
          <p:cNvCxnSpPr>
            <a:cxnSpLocks/>
          </p:cNvCxnSpPr>
          <p:nvPr/>
        </p:nvCxnSpPr>
        <p:spPr>
          <a:xfrm>
            <a:off x="8552298" y="5370413"/>
            <a:ext cx="64711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3A1E9D26-826C-2770-683A-8A4E7C42FDA5}"/>
              </a:ext>
            </a:extLst>
          </p:cNvPr>
          <p:cNvSpPr txBox="1"/>
          <p:nvPr/>
        </p:nvSpPr>
        <p:spPr>
          <a:xfrm>
            <a:off x="7855860" y="5491718"/>
            <a:ext cx="203999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interspike</a:t>
            </a:r>
            <a:r>
              <a:rPr lang="en-US" dirty="0">
                <a:solidFill>
                  <a:schemeClr val="bg1"/>
                </a:solidFill>
              </a:rPr>
              <a:t> interval </a:t>
            </a:r>
            <a:r>
              <a:rPr lang="en-US" i="1" dirty="0">
                <a:solidFill>
                  <a:schemeClr val="bg1"/>
                </a:solidFill>
              </a:rPr>
              <a:t>𝑖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5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1" grpId="1" animBg="1"/>
      <p:bldP spid="4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4DC7A-4232-3491-9D89-AC91A539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E33737-1308-2479-A079-16D845235C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Inhomogeneous Poisson spike generator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𝑠𝑝𝑖𝑘𝑒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𝑑𝑢𝑟𝑖𝑛𝑔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:r>
                  <a:rPr lang="en-IE" dirty="0">
                    <a:solidFill>
                      <a:srgbClr val="FF0000"/>
                    </a:solidFill>
                  </a:rPr>
                  <a:t>Time-varying</a:t>
                </a:r>
                <a:r>
                  <a:rPr lang="en-IE" dirty="0"/>
                  <a:t> firing rate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IE" dirty="0"/>
                  <a:t>Time interval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IE" dirty="0"/>
              </a:p>
              <a:p>
                <a:pPr lvl="1"/>
                <a:r>
                  <a:rPr lang="en-IE" dirty="0"/>
                  <a:t>Sequence of random numbers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dirty="0"/>
                  <a:t> uniformly distributed between 0 and 1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𝑖𝑡𝑒𝑟𝑣𝑎𝑙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↔</m:t>
                    </m:r>
                  </m:oMath>
                </a14:m>
                <a:r>
                  <a:rPr lang="en-IE" dirty="0"/>
                  <a:t> generate spike</a:t>
                </a:r>
              </a:p>
              <a:p>
                <a:pPr lvl="2"/>
                <a:endParaRPr lang="en-I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E33737-1308-2479-A079-16D845235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18954-D7AB-28FF-484D-81BE85B2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ABAA99-D5CB-6A16-B8D3-10B06741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CD1160-A9CD-087D-CD74-1BD148C2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17</a:t>
            </a:fld>
            <a:endParaRPr lang="de-DE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Inhaltsplatzhalter 11">
                <a:extLst>
                  <a:ext uri="{FF2B5EF4-FFF2-40B4-BE49-F238E27FC236}">
                    <a16:creationId xmlns:a16="http://schemas.microsoft.com/office/drawing/2014/main" id="{39A8BCE3-8AA6-03D5-2B57-6057CD00954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IE" dirty="0"/>
                  <a:t>Refractory period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IE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/>
                  <a:t> returns to original value at predetermined rate</a:t>
                </a:r>
              </a:p>
              <a:p>
                <a:r>
                  <a:rPr lang="en-IE" dirty="0"/>
                  <a:t>Bursting</a:t>
                </a:r>
              </a:p>
              <a:p>
                <a:pPr lvl="1"/>
                <a:r>
                  <a:rPr lang="en-IE" dirty="0"/>
                  <a:t>Replace each Poisson spike with event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IE" dirty="0">
                    <a:solidFill>
                      <a:srgbClr val="002060"/>
                    </a:solidFill>
                  </a:rPr>
                  <a:t>e</a:t>
                </a:r>
                <a:r>
                  <a:rPr lang="en-IE" dirty="0"/>
                  <a:t>vent rate </a:t>
                </a:r>
              </a:p>
            </p:txBody>
          </p:sp>
        </mc:Choice>
        <mc:Fallback xmlns="">
          <p:sp>
            <p:nvSpPr>
              <p:cNvPr id="12" name="Inhaltsplatzhalter 11">
                <a:extLst>
                  <a:ext uri="{FF2B5EF4-FFF2-40B4-BE49-F238E27FC236}">
                    <a16:creationId xmlns:a16="http://schemas.microsoft.com/office/drawing/2014/main" id="{39A8BCE3-8AA6-03D5-2B57-6057CD009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41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E19DDCB-88FA-C695-DC90-0FB29CE1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SNN: spikes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IE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E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i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b="0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 xmlns="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nhaltsplatzhalter 3" descr="Ein Bild, das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343926DD-84B2-F6E3-9B11-E6A9189B3A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27904" b="56435"/>
          <a:stretch/>
        </p:blipFill>
        <p:spPr>
          <a:xfrm>
            <a:off x="7351032" y="3480434"/>
            <a:ext cx="3354632" cy="883435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C89962-90B7-630C-FB4B-9E86BE56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3CEF30-21CE-738C-5B42-38449645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07648A-094B-F535-A670-339967C5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18</a:t>
            </a:fld>
            <a:endParaRPr lang="de-DE" noProof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E10FB74-6E30-906E-FB45-DCD8984DF0D5}"/>
              </a:ext>
            </a:extLst>
          </p:cNvPr>
          <p:cNvCxnSpPr/>
          <p:nvPr/>
        </p:nvCxnSpPr>
        <p:spPr>
          <a:xfrm>
            <a:off x="7351032" y="4186218"/>
            <a:ext cx="33546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402B12B-B4D9-0E3A-45DA-EF0CA4A45FB8}"/>
              </a:ext>
            </a:extLst>
          </p:cNvPr>
          <p:cNvCxnSpPr>
            <a:cxnSpLocks/>
          </p:cNvCxnSpPr>
          <p:nvPr/>
        </p:nvCxnSpPr>
        <p:spPr>
          <a:xfrm flipV="1">
            <a:off x="7351032" y="3276600"/>
            <a:ext cx="0" cy="909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A36781B7-BFD9-425B-6D16-B6BAD09E66B0}"/>
              </a:ext>
            </a:extLst>
          </p:cNvPr>
          <p:cNvSpPr txBox="1"/>
          <p:nvPr/>
        </p:nvSpPr>
        <p:spPr>
          <a:xfrm>
            <a:off x="10672208" y="4090378"/>
            <a:ext cx="34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</a:t>
            </a:r>
          </a:p>
        </p:txBody>
      </p:sp>
      <p:pic>
        <p:nvPicPr>
          <p:cNvPr id="24" name="Grafik 23" descr="Ein Bild, das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62D0BE62-B453-1731-437E-26E5789A6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329" y="2143441"/>
            <a:ext cx="2452052" cy="4124176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0CA99EC-884F-29AD-87CE-0B2D7453753F}"/>
              </a:ext>
            </a:extLst>
          </p:cNvPr>
          <p:cNvSpPr txBox="1"/>
          <p:nvPr/>
        </p:nvSpPr>
        <p:spPr>
          <a:xfrm>
            <a:off x="9825100" y="5898285"/>
            <a:ext cx="186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[4]</a:t>
            </a:r>
            <a:endParaRPr lang="en-IE" dirty="0"/>
          </a:p>
        </p:txBody>
      </p:sp>
      <p:pic>
        <p:nvPicPr>
          <p:cNvPr id="27" name="Grafik 26" descr="Ein Bild, das Schrift, Text, Reihe, Diagramm enthält.&#10;&#10;Automatisch generierte Beschreibung">
            <a:extLst>
              <a:ext uri="{FF2B5EF4-FFF2-40B4-BE49-F238E27FC236}">
                <a16:creationId xmlns:a16="http://schemas.microsoft.com/office/drawing/2014/main" id="{56639F20-417B-2D88-663A-06B4191B5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062" y="2854960"/>
            <a:ext cx="7444745" cy="19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E9BE8EF9-8C72-CE3F-6A34-F75ABE2714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8444" t="10448" r="94" b="4102"/>
          <a:stretch/>
        </p:blipFill>
        <p:spPr>
          <a:xfrm>
            <a:off x="5497665" y="2005458"/>
            <a:ext cx="4216567" cy="4344965"/>
          </a:xfr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BE19DDCB-88FA-C695-DC90-0FB29CE1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SNN: spikes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IE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E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i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b="0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 xmlns="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umsplatzhalter 4">
            <a:extLst>
              <a:ext uri="{FF2B5EF4-FFF2-40B4-BE49-F238E27FC236}">
                <a16:creationId xmlns:a16="http://schemas.microsoft.com/office/drawing/2014/main" id="{09C84F6E-D8E3-93E3-F747-E99CB331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3CEF30-21CE-738C-5B42-38449645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25" name="Foliennummernplatzhalter 6">
            <a:extLst>
              <a:ext uri="{FF2B5EF4-FFF2-40B4-BE49-F238E27FC236}">
                <a16:creationId xmlns:a16="http://schemas.microsoft.com/office/drawing/2014/main" id="{D1B62AD2-AACD-DEA3-A952-90826BDC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19</a:t>
            </a:fld>
            <a:endParaRPr lang="de-DE" noProof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FF8123F-0DC7-60B9-ACB0-0A5891C9541B}"/>
              </a:ext>
            </a:extLst>
          </p:cNvPr>
          <p:cNvSpPr/>
          <p:nvPr/>
        </p:nvSpPr>
        <p:spPr>
          <a:xfrm>
            <a:off x="5497665" y="3222343"/>
            <a:ext cx="4216567" cy="3014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BCF231D-216F-4726-C7DA-16DD0437015D}"/>
              </a:ext>
            </a:extLst>
          </p:cNvPr>
          <p:cNvSpPr/>
          <p:nvPr/>
        </p:nvSpPr>
        <p:spPr>
          <a:xfrm>
            <a:off x="5934544" y="4861097"/>
            <a:ext cx="3779688" cy="1538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AAC353F-7BC8-13E0-4113-77909A482789}"/>
              </a:ext>
            </a:extLst>
          </p:cNvPr>
          <p:cNvSpPr/>
          <p:nvPr/>
        </p:nvSpPr>
        <p:spPr>
          <a:xfrm>
            <a:off x="6359027" y="4598568"/>
            <a:ext cx="2948805" cy="516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498C995-0C85-966C-5222-906333D76AD3}"/>
              </a:ext>
            </a:extLst>
          </p:cNvPr>
          <p:cNvSpPr/>
          <p:nvPr/>
        </p:nvSpPr>
        <p:spPr bwMode="auto">
          <a:xfrm>
            <a:off x="7433394" y="3725266"/>
            <a:ext cx="425513" cy="452674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5D187C0-E690-56F4-64FC-29360B989A41}"/>
              </a:ext>
            </a:extLst>
          </p:cNvPr>
          <p:cNvSpPr/>
          <p:nvPr/>
        </p:nvSpPr>
        <p:spPr bwMode="auto">
          <a:xfrm>
            <a:off x="8693234" y="3725266"/>
            <a:ext cx="425513" cy="452674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2973717-673F-4D39-BEAB-EA7E1DF52C10}"/>
              </a:ext>
            </a:extLst>
          </p:cNvPr>
          <p:cNvSpPr/>
          <p:nvPr/>
        </p:nvSpPr>
        <p:spPr bwMode="auto">
          <a:xfrm>
            <a:off x="7498400" y="3725266"/>
            <a:ext cx="425513" cy="846551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8A589C2E-78E4-79E8-10E6-E9690ABC1BE0}"/>
              </a:ext>
            </a:extLst>
          </p:cNvPr>
          <p:cNvSpPr/>
          <p:nvPr/>
        </p:nvSpPr>
        <p:spPr bwMode="auto">
          <a:xfrm>
            <a:off x="8722827" y="3738641"/>
            <a:ext cx="425513" cy="846551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23FC135-D318-0A11-2613-285F855BCEAB}"/>
              </a:ext>
            </a:extLst>
          </p:cNvPr>
          <p:cNvSpPr txBox="1"/>
          <p:nvPr/>
        </p:nvSpPr>
        <p:spPr>
          <a:xfrm>
            <a:off x="9831365" y="5894743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9208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33" grpId="1" animBg="1"/>
      <p:bldP spid="34" grpId="0" animBg="1"/>
      <p:bldP spid="34" grpId="1" animBg="1"/>
      <p:bldP spid="49" grpId="0" animBg="1"/>
      <p:bldP spid="49" grpId="1" animBg="1"/>
      <p:bldP spid="56" grpId="0" animBg="1"/>
      <p:bldP spid="56" grpId="1" animBg="1"/>
      <p:bldP spid="57" grpId="0" animBg="1"/>
      <p:bldP spid="57" grpId="1" animBg="1"/>
      <p:bldP spid="59" grpId="0" animBg="1"/>
      <p:bldP spid="5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95BC5-F315-277A-8DF9-2A37D54D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I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E195F-D179-2C4F-B1E3-9E9D0160E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0"/>
            <a:ext cx="11029615" cy="46228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Biology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Biology to SNN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ANN vs. SNN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Input encoding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Spikes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Synaptic plasticity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STDP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Neuron model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Synapse model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Homoeostasis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Training &amp; testing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47C41C-7C18-E087-8232-9A0C0DB8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D93A7A-F8DE-4803-1D69-3441CAB3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4A88A-1768-6D7C-A42C-11E6D69A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93860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49A99EA-8927-7922-975F-2D61615D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SNN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FA6BA-20EA-2269-526F-39CC9182D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6606" y="2331557"/>
            <a:ext cx="5422390" cy="3633047"/>
          </a:xfrm>
        </p:spPr>
        <p:txBody>
          <a:bodyPr>
            <a:normAutofit/>
          </a:bodyPr>
          <a:lstStyle/>
          <a:p>
            <a:pPr marL="324000" lvl="1" indent="0">
              <a:buNone/>
            </a:pPr>
            <a:r>
              <a:rPr lang="en-IE" dirty="0"/>
              <a:t>Biologically plausible</a:t>
            </a:r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r>
              <a:rPr lang="en-IE" dirty="0"/>
              <a:t>Input values</a:t>
            </a:r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r>
              <a:rPr lang="en-IE" dirty="0"/>
              <a:t>Temporal dependencies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D1708E-F4CE-401C-3E92-99FED976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A30E14-AE4F-1DE5-A170-173DB59F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2F9A0-23CC-C4E0-5D5C-110ABB74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20</a:t>
            </a:fld>
            <a:endParaRPr lang="de-DE" noProof="0"/>
          </a:p>
        </p:txBody>
      </p:sp>
      <p:pic>
        <p:nvPicPr>
          <p:cNvPr id="9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F63F2120-D15A-EEF1-9AC9-DCE9A038B1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8444" t="10447" r="94" b="34880"/>
          <a:stretch/>
        </p:blipFill>
        <p:spPr>
          <a:xfrm>
            <a:off x="676926" y="3964985"/>
            <a:ext cx="3281282" cy="2163357"/>
          </a:xfrm>
        </p:spPr>
      </p:pic>
      <p:pic>
        <p:nvPicPr>
          <p:cNvPr id="8" name="Grafik 7" descr="Nerv mit einfarbiger Füllung">
            <a:extLst>
              <a:ext uri="{FF2B5EF4-FFF2-40B4-BE49-F238E27FC236}">
                <a16:creationId xmlns:a16="http://schemas.microsoft.com/office/drawing/2014/main" id="{FDF8A719-5380-A5AA-29B2-2C4CEF7A6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4755" y="1894353"/>
            <a:ext cx="1836870" cy="183687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FD398CC-4686-2043-F82D-D61ED4B8E897}"/>
              </a:ext>
            </a:extLst>
          </p:cNvPr>
          <p:cNvCxnSpPr>
            <a:cxnSpLocks/>
          </p:cNvCxnSpPr>
          <p:nvPr/>
        </p:nvCxnSpPr>
        <p:spPr>
          <a:xfrm flipV="1">
            <a:off x="4201175" y="2619151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96F526-1CA5-14F6-1C9F-FDE88B892A41}"/>
              </a:ext>
            </a:extLst>
          </p:cNvPr>
          <p:cNvCxnSpPr>
            <a:cxnSpLocks/>
          </p:cNvCxnSpPr>
          <p:nvPr/>
        </p:nvCxnSpPr>
        <p:spPr>
          <a:xfrm flipV="1">
            <a:off x="4196476" y="4551830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8A92353-230A-427B-FC12-410F4DCDB9F0}"/>
              </a:ext>
            </a:extLst>
          </p:cNvPr>
          <p:cNvCxnSpPr>
            <a:cxnSpLocks/>
          </p:cNvCxnSpPr>
          <p:nvPr/>
        </p:nvCxnSpPr>
        <p:spPr>
          <a:xfrm flipV="1">
            <a:off x="4201175" y="5563666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5B238094-1A42-F321-533E-85182ABAA5C7}"/>
              </a:ext>
            </a:extLst>
          </p:cNvPr>
          <p:cNvSpPr/>
          <p:nvPr/>
        </p:nvSpPr>
        <p:spPr>
          <a:xfrm>
            <a:off x="1245153" y="5978219"/>
            <a:ext cx="2630335" cy="308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ED5873EE-F88D-54BC-EF2C-68AC113B0E2B}"/>
              </a:ext>
            </a:extLst>
          </p:cNvPr>
          <p:cNvSpPr/>
          <p:nvPr/>
        </p:nvSpPr>
        <p:spPr>
          <a:xfrm>
            <a:off x="8301862" y="2184805"/>
            <a:ext cx="257175" cy="3788132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C07B214-BE5C-FB49-8707-6EB5C6164A2E}"/>
              </a:ext>
            </a:extLst>
          </p:cNvPr>
          <p:cNvSpPr txBox="1"/>
          <p:nvPr/>
        </p:nvSpPr>
        <p:spPr>
          <a:xfrm>
            <a:off x="8767639" y="3830241"/>
            <a:ext cx="1441357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Optimizing parameters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778DEF0-8E01-B02E-473A-FF5BDADF1A36}"/>
              </a:ext>
            </a:extLst>
          </p:cNvPr>
          <p:cNvSpPr txBox="1"/>
          <p:nvPr/>
        </p:nvSpPr>
        <p:spPr>
          <a:xfrm>
            <a:off x="2618050" y="5917167"/>
            <a:ext cx="145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4925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A6C5A-1D3F-E816-1612-3C4FEB44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Architecture of </a:t>
            </a:r>
            <a:r>
              <a:rPr lang="en-IE" dirty="0" err="1"/>
              <a:t>snn</a:t>
            </a:r>
            <a:endParaRPr lang="en-I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5212A69-9E82-37D1-6528-952770E06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33360" y="2228003"/>
            <a:ext cx="3777448" cy="3633047"/>
          </a:xfrm>
        </p:spPr>
        <p:txBody>
          <a:bodyPr/>
          <a:lstStyle/>
          <a:p>
            <a:r>
              <a:rPr lang="en-IE" dirty="0"/>
              <a:t>Input layer: 28x28 neurons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Preprocessing layer</a:t>
            </a:r>
          </a:p>
          <a:p>
            <a:pPr lvl="1"/>
            <a:r>
              <a:rPr lang="en-IE" dirty="0"/>
              <a:t>Excitatory neuros</a:t>
            </a:r>
          </a:p>
          <a:p>
            <a:pPr lvl="1"/>
            <a:r>
              <a:rPr lang="en-IE" dirty="0"/>
              <a:t>Inhibitory neurons</a:t>
            </a:r>
          </a:p>
          <a:p>
            <a:pPr lvl="1"/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48386-AD91-A0C6-5237-F3623E12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A7427E-4F55-B84D-894A-61EDB3CB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EB87D6-20C4-2180-C402-FAB6D48E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21</a:t>
            </a:fld>
            <a:endParaRPr lang="de-DE" noProof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0285CEF-D7DE-4B0C-4E54-0D197E50FC09}"/>
              </a:ext>
            </a:extLst>
          </p:cNvPr>
          <p:cNvSpPr txBox="1"/>
          <p:nvPr/>
        </p:nvSpPr>
        <p:spPr>
          <a:xfrm>
            <a:off x="473640" y="5782215"/>
            <a:ext cx="937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[25]</a:t>
            </a:r>
            <a:endParaRPr lang="en-IE" dirty="0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01EDF4D-FE02-1299-9EA5-6C4BE8148FD3}"/>
              </a:ext>
            </a:extLst>
          </p:cNvPr>
          <p:cNvSpPr/>
          <p:nvPr/>
        </p:nvSpPr>
        <p:spPr>
          <a:xfrm>
            <a:off x="8967455" y="4870066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1A8FDC1-A41F-F025-0FA4-B7382D1829F7}"/>
                  </a:ext>
                </a:extLst>
              </p:cNvPr>
              <p:cNvSpPr txBox="1"/>
              <p:nvPr/>
            </p:nvSpPr>
            <p:spPr>
              <a:xfrm>
                <a:off x="7876723" y="5370144"/>
                <a:ext cx="2677683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nhibition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competition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1A8FDC1-A41F-F025-0FA4-B7382D182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723" y="5370144"/>
                <a:ext cx="2677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nhaltsplatzhalter 19" descr="Ein Bild, das Reihe, Diagramm, Kreis, Screenshot enthält.&#10;&#10;Automatisch generierte Beschreibung">
            <a:extLst>
              <a:ext uri="{FF2B5EF4-FFF2-40B4-BE49-F238E27FC236}">
                <a16:creationId xmlns:a16="http://schemas.microsoft.com/office/drawing/2014/main" id="{863F5220-7902-9CF9-9946-120E4D73E3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l="-28" t="1999" r="28" b="11031"/>
          <a:stretch/>
        </p:blipFill>
        <p:spPr>
          <a:xfrm>
            <a:off x="473639" y="1982876"/>
            <a:ext cx="7052545" cy="3571934"/>
          </a:xfr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E902FB73-FC45-EA17-BD5B-A66831C95F31}"/>
              </a:ext>
            </a:extLst>
          </p:cNvPr>
          <p:cNvSpPr/>
          <p:nvPr/>
        </p:nvSpPr>
        <p:spPr>
          <a:xfrm>
            <a:off x="2357120" y="1982875"/>
            <a:ext cx="883920" cy="3633047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F830832-DCCA-87BB-9EC6-3004264E540A}"/>
              </a:ext>
            </a:extLst>
          </p:cNvPr>
          <p:cNvSpPr/>
          <p:nvPr/>
        </p:nvSpPr>
        <p:spPr>
          <a:xfrm>
            <a:off x="4469199" y="2346960"/>
            <a:ext cx="3136749" cy="2925242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688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1" grpId="0" animBg="1"/>
      <p:bldP spid="21" grpId="1" animBg="1"/>
      <p:bldP spid="22" grpId="0" animBg="1"/>
      <p:bldP spid="2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A109E-A0CA-7417-7C19-5ED53D4F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Rate-based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65C551-9A18-3AE2-F841-5DE199961E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Approach: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IE" dirty="0"/>
              <a:t>Train ANN</a:t>
            </a:r>
          </a:p>
          <a:p>
            <a:pPr lvl="2"/>
            <a:r>
              <a:rPr lang="en-IE" dirty="0"/>
              <a:t>Backpropagation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IE" dirty="0"/>
              <a:t>Initialize SNN </a:t>
            </a:r>
          </a:p>
          <a:p>
            <a:pPr lvl="2"/>
            <a:r>
              <a:rPr lang="en-IE" dirty="0">
                <a:solidFill>
                  <a:srgbClr val="002060"/>
                </a:solidFill>
              </a:rPr>
              <a:t>Weights of ANN</a:t>
            </a:r>
          </a:p>
          <a:p>
            <a:pPr lvl="2"/>
            <a:r>
              <a:rPr lang="en-IE" dirty="0">
                <a:solidFill>
                  <a:srgbClr val="002060"/>
                </a:solidFill>
              </a:rPr>
              <a:t>IF neurons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159CFC-C4AE-1F4A-15C9-6B4B11DC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22E36C-52A8-4CFD-05A4-EB5F7A57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9D2210-88F8-D3A5-9012-487158DF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22</a:t>
            </a:fld>
            <a:endParaRPr lang="de-DE" noProof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341D8554-DB69-499E-B3CC-1046E348BD40}"/>
              </a:ext>
            </a:extLst>
          </p:cNvPr>
          <p:cNvSpPr/>
          <p:nvPr/>
        </p:nvSpPr>
        <p:spPr>
          <a:xfrm rot="16200000">
            <a:off x="2924088" y="3735276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3E5420-692F-EF7C-CE3C-4382C06685D7}"/>
              </a:ext>
            </a:extLst>
          </p:cNvPr>
          <p:cNvSpPr txBox="1"/>
          <p:nvPr/>
        </p:nvSpPr>
        <p:spPr>
          <a:xfrm>
            <a:off x="3576661" y="3594673"/>
            <a:ext cx="178313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Biologically unrealistic</a:t>
            </a:r>
          </a:p>
        </p:txBody>
      </p:sp>
      <p:pic>
        <p:nvPicPr>
          <p:cNvPr id="10" name="Grafik 9" descr="Nerv mit einfarbiger Füllung">
            <a:extLst>
              <a:ext uri="{FF2B5EF4-FFF2-40B4-BE49-F238E27FC236}">
                <a16:creationId xmlns:a16="http://schemas.microsoft.com/office/drawing/2014/main" id="{937E5CA5-F83F-4F72-09F4-C4BBB07F0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7777" y="3643011"/>
            <a:ext cx="566986" cy="566986"/>
          </a:xfrm>
          <a:prstGeom prst="rect">
            <a:avLst/>
          </a:prstGeom>
        </p:spPr>
      </p:pic>
      <p:pic>
        <p:nvPicPr>
          <p:cNvPr id="11" name="Inhaltsplatzhalter 9" descr="Ein Bild, das Screenshot, Dunkelheit, Schwarz enthält.&#10;&#10;Automatisch generierte Beschreibung">
            <a:extLst>
              <a:ext uri="{FF2B5EF4-FFF2-40B4-BE49-F238E27FC236}">
                <a16:creationId xmlns:a16="http://schemas.microsoft.com/office/drawing/2014/main" id="{9CD04900-465B-80D2-F5D0-CA15CC96AD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r="68450"/>
          <a:stretch/>
        </p:blipFill>
        <p:spPr>
          <a:xfrm>
            <a:off x="6125296" y="1997249"/>
            <a:ext cx="4433001" cy="4205725"/>
          </a:xfr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6AB5840-BE66-D220-229D-0047B730139D}"/>
              </a:ext>
            </a:extLst>
          </p:cNvPr>
          <p:cNvSpPr txBox="1"/>
          <p:nvPr/>
        </p:nvSpPr>
        <p:spPr>
          <a:xfrm>
            <a:off x="10362274" y="5208359"/>
            <a:ext cx="14445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sz="1000" dirty="0">
                <a:solidFill>
                  <a:srgbClr val="828282"/>
                </a:solidFill>
                <a:hlinkClick r:id="rId5"/>
              </a:rPr>
              <a:t>https://oshears.github.io/adv-ml-2020-snn-project/pages/motivation.html</a:t>
            </a:r>
            <a:r>
              <a:rPr lang="en-IE" sz="1000" dirty="0">
                <a:solidFill>
                  <a:srgbClr val="828282"/>
                </a:solidFill>
              </a:rPr>
              <a:t> (04.07.2023)</a:t>
            </a:r>
            <a:endParaRPr lang="en-IE" sz="1000" dirty="0"/>
          </a:p>
        </p:txBody>
      </p:sp>
    </p:spTree>
    <p:extLst>
      <p:ext uri="{BB962C8B-B14F-4D97-AF65-F5344CB8AC3E}">
        <p14:creationId xmlns:p14="http://schemas.microsoft.com/office/powerpoint/2010/main" val="91332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F9E2C-B5CC-EE24-B9A0-8DF87340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Synaptic plasticity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18CCA7-58AF-F8AB-B5A5-B298E811D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574247" cy="3633047"/>
          </a:xfrm>
        </p:spPr>
        <p:txBody>
          <a:bodyPr/>
          <a:lstStyle/>
          <a:p>
            <a:r>
              <a:rPr lang="en-IE" dirty="0"/>
              <a:t>Mathematic formulae </a:t>
            </a:r>
          </a:p>
          <a:p>
            <a:r>
              <a:rPr lang="en-IE" dirty="0"/>
              <a:t>Activity-dependent modification of synaptic weights</a:t>
            </a:r>
          </a:p>
          <a:p>
            <a:r>
              <a:rPr lang="en-IE" dirty="0"/>
              <a:t>Abstract: timing of spikes</a:t>
            </a:r>
          </a:p>
          <a:p>
            <a:r>
              <a:rPr lang="en-IE" dirty="0"/>
              <a:t>Detailed: state variables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DCEE99-37C1-6BBA-C740-0928323F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EE4A45-67A7-713E-07B4-5B9D2961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D444D5-FF1F-8D63-F795-BC85D67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23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AD5BDBA-5A97-0280-3674-B34CC15FB489}"/>
              </a:ext>
            </a:extLst>
          </p:cNvPr>
          <p:cNvSpPr/>
          <p:nvPr/>
        </p:nvSpPr>
        <p:spPr>
          <a:xfrm>
            <a:off x="5417603" y="312541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9488AE4-2963-5F2C-9A35-93FD7FD91E06}"/>
              </a:ext>
            </a:extLst>
          </p:cNvPr>
          <p:cNvSpPr/>
          <p:nvPr/>
        </p:nvSpPr>
        <p:spPr>
          <a:xfrm>
            <a:off x="8126512" y="3136932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2CE91FD-4CBD-7AF1-7DFD-25516C32863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643940" y="3234052"/>
            <a:ext cx="2482572" cy="1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4B9A60B9-03A7-F3C8-D1AF-56A0066D6B75}"/>
              </a:ext>
            </a:extLst>
          </p:cNvPr>
          <p:cNvSpPr txBox="1"/>
          <p:nvPr/>
        </p:nvSpPr>
        <p:spPr>
          <a:xfrm>
            <a:off x="5427098" y="3300311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BD9EEFF-FF93-7AB8-6DA0-A731CB4A6EA0}"/>
                  </a:ext>
                </a:extLst>
              </p:cNvPr>
              <p:cNvSpPr txBox="1"/>
              <p:nvPr/>
            </p:nvSpPr>
            <p:spPr>
              <a:xfrm>
                <a:off x="6497443" y="2842405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BD9EEFF-FF93-7AB8-6DA0-A731CB4A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443" y="2842405"/>
                <a:ext cx="760491" cy="391646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18BF3C48-90D5-62D9-ED79-CC7C33E3B4A6}"/>
              </a:ext>
            </a:extLst>
          </p:cNvPr>
          <p:cNvSpPr txBox="1"/>
          <p:nvPr/>
        </p:nvSpPr>
        <p:spPr>
          <a:xfrm>
            <a:off x="8135127" y="3300312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744EC9D-0310-3558-A9B3-06BACB8786D3}"/>
              </a:ext>
            </a:extLst>
          </p:cNvPr>
          <p:cNvSpPr txBox="1"/>
          <p:nvPr/>
        </p:nvSpPr>
        <p:spPr>
          <a:xfrm>
            <a:off x="5150286" y="2484743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2D6B290-6CEF-6627-5604-90A195592CCB}"/>
              </a:ext>
            </a:extLst>
          </p:cNvPr>
          <p:cNvSpPr txBox="1"/>
          <p:nvPr/>
        </p:nvSpPr>
        <p:spPr>
          <a:xfrm>
            <a:off x="7897854" y="2517553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0204AFE-0BD7-9552-F40C-FD1947612D7C}"/>
                  </a:ext>
                </a:extLst>
              </p:cNvPr>
              <p:cNvSpPr txBox="1"/>
              <p:nvPr/>
            </p:nvSpPr>
            <p:spPr>
              <a:xfrm>
                <a:off x="5150286" y="4044526"/>
                <a:ext cx="3035117" cy="156260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∆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∆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E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0204AFE-0BD7-9552-F40C-FD1947612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86" y="4044526"/>
                <a:ext cx="3035117" cy="15626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99A845C-90CD-A4A6-F1EA-FAB11B12534D}"/>
                  </a:ext>
                </a:extLst>
              </p:cNvPr>
              <p:cNvSpPr txBox="1"/>
              <p:nvPr/>
            </p:nvSpPr>
            <p:spPr>
              <a:xfrm>
                <a:off x="5150286" y="4518373"/>
                <a:ext cx="6242693" cy="10887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𝑚𝑒𝑚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de-DE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𝑚𝑡h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 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𝑚𝑒𝑚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𝑚𝑡h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𝑑𝑜𝑤𝑛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 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𝑑𝑜𝑤𝑛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IE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99A845C-90CD-A4A6-F1EA-FAB11B125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86" y="4518373"/>
                <a:ext cx="6242693" cy="10887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F98ACC6D-5462-823E-F79A-DB56F77050D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436787" y="2793774"/>
            <a:ext cx="3088215" cy="315520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3770F2B6-F285-6F4B-E473-AA9A49F23821}"/>
              </a:ext>
            </a:extLst>
          </p:cNvPr>
          <p:cNvSpPr txBox="1"/>
          <p:nvPr/>
        </p:nvSpPr>
        <p:spPr>
          <a:xfrm>
            <a:off x="10389301" y="5935009"/>
            <a:ext cx="137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[21]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A8A1D5D-411C-DE81-7937-88711E45804E}"/>
                  </a:ext>
                </a:extLst>
              </p:cNvPr>
              <p:cNvSpPr txBox="1"/>
              <p:nvPr/>
            </p:nvSpPr>
            <p:spPr>
              <a:xfrm>
                <a:off x="11562516" y="5572435"/>
                <a:ext cx="568577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IE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I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A8A1D5D-411C-DE81-7937-88711E45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516" y="5572435"/>
                <a:ext cx="5685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hteck 19">
            <a:extLst>
              <a:ext uri="{FF2B5EF4-FFF2-40B4-BE49-F238E27FC236}">
                <a16:creationId xmlns:a16="http://schemas.microsoft.com/office/drawing/2014/main" id="{CA00772F-165F-C69D-6CE7-A38FB192267B}"/>
              </a:ext>
            </a:extLst>
          </p:cNvPr>
          <p:cNvSpPr/>
          <p:nvPr/>
        </p:nvSpPr>
        <p:spPr>
          <a:xfrm>
            <a:off x="10059563" y="3234052"/>
            <a:ext cx="1178058" cy="250468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1455E43-AE69-1345-0A26-EF1CA7F8F626}"/>
              </a:ext>
            </a:extLst>
          </p:cNvPr>
          <p:cNvSpPr/>
          <p:nvPr/>
        </p:nvSpPr>
        <p:spPr>
          <a:xfrm>
            <a:off x="8813409" y="3242056"/>
            <a:ext cx="1240114" cy="24966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74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  <p:bldP spid="14" grpId="0"/>
      <p:bldP spid="15" grpId="0"/>
      <p:bldP spid="18" grpId="0" animBg="1"/>
      <p:bldP spid="18" grpId="1" animBg="1"/>
      <p:bldP spid="19" grpId="0" animBg="1"/>
      <p:bldP spid="19" grpId="1" animBg="1"/>
      <p:bldP spid="17" grpId="0"/>
      <p:bldP spid="17" grpId="1"/>
      <p:bldP spid="4" grpId="0" animBg="1"/>
      <p:bldP spid="4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02C1A-AE72-5E3F-1605-F0BD7311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Spike-timing-dependent plasticity (</a:t>
            </a:r>
            <a:r>
              <a:rPr lang="en-IE" dirty="0" err="1"/>
              <a:t>STDp</a:t>
            </a:r>
            <a:r>
              <a:rPr lang="en-IE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15EA7BA-99B4-4A08-57FD-5A16C356281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Synaptic learning rule</a:t>
                </a:r>
              </a:p>
              <a:p>
                <a:r>
                  <a:rPr lang="en-IE" dirty="0"/>
                  <a:t>Synapse weight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E" dirty="0"/>
                  <a:t> degree of causality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15EA7BA-99B4-4A08-57FD-5A16C3562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490EB8F-8619-A44A-2BC2-681092D573D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490EB8F-8619-A44A-2BC2-681092D57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BE8F73-FD0A-5F71-3370-68AEAC32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796B1E-C01B-39AA-4EA6-04C8886E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15CF52-5240-8E9D-241C-C2221794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24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C16E0E9-8FB7-90CE-9D5F-72548E692A90}"/>
              </a:ext>
            </a:extLst>
          </p:cNvPr>
          <p:cNvSpPr/>
          <p:nvPr/>
        </p:nvSpPr>
        <p:spPr bwMode="auto">
          <a:xfrm>
            <a:off x="7072887" y="3891279"/>
            <a:ext cx="343913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8DC8F1E-DEB9-AFFB-CDB3-A95518321AF1}"/>
                  </a:ext>
                </a:extLst>
              </p:cNvPr>
              <p:cNvSpPr txBox="1"/>
              <p:nvPr/>
            </p:nvSpPr>
            <p:spPr>
              <a:xfrm>
                <a:off x="6992803" y="4411543"/>
                <a:ext cx="1521277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earning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8DC8F1E-DEB9-AFFB-CDB3-A95518321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803" y="4411543"/>
                <a:ext cx="1521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E04190B6-B8EB-66AA-50DB-2FF70294B3B6}"/>
              </a:ext>
            </a:extLst>
          </p:cNvPr>
          <p:cNvSpPr/>
          <p:nvPr/>
        </p:nvSpPr>
        <p:spPr bwMode="auto">
          <a:xfrm>
            <a:off x="7326443" y="3854734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D623A95-1BBE-BEEE-A433-F0432F0C55EA}"/>
                  </a:ext>
                </a:extLst>
              </p:cNvPr>
              <p:cNvSpPr txBox="1"/>
              <p:nvPr/>
            </p:nvSpPr>
            <p:spPr>
              <a:xfrm>
                <a:off x="7326443" y="4411543"/>
                <a:ext cx="1992023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resynaptic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trace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D623A95-1BBE-BEEE-A433-F0432F0C5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443" y="4411543"/>
                <a:ext cx="19920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41E00EAA-1451-F1C4-1B9E-7394F4585DB7}"/>
              </a:ext>
            </a:extLst>
          </p:cNvPr>
          <p:cNvSpPr/>
          <p:nvPr/>
        </p:nvSpPr>
        <p:spPr bwMode="auto">
          <a:xfrm>
            <a:off x="8013115" y="3855579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8878989-3DDE-CCEB-0899-7D7994144901}"/>
                  </a:ext>
                </a:extLst>
              </p:cNvPr>
              <p:cNvSpPr txBox="1"/>
              <p:nvPr/>
            </p:nvSpPr>
            <p:spPr>
              <a:xfrm>
                <a:off x="8032337" y="4411543"/>
                <a:ext cx="1428144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arget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value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8878989-3DDE-CCEB-0899-7D7994144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337" y="4411543"/>
                <a:ext cx="14281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>
            <a:extLst>
              <a:ext uri="{FF2B5EF4-FFF2-40B4-BE49-F238E27FC236}">
                <a16:creationId xmlns:a16="http://schemas.microsoft.com/office/drawing/2014/main" id="{CCC2B043-765F-0EDA-7F69-397B64B171A8}"/>
              </a:ext>
            </a:extLst>
          </p:cNvPr>
          <p:cNvSpPr/>
          <p:nvPr/>
        </p:nvSpPr>
        <p:spPr bwMode="auto">
          <a:xfrm>
            <a:off x="8642737" y="3875989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A188229-579A-96D7-46BF-DD5325202357}"/>
                  </a:ext>
                </a:extLst>
              </p:cNvPr>
              <p:cNvSpPr txBox="1"/>
              <p:nvPr/>
            </p:nvSpPr>
            <p:spPr>
              <a:xfrm>
                <a:off x="8656095" y="4411543"/>
                <a:ext cx="1368266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eight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limit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A188229-579A-96D7-46BF-DD5325202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095" y="4411543"/>
                <a:ext cx="13682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>
            <a:extLst>
              <a:ext uri="{FF2B5EF4-FFF2-40B4-BE49-F238E27FC236}">
                <a16:creationId xmlns:a16="http://schemas.microsoft.com/office/drawing/2014/main" id="{774CF52A-C202-7232-9DE6-379CA2876791}"/>
              </a:ext>
            </a:extLst>
          </p:cNvPr>
          <p:cNvSpPr/>
          <p:nvPr/>
        </p:nvSpPr>
        <p:spPr bwMode="auto">
          <a:xfrm>
            <a:off x="9715022" y="3875988"/>
            <a:ext cx="244009" cy="285319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E2EEAAE-C5ED-06B5-05F5-642D6522BFA7}"/>
                  </a:ext>
                </a:extLst>
              </p:cNvPr>
              <p:cNvSpPr txBox="1"/>
              <p:nvPr/>
            </p:nvSpPr>
            <p:spPr>
              <a:xfrm>
                <a:off x="8487923" y="3418010"/>
                <a:ext cx="330772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ependence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previous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weight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E2EEAAE-C5ED-06B5-05F5-642D6522B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923" y="3418010"/>
                <a:ext cx="33077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88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 descr="Ein Bild, das Text, Reihe, Diagramm, Zahl enthält.&#10;&#10;Automatisch generierte Beschreibung">
            <a:extLst>
              <a:ext uri="{FF2B5EF4-FFF2-40B4-BE49-F238E27FC236}">
                <a16:creationId xmlns:a16="http://schemas.microsoft.com/office/drawing/2014/main" id="{ECF2D571-7894-1F2E-99C8-FE35B6CD5E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7" t="1455" r="2027"/>
          <a:stretch/>
        </p:blipFill>
        <p:spPr>
          <a:xfrm>
            <a:off x="5096284" y="2074062"/>
            <a:ext cx="6648675" cy="3438462"/>
          </a:xfrm>
          <a:prstGeom prst="rect">
            <a:avLst/>
          </a:prstGeom>
        </p:spPr>
      </p:pic>
      <p:pic>
        <p:nvPicPr>
          <p:cNvPr id="10" name="Grafik 9" descr="Ein Bild, das Diagramm, Reihe, Screenshot, Text enthält.&#10;&#10;Automatisch generierte Beschreibung">
            <a:extLst>
              <a:ext uri="{FF2B5EF4-FFF2-40B4-BE49-F238E27FC236}">
                <a16:creationId xmlns:a16="http://schemas.microsoft.com/office/drawing/2014/main" id="{9C485A32-821C-83D5-3369-DAA95851A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645" y="2946400"/>
            <a:ext cx="6485162" cy="2647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7D279B6-45F1-DB07-8E63-B49B13E6C91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88415" y="3588357"/>
                <a:ext cx="5422392" cy="81372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I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𝑒𝑥𝑐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𝑖𝑛h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7D279B6-45F1-DB07-8E63-B49B13E6C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88415" y="3588357"/>
                <a:ext cx="5422392" cy="813723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hteck 26">
            <a:extLst>
              <a:ext uri="{FF2B5EF4-FFF2-40B4-BE49-F238E27FC236}">
                <a16:creationId xmlns:a16="http://schemas.microsoft.com/office/drawing/2014/main" id="{9D6459E6-DEB1-C56E-BC70-C903077D71F6}"/>
              </a:ext>
            </a:extLst>
          </p:cNvPr>
          <p:cNvSpPr/>
          <p:nvPr/>
        </p:nvSpPr>
        <p:spPr>
          <a:xfrm>
            <a:off x="7320870" y="2306320"/>
            <a:ext cx="1787241" cy="27347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0513C5-39A5-46B5-9FAF-D47A2330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Neuron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A78CD9-918B-5D48-573A-4EA1442E613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Leaky-integrate-and-fire (LIF) neuron </a:t>
                </a:r>
                <a:r>
                  <a:rPr lang="en-IE" i="1" dirty="0" err="1"/>
                  <a:t>i</a:t>
                </a:r>
                <a:endParaRPr lang="en-IE" dirty="0"/>
              </a:p>
              <a:p>
                <a:pPr lvl="1"/>
                <a:r>
                  <a:rPr lang="en-IE"/>
                  <a:t>Membrane </a:t>
                </a:r>
                <a:r>
                  <a:rPr lang="en-IE" dirty="0"/>
                  <a:t>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E" i="1" dirty="0"/>
              </a:p>
              <a:p>
                <a:pPr lvl="1"/>
                <a:r>
                  <a:rPr lang="en-IE" dirty="0"/>
                  <a:t>Influenced by excitatory/ inhibitory synapses</a:t>
                </a:r>
              </a:p>
              <a:p>
                <a:pPr lvl="1"/>
                <a:r>
                  <a:rPr lang="en-IE" dirty="0"/>
                  <a:t>Decay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A78CD9-918B-5D48-573A-4EA1442E6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6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09683D-67F9-AF1A-5A24-CDBBD622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EBDA2F-7B9F-303E-E34F-CE6EF93F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A2AB44-6431-2283-7248-F350B7EF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25</a:t>
            </a:fld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50C15FC-00E7-2559-E9F2-0B877D4E5BFF}"/>
              </a:ext>
            </a:extLst>
          </p:cNvPr>
          <p:cNvSpPr/>
          <p:nvPr/>
        </p:nvSpPr>
        <p:spPr>
          <a:xfrm>
            <a:off x="7294881" y="3312160"/>
            <a:ext cx="558800" cy="4368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B31A5CF-E273-839A-E2CA-2217C4BC1AFA}"/>
              </a:ext>
            </a:extLst>
          </p:cNvPr>
          <p:cNvSpPr/>
          <p:nvPr/>
        </p:nvSpPr>
        <p:spPr>
          <a:xfrm>
            <a:off x="7294880" y="4270136"/>
            <a:ext cx="3911599" cy="5253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517B834-FD01-5C85-32E7-A2C95DCBF071}"/>
              </a:ext>
            </a:extLst>
          </p:cNvPr>
          <p:cNvSpPr/>
          <p:nvPr/>
        </p:nvSpPr>
        <p:spPr bwMode="auto">
          <a:xfrm>
            <a:off x="8058887" y="3530600"/>
            <a:ext cx="1328953" cy="624840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C156614-27EB-43E4-E934-0D0112A3894E}"/>
              </a:ext>
            </a:extLst>
          </p:cNvPr>
          <p:cNvSpPr txBox="1"/>
          <p:nvPr/>
        </p:nvSpPr>
        <p:spPr>
          <a:xfrm>
            <a:off x="10450748" y="5542795"/>
            <a:ext cx="154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[24]</a:t>
            </a:r>
            <a:endParaRPr lang="en-I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DA7B388-F4CA-D6F9-F8CD-3AE8B5F825FF}"/>
              </a:ext>
            </a:extLst>
          </p:cNvPr>
          <p:cNvSpPr/>
          <p:nvPr/>
        </p:nvSpPr>
        <p:spPr bwMode="auto">
          <a:xfrm>
            <a:off x="8555151" y="3830611"/>
            <a:ext cx="343913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0F5ACC2-4BA7-2675-63B6-961BCC7D0B97}"/>
              </a:ext>
            </a:extLst>
          </p:cNvPr>
          <p:cNvSpPr/>
          <p:nvPr/>
        </p:nvSpPr>
        <p:spPr bwMode="auto">
          <a:xfrm>
            <a:off x="10071317" y="3869823"/>
            <a:ext cx="343913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BCA8605-FE4E-BBBF-097F-103ADF6B447C}"/>
              </a:ext>
            </a:extLst>
          </p:cNvPr>
          <p:cNvSpPr/>
          <p:nvPr/>
        </p:nvSpPr>
        <p:spPr bwMode="auto">
          <a:xfrm>
            <a:off x="7249159" y="3807750"/>
            <a:ext cx="650240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3B4E89-25C7-859C-2A78-0E32214AC8ED}"/>
              </a:ext>
            </a:extLst>
          </p:cNvPr>
          <p:cNvSpPr/>
          <p:nvPr/>
        </p:nvSpPr>
        <p:spPr bwMode="auto">
          <a:xfrm>
            <a:off x="10274944" y="3828107"/>
            <a:ext cx="650240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D477F6F-245D-D4E9-EF46-4B296129DB48}"/>
              </a:ext>
            </a:extLst>
          </p:cNvPr>
          <p:cNvSpPr/>
          <p:nvPr/>
        </p:nvSpPr>
        <p:spPr bwMode="auto">
          <a:xfrm>
            <a:off x="8837944" y="3827569"/>
            <a:ext cx="650240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59C69B9-813D-44E2-66BE-108CFB130993}"/>
                  </a:ext>
                </a:extLst>
              </p:cNvPr>
              <p:cNvSpPr txBox="1"/>
              <p:nvPr/>
            </p:nvSpPr>
            <p:spPr>
              <a:xfrm>
                <a:off x="7152906" y="4378153"/>
                <a:ext cx="3090367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esting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membrane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59C69B9-813D-44E2-66BE-108CFB130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906" y="4378153"/>
                <a:ext cx="30903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A5F2850F-ED42-5D91-4737-FB3834EBE9A0}"/>
                  </a:ext>
                </a:extLst>
              </p:cNvPr>
              <p:cNvSpPr txBox="1"/>
              <p:nvPr/>
            </p:nvSpPr>
            <p:spPr>
              <a:xfrm>
                <a:off x="8440469" y="4378153"/>
                <a:ext cx="276601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onductances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synapses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A5F2850F-ED42-5D91-4737-FB3834EB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469" y="4378153"/>
                <a:ext cx="27660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1D74323-C52C-46B6-457D-2933F8AEDB7A}"/>
                  </a:ext>
                </a:extLst>
              </p:cNvPr>
              <p:cNvSpPr txBox="1"/>
              <p:nvPr/>
            </p:nvSpPr>
            <p:spPr>
              <a:xfrm>
                <a:off x="8158480" y="4368009"/>
                <a:ext cx="3586479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quilibrium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potentials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synapses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1D74323-C52C-46B6-457D-2933F8AED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480" y="4368009"/>
                <a:ext cx="35864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feld 27">
            <a:extLst>
              <a:ext uri="{FF2B5EF4-FFF2-40B4-BE49-F238E27FC236}">
                <a16:creationId xmlns:a16="http://schemas.microsoft.com/office/drawing/2014/main" id="{C7ED1C27-C9CA-BE87-D256-B130B7BE6BED}"/>
              </a:ext>
            </a:extLst>
          </p:cNvPr>
          <p:cNvSpPr txBox="1"/>
          <p:nvPr/>
        </p:nvSpPr>
        <p:spPr>
          <a:xfrm>
            <a:off x="10451576" y="524642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[26]</a:t>
            </a:r>
            <a:endParaRPr lang="en-I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AB4C2BF-3C2A-C670-E0EB-75EB664AB0CE}"/>
              </a:ext>
            </a:extLst>
          </p:cNvPr>
          <p:cNvSpPr/>
          <p:nvPr/>
        </p:nvSpPr>
        <p:spPr>
          <a:xfrm>
            <a:off x="5150790" y="3659802"/>
            <a:ext cx="852793" cy="81372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37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7" grpId="0" animBg="1"/>
      <p:bldP spid="2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8" grpId="0"/>
      <p:bldP spid="28" grpId="1"/>
      <p:bldP spid="8" grpId="0" animBg="1"/>
      <p:bldP spid="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77F19-2C30-2EC8-F43D-66BC0207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Synapse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3B8CD9-A002-5EC3-E814-B07F8973E8C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Synapse’s conductance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IE" dirty="0"/>
                  <a:t>/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IE" dirty="0"/>
                  <a:t>Influence of presynaptic neuron on another</a:t>
                </a:r>
              </a:p>
              <a:p>
                <a:pPr lvl="1"/>
                <a:r>
                  <a:rPr lang="en-IE" dirty="0"/>
                  <a:t>Presynaptic spike: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324000" lvl="1" indent="0">
                  <a:buNone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pPr marL="324000" lvl="1" indent="0">
                  <a:buNone/>
                </a:pPr>
                <a:endParaRPr lang="de-DE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3B8CD9-A002-5EC3-E814-B07F8973E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89EB5583-09F8-8003-CC69-FF2728F411A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E" dirty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IE" dirty="0"/>
                  <a:t> Presynaptic spike: decay</a:t>
                </a:r>
              </a:p>
              <a:p>
                <a:pPr lvl="1"/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300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de-DE" sz="1600" b="0" dirty="0">
                  <a:ea typeface="Cambria Math" panose="02040503050406030204" pitchFamily="18" charset="0"/>
                </a:endParaRPr>
              </a:p>
              <a:p>
                <a:pPr marL="630000" lvl="2" indent="0">
                  <a:buNone/>
                </a:pPr>
                <a:endParaRPr lang="en-IE" sz="1600" dirty="0"/>
              </a:p>
              <a:p>
                <a:pPr marL="630000" lvl="2" indent="0">
                  <a:buNone/>
                </a:pPr>
                <a:endParaRPr lang="en-IE" sz="1600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89EB5583-09F8-8003-CC69-FF2728F41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ADFBEE-FD47-2294-7BC1-A2ED6B0A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B0C4BB-E6DA-1240-9E07-09E9BEFE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6BCD19-31E5-5901-65D6-BB8C6A3D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26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93DBE8E-8C29-A2C0-21D7-841154721A1F}"/>
              </a:ext>
            </a:extLst>
          </p:cNvPr>
          <p:cNvSpPr/>
          <p:nvPr/>
        </p:nvSpPr>
        <p:spPr>
          <a:xfrm>
            <a:off x="1221380" y="5315437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655BA8D-8BAC-3F2A-3D29-E5DF9449513D}"/>
              </a:ext>
            </a:extLst>
          </p:cNvPr>
          <p:cNvSpPr/>
          <p:nvPr/>
        </p:nvSpPr>
        <p:spPr>
          <a:xfrm>
            <a:off x="3930289" y="5326959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E3AFDCF-AE8B-9D1B-FD9E-53355E8B58F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447717" y="5424079"/>
            <a:ext cx="2482572" cy="1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8D5CAFCB-55D1-12BB-C93B-6158201C2D79}"/>
              </a:ext>
            </a:extLst>
          </p:cNvPr>
          <p:cNvSpPr txBox="1"/>
          <p:nvPr/>
        </p:nvSpPr>
        <p:spPr>
          <a:xfrm>
            <a:off x="1230875" y="5490338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8A36C82-74FF-4BBF-04BB-7BF7BEEC3714}"/>
                  </a:ext>
                </a:extLst>
              </p:cNvPr>
              <p:cNvSpPr txBox="1"/>
              <p:nvPr/>
            </p:nvSpPr>
            <p:spPr>
              <a:xfrm>
                <a:off x="2301220" y="5032432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8A36C82-74FF-4BBF-04BB-7BF7BEEC3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220" y="5032432"/>
                <a:ext cx="760491" cy="391646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C0C38702-1BB8-5801-4AC7-05B7CABA5CEE}"/>
              </a:ext>
            </a:extLst>
          </p:cNvPr>
          <p:cNvSpPr txBox="1"/>
          <p:nvPr/>
        </p:nvSpPr>
        <p:spPr>
          <a:xfrm>
            <a:off x="3938904" y="5490339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245BDC6-C301-0E02-38EA-4B0B2CD38AD5}"/>
              </a:ext>
            </a:extLst>
          </p:cNvPr>
          <p:cNvSpPr txBox="1"/>
          <p:nvPr/>
        </p:nvSpPr>
        <p:spPr>
          <a:xfrm>
            <a:off x="954063" y="4674770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BBED098-8F64-3D5B-1A7C-A16FDAF2EC97}"/>
              </a:ext>
            </a:extLst>
          </p:cNvPr>
          <p:cNvSpPr txBox="1"/>
          <p:nvPr/>
        </p:nvSpPr>
        <p:spPr>
          <a:xfrm>
            <a:off x="3701631" y="4707580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</p:spTree>
    <p:extLst>
      <p:ext uri="{BB962C8B-B14F-4D97-AF65-F5344CB8AC3E}">
        <p14:creationId xmlns:p14="http://schemas.microsoft.com/office/powerpoint/2010/main" val="3069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6F3A2-8B90-0309-D8C4-7C1CB592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homoeostasis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4877A100-E93E-0D54-2E6B-9111397DA8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81193" y="2228003"/>
                <a:ext cx="4376887" cy="3633047"/>
              </a:xfrm>
            </p:spPr>
            <p:txBody>
              <a:bodyPr/>
              <a:lstStyle/>
              <a:p>
                <a:r>
                  <a:rPr lang="en-IE" dirty="0"/>
                  <a:t>Goal: neurons have similar firing rate</a:t>
                </a:r>
              </a:p>
              <a:p>
                <a:r>
                  <a:rPr lang="en-IE" dirty="0"/>
                  <a:t>Adaptable excitatory neuron’s membrane threshold</a:t>
                </a:r>
              </a:p>
              <a:p>
                <a:pPr lvl="1"/>
                <a:r>
                  <a:rPr lang="en-IE" dirty="0"/>
                  <a:t>Spike: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𝑡h𝑟𝑒𝑠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𝑡h𝑟𝑒𝑠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IE" dirty="0"/>
              </a:p>
              <a:p>
                <a:pPr lvl="1"/>
                <a:r>
                  <a:rPr lang="en-IE" dirty="0"/>
                  <a:t>Membrane potential limited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𝑒𝑥𝑐</m:t>
                        </m:r>
                      </m:sub>
                    </m:sSub>
                  </m:oMath>
                </a14:m>
                <a:endParaRPr lang="en-IE" dirty="0"/>
              </a:p>
            </p:txBody>
          </p:sp>
        </mc:Choice>
        <mc:Fallback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4877A100-E93E-0D54-2E6B-9111397DA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1193" y="2228003"/>
                <a:ext cx="4376887" cy="3633047"/>
              </a:xfrm>
              <a:blipFill>
                <a:blip r:embed="rId2"/>
                <a:stretch>
                  <a:fillRect l="-557" r="-139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74DB78-7456-CBB9-0958-61738F07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8879F9-6F2D-4141-CC99-ED6BDE3E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A96028-01C9-C372-801C-8C5580C9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27</a:t>
            </a:fld>
            <a:endParaRPr lang="de-DE" noProof="0"/>
          </a:p>
        </p:txBody>
      </p:sp>
      <p:pic>
        <p:nvPicPr>
          <p:cNvPr id="10" name="Inhaltsplatzhalter 9" descr="Ein Bild, das Text, Reihe, Screenshot, Diagramm enthält.&#10;&#10;Automatisch generierte Beschreibung">
            <a:extLst>
              <a:ext uri="{FF2B5EF4-FFF2-40B4-BE49-F238E27FC236}">
                <a16:creationId xmlns:a16="http://schemas.microsoft.com/office/drawing/2014/main" id="{F1EE3646-4684-08C4-9B7E-6927DF8312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" b="76310"/>
          <a:stretch/>
        </p:blipFill>
        <p:spPr>
          <a:xfrm>
            <a:off x="5190197" y="3800117"/>
            <a:ext cx="6891106" cy="60649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25B8A48-76F4-3651-6C36-F37092E1B6C9}"/>
              </a:ext>
            </a:extLst>
          </p:cNvPr>
          <p:cNvSpPr txBox="1"/>
          <p:nvPr/>
        </p:nvSpPr>
        <p:spPr>
          <a:xfrm>
            <a:off x="10652760" y="5122511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[27]</a:t>
            </a:r>
            <a:endParaRPr lang="en-IE" dirty="0"/>
          </a:p>
        </p:txBody>
      </p:sp>
      <p:pic>
        <p:nvPicPr>
          <p:cNvPr id="4" name="Inhaltsplatzhalter 9" descr="Ein Bild, das Text, Reihe, Screenshot, Diagramm enthält.&#10;&#10;Automatisch generierte Beschreibung">
            <a:extLst>
              <a:ext uri="{FF2B5EF4-FFF2-40B4-BE49-F238E27FC236}">
                <a16:creationId xmlns:a16="http://schemas.microsoft.com/office/drawing/2014/main" id="{85E2DE0C-4926-A333-650C-2308DBABC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402" b="27406"/>
          <a:stretch/>
        </p:blipFill>
        <p:spPr>
          <a:xfrm>
            <a:off x="5190197" y="4368868"/>
            <a:ext cx="6891106" cy="67055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3DBFDE63-4456-9E38-B4F7-D0D8C86DFE87}"/>
              </a:ext>
            </a:extLst>
          </p:cNvPr>
          <p:cNvSpPr/>
          <p:nvPr/>
        </p:nvSpPr>
        <p:spPr>
          <a:xfrm>
            <a:off x="7039517" y="3949414"/>
            <a:ext cx="78735" cy="94253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08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04D46-6B0B-ED38-63B2-E831C027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Competitive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E208B-0B3B-406A-EDC0-CDF27C4135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Lateral inhibition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Prevents too many neurons from becoming too similar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Receptive fields explore input space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C56517-B6D9-403E-AFDA-E08B9047C2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Homoeostasis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Similar firing rates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Constant # neuron’s receptive fields similar to input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A4B6E-322F-F6B2-C150-4F3AC227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932C57-ED5F-6CEF-67DF-9DCD45D1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58CAC-ACBA-267D-B16C-F2B62CF8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28</a:t>
            </a:fld>
            <a:endParaRPr lang="de-DE" noProof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AAEABCDE-9207-A400-2F07-8A65A00CE6F4}"/>
              </a:ext>
            </a:extLst>
          </p:cNvPr>
          <p:cNvSpPr/>
          <p:nvPr/>
        </p:nvSpPr>
        <p:spPr>
          <a:xfrm>
            <a:off x="1089547" y="3454557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38DF4574-6EE3-0ECF-EE65-38CA555449F8}"/>
              </a:ext>
            </a:extLst>
          </p:cNvPr>
          <p:cNvSpPr/>
          <p:nvPr/>
        </p:nvSpPr>
        <p:spPr>
          <a:xfrm>
            <a:off x="1089547" y="4372202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83BB796A-F5EC-3B71-AD90-E60759622669}"/>
              </a:ext>
            </a:extLst>
          </p:cNvPr>
          <p:cNvSpPr/>
          <p:nvPr/>
        </p:nvSpPr>
        <p:spPr>
          <a:xfrm>
            <a:off x="6784618" y="3454557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5EAB0CFF-B419-C5ED-A74F-AB4AD6F51F57}"/>
              </a:ext>
            </a:extLst>
          </p:cNvPr>
          <p:cNvSpPr/>
          <p:nvPr/>
        </p:nvSpPr>
        <p:spPr>
          <a:xfrm>
            <a:off x="6784617" y="4329695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1B14F147-E76F-E91E-5147-931340B3BADA}"/>
              </a:ext>
            </a:extLst>
          </p:cNvPr>
          <p:cNvSpPr/>
          <p:nvPr/>
        </p:nvSpPr>
        <p:spPr>
          <a:xfrm rot="5400000">
            <a:off x="5810187" y="-58395"/>
            <a:ext cx="257175" cy="10715170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973A48C-80DC-3FE4-04D4-3A8EB674CD42}"/>
                  </a:ext>
                </a:extLst>
              </p:cNvPr>
              <p:cNvSpPr txBox="1"/>
              <p:nvPr/>
            </p:nvSpPr>
            <p:spPr>
              <a:xfrm>
                <a:off x="4190680" y="5562058"/>
                <a:ext cx="3307720" cy="64633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neurons</m:t>
                      </m:r>
                      <m: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represent</m:t>
                      </m:r>
                      <m: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prototypical</m:t>
                      </m:r>
                      <m: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Inputs / average of similar inputs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973A48C-80DC-3FE4-04D4-3A8EB674C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680" y="5562058"/>
                <a:ext cx="330772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7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16B3E-3DD6-75F0-5265-E7CEDB43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Training &amp;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5AFC2AE-0A33-8468-0592-7EAE960AA30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Training</a:t>
                </a:r>
              </a:p>
              <a:p>
                <a:pPr lvl="1"/>
                <a:r>
                  <a:rPr lang="en-IE" dirty="0"/>
                  <a:t>MNIST training set </a:t>
                </a:r>
              </a:p>
              <a:p>
                <a:pPr lvl="1"/>
                <a:r>
                  <a:rPr lang="en-IE" dirty="0"/>
                  <a:t>150 </a:t>
                </a:r>
                <a:r>
                  <a:rPr lang="en-IE" dirty="0" err="1"/>
                  <a:t>ms</a:t>
                </a:r>
                <a:r>
                  <a:rPr lang="en-IE" dirty="0"/>
                  <a:t> phases without input between images</a:t>
                </a:r>
              </a:p>
              <a:p>
                <a:r>
                  <a:rPr lang="en-IE" dirty="0"/>
                  <a:t>Post-training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dirty="0"/>
                  <a:t> 0</a:t>
                </a:r>
              </a:p>
              <a:p>
                <a:pPr lvl="1"/>
                <a:r>
                  <a:rPr lang="en-IE" dirty="0"/>
                  <a:t>Class assignment to neuron</a:t>
                </a:r>
              </a:p>
              <a:p>
                <a:pPr lvl="2"/>
                <a:r>
                  <a:rPr lang="en-IE" dirty="0"/>
                  <a:t>Highest response of classes from training set</a:t>
                </a:r>
              </a:p>
              <a:p>
                <a:pPr lvl="2"/>
                <a:r>
                  <a:rPr lang="en-IE" dirty="0"/>
                  <a:t>Labels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5AFC2AE-0A33-8468-0592-7EAE960AA3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73A6E-8081-69DA-4713-BE3DC360CB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Testing</a:t>
            </a:r>
          </a:p>
          <a:p>
            <a:pPr lvl="1"/>
            <a:r>
              <a:rPr lang="en-IE" dirty="0"/>
              <a:t>MNIST test set </a:t>
            </a:r>
          </a:p>
          <a:p>
            <a:r>
              <a:rPr lang="en-IE" dirty="0"/>
              <a:t>Predictions</a:t>
            </a:r>
          </a:p>
          <a:p>
            <a:pPr lvl="1"/>
            <a:r>
              <a:rPr lang="en-IE" dirty="0"/>
              <a:t>Excitatory neurons</a:t>
            </a:r>
          </a:p>
          <a:p>
            <a:pPr lvl="1"/>
            <a:r>
              <a:rPr lang="en-IE" dirty="0"/>
              <a:t>Highest average firing rate</a:t>
            </a:r>
          </a:p>
          <a:p>
            <a:pPr lvl="1"/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130CE3-5691-8AA5-5BC5-7E2A6E7D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3E81C1-2597-DC09-6DD6-0F30DF35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86CF2F-0D88-1C03-2FE5-ECCB0222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5344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Reihe, Diagramm, Design, Kunst enthält.&#10;&#10;Automatisch generierte Beschreibung">
            <a:extLst>
              <a:ext uri="{FF2B5EF4-FFF2-40B4-BE49-F238E27FC236}">
                <a16:creationId xmlns:a16="http://schemas.microsoft.com/office/drawing/2014/main" id="{73D69299-70AC-0DC4-A90E-31F6EF83F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9041" y="1702720"/>
            <a:ext cx="4677002" cy="4618541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1290CA4-6B72-311F-81C2-A30F9332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A41B-1FB5-6536-BFF4-10994D92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DE562-563B-D686-EDEF-94EFEE66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4198B7-950C-7266-AB9F-A5CBBBC1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</a:t>
            </a:fld>
            <a:endParaRPr lang="de-DE" noProof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F961E11-26BC-E67B-13A1-EDD2297EE53E}"/>
              </a:ext>
            </a:extLst>
          </p:cNvPr>
          <p:cNvSpPr txBox="1"/>
          <p:nvPr/>
        </p:nvSpPr>
        <p:spPr>
          <a:xfrm>
            <a:off x="8328044" y="5555680"/>
            <a:ext cx="30667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sz="1100" dirty="0">
                <a:solidFill>
                  <a:srgbClr val="828282"/>
                </a:solidFill>
                <a:hlinkClick r:id="rId4"/>
              </a:rPr>
              <a:t>https://en.wikipedia.org/wiki/Action_potential#/media/File:Action_potential.svg</a:t>
            </a:r>
            <a:r>
              <a:rPr lang="en-IE" sz="1100" dirty="0">
                <a:solidFill>
                  <a:srgbClr val="828282"/>
                </a:solidFill>
              </a:rPr>
              <a:t> (11.07.2023)</a:t>
            </a:r>
            <a:endParaRPr lang="en-IE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9A8C563-046E-F22B-189E-23451B5D4FAF}"/>
                  </a:ext>
                </a:extLst>
              </p:cNvPr>
              <p:cNvSpPr txBox="1"/>
              <p:nvPr/>
            </p:nvSpPr>
            <p:spPr>
              <a:xfrm>
                <a:off x="6667840" y="2064683"/>
                <a:ext cx="938109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pike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9A8C563-046E-F22B-189E-23451B5D4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840" y="2064683"/>
                <a:ext cx="9381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hteck 12">
            <a:extLst>
              <a:ext uri="{FF2B5EF4-FFF2-40B4-BE49-F238E27FC236}">
                <a16:creationId xmlns:a16="http://schemas.microsoft.com/office/drawing/2014/main" id="{CBF8D40C-BC48-AA39-4898-FC3485A84EAD}"/>
              </a:ext>
            </a:extLst>
          </p:cNvPr>
          <p:cNvSpPr/>
          <p:nvPr/>
        </p:nvSpPr>
        <p:spPr>
          <a:xfrm>
            <a:off x="4280478" y="4200087"/>
            <a:ext cx="861264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EB845F8-01AC-B334-8486-E42EBF0F5838}"/>
              </a:ext>
            </a:extLst>
          </p:cNvPr>
          <p:cNvSpPr txBox="1"/>
          <p:nvPr/>
        </p:nvSpPr>
        <p:spPr>
          <a:xfrm>
            <a:off x="6923413" y="3675900"/>
            <a:ext cx="1365071" cy="646331"/>
          </a:xfrm>
          <a:prstGeom prst="rect">
            <a:avLst/>
          </a:prstGeom>
          <a:solidFill>
            <a:srgbClr val="FF0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/>
            <a:r>
              <a:rPr lang="en-US" dirty="0">
                <a:solidFill>
                  <a:schemeClr val="bg1"/>
                </a:solidFill>
              </a:rPr>
              <a:t>Membrane potential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7C938AC-4FD0-3262-EF74-D621F016FA26}"/>
              </a:ext>
            </a:extLst>
          </p:cNvPr>
          <p:cNvSpPr/>
          <p:nvPr/>
        </p:nvSpPr>
        <p:spPr>
          <a:xfrm>
            <a:off x="4763469" y="4788585"/>
            <a:ext cx="861264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11C1970-78D4-5DDD-8FAF-474730289ABC}"/>
              </a:ext>
            </a:extLst>
          </p:cNvPr>
          <p:cNvSpPr/>
          <p:nvPr/>
        </p:nvSpPr>
        <p:spPr>
          <a:xfrm>
            <a:off x="5806576" y="2047679"/>
            <a:ext cx="784138" cy="38633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299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20" grpId="0" animBg="1"/>
      <p:bldP spid="21" grpId="0" animBg="1"/>
      <p:bldP spid="21" grpId="1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681CD-2EDA-D08E-B267-7DA92AA9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performance</a:t>
            </a:r>
          </a:p>
        </p:txBody>
      </p:sp>
      <p:pic>
        <p:nvPicPr>
          <p:cNvPr id="9" name="Inhaltsplatzhalter 8" descr="Ein Bild, das Reihe, Diagramm, Text, Steigung enthält.&#10;&#10;Automatisch generierte Beschreibung">
            <a:extLst>
              <a:ext uri="{FF2B5EF4-FFF2-40B4-BE49-F238E27FC236}">
                <a16:creationId xmlns:a16="http://schemas.microsoft.com/office/drawing/2014/main" id="{C883B8CA-2723-3C5E-5D56-B8BDC6F36C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35012" y="2239169"/>
            <a:ext cx="5114925" cy="3609975"/>
          </a:xfrm>
        </p:spPr>
      </p:pic>
      <p:pic>
        <p:nvPicPr>
          <p:cNvPr id="11" name="Inhaltsplatzhalter 10" descr="Ein Bild, das Text, Screenshot, Quadrat, Reihe enthält.&#10;&#10;Automatisch generierte Beschreibung">
            <a:extLst>
              <a:ext uri="{FF2B5EF4-FFF2-40B4-BE49-F238E27FC236}">
                <a16:creationId xmlns:a16="http://schemas.microsoft.com/office/drawing/2014/main" id="{60643F12-E636-69DC-485D-5B54A9A2D9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48420" y="2227263"/>
            <a:ext cx="4302209" cy="3633787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DD4D17-286C-732A-7793-2AFC74C5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7469C7-1923-0327-E1F8-A3D886B5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D9B8E2-9B43-6226-82BD-6052B244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30</a:t>
            </a:fld>
            <a:endParaRPr lang="de-DE" noProof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F56003-80CF-4EFC-30F2-BA6010FE1EFB}"/>
              </a:ext>
            </a:extLst>
          </p:cNvPr>
          <p:cNvSpPr txBox="1"/>
          <p:nvPr/>
        </p:nvSpPr>
        <p:spPr>
          <a:xfrm>
            <a:off x="1047324" y="58831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[8]</a:t>
            </a:r>
            <a:endParaRPr lang="en-I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09677E3-151F-A10E-971E-7FD328E31562}"/>
              </a:ext>
            </a:extLst>
          </p:cNvPr>
          <p:cNvSpPr txBox="1"/>
          <p:nvPr/>
        </p:nvSpPr>
        <p:spPr>
          <a:xfrm>
            <a:off x="6748420" y="590016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[8]</a:t>
            </a:r>
            <a:endParaRPr lang="en-I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1BFBB99-BD0E-79F2-6B80-3AF1FB0F54FA}"/>
              </a:ext>
            </a:extLst>
          </p:cNvPr>
          <p:cNvSpPr/>
          <p:nvPr/>
        </p:nvSpPr>
        <p:spPr bwMode="auto">
          <a:xfrm>
            <a:off x="5099538" y="2977012"/>
            <a:ext cx="465855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6622205-FDC3-20C2-E42D-AFD9552D0C70}"/>
              </a:ext>
            </a:extLst>
          </p:cNvPr>
          <p:cNvSpPr/>
          <p:nvPr/>
        </p:nvSpPr>
        <p:spPr bwMode="auto">
          <a:xfrm>
            <a:off x="8311661" y="4944145"/>
            <a:ext cx="465855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05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3" grpId="0" animBg="1"/>
      <p:bldP spid="3" grpId="1" animBg="1"/>
      <p:bldP spid="4" grpId="0" animBg="1"/>
      <p:bldP spid="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681CD-2EDA-D08E-B267-7DA92AA9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performance</a:t>
            </a:r>
          </a:p>
        </p:txBody>
      </p:sp>
      <p:pic>
        <p:nvPicPr>
          <p:cNvPr id="16" name="Inhaltsplatzhalter 15" descr="Ein Bild, das Text, Schrift, Screenshot, Zahl enthält.&#10;&#10;Automatisch generierte Beschreibung">
            <a:extLst>
              <a:ext uri="{FF2B5EF4-FFF2-40B4-BE49-F238E27FC236}">
                <a16:creationId xmlns:a16="http://schemas.microsoft.com/office/drawing/2014/main" id="{A3233388-A7C3-8665-53D6-580193BEB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3307297"/>
            <a:ext cx="11029950" cy="1426094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DD4D17-286C-732A-7793-2AFC74C5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7469C7-1923-0327-E1F8-A3D886B5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D9B8E2-9B43-6226-82BD-6052B244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31</a:t>
            </a:fld>
            <a:endParaRPr lang="de-DE" noProof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F56003-80CF-4EFC-30F2-BA6010FE1EFB}"/>
              </a:ext>
            </a:extLst>
          </p:cNvPr>
          <p:cNvSpPr txBox="1"/>
          <p:nvPr/>
        </p:nvSpPr>
        <p:spPr>
          <a:xfrm>
            <a:off x="505718" y="46663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[8]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6144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41D80-4807-8D5A-2211-5FE6E262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shortcomings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FE1A1-690B-94D1-A774-6DB9A0B81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Difficulties to find equally powerful SNN equivalent to ANN model in reality</a:t>
            </a:r>
          </a:p>
          <a:p>
            <a:r>
              <a:rPr lang="en-IE" dirty="0"/>
              <a:t>Uncertainty whether single model explains STDP at different synapses</a:t>
            </a:r>
          </a:p>
          <a:p>
            <a:r>
              <a:rPr lang="en-IE" dirty="0"/>
              <a:t>Uncertainty with regards to factors, e.g. calcium signals, in certain cell types</a:t>
            </a:r>
          </a:p>
          <a:p>
            <a:r>
              <a:rPr lang="en-IE" dirty="0"/>
              <a:t>Model’s robustness to noisy input sensor signals unclear for some models</a:t>
            </a:r>
          </a:p>
          <a:p>
            <a:r>
              <a:rPr lang="en-IE" dirty="0"/>
              <a:t>Representation of input patterns</a:t>
            </a:r>
          </a:p>
          <a:p>
            <a:r>
              <a:rPr lang="en-IE" dirty="0"/>
              <a:t>Hardware</a:t>
            </a:r>
          </a:p>
          <a:p>
            <a:endParaRPr lang="en-I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8A08DF-F786-5A68-11F7-EF4DC4FA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583202-6002-56C2-AF83-FD34DE6B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AD1B50-8763-520C-2984-D7FB3561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32</a:t>
            </a:fld>
            <a:endParaRPr lang="de-DE" noProof="0"/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D132B2EC-8DC7-0130-E353-DF74EDF189E0}"/>
              </a:ext>
            </a:extLst>
          </p:cNvPr>
          <p:cNvSpPr/>
          <p:nvPr/>
        </p:nvSpPr>
        <p:spPr>
          <a:xfrm rot="16200000">
            <a:off x="737855" y="5353431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AF73E54-5310-2916-BB3B-46DEAE2214AC}"/>
                  </a:ext>
                </a:extLst>
              </p:cNvPr>
              <p:cNvSpPr txBox="1"/>
              <p:nvPr/>
            </p:nvSpPr>
            <p:spPr>
              <a:xfrm>
                <a:off x="1265993" y="5354892"/>
                <a:ext cx="175292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future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research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AF73E54-5310-2916-BB3B-46DEAE221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993" y="5354892"/>
                <a:ext cx="17529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42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47045-E424-647A-3EE8-5B04D28E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References</a:t>
            </a:r>
            <a:endParaRPr lang="en-I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BCFFB5-F856-C086-550A-67A6DAAAC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640" y="1836420"/>
            <a:ext cx="5529944" cy="4564380"/>
          </a:xfrm>
        </p:spPr>
        <p:txBody>
          <a:bodyPr>
            <a:noAutofit/>
          </a:bodyPr>
          <a:lstStyle/>
          <a:p>
            <a:r>
              <a:rPr lang="en-IE" sz="800" dirty="0"/>
              <a:t>1. </a:t>
            </a:r>
            <a:r>
              <a:rPr lang="en-IE" sz="800" dirty="0" err="1"/>
              <a:t>Azghadi</a:t>
            </a:r>
            <a:r>
              <a:rPr lang="en-IE" sz="800" dirty="0"/>
              <a:t>, M.R., Iannella, N., Al-</a:t>
            </a:r>
            <a:r>
              <a:rPr lang="en-IE" sz="800" dirty="0" err="1"/>
              <a:t>Sarawi</a:t>
            </a:r>
            <a:r>
              <a:rPr lang="en-IE" sz="800" dirty="0"/>
              <a:t>, S.F., </a:t>
            </a:r>
            <a:r>
              <a:rPr lang="en-IE" sz="800" dirty="0" err="1"/>
              <a:t>Indiveri</a:t>
            </a:r>
            <a:r>
              <a:rPr lang="en-IE" sz="800" dirty="0"/>
              <a:t>, G., Abbott, D.: Spike-based synaptic plasticity in silicon: Design, implementation, application, and </a:t>
            </a:r>
            <a:r>
              <a:rPr lang="en-IE" sz="800" dirty="0" err="1"/>
              <a:t>challenges.vIEEE</a:t>
            </a:r>
            <a:r>
              <a:rPr lang="en-IE" sz="800" dirty="0"/>
              <a:t> 102, 717-737 (2014)</a:t>
            </a:r>
          </a:p>
          <a:p>
            <a:r>
              <a:rPr lang="en-IE" sz="800" dirty="0"/>
              <a:t>2. </a:t>
            </a:r>
            <a:r>
              <a:rPr lang="en-IE" sz="800" dirty="0" err="1"/>
              <a:t>Beyel</a:t>
            </a:r>
            <a:r>
              <a:rPr lang="en-IE" sz="800" dirty="0"/>
              <a:t>, M., Dutt, N.D., </a:t>
            </a:r>
            <a:r>
              <a:rPr lang="en-IE" sz="800" dirty="0" err="1"/>
              <a:t>Krichmar</a:t>
            </a:r>
            <a:r>
              <a:rPr lang="en-IE" sz="800" dirty="0"/>
              <a:t>, J.L.: Categorization and decision-making in a neurobiologically plausible spiking network using a </a:t>
            </a:r>
            <a:r>
              <a:rPr lang="en-IE" sz="800" dirty="0" err="1"/>
              <a:t>stdp</a:t>
            </a:r>
            <a:r>
              <a:rPr lang="en-IE" sz="800" dirty="0"/>
              <a:t>-like learning rule. Elsevier 48, 109-124 (2013)</a:t>
            </a:r>
          </a:p>
          <a:p>
            <a:r>
              <a:rPr lang="en-IE" sz="800" dirty="0"/>
              <a:t>3. Bi, G., Poo, M.: Synaptic modifications in cultured hippocampal neurons: dependence on spike timing, synaptic strength, and postsynaptic cell type. The journal of Neuroscience pp. 10464-10472 (1998)</a:t>
            </a:r>
          </a:p>
          <a:p>
            <a:r>
              <a:rPr lang="en-IE" sz="800" dirty="0"/>
              <a:t>4. </a:t>
            </a:r>
            <a:r>
              <a:rPr lang="en-IE" sz="800" dirty="0" err="1"/>
              <a:t>Brette</a:t>
            </a:r>
            <a:r>
              <a:rPr lang="en-IE" sz="800" dirty="0"/>
              <a:t>, R.: Philosophy of the spike: Rate-based vs. spike-based theories of the brain. Frontiers in Systems Neuroscience 9, 1-14 (2015)</a:t>
            </a:r>
          </a:p>
          <a:p>
            <a:r>
              <a:rPr lang="en-IE" sz="800" dirty="0"/>
              <a:t>5. </a:t>
            </a:r>
            <a:r>
              <a:rPr lang="en-IE" sz="800" dirty="0" err="1"/>
              <a:t>Caporale</a:t>
            </a:r>
            <a:r>
              <a:rPr lang="en-IE" sz="800" dirty="0"/>
              <a:t>, N., Dan, Y.: Spike timing-dependent plasticity: A </a:t>
            </a:r>
            <a:r>
              <a:rPr lang="en-IE" sz="800" dirty="0" err="1"/>
              <a:t>hebbian</a:t>
            </a:r>
            <a:r>
              <a:rPr lang="en-IE" sz="800" dirty="0"/>
              <a:t> learning rule. Annual Review of Neuroscience 31, 25-46 (2008)</a:t>
            </a:r>
          </a:p>
          <a:p>
            <a:r>
              <a:rPr lang="en-IE" sz="800" dirty="0"/>
              <a:t>6. Cook, M., Diehl, P.U.: Unsupervised learning of digit recognition using spike-timing-dependent plasticity. Frontiers in Computational Neuroscience 9, 1-8 (2015)</a:t>
            </a:r>
          </a:p>
          <a:p>
            <a:r>
              <a:rPr lang="en-IE" sz="800" dirty="0"/>
              <a:t>7. Diehl, P.U., Neil, D., </a:t>
            </a:r>
            <a:r>
              <a:rPr lang="en-IE" sz="800" dirty="0" err="1"/>
              <a:t>Binas</a:t>
            </a:r>
            <a:r>
              <a:rPr lang="en-IE" sz="800" dirty="0"/>
              <a:t>, J., Cook, M., Liu, S.C., Pfeiffer, M.: Fast-classifying, high-accuracy spiking deep networks through weight and threshold balancing. International joint conference on neural networks (IJCNN). IEEE pp. 1-8 (2015)</a:t>
            </a:r>
          </a:p>
          <a:p>
            <a:r>
              <a:rPr lang="en-IE" sz="800" dirty="0"/>
              <a:t>8. Goodman, D., </a:t>
            </a:r>
            <a:r>
              <a:rPr lang="en-IE" sz="800" dirty="0" err="1"/>
              <a:t>Brette</a:t>
            </a:r>
            <a:r>
              <a:rPr lang="en-IE" sz="800" dirty="0"/>
              <a:t>, R.: Brian: a simulator for spiking neural networks in python. Frontiers in Neuroscience 2, 1-10 (2008)</a:t>
            </a:r>
          </a:p>
          <a:p>
            <a:r>
              <a:rPr lang="en-IE" sz="800" dirty="0"/>
              <a:t>9. Guo, W., </a:t>
            </a:r>
            <a:r>
              <a:rPr lang="en-IE" sz="800" dirty="0" err="1"/>
              <a:t>Fouda</a:t>
            </a:r>
            <a:r>
              <a:rPr lang="en-IE" sz="800" dirty="0"/>
              <a:t>, M.E., </a:t>
            </a:r>
            <a:r>
              <a:rPr lang="en-IE" sz="800" dirty="0" err="1"/>
              <a:t>Eltawil</a:t>
            </a:r>
            <a:r>
              <a:rPr lang="en-IE" sz="800" dirty="0"/>
              <a:t>, A.M., Salama, K.N.: Neural coding in spiking neural networks: A comparative study for robust neuromorphic systems. Frontiers in Neuroscience 15, 1-21 (2021)</a:t>
            </a:r>
          </a:p>
          <a:p>
            <a:r>
              <a:rPr lang="en-IE" sz="800" dirty="0"/>
              <a:t>10. Guo, Y., Wu, H., Gao, B., Qian, H.: Unsupervised learning on resistive memory array based spiking neural networks. Frontiers in Neuroscience 13, 1-16 (2019)</a:t>
            </a:r>
          </a:p>
          <a:p>
            <a:r>
              <a:rPr lang="en-IE" sz="800" dirty="0"/>
              <a:t>11. </a:t>
            </a:r>
            <a:r>
              <a:rPr lang="en-IE" sz="800" dirty="0" err="1"/>
              <a:t>Heeger</a:t>
            </a:r>
            <a:r>
              <a:rPr lang="en-IE" sz="800" dirty="0"/>
              <a:t>, D.: Poisson model of spike generation. New York University 1, 1-13 (2000)</a:t>
            </a:r>
          </a:p>
          <a:p>
            <a:r>
              <a:rPr lang="en-IE" sz="800" dirty="0"/>
              <a:t>12. </a:t>
            </a:r>
            <a:r>
              <a:rPr lang="en-IE" sz="800" dirty="0" err="1"/>
              <a:t>Indiveri</a:t>
            </a:r>
            <a:r>
              <a:rPr lang="en-IE" sz="800" dirty="0"/>
              <a:t>, G., Chicca, E., Douglas, R.: A </a:t>
            </a:r>
            <a:r>
              <a:rPr lang="en-IE" sz="800" dirty="0" err="1"/>
              <a:t>vlsi</a:t>
            </a:r>
            <a:r>
              <a:rPr lang="en-IE" sz="800" dirty="0"/>
              <a:t> array of low-power spiking neurons and bistable synapses with spike-timing dependent plasticity. IEEE Transactions on Neural Networks 17, 211221 (2006)</a:t>
            </a:r>
          </a:p>
          <a:p>
            <a:r>
              <a:rPr lang="en-IE" sz="800" dirty="0"/>
              <a:t>13. </a:t>
            </a:r>
            <a:r>
              <a:rPr lang="en-IE" sz="800" dirty="0" err="1"/>
              <a:t>Kheradpisheh</a:t>
            </a:r>
            <a:r>
              <a:rPr lang="en-IE" sz="800" dirty="0"/>
              <a:t>, S.R., </a:t>
            </a:r>
            <a:r>
              <a:rPr lang="en-IE" sz="800" dirty="0" err="1"/>
              <a:t>Ganjtabesh</a:t>
            </a:r>
            <a:r>
              <a:rPr lang="en-IE" sz="800" dirty="0"/>
              <a:t>, M., Masquelier, T.: Bio-inspired unsupervised learning of visual features leads to robust invariant object recognition. Neurocomputing 205, 383392 (2016)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D64859-7C0E-FFEE-0564-01DA1F70B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7880" y="1836420"/>
            <a:ext cx="5928359" cy="4564380"/>
          </a:xfrm>
        </p:spPr>
        <p:txBody>
          <a:bodyPr>
            <a:noAutofit/>
          </a:bodyPr>
          <a:lstStyle/>
          <a:p>
            <a:r>
              <a:rPr lang="en-IE" sz="750" dirty="0">
                <a:solidFill>
                  <a:srgbClr val="002060"/>
                </a:solidFill>
              </a:rPr>
              <a:t>14. Kim, J., Kim, S.P., Hwang, H., Park, D., Jeong, U.: Object shape recognition using tactile sensor arrays by a spiking neural network with unsupervised learning. IEEE pp. 178183 (2020)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15. Lopes, P.H.C., Reid, I., Hobson, P.R.: The two-dimensional Kolmogorov-Smirnov test. XI International Workshop on Advanced Computing and Analysis Techniques in Physics Research pp. 112 (2007)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16. Masquelier, T., Thorpe, S.J.: Unsupervised learning of visual features through spike timing-dependent plasticity. </a:t>
            </a:r>
            <a:r>
              <a:rPr lang="en-IE" sz="750" dirty="0" err="1">
                <a:solidFill>
                  <a:srgbClr val="002060"/>
                </a:solidFill>
              </a:rPr>
              <a:t>PLoS</a:t>
            </a:r>
            <a:r>
              <a:rPr lang="en-IE" sz="750" dirty="0">
                <a:solidFill>
                  <a:srgbClr val="002060"/>
                </a:solidFill>
              </a:rPr>
              <a:t> Computational Biology 3, 247257 (2007)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17. Morrison, A., </a:t>
            </a:r>
            <a:r>
              <a:rPr lang="en-IE" sz="750" dirty="0" err="1">
                <a:solidFill>
                  <a:srgbClr val="002060"/>
                </a:solidFill>
              </a:rPr>
              <a:t>Aertsen</a:t>
            </a:r>
            <a:r>
              <a:rPr lang="en-IE" sz="750" dirty="0">
                <a:solidFill>
                  <a:srgbClr val="002060"/>
                </a:solidFill>
              </a:rPr>
              <a:t>, A., </a:t>
            </a:r>
            <a:r>
              <a:rPr lang="en-IE" sz="750" dirty="0" err="1">
                <a:solidFill>
                  <a:srgbClr val="002060"/>
                </a:solidFill>
              </a:rPr>
              <a:t>Diesmann</a:t>
            </a:r>
            <a:r>
              <a:rPr lang="en-IE" sz="750" dirty="0">
                <a:solidFill>
                  <a:srgbClr val="002060"/>
                </a:solidFill>
              </a:rPr>
              <a:t>, M.: Spike-timing-dependent plasticity in balanced random networks. Neural Computation 19, 14371467 (2007)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18. O'Connor, P., Neil, D., Liu, S., Delbruck, T., Pfeiffer, M.: Real-time classification and sensor fusion with a spiking deep belief network. frontiers in neuroscience 7, pp. 1-13 (2013)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19. Poster, J.P., Gerstner, W.: Triplets of spikes in a model of spike timing-dependent plasticity. The Journal of Neuroscience pp. 9673-9682 (2006)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20. Rathi, N., Roy, K.: Diet-</a:t>
            </a:r>
            <a:r>
              <a:rPr lang="en-IE" sz="750" dirty="0" err="1">
                <a:solidFill>
                  <a:srgbClr val="002060"/>
                </a:solidFill>
              </a:rPr>
              <a:t>snn</a:t>
            </a:r>
            <a:r>
              <a:rPr lang="en-IE" sz="750" dirty="0">
                <a:solidFill>
                  <a:srgbClr val="002060"/>
                </a:solidFill>
              </a:rPr>
              <a:t>: A low-latency spiking neural network with direct input encoding and threshold optimization. IEEE Transactions on Neural Networks and Learning Systems pp. 1-19 (2021)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21. Shears, O., Yazdani, A.H.: Spiking neural networks for image classification, https://oshears.github.io/adv-ml-2020-snn-project/pages/motivation.html</a:t>
            </a:r>
          </a:p>
          <a:p>
            <a:r>
              <a:rPr lang="en-IE" sz="750" dirty="0">
                <a:solidFill>
                  <a:srgbClr val="002060"/>
                </a:solidFill>
              </a:rPr>
              <a:t>22. </a:t>
            </a:r>
            <a:r>
              <a:rPr lang="en-IE" sz="750" dirty="0" err="1">
                <a:solidFill>
                  <a:srgbClr val="002060"/>
                </a:solidFill>
              </a:rPr>
              <a:t>amd</a:t>
            </a:r>
            <a:r>
              <a:rPr lang="en-IE" sz="750" dirty="0">
                <a:solidFill>
                  <a:srgbClr val="002060"/>
                </a:solidFill>
              </a:rPr>
              <a:t> X. </a:t>
            </a:r>
            <a:r>
              <a:rPr lang="en-IE" sz="750" dirty="0" err="1">
                <a:solidFill>
                  <a:srgbClr val="002060"/>
                </a:solidFill>
              </a:rPr>
              <a:t>Lagorce</a:t>
            </a:r>
            <a:r>
              <a:rPr lang="en-IE" sz="750" dirty="0">
                <a:solidFill>
                  <a:srgbClr val="002060"/>
                </a:solidFill>
              </a:rPr>
              <a:t>, F.G., </a:t>
            </a:r>
            <a:r>
              <a:rPr lang="en-IE" sz="750" dirty="0" err="1">
                <a:solidFill>
                  <a:srgbClr val="002060"/>
                </a:solidFill>
              </a:rPr>
              <a:t>Stromatias</a:t>
            </a:r>
            <a:r>
              <a:rPr lang="en-IE" sz="750" dirty="0">
                <a:solidFill>
                  <a:srgbClr val="002060"/>
                </a:solidFill>
              </a:rPr>
              <a:t>, R., Pfeiffer, M., Plana, L.A., </a:t>
            </a:r>
            <a:r>
              <a:rPr lang="en-IE" sz="750" dirty="0" err="1">
                <a:solidFill>
                  <a:srgbClr val="002060"/>
                </a:solidFill>
              </a:rPr>
              <a:t>Furber</a:t>
            </a:r>
            <a:r>
              <a:rPr lang="en-IE" sz="750" dirty="0">
                <a:solidFill>
                  <a:srgbClr val="002060"/>
                </a:solidFill>
              </a:rPr>
              <a:t>, S.B., </a:t>
            </a:r>
            <a:r>
              <a:rPr lang="en-IE" sz="750" dirty="0" err="1">
                <a:solidFill>
                  <a:srgbClr val="002060"/>
                </a:solidFill>
              </a:rPr>
              <a:t>Benosman</a:t>
            </a:r>
            <a:r>
              <a:rPr lang="en-IE" sz="750" dirty="0">
                <a:solidFill>
                  <a:srgbClr val="002060"/>
                </a:solidFill>
              </a:rPr>
              <a:t>, R.B.: A framework for plasticity implementation on the spinnaker neural architecture. Frontiers in Neuroscience 8, 1-20 (2015)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23. </a:t>
            </a:r>
            <a:r>
              <a:rPr lang="en-IE" sz="75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https://openbooks.lib.msu.edu/neuroscience/chapter/synapse-structure/</a:t>
            </a:r>
            <a:r>
              <a:rPr lang="en-IE" sz="750" dirty="0">
                <a:solidFill>
                  <a:srgbClr val="002060"/>
                </a:solidFill>
              </a:rPr>
              <a:t> (19.06.23)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24. </a:t>
            </a:r>
            <a:r>
              <a:rPr lang="en-IE" sz="75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https://www.researchgate.net/figure/A-model-of-a-LIF-neuron-The-graphic-right-shows-the-temporal-course-of-the-membrane_fig6_326696777</a:t>
            </a:r>
            <a:r>
              <a:rPr lang="en-IE" sz="750" dirty="0">
                <a:solidFill>
                  <a:srgbClr val="002060"/>
                </a:solidFill>
              </a:rPr>
              <a:t> (03.07.23)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25. </a:t>
            </a:r>
            <a:r>
              <a:rPr lang="en-IE" sz="750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https://www.researchgate.net/figure/The-architecture-of-a-spiking-neural-network-SNN-The-network-consists-of-an-input_fig1_342529143</a:t>
            </a:r>
            <a:r>
              <a:rPr lang="en-IE" sz="750" dirty="0">
                <a:solidFill>
                  <a:srgbClr val="002060"/>
                </a:solidFill>
              </a:rPr>
              <a:t> (03.07.2023)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26. </a:t>
            </a:r>
            <a:r>
              <a:rPr lang="en-IE" sz="750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https://www.researchgate.net/figure/Illustration-of-membrane-potential-dynamics-for-a-neuron-with-th-05-and-t-1-The_fig1_353893118</a:t>
            </a:r>
            <a:r>
              <a:rPr lang="en-IE" sz="750" dirty="0">
                <a:solidFill>
                  <a:srgbClr val="002060"/>
                </a:solidFill>
              </a:rPr>
              <a:t> (04.07.23)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27. </a:t>
            </a:r>
            <a:r>
              <a:rPr lang="en-IE" sz="750" dirty="0" err="1">
                <a:solidFill>
                  <a:srgbClr val="002060"/>
                </a:solidFill>
              </a:rPr>
              <a:t>Darjan</a:t>
            </a:r>
            <a:r>
              <a:rPr lang="en-IE" sz="750" dirty="0">
                <a:solidFill>
                  <a:srgbClr val="002060"/>
                </a:solidFill>
              </a:rPr>
              <a:t> </a:t>
            </a:r>
            <a:r>
              <a:rPr lang="en-IE" sz="750" dirty="0" err="1">
                <a:solidFill>
                  <a:srgbClr val="002060"/>
                </a:solidFill>
              </a:rPr>
              <a:t>Salaj</a:t>
            </a:r>
            <a:r>
              <a:rPr lang="en-IE" sz="750" dirty="0">
                <a:solidFill>
                  <a:srgbClr val="002060"/>
                </a:solidFill>
              </a:rPr>
              <a:t>, Anand </a:t>
            </a:r>
            <a:r>
              <a:rPr lang="en-IE" sz="750" dirty="0" err="1">
                <a:solidFill>
                  <a:srgbClr val="002060"/>
                </a:solidFill>
              </a:rPr>
              <a:t>Subramoney</a:t>
            </a:r>
            <a:r>
              <a:rPr lang="en-IE" sz="750" dirty="0">
                <a:solidFill>
                  <a:srgbClr val="002060"/>
                </a:solidFill>
              </a:rPr>
              <a:t>, Ceca </a:t>
            </a:r>
            <a:r>
              <a:rPr lang="en-IE" sz="750" dirty="0" err="1">
                <a:solidFill>
                  <a:srgbClr val="002060"/>
                </a:solidFill>
              </a:rPr>
              <a:t>Kraisnikovic</a:t>
            </a:r>
            <a:r>
              <a:rPr lang="en-IE" sz="750" dirty="0">
                <a:solidFill>
                  <a:srgbClr val="002060"/>
                </a:solidFill>
              </a:rPr>
              <a:t>, Guillaume </a:t>
            </a:r>
            <a:r>
              <a:rPr lang="en-IE" sz="750" dirty="0" err="1">
                <a:solidFill>
                  <a:srgbClr val="002060"/>
                </a:solidFill>
              </a:rPr>
              <a:t>Bellec</a:t>
            </a:r>
            <a:r>
              <a:rPr lang="en-IE" sz="750" dirty="0">
                <a:solidFill>
                  <a:srgbClr val="002060"/>
                </a:solidFill>
              </a:rPr>
              <a:t>, Robert </a:t>
            </a:r>
            <a:r>
              <a:rPr lang="en-IE" sz="750" dirty="0" err="1">
                <a:solidFill>
                  <a:srgbClr val="002060"/>
                </a:solidFill>
              </a:rPr>
              <a:t>Legenstein</a:t>
            </a:r>
            <a:r>
              <a:rPr lang="en-IE" sz="750" dirty="0">
                <a:solidFill>
                  <a:srgbClr val="002060"/>
                </a:solidFill>
              </a:rPr>
              <a:t>, Wolfgang </a:t>
            </a:r>
            <a:r>
              <a:rPr lang="en-IE" sz="750" dirty="0" err="1">
                <a:solidFill>
                  <a:srgbClr val="002060"/>
                </a:solidFill>
              </a:rPr>
              <a:t>Maass</a:t>
            </a:r>
            <a:r>
              <a:rPr lang="en-IE" sz="750" dirty="0">
                <a:solidFill>
                  <a:srgbClr val="002060"/>
                </a:solidFill>
              </a:rPr>
              <a:t> (2021) Spike frequency adaptation supports network computations on temporally dispersed information </a:t>
            </a:r>
            <a:r>
              <a:rPr lang="en-IE" sz="750" dirty="0" err="1">
                <a:solidFill>
                  <a:srgbClr val="002060"/>
                </a:solidFill>
              </a:rPr>
              <a:t>eLife</a:t>
            </a:r>
            <a:r>
              <a:rPr lang="en-IE" sz="750" dirty="0">
                <a:solidFill>
                  <a:srgbClr val="002060"/>
                </a:solidFill>
              </a:rPr>
              <a:t> 10:e65459https://doi.org/10.7554/eLife.65459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FA1622-AAFB-6B5E-00AD-4DF8AB74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3EAAE0-27C9-B6DF-28CE-55D2F7A9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7BCCA4-C312-F7B2-FF09-08E87278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37849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6FCCC-AA02-C7E2-3B13-6A2440FB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Neuron models</a:t>
            </a:r>
          </a:p>
        </p:txBody>
      </p:sp>
      <p:pic>
        <p:nvPicPr>
          <p:cNvPr id="10" name="Inhaltsplatzhalter 9" descr="Ein Bild, das Screenshot, Dunkelheit, Schwarz enthält.&#10;&#10;Automatisch generierte Beschreibung">
            <a:extLst>
              <a:ext uri="{FF2B5EF4-FFF2-40B4-BE49-F238E27FC236}">
                <a16:creationId xmlns:a16="http://schemas.microsoft.com/office/drawing/2014/main" id="{E098D235-B1ED-B248-338F-51A2D5F8E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460" y="2326640"/>
            <a:ext cx="11336926" cy="3393440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AFC67E-185A-E75D-CFFB-4A63DE51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66370A-D811-1987-F21E-6EDA801E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BFB80B-8D44-6AB2-585B-0D623A56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34</a:t>
            </a:fld>
            <a:endParaRPr lang="de-DE" noProof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19707C3-783B-B140-07E5-55E28642BF2F}"/>
              </a:ext>
            </a:extLst>
          </p:cNvPr>
          <p:cNvSpPr txBox="1"/>
          <p:nvPr/>
        </p:nvSpPr>
        <p:spPr>
          <a:xfrm>
            <a:off x="581190" y="5961432"/>
            <a:ext cx="953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[TODO] 04.07.2023 https://oshears.github.io/adv-ml-2020-snn-project/pages/motivation.html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713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90CA4-6B72-311F-81C2-A30F9332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A41B-1FB5-6536-BFF4-10994D92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DE562-563B-D686-EDEF-94EFEE66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4198B7-950C-7266-AB9F-A5CBBBC1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4</a:t>
            </a:fld>
            <a:endParaRPr lang="de-DE" noProof="0"/>
          </a:p>
        </p:txBody>
      </p:sp>
      <p:pic>
        <p:nvPicPr>
          <p:cNvPr id="10" name="Grafik 9" descr="Ein Bild, das Entwurf, Zeichnung, Strichzeichnung enthält.&#10;&#10;Automatisch generierte Beschreibung">
            <a:extLst>
              <a:ext uri="{FF2B5EF4-FFF2-40B4-BE49-F238E27FC236}">
                <a16:creationId xmlns:a16="http://schemas.microsoft.com/office/drawing/2014/main" id="{2560B447-9136-2BE3-F14D-04A91E400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65" y="1828766"/>
            <a:ext cx="8025425" cy="447511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F961E11-26BC-E67B-13A1-EDD2297EE53E}"/>
              </a:ext>
            </a:extLst>
          </p:cNvPr>
          <p:cNvSpPr txBox="1"/>
          <p:nvPr/>
        </p:nvSpPr>
        <p:spPr>
          <a:xfrm>
            <a:off x="9764502" y="5527342"/>
            <a:ext cx="188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[23]</a:t>
            </a:r>
            <a:endParaRPr lang="en-IE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7EAC31CE-6535-7E85-BD8A-3E8692F1D6AE}"/>
              </a:ext>
            </a:extLst>
          </p:cNvPr>
          <p:cNvSpPr/>
          <p:nvPr/>
        </p:nvSpPr>
        <p:spPr>
          <a:xfrm rot="16200000">
            <a:off x="6763691" y="5258030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56A4C9E-68F9-D5C4-4E86-AFD7DA5885D1}"/>
                  </a:ext>
                </a:extLst>
              </p:cNvPr>
              <p:cNvSpPr txBox="1"/>
              <p:nvPr/>
            </p:nvSpPr>
            <p:spPr>
              <a:xfrm>
                <a:off x="5884722" y="4772713"/>
                <a:ext cx="179624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56A4C9E-68F9-D5C4-4E86-AFD7DA588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22" y="4772713"/>
                <a:ext cx="17962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>
            <a:extLst>
              <a:ext uri="{FF2B5EF4-FFF2-40B4-BE49-F238E27FC236}">
                <a16:creationId xmlns:a16="http://schemas.microsoft.com/office/drawing/2014/main" id="{13AEEED4-D783-AD1E-146B-CAA3B9C00387}"/>
              </a:ext>
            </a:extLst>
          </p:cNvPr>
          <p:cNvSpPr/>
          <p:nvPr/>
        </p:nvSpPr>
        <p:spPr bwMode="auto">
          <a:xfrm>
            <a:off x="7921782" y="4200807"/>
            <a:ext cx="425513" cy="452674"/>
          </a:xfrm>
          <a:prstGeom prst="ellipse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154CB92-ACE7-3370-F2CB-458B45D1ECEB}"/>
              </a:ext>
            </a:extLst>
          </p:cNvPr>
          <p:cNvSpPr/>
          <p:nvPr/>
        </p:nvSpPr>
        <p:spPr bwMode="auto">
          <a:xfrm>
            <a:off x="9249396" y="3954695"/>
            <a:ext cx="330724" cy="365125"/>
          </a:xfrm>
          <a:prstGeom prst="ellipse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F2EE88-EEEB-D3A8-2712-EA332295C8BE}"/>
              </a:ext>
            </a:extLst>
          </p:cNvPr>
          <p:cNvSpPr/>
          <p:nvPr/>
        </p:nvSpPr>
        <p:spPr>
          <a:xfrm>
            <a:off x="3548958" y="2000816"/>
            <a:ext cx="334978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7AF028F-0119-E6E3-6B24-C8DE4AB086E6}"/>
              </a:ext>
            </a:extLst>
          </p:cNvPr>
          <p:cNvSpPr/>
          <p:nvPr/>
        </p:nvSpPr>
        <p:spPr>
          <a:xfrm>
            <a:off x="6803650" y="2000816"/>
            <a:ext cx="334978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77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42EDE-BF22-A22B-B506-305CE370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Spiking neural network (SNN)</a:t>
            </a:r>
            <a:br>
              <a:rPr lang="en-IE" dirty="0"/>
            </a:br>
            <a:endParaRPr lang="en-IE" dirty="0"/>
          </a:p>
        </p:txBody>
      </p:sp>
      <p:pic>
        <p:nvPicPr>
          <p:cNvPr id="11" name="Inhaltsplatzhalter 10" descr="Ladender Akku Silhouette">
            <a:extLst>
              <a:ext uri="{FF2B5EF4-FFF2-40B4-BE49-F238E27FC236}">
                <a16:creationId xmlns:a16="http://schemas.microsoft.com/office/drawing/2014/main" id="{F3C29458-3AE0-0C60-4865-80878BF025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297" y="4775764"/>
            <a:ext cx="914400" cy="914400"/>
          </a:xfr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6508A5D-CCAB-6032-7523-D85B05746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61458" y="2228003"/>
            <a:ext cx="8449351" cy="3633047"/>
          </a:xfrm>
        </p:spPr>
        <p:txBody>
          <a:bodyPr/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Modelled on neurons of brain</a:t>
            </a:r>
          </a:p>
          <a:p>
            <a:pPr marL="0" indent="0">
              <a:buNone/>
            </a:pPr>
            <a:r>
              <a:rPr lang="en-IE" dirty="0"/>
              <a:t>Biologically plausible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Little power consumption</a:t>
            </a:r>
          </a:p>
          <a:p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6AFD3F-1373-93DF-5C11-EEA9E71F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2E565-116B-8733-63B1-0DEBF900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45D0B-7D9C-8562-5BD4-748DA2FB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5</a:t>
            </a:fld>
            <a:endParaRPr lang="de-DE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06A435F-5C45-491A-C0C9-1A9EDF9DA498}"/>
                  </a:ext>
                </a:extLst>
              </p:cNvPr>
              <p:cNvSpPr txBox="1"/>
              <p:nvPr/>
            </p:nvSpPr>
            <p:spPr>
              <a:xfrm>
                <a:off x="581190" y="2925806"/>
                <a:ext cx="124761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otivation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06A435F-5C45-491A-C0C9-1A9EDF9DA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0" y="2925806"/>
                <a:ext cx="12476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 descr="Nerv mit einfarbiger Füllung">
            <a:extLst>
              <a:ext uri="{FF2B5EF4-FFF2-40B4-BE49-F238E27FC236}">
                <a16:creationId xmlns:a16="http://schemas.microsoft.com/office/drawing/2014/main" id="{07C30F7E-D7F0-051F-7827-EA045075FC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652" y="3803802"/>
            <a:ext cx="1020045" cy="102004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5CC5D70-1541-BD88-682F-6A3FB06DD6AD}"/>
              </a:ext>
            </a:extLst>
          </p:cNvPr>
          <p:cNvCxnSpPr>
            <a:cxnSpLocks/>
          </p:cNvCxnSpPr>
          <p:nvPr/>
        </p:nvCxnSpPr>
        <p:spPr>
          <a:xfrm flipV="1">
            <a:off x="2165778" y="421222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76631FC-D4F1-B70C-C56B-AB0A8845320A}"/>
              </a:ext>
            </a:extLst>
          </p:cNvPr>
          <p:cNvCxnSpPr>
            <a:cxnSpLocks/>
          </p:cNvCxnSpPr>
          <p:nvPr/>
        </p:nvCxnSpPr>
        <p:spPr>
          <a:xfrm flipV="1">
            <a:off x="2165778" y="5232964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38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E0B1901-ADD1-E9AC-B713-CC9A823E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Model biology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3EBCF-41C7-D934-1DB5-0103B61E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DF2600-2720-C0A7-1CC2-4BFD6920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48B53-05C7-F234-BB8B-275E76E8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6</a:t>
            </a:fld>
            <a:endParaRPr lang="de-DE" noProof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799A902-EB12-F256-D4D9-FA992ED8C6E9}"/>
              </a:ext>
            </a:extLst>
          </p:cNvPr>
          <p:cNvSpPr txBox="1"/>
          <p:nvPr/>
        </p:nvSpPr>
        <p:spPr>
          <a:xfrm>
            <a:off x="447035" y="5865570"/>
            <a:ext cx="139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[23]</a:t>
            </a:r>
            <a:endParaRPr lang="en-IE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9757F5B-6D70-C8EF-F016-88A8C4F5F13A}"/>
              </a:ext>
            </a:extLst>
          </p:cNvPr>
          <p:cNvSpPr/>
          <p:nvPr/>
        </p:nvSpPr>
        <p:spPr>
          <a:xfrm>
            <a:off x="7880540" y="346196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A6809CD-4402-C14C-54D4-8BB098B2F6D0}"/>
              </a:ext>
            </a:extLst>
          </p:cNvPr>
          <p:cNvSpPr/>
          <p:nvPr/>
        </p:nvSpPr>
        <p:spPr>
          <a:xfrm>
            <a:off x="7885068" y="4768855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5322259-48D0-674D-4D3F-480631F2F2DA}"/>
              </a:ext>
            </a:extLst>
          </p:cNvPr>
          <p:cNvSpPr/>
          <p:nvPr/>
        </p:nvSpPr>
        <p:spPr>
          <a:xfrm>
            <a:off x="10566403" y="388741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9B3E54D-5973-1BC0-552B-F813196DC585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8106877" y="3570602"/>
            <a:ext cx="2459526" cy="425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B0867B4-7247-1CAE-A7AA-50DE8DC2A905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 flipV="1">
            <a:off x="8111405" y="3996052"/>
            <a:ext cx="2454998" cy="881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45F439-4488-00B0-8B6C-6D5FA154C268}"/>
              </a:ext>
            </a:extLst>
          </p:cNvPr>
          <p:cNvSpPr txBox="1"/>
          <p:nvPr/>
        </p:nvSpPr>
        <p:spPr>
          <a:xfrm>
            <a:off x="7863310" y="3673135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24FCF11-D995-6B51-AF3F-801A4A0D8D9D}"/>
              </a:ext>
            </a:extLst>
          </p:cNvPr>
          <p:cNvSpPr txBox="1"/>
          <p:nvPr/>
        </p:nvSpPr>
        <p:spPr>
          <a:xfrm>
            <a:off x="7859414" y="4948102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0069820-679A-22EA-A4AF-3D806198E7BE}"/>
                  </a:ext>
                </a:extLst>
              </p:cNvPr>
              <p:cNvSpPr txBox="1"/>
              <p:nvPr/>
            </p:nvSpPr>
            <p:spPr>
              <a:xfrm>
                <a:off x="9175798" y="3419336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0069820-679A-22EA-A4AF-3D806198E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798" y="3419336"/>
                <a:ext cx="760491" cy="391646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B6388BD5-D469-BC04-16EF-426D0F93BF66}"/>
                  </a:ext>
                </a:extLst>
              </p:cNvPr>
              <p:cNvSpPr txBox="1"/>
              <p:nvPr/>
            </p:nvSpPr>
            <p:spPr>
              <a:xfrm>
                <a:off x="9213256" y="4359171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B6388BD5-D469-BC04-16EF-426D0F93B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256" y="4359171"/>
                <a:ext cx="760491" cy="391646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feld 40">
            <a:extLst>
              <a:ext uri="{FF2B5EF4-FFF2-40B4-BE49-F238E27FC236}">
                <a16:creationId xmlns:a16="http://schemas.microsoft.com/office/drawing/2014/main" id="{A5D6E310-B668-94BF-9877-1E55A1210730}"/>
              </a:ext>
            </a:extLst>
          </p:cNvPr>
          <p:cNvSpPr txBox="1"/>
          <p:nvPr/>
        </p:nvSpPr>
        <p:spPr>
          <a:xfrm>
            <a:off x="10575018" y="4050790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CE77D73-7F3B-BBE9-8005-AB40AFDE6E43}"/>
              </a:ext>
            </a:extLst>
          </p:cNvPr>
          <p:cNvSpPr txBox="1"/>
          <p:nvPr/>
        </p:nvSpPr>
        <p:spPr>
          <a:xfrm>
            <a:off x="7605949" y="2861035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F3A3169-0EB1-C013-2B00-61FCEE3AA293}"/>
              </a:ext>
            </a:extLst>
          </p:cNvPr>
          <p:cNvSpPr txBox="1"/>
          <p:nvPr/>
        </p:nvSpPr>
        <p:spPr>
          <a:xfrm>
            <a:off x="10337745" y="3268031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  <p:sp>
        <p:nvSpPr>
          <p:cNvPr id="47" name="Foliennummernplatzhalter 5">
            <a:extLst>
              <a:ext uri="{FF2B5EF4-FFF2-40B4-BE49-F238E27FC236}">
                <a16:creationId xmlns:a16="http://schemas.microsoft.com/office/drawing/2014/main" id="{311BD08B-EB74-0CA1-0290-7C890D9F6C55}"/>
              </a:ext>
            </a:extLst>
          </p:cNvPr>
          <p:cNvSpPr txBox="1">
            <a:spLocks/>
          </p:cNvSpPr>
          <p:nvPr/>
        </p:nvSpPr>
        <p:spPr>
          <a:xfrm>
            <a:off x="5165544" y="5185127"/>
            <a:ext cx="1196183" cy="440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48" name="Inhaltsplatzhalter 22" descr="Ein Bild, das Entwurf, Zeichnung, Strichzeichnung enthält.&#10;&#10;Automatisch generierte Beschreibung">
            <a:extLst>
              <a:ext uri="{FF2B5EF4-FFF2-40B4-BE49-F238E27FC236}">
                <a16:creationId xmlns:a16="http://schemas.microsoft.com/office/drawing/2014/main" id="{F2636D9F-ED91-181B-6C6B-693DD6EDD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89" y="2044644"/>
            <a:ext cx="6561921" cy="3659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3A5BDE02-C265-5EB5-92F8-0A62D7BAF736}"/>
                  </a:ext>
                </a:extLst>
              </p:cNvPr>
              <p:cNvSpPr txBox="1"/>
              <p:nvPr/>
            </p:nvSpPr>
            <p:spPr>
              <a:xfrm>
                <a:off x="3722194" y="4340652"/>
                <a:ext cx="2041441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3A5BDE02-C265-5EB5-92F8-0A62D7BAF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194" y="4340652"/>
                <a:ext cx="20414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Pfeil: nach unten 49">
            <a:extLst>
              <a:ext uri="{FF2B5EF4-FFF2-40B4-BE49-F238E27FC236}">
                <a16:creationId xmlns:a16="http://schemas.microsoft.com/office/drawing/2014/main" id="{8EDB3A90-DCD7-028B-42B0-BF33371954C3}"/>
              </a:ext>
            </a:extLst>
          </p:cNvPr>
          <p:cNvSpPr/>
          <p:nvPr/>
        </p:nvSpPr>
        <p:spPr>
          <a:xfrm rot="16200000">
            <a:off x="4828088" y="4829153"/>
            <a:ext cx="448576" cy="414969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B2BBCE1-A243-5F8E-9C0D-DF1D1D055D31}"/>
              </a:ext>
            </a:extLst>
          </p:cNvPr>
          <p:cNvSpPr/>
          <p:nvPr/>
        </p:nvSpPr>
        <p:spPr>
          <a:xfrm>
            <a:off x="447035" y="2041716"/>
            <a:ext cx="3722951" cy="37722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6E38F0C-6587-B5AF-9220-05E5CCF5E702}"/>
              </a:ext>
            </a:extLst>
          </p:cNvPr>
          <p:cNvSpPr/>
          <p:nvPr/>
        </p:nvSpPr>
        <p:spPr>
          <a:xfrm>
            <a:off x="7512502" y="2861035"/>
            <a:ext cx="1351879" cy="25438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D0F4AE7-3D2D-AD0C-F7D2-4E8C437ECCB0}"/>
              </a:ext>
            </a:extLst>
          </p:cNvPr>
          <p:cNvSpPr/>
          <p:nvPr/>
        </p:nvSpPr>
        <p:spPr>
          <a:xfrm>
            <a:off x="4844891" y="2037388"/>
            <a:ext cx="2287202" cy="24983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8906C271-1E96-FFCE-801B-12F8C4CCF964}"/>
              </a:ext>
            </a:extLst>
          </p:cNvPr>
          <p:cNvSpPr/>
          <p:nvPr/>
        </p:nvSpPr>
        <p:spPr>
          <a:xfrm>
            <a:off x="10300325" y="3268031"/>
            <a:ext cx="1351879" cy="115347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1902BB9-2FA8-4E09-9E52-5872BE07D4D2}"/>
              </a:ext>
            </a:extLst>
          </p:cNvPr>
          <p:cNvSpPr/>
          <p:nvPr/>
        </p:nvSpPr>
        <p:spPr>
          <a:xfrm>
            <a:off x="4679499" y="3798490"/>
            <a:ext cx="2533551" cy="9523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97872DE-D0F2-E3AC-A0FC-35B4D993D057}"/>
              </a:ext>
            </a:extLst>
          </p:cNvPr>
          <p:cNvSpPr/>
          <p:nvPr/>
        </p:nvSpPr>
        <p:spPr>
          <a:xfrm>
            <a:off x="8144297" y="3375383"/>
            <a:ext cx="2413491" cy="1682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A109741-3524-C546-3AD2-FF59909339A7}"/>
              </a:ext>
            </a:extLst>
          </p:cNvPr>
          <p:cNvCxnSpPr/>
          <p:nvPr/>
        </p:nvCxnSpPr>
        <p:spPr>
          <a:xfrm>
            <a:off x="7213050" y="2037388"/>
            <a:ext cx="0" cy="40679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3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7" grpId="0"/>
      <p:bldP spid="38" grpId="0"/>
      <p:bldP spid="39" grpId="0"/>
      <p:bldP spid="40" grpId="0"/>
      <p:bldP spid="41" grpId="0"/>
      <p:bldP spid="42" grpId="0"/>
      <p:bldP spid="44" grpId="0"/>
      <p:bldP spid="49" grpId="0" animBg="1"/>
      <p:bldP spid="50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AD9A4-8FB0-5275-006C-EC004C0C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Communication of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8F70E7-5945-053C-524D-3E42DFFEA4E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Rate-based model</a:t>
                </a:r>
              </a:p>
              <a:p>
                <a:pPr lvl="1"/>
                <a:r>
                  <a:rPr lang="en-IE" dirty="0"/>
                  <a:t>Firing rate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#</m:t>
                    </m:r>
                  </m:oMath>
                </a14:m>
                <a:r>
                  <a:rPr lang="en-IE" dirty="0"/>
                  <a:t> spikes/unit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IE" dirty="0"/>
                  <a:t> timing of spikes</a:t>
                </a:r>
              </a:p>
              <a:p>
                <a:pPr lvl="1"/>
                <a:endParaRPr lang="en-IE" dirty="0"/>
              </a:p>
              <a:p>
                <a:pPr lvl="1"/>
                <a:r>
                  <a:rPr lang="en-IE" dirty="0"/>
                  <a:t>Stronger assumption</a:t>
                </a:r>
              </a:p>
              <a:p>
                <a:pPr lvl="1"/>
                <a:endParaRPr lang="en-I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8F70E7-5945-053C-524D-3E42DFFEA4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708B68-C771-1691-C363-872621FD9D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Spike-based model</a:t>
            </a:r>
          </a:p>
          <a:p>
            <a:pPr lvl="1"/>
            <a:r>
              <a:rPr lang="en-IE" dirty="0"/>
              <a:t>Firing rate</a:t>
            </a:r>
          </a:p>
          <a:p>
            <a:pPr lvl="1"/>
            <a:r>
              <a:rPr lang="en-IE" dirty="0"/>
              <a:t>Spike timing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Better power consumption during training</a:t>
            </a:r>
          </a:p>
          <a:p>
            <a:pPr lvl="1"/>
            <a:r>
              <a:rPr lang="en-IE" dirty="0"/>
              <a:t>Better for dynamically adaptable systems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69827D-5398-3413-A373-AC07033C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291E0A-D096-2255-1BAA-5ECDDBCB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A307CD-52A3-D284-E1EA-4AA1C831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7</a:t>
            </a:fld>
            <a:endParaRPr lang="de-DE" noProof="0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905C7D8E-17B4-A36A-0B8B-4A9043199EEB}"/>
              </a:ext>
            </a:extLst>
          </p:cNvPr>
          <p:cNvSpPr/>
          <p:nvPr/>
        </p:nvSpPr>
        <p:spPr>
          <a:xfrm>
            <a:off x="8565698" y="3305907"/>
            <a:ext cx="257175" cy="794825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E8BF8AC-A4FC-D3F2-66B6-139090E08303}"/>
              </a:ext>
            </a:extLst>
          </p:cNvPr>
          <p:cNvSpPr txBox="1"/>
          <p:nvPr/>
        </p:nvSpPr>
        <p:spPr>
          <a:xfrm>
            <a:off x="9028348" y="3518653"/>
            <a:ext cx="161431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Neural activity</a:t>
            </a:r>
          </a:p>
        </p:txBody>
      </p:sp>
    </p:spTree>
    <p:extLst>
      <p:ext uri="{BB962C8B-B14F-4D97-AF65-F5344CB8AC3E}">
        <p14:creationId xmlns:p14="http://schemas.microsoft.com/office/powerpoint/2010/main" val="8818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F4AEA-61B6-2180-6446-28390279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Communication of neurons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2516D7-5278-5B6B-838D-D0703991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434FEB-90ED-3C05-F37F-B8C8B3D8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98C49E-1AA5-68B5-9AE3-AC933BDD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8</a:t>
            </a:fld>
            <a:endParaRPr lang="de-DE" noProof="0"/>
          </a:p>
        </p:txBody>
      </p:sp>
      <p:pic>
        <p:nvPicPr>
          <p:cNvPr id="9" name="Inhaltsplatzhalter 8" descr="Ein Bild, das Schrift, Diagramm, Screenshot enthält.&#10;&#10;Automatisch generierte Beschreibung">
            <a:extLst>
              <a:ext uri="{FF2B5EF4-FFF2-40B4-BE49-F238E27FC236}">
                <a16:creationId xmlns:a16="http://schemas.microsoft.com/office/drawing/2014/main" id="{32D938CD-B110-0A55-E250-8EDD6302F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732" t="1364" r="1823"/>
          <a:stretch/>
        </p:blipFill>
        <p:spPr>
          <a:xfrm>
            <a:off x="3502855" y="1821766"/>
            <a:ext cx="5226663" cy="453182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2CDA6B3-DA73-2D3E-1EDF-383F226AB288}"/>
              </a:ext>
            </a:extLst>
          </p:cNvPr>
          <p:cNvSpPr txBox="1"/>
          <p:nvPr/>
        </p:nvSpPr>
        <p:spPr>
          <a:xfrm>
            <a:off x="9028348" y="5951930"/>
            <a:ext cx="139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[4]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9851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0229-2352-E6A8-52D0-94BC2E1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A087F-AEBA-787B-2099-4EE43770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E922-ABFE-0716-E48F-642EEE0C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9A32BC-85E7-234B-EA83-B0D77520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9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9E9E077-B86D-948D-6733-5105D5944B19}"/>
              </a:ext>
            </a:extLst>
          </p:cNvPr>
          <p:cNvSpPr/>
          <p:nvPr/>
        </p:nvSpPr>
        <p:spPr>
          <a:xfrm>
            <a:off x="2390115" y="3340729"/>
            <a:ext cx="2227152" cy="153003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5EE3A3D-23C8-EE1C-8485-A20E62CEDF2F}"/>
              </a:ext>
            </a:extLst>
          </p:cNvPr>
          <p:cNvSpPr/>
          <p:nvPr/>
        </p:nvSpPr>
        <p:spPr>
          <a:xfrm>
            <a:off x="2390115" y="3503691"/>
            <a:ext cx="416459" cy="1222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502D6E9-0FCE-A4B1-FB9F-39CC5A80B8B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11516" y="4114800"/>
            <a:ext cx="77859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501C752-8DD6-5E0B-1562-F609D7FA0AD8}"/>
              </a:ext>
            </a:extLst>
          </p:cNvPr>
          <p:cNvCxnSpPr/>
          <p:nvPr/>
        </p:nvCxnSpPr>
        <p:spPr>
          <a:xfrm flipH="1">
            <a:off x="1874067" y="4028792"/>
            <a:ext cx="135802" cy="1901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F618B20-64C1-3F02-4658-48EC650AED2E}"/>
              </a:ext>
            </a:extLst>
          </p:cNvPr>
          <p:cNvCxnSpPr>
            <a:stCxn id="8" idx="0"/>
            <a:endCxn id="8" idx="4"/>
          </p:cNvCxnSpPr>
          <p:nvPr/>
        </p:nvCxnSpPr>
        <p:spPr>
          <a:xfrm>
            <a:off x="3503691" y="3340729"/>
            <a:ext cx="0" cy="153003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/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52C319A8-4592-4AA4-DDFF-4993415CC151}"/>
              </a:ext>
            </a:extLst>
          </p:cNvPr>
          <p:cNvSpPr txBox="1"/>
          <p:nvPr/>
        </p:nvSpPr>
        <p:spPr>
          <a:xfrm>
            <a:off x="473640" y="5782215"/>
            <a:ext cx="515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[cf. KI WiSE22 10-Einführung </a:t>
            </a:r>
            <a:r>
              <a:rPr lang="en-IE" dirty="0" err="1">
                <a:solidFill>
                  <a:srgbClr val="828282"/>
                </a:solidFill>
              </a:rPr>
              <a:t>Hanika</a:t>
            </a:r>
            <a:r>
              <a:rPr lang="en-IE" dirty="0">
                <a:solidFill>
                  <a:srgbClr val="828282"/>
                </a:solidFill>
              </a:rPr>
              <a:t>]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/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D383325-498D-A84A-A78B-6A99B634ABFA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617267" y="410046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/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/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/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E" sz="36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05A2872C-E601-7878-F9C8-75BF9B8FFE8D}"/>
              </a:ext>
            </a:extLst>
          </p:cNvPr>
          <p:cNvSpPr/>
          <p:nvPr/>
        </p:nvSpPr>
        <p:spPr>
          <a:xfrm>
            <a:off x="1248247" y="3895755"/>
            <a:ext cx="333796" cy="42047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451E3E-FE83-CF6D-8AF3-36EEA769168F}"/>
              </a:ext>
            </a:extLst>
          </p:cNvPr>
          <p:cNvSpPr/>
          <p:nvPr/>
        </p:nvSpPr>
        <p:spPr>
          <a:xfrm>
            <a:off x="2361823" y="3340729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90069C6-3B27-CF44-CA75-53275A52EAFA}"/>
              </a:ext>
            </a:extLst>
          </p:cNvPr>
          <p:cNvSpPr/>
          <p:nvPr/>
        </p:nvSpPr>
        <p:spPr>
          <a:xfrm>
            <a:off x="3508198" y="3349782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891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9709D5E4-7F03-464B-BC5A-695B9021A4D3}" vid="{EED2F974-933F-49F2-9C8F-8219E694BCE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{4C69EC37-0820-448B-BAB3-3D43E6BDCDB1}tf56390039_win32</Template>
  <TotalTime>0</TotalTime>
  <Words>3126</Words>
  <Application>Microsoft Office PowerPoint</Application>
  <PresentationFormat>Breitbild</PresentationFormat>
  <Paragraphs>534</Paragraphs>
  <Slides>34</Slides>
  <Notes>21</Notes>
  <HiddenSlides>8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Gill Sans MT</vt:lpstr>
      <vt:lpstr>Wingdings 2</vt:lpstr>
      <vt:lpstr>Dividende</vt:lpstr>
      <vt:lpstr>PowerPoint-Präsentation</vt:lpstr>
      <vt:lpstr>Agenda</vt:lpstr>
      <vt:lpstr>Biology</vt:lpstr>
      <vt:lpstr>Biology</vt:lpstr>
      <vt:lpstr>Spiking neural network (SNN) </vt:lpstr>
      <vt:lpstr>Model biology</vt:lpstr>
      <vt:lpstr>Communication of neurons</vt:lpstr>
      <vt:lpstr>Communication of neurons</vt:lpstr>
      <vt:lpstr>ANN</vt:lpstr>
      <vt:lpstr>ANN vs. SNN</vt:lpstr>
      <vt:lpstr>ANN vs. SNN</vt:lpstr>
      <vt:lpstr>Input encoding</vt:lpstr>
      <vt:lpstr>Poisson model of spike generation</vt:lpstr>
      <vt:lpstr>Poisson model of spike generation</vt:lpstr>
      <vt:lpstr>Poisson model of spike generation</vt:lpstr>
      <vt:lpstr>Poisson model of spike generation</vt:lpstr>
      <vt:lpstr>Poisson model of spike generation</vt:lpstr>
      <vt:lpstr>SNN: spikes</vt:lpstr>
      <vt:lpstr>SNN: spikes</vt:lpstr>
      <vt:lpstr>SNN Problem</vt:lpstr>
      <vt:lpstr>Architecture of snn</vt:lpstr>
      <vt:lpstr>Rate-based learning</vt:lpstr>
      <vt:lpstr>Synaptic plasticity</vt:lpstr>
      <vt:lpstr>Spike-timing-dependent plasticity (STDp)</vt:lpstr>
      <vt:lpstr>Neuron model</vt:lpstr>
      <vt:lpstr>Synapse model</vt:lpstr>
      <vt:lpstr>homoeostasis</vt:lpstr>
      <vt:lpstr>Competitive learning</vt:lpstr>
      <vt:lpstr>Training &amp; testing</vt:lpstr>
      <vt:lpstr>performance</vt:lpstr>
      <vt:lpstr>performance</vt:lpstr>
      <vt:lpstr>shortcomings</vt:lpstr>
      <vt:lpstr>References</vt:lpstr>
      <vt:lpstr>Neuron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„Technisch“</dc:title>
  <dc:creator>Klara Maximiliane Gutekunst</dc:creator>
  <cp:lastModifiedBy>Klara Gutekunst</cp:lastModifiedBy>
  <cp:revision>303</cp:revision>
  <dcterms:created xsi:type="dcterms:W3CDTF">2023-03-17T05:45:49Z</dcterms:created>
  <dcterms:modified xsi:type="dcterms:W3CDTF">2023-07-11T15:12:31Z</dcterms:modified>
</cp:coreProperties>
</file>