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  <p:sldMasterId id="2147483675" r:id="rId2"/>
    <p:sldMasterId id="2147483689" r:id="rId3"/>
  </p:sldMasterIdLst>
  <p:notesMasterIdLst>
    <p:notesMasterId r:id="rId41"/>
  </p:notesMasterIdLst>
  <p:handoutMasterIdLst>
    <p:handoutMasterId r:id="rId42"/>
  </p:handoutMasterIdLst>
  <p:sldIdLst>
    <p:sldId id="285" r:id="rId4"/>
    <p:sldId id="287" r:id="rId5"/>
    <p:sldId id="257" r:id="rId6"/>
    <p:sldId id="288" r:id="rId7"/>
    <p:sldId id="289" r:id="rId8"/>
    <p:sldId id="290" r:id="rId9"/>
    <p:sldId id="291" r:id="rId10"/>
    <p:sldId id="292" r:id="rId11"/>
    <p:sldId id="295" r:id="rId12"/>
    <p:sldId id="293" r:id="rId13"/>
    <p:sldId id="294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21" r:id="rId28"/>
    <p:sldId id="309" r:id="rId29"/>
    <p:sldId id="310" r:id="rId30"/>
    <p:sldId id="311" r:id="rId31"/>
    <p:sldId id="312" r:id="rId32"/>
    <p:sldId id="315" r:id="rId33"/>
    <p:sldId id="313" r:id="rId34"/>
    <p:sldId id="314" r:id="rId35"/>
    <p:sldId id="316" r:id="rId36"/>
    <p:sldId id="317" r:id="rId37"/>
    <p:sldId id="318" r:id="rId38"/>
    <p:sldId id="319" r:id="rId39"/>
    <p:sldId id="320" r:id="rId4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1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78" autoAdjust="0"/>
    <p:restoredTop sz="82997" autoAdjust="0"/>
  </p:normalViewPr>
  <p:slideViewPr>
    <p:cSldViewPr>
      <p:cViewPr varScale="1">
        <p:scale>
          <a:sx n="90" d="100"/>
          <a:sy n="90" d="100"/>
        </p:scale>
        <p:origin x="229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66" d="100"/>
          <a:sy n="66" d="100"/>
        </p:scale>
        <p:origin x="-4072" y="-68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r>
              <a:rPr lang="en-US"/>
              <a:t>IST Department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r>
              <a:rPr lang="en-US"/>
              <a:t>ISTE-121</a:t>
            </a:r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33B3EA8E-58E7-F34B-A229-1EB6ADDFDBD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83986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r>
              <a:rPr lang="en-US"/>
              <a:t>IST Department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r>
              <a:rPr lang="en-US"/>
              <a:t>ISTE-121</a:t>
            </a:r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F7A9EEDC-3C19-A842-A3E1-B9755C538DB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9405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mDbL_fCEII&amp;list=PLOPxKAspqvsggTGUUE1cApdTkl-7sw5mD&amp;index=2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deployment/jar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ptal.com/software/software-entropy-explained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r-HR" dirty="0">
                <a:hlinkClick r:id="rId3"/>
              </a:rPr>
              <a:t>https://www.youtube.com/watch?v=YmDbL_fCEII&amp;list=PLOPxKAspqvsggTGUUE1cApdTkl-7sw5mD&amp;index=2</a:t>
            </a:r>
            <a:endParaRPr 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AB7438-5332-6644-9664-DC36C096ABA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ISTE-121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IST Department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CBEBFC-DCE1-4143-905D-1CCAF62FBE67}" type="slidenum">
              <a:rPr lang="en-US"/>
              <a:pPr/>
              <a:t>3</a:t>
            </a:fld>
            <a:endParaRPr lang="en-US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ISTE-121</a:t>
            </a:r>
          </a:p>
        </p:txBody>
      </p:sp>
      <p:sp>
        <p:nvSpPr>
          <p:cNvPr id="10" name="Header Placeholder 9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IST Department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>
                <a:hlinkClick r:id="rId3"/>
              </a:rPr>
              <a:t>https://docs.oracle.com/javase/tutorial/deployment/jar/</a:t>
            </a:r>
            <a:endParaRPr lang="hr-HR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IST Department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ISTE-121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7A9EEDC-3C19-A842-A3E1-B9755C538DB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128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IST Department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ISTE-121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7A9EEDC-3C19-A842-A3E1-B9755C538DB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701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BA" dirty="0" err="1"/>
              <a:t>Observe</a:t>
            </a:r>
            <a:r>
              <a:rPr lang="hr-BA" dirty="0"/>
              <a:t> </a:t>
            </a:r>
            <a:r>
              <a:rPr lang="hr-BA" dirty="0" err="1"/>
              <a:t>the</a:t>
            </a:r>
            <a:r>
              <a:rPr lang="hr-BA" dirty="0"/>
              <a:t> META-INF DIR</a:t>
            </a:r>
            <a:r>
              <a:rPr lang="hr-BA" baseline="0" dirty="0"/>
              <a:t> </a:t>
            </a:r>
            <a:r>
              <a:rPr lang="hr-BA" baseline="0" dirty="0" err="1"/>
              <a:t>and</a:t>
            </a:r>
            <a:r>
              <a:rPr lang="hr-BA" baseline="0" dirty="0"/>
              <a:t> FILE</a:t>
            </a:r>
            <a:endParaRPr lang="hr-HR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IST Department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ISTE-121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7A9EEDC-3C19-A842-A3E1-B9755C538DB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76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IST Department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ISTE-121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7A9EEDC-3C19-A842-A3E1-B9755C538DB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537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 err="1"/>
              <a:t>Regression</a:t>
            </a:r>
            <a:r>
              <a:rPr lang="hr-HR" dirty="0"/>
              <a:t>-</a:t>
            </a:r>
            <a:r>
              <a:rPr lang="hr-HR" dirty="0" err="1"/>
              <a:t>prone</a:t>
            </a:r>
            <a:r>
              <a:rPr lang="hr-HR" dirty="0"/>
              <a:t> – sklon nazadovanju</a:t>
            </a:r>
          </a:p>
          <a:p>
            <a:r>
              <a:rPr lang="hr-BA" dirty="0" err="1"/>
              <a:t>Brittle</a:t>
            </a:r>
            <a:r>
              <a:rPr lang="hr-BA" dirty="0"/>
              <a:t> - </a:t>
            </a:r>
            <a:r>
              <a:rPr lang="hr-BA" dirty="0" err="1"/>
              <a:t>fragile</a:t>
            </a:r>
            <a:endParaRPr lang="hr-HR" dirty="0"/>
          </a:p>
          <a:p>
            <a:endParaRPr lang="hr-HR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IST Department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ISTE-121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7A9EEDC-3C19-A842-A3E1-B9755C538DB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61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>
                <a:hlinkClick r:id="rId3"/>
              </a:rPr>
              <a:t>https://www.toptal.com/software/software-entropy-explained</a:t>
            </a:r>
            <a:endParaRPr lang="hr-HR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IST Department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ISTE-121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7A9EEDC-3C19-A842-A3E1-B9755C538DB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596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IST Department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ISTE-121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7A9EEDC-3C19-A842-A3E1-B9755C538DBD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74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4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</a:endParaRPr>
              </a:p>
            </p:txBody>
          </p:sp>
          <p:grpSp>
            <p:nvGrpSpPr>
              <p:cNvPr id="4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7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18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19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20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21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22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23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24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25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26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27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28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29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0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1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2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3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4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5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6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7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8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9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40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41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42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43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44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45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46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47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48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49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50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51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52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53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54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55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56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57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58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59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60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61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62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63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64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65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66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67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</p:grpSp>
          <p:sp>
            <p:nvSpPr>
              <p:cNvPr id="16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</a:endParaRPr>
              </a:p>
            </p:txBody>
          </p:sp>
        </p:grpSp>
        <p:grpSp>
          <p:nvGrpSpPr>
            <p:cNvPr id="5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0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11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12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13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</a:endParaRPr>
              </a:p>
            </p:txBody>
          </p:sp>
        </p:grpSp>
        <p:grpSp>
          <p:nvGrpSpPr>
            <p:cNvPr id="6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7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8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9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</a:endParaRPr>
              </a:p>
            </p:txBody>
          </p:sp>
        </p:grpSp>
      </p:grpSp>
      <p:pic>
        <p:nvPicPr>
          <p:cNvPr id="68" name="Picture 71" descr="javalogo52x8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29600" y="304800"/>
            <a:ext cx="5937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63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9" name="Rectangle 68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ISTE-121</a:t>
            </a:r>
          </a:p>
        </p:txBody>
      </p:sp>
      <p:sp>
        <p:nvSpPr>
          <p:cNvPr id="70" name="Rectangle 6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IST Department</a:t>
            </a:r>
          </a:p>
        </p:txBody>
      </p:sp>
      <p:sp>
        <p:nvSpPr>
          <p:cNvPr id="71" name="Rectangle 7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40247C-AEA4-8F4F-9E38-41166910C6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ISTE-121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IST Department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C4A356-FEE7-1840-99D2-4BEECA89AD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ISTE-121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IST Department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7332F9-5334-3C4F-804D-378D5A3561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ISTE-121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IST Department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40247C-AEA4-8F4F-9E38-41166910C6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2" name="Rectangle 1036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33" name="Rectangle 103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134" name="Rectangle 1038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ISTE-121</a:t>
            </a:r>
          </a:p>
        </p:txBody>
      </p:sp>
      <p:sp>
        <p:nvSpPr>
          <p:cNvPr id="5135" name="Rectangle 1039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IST Department</a:t>
            </a:r>
          </a:p>
        </p:txBody>
      </p:sp>
      <p:sp>
        <p:nvSpPr>
          <p:cNvPr id="5136" name="Rectangle 104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BE9AD7B-CEA1-9D40-AC4C-B6CE2CD26B5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4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</a:endParaRPr>
              </a:p>
            </p:txBody>
          </p:sp>
          <p:grpSp>
            <p:nvGrpSpPr>
              <p:cNvPr id="4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7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18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19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20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21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22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23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24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25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26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27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28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29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0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1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2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3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4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5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6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7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8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9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40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41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42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43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44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45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46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47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48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49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50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51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52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53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54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55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56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57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58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59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60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61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62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63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64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65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66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67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</p:grpSp>
          <p:sp>
            <p:nvSpPr>
              <p:cNvPr id="16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</a:endParaRPr>
              </a:p>
            </p:txBody>
          </p:sp>
        </p:grpSp>
        <p:grpSp>
          <p:nvGrpSpPr>
            <p:cNvPr id="5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0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11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12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13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</a:endParaRPr>
              </a:p>
            </p:txBody>
          </p:sp>
        </p:grpSp>
        <p:grpSp>
          <p:nvGrpSpPr>
            <p:cNvPr id="6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7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8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9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</a:endParaRPr>
              </a:p>
            </p:txBody>
          </p:sp>
        </p:grpSp>
      </p:grpSp>
      <p:pic>
        <p:nvPicPr>
          <p:cNvPr id="68" name="Picture 71" descr="javalogo52x8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29600" y="304800"/>
            <a:ext cx="5937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63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9" name="Rectangle 68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ISTE-121</a:t>
            </a:r>
          </a:p>
        </p:txBody>
      </p:sp>
      <p:sp>
        <p:nvSpPr>
          <p:cNvPr id="70" name="Rectangle 6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IST Department</a:t>
            </a:r>
          </a:p>
        </p:txBody>
      </p:sp>
      <p:sp>
        <p:nvSpPr>
          <p:cNvPr id="71" name="Rectangle 7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40247C-AEA4-8F4F-9E38-41166910C6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ISTE-121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IST Department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EA22F7-4CEC-9042-BB00-B83925278A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ISTE-121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r>
              <a:rPr lang="en-US"/>
              <a:t>IST Department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450F4F-C546-5747-AD1F-D4363B14CC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ISTE-121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IST Department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4D168E-0FEC-0641-9C3A-3119D3D787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ISTE-121</a:t>
            </a:r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r>
              <a:rPr lang="en-US"/>
              <a:t>IST Department</a:t>
            </a:r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D9331C-1A5C-FC43-899B-D94F95C948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ISTE-121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r>
              <a:rPr lang="en-US"/>
              <a:t>IST Department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FB734C-71E1-2E4C-B08B-40062BFDF9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ISTE-121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IST Department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EA22F7-4CEC-9042-BB00-B83925278A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ISTE-121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r>
              <a:rPr lang="en-US"/>
              <a:t>IST Department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7BCB36-253E-AE43-B989-AD55432673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ISTE-121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IST Department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2F3327-0D0A-194F-A879-D72918C8C2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ISTE-121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IST Department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8E56BC-3CE7-074E-BBA1-EA93C9798B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ISTE-121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IST Department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C4A356-FEE7-1840-99D2-4BEECA89AD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ISTE-121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IST Department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7332F9-5334-3C4F-804D-378D5A3561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ISTE-121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IST Department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40247C-AEA4-8F4F-9E38-41166910C6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2" name="Rectangle 1036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33" name="Rectangle 103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134" name="Rectangle 1038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ISTE-121</a:t>
            </a:r>
          </a:p>
        </p:txBody>
      </p:sp>
      <p:sp>
        <p:nvSpPr>
          <p:cNvPr id="5135" name="Rectangle 1039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IST Department</a:t>
            </a:r>
          </a:p>
        </p:txBody>
      </p:sp>
      <p:sp>
        <p:nvSpPr>
          <p:cNvPr id="5136" name="Rectangle 104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BE9AD7B-CEA1-9D40-AC4C-B6CE2CD26B5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4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</a:endParaRPr>
              </a:p>
            </p:txBody>
          </p:sp>
          <p:grpSp>
            <p:nvGrpSpPr>
              <p:cNvPr id="4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7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18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19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20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21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22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23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24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25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26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27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28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29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0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1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2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3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4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5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6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7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8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9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40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41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42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43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44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45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46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47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48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49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50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51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52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53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54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55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56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57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58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59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60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61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62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63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64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65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66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67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</p:grpSp>
          <p:sp>
            <p:nvSpPr>
              <p:cNvPr id="16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</a:endParaRPr>
              </a:p>
            </p:txBody>
          </p:sp>
        </p:grpSp>
        <p:grpSp>
          <p:nvGrpSpPr>
            <p:cNvPr id="5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0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11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12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13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</a:endParaRPr>
              </a:p>
            </p:txBody>
          </p:sp>
        </p:grpSp>
        <p:grpSp>
          <p:nvGrpSpPr>
            <p:cNvPr id="6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7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8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9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</a:endParaRPr>
              </a:p>
            </p:txBody>
          </p:sp>
        </p:grpSp>
      </p:grpSp>
      <p:pic>
        <p:nvPicPr>
          <p:cNvPr id="68" name="Picture 71" descr="javalogo52x8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29600" y="304800"/>
            <a:ext cx="5937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63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9" name="Rectangle 68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ISTE-121</a:t>
            </a:r>
          </a:p>
        </p:txBody>
      </p:sp>
      <p:sp>
        <p:nvSpPr>
          <p:cNvPr id="70" name="Rectangle 6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IST Department</a:t>
            </a:r>
          </a:p>
        </p:txBody>
      </p:sp>
      <p:sp>
        <p:nvSpPr>
          <p:cNvPr id="71" name="Rectangle 7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40247C-AEA4-8F4F-9E38-41166910C6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ISTE-121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IST Department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EA22F7-4CEC-9042-BB00-B83925278A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ISTE-121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r>
              <a:rPr lang="en-US"/>
              <a:t>IST Department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450F4F-C546-5747-AD1F-D4363B14CC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ISTE-121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r>
              <a:rPr lang="en-US"/>
              <a:t>IST Department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450F4F-C546-5747-AD1F-D4363B14CC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ISTE-121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IST Department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4D168E-0FEC-0641-9C3A-3119D3D787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ISTE-121</a:t>
            </a:r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r>
              <a:rPr lang="en-US"/>
              <a:t>IST Department</a:t>
            </a:r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D9331C-1A5C-FC43-899B-D94F95C948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ISTE-121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r>
              <a:rPr lang="en-US"/>
              <a:t>IST Department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FB734C-71E1-2E4C-B08B-40062BFDF9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ISTE-121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r>
              <a:rPr lang="en-US"/>
              <a:t>IST Department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7BCB36-253E-AE43-B989-AD55432673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ISTE-121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IST Department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2F3327-0D0A-194F-A879-D72918C8C2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ISTE-121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IST Department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8E56BC-3CE7-074E-BBA1-EA93C9798B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ISTE-121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IST Department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C4A356-FEE7-1840-99D2-4BEECA89AD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ISTE-121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IST Department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7332F9-5334-3C4F-804D-378D5A3561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ISTE-121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IST Department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4D168E-0FEC-0641-9C3A-3119D3D787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ISTE-121</a:t>
            </a:r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r>
              <a:rPr lang="en-US"/>
              <a:t>IST Department</a:t>
            </a:r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D9331C-1A5C-FC43-899B-D94F95C948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ISTE-121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r>
              <a:rPr lang="en-US"/>
              <a:t>IST Department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FB734C-71E1-2E4C-B08B-40062BFDF9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ISTE-121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r>
              <a:rPr lang="en-US"/>
              <a:t>IST Department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7BCB36-253E-AE43-B989-AD55432673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ISTE-121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IST Department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2F3327-0D0A-194F-A879-D72918C8C2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ISTE-121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IST Department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8E56BC-3CE7-074E-BBA1-EA93C9798B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4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3077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078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079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080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081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082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08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08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08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08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087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08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08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09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09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092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09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09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09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09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097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09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</p:grpSp>
          <p:grpSp>
            <p:nvGrpSpPr>
              <p:cNvPr id="5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310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10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10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10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10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10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10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10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10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10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11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11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11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11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11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11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11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11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11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11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12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12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12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12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12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12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12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12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12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</p:grpSp>
        </p:grpSp>
        <p:sp>
          <p:nvSpPr>
            <p:cNvPr id="3129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</a:endParaRPr>
            </a:p>
          </p:txBody>
        </p:sp>
        <p:sp>
          <p:nvSpPr>
            <p:cNvPr id="3130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</a:endParaRPr>
            </a:p>
          </p:txBody>
        </p:sp>
        <p:grpSp>
          <p:nvGrpSpPr>
            <p:cNvPr id="6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3132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3133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3134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137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Tahoma" pitchFamily="34" charset="0"/>
              </a:defRPr>
            </a:lvl1pPr>
          </a:lstStyle>
          <a:p>
            <a:r>
              <a:rPr lang="en-US"/>
              <a:t>ISTE-121</a:t>
            </a:r>
          </a:p>
        </p:txBody>
      </p:sp>
      <p:sp>
        <p:nvSpPr>
          <p:cNvPr id="3138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ahoma" pitchFamily="34" charset="0"/>
              </a:defRPr>
            </a:lvl1pPr>
          </a:lstStyle>
          <a:p>
            <a:r>
              <a:rPr lang="en-US"/>
              <a:t>IST Department</a:t>
            </a:r>
          </a:p>
        </p:txBody>
      </p:sp>
      <p:sp>
        <p:nvSpPr>
          <p:cNvPr id="3139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D40247C-AEA4-8F4F-9E38-41166910C63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32" name="Picture 68" descr="javalogo52x88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8229600" y="304800"/>
            <a:ext cx="5937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charset="2"/>
        <a:buBlip>
          <a:blip r:embed="rId16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2"/>
        <a:buChar char="n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2"/>
        <a:buChar char="w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2"/>
        <a:buChar char="n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2"/>
        <a:buChar char="n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4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3077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078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079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080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081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082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08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08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08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08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087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08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08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09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09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092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09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09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09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09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097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09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</p:grpSp>
          <p:grpSp>
            <p:nvGrpSpPr>
              <p:cNvPr id="5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310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10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10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10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10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10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10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10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10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10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11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11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11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11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11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11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11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11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11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11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12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12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12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12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12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12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12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12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12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</p:grpSp>
        </p:grpSp>
        <p:sp>
          <p:nvSpPr>
            <p:cNvPr id="3129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</a:endParaRPr>
            </a:p>
          </p:txBody>
        </p:sp>
        <p:sp>
          <p:nvSpPr>
            <p:cNvPr id="3130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</a:endParaRPr>
            </a:p>
          </p:txBody>
        </p:sp>
        <p:grpSp>
          <p:nvGrpSpPr>
            <p:cNvPr id="6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3132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3133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3134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137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Tahoma" pitchFamily="34" charset="0"/>
              </a:defRPr>
            </a:lvl1pPr>
          </a:lstStyle>
          <a:p>
            <a:r>
              <a:rPr lang="en-US"/>
              <a:t>ISTE-121</a:t>
            </a:r>
          </a:p>
        </p:txBody>
      </p:sp>
      <p:sp>
        <p:nvSpPr>
          <p:cNvPr id="3138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ahoma" pitchFamily="34" charset="0"/>
              </a:defRPr>
            </a:lvl1pPr>
          </a:lstStyle>
          <a:p>
            <a:r>
              <a:rPr lang="en-US"/>
              <a:t>IST Department</a:t>
            </a:r>
          </a:p>
        </p:txBody>
      </p:sp>
      <p:sp>
        <p:nvSpPr>
          <p:cNvPr id="3139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D40247C-AEA4-8F4F-9E38-41166910C63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32" name="Picture 68" descr="javalogo52x88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8229600" y="304800"/>
            <a:ext cx="5937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charset="2"/>
        <a:buBlip>
          <a:blip r:embed="rId16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2"/>
        <a:buChar char="n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2"/>
        <a:buChar char="w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2"/>
        <a:buChar char="n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2"/>
        <a:buChar char="n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4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3077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078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079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080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081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082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08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08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08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08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087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08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08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09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09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092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09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09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09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09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097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09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</p:grpSp>
          <p:grpSp>
            <p:nvGrpSpPr>
              <p:cNvPr id="5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310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10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10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10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10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10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10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10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10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10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11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11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11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11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11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11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11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11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11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11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12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12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12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12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12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12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12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12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12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</p:grpSp>
        </p:grpSp>
        <p:sp>
          <p:nvSpPr>
            <p:cNvPr id="3129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</a:endParaRPr>
            </a:p>
          </p:txBody>
        </p:sp>
        <p:sp>
          <p:nvSpPr>
            <p:cNvPr id="3130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</a:endParaRPr>
            </a:p>
          </p:txBody>
        </p:sp>
        <p:grpSp>
          <p:nvGrpSpPr>
            <p:cNvPr id="6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3132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3133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3134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137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Tahoma" pitchFamily="34" charset="0"/>
              </a:defRPr>
            </a:lvl1pPr>
          </a:lstStyle>
          <a:p>
            <a:r>
              <a:rPr lang="en-US"/>
              <a:t>ISTE-121</a:t>
            </a:r>
          </a:p>
        </p:txBody>
      </p:sp>
      <p:sp>
        <p:nvSpPr>
          <p:cNvPr id="3138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ahoma" pitchFamily="34" charset="0"/>
              </a:defRPr>
            </a:lvl1pPr>
          </a:lstStyle>
          <a:p>
            <a:r>
              <a:rPr lang="en-US"/>
              <a:t>IST Department</a:t>
            </a:r>
          </a:p>
        </p:txBody>
      </p:sp>
      <p:sp>
        <p:nvSpPr>
          <p:cNvPr id="3139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D40247C-AEA4-8F4F-9E38-41166910C63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32" name="Picture 68" descr="javalogo52x88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229600" y="304800"/>
            <a:ext cx="5937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charset="2"/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2"/>
        <a:buChar char="n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2"/>
        <a:buChar char="w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2"/>
        <a:buChar char="n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2"/>
        <a:buChar char="n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Relationship Id="rId4" Type="http://schemas.openxmlformats.org/officeDocument/2006/relationships/hyperlink" Target="https://www.toptal.com/software/software-entropy-explained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ackage_format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Relationship Id="rId6" Type="http://schemas.openxmlformats.org/officeDocument/2006/relationships/hyperlink" Target="https://en.wikipedia.org/wiki/Metadata" TargetMode="External"/><Relationship Id="rId5" Type="http://schemas.openxmlformats.org/officeDocument/2006/relationships/hyperlink" Target="https://en.wikipedia.org/wiki/Java_class_file" TargetMode="External"/><Relationship Id="rId4" Type="http://schemas.openxmlformats.org/officeDocument/2006/relationships/hyperlink" Target="https://en.wikipedia.org/wiki/File_format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hr-BA" dirty="0"/>
              <a:t>Jar – Java Arhive</a:t>
            </a:r>
            <a:endParaRPr lang="en-US" dirty="0"/>
          </a:p>
        </p:txBody>
      </p:sp>
      <p:sp>
        <p:nvSpPr>
          <p:cNvPr id="1536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Tahoma" charset="0"/>
              </a:rPr>
              <a:t>ISTE-121</a:t>
            </a:r>
            <a:endParaRPr lang="en-US" dirty="0">
              <a:latin typeface="Tahoma" charset="0"/>
            </a:endParaRPr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DAF9B6-5225-D74C-8FD9-CEB53FF0648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536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ahoma" charset="0"/>
              </a:rPr>
              <a:t>IST Department</a:t>
            </a:r>
          </a:p>
        </p:txBody>
      </p:sp>
      <p:sp>
        <p:nvSpPr>
          <p:cNvPr id="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838200" y="3276600"/>
            <a:ext cx="73914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2"/>
              <a:buChar char="n"/>
              <a:defRPr sz="28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charset="2"/>
              <a:buChar char="w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US" sz="3600" dirty="0">
                <a:latin typeface="Tahoma" charset="0"/>
              </a:rPr>
              <a:t>ISTE-121</a:t>
            </a:r>
          </a:p>
          <a:p>
            <a:pPr marL="0" indent="0">
              <a:buFont typeface="Wingdings" charset="2"/>
              <a:buNone/>
            </a:pPr>
            <a:r>
              <a:rPr lang="en-US" dirty="0">
                <a:latin typeface="Tahoma" charset="0"/>
                <a:cs typeface="Tahoma" charset="0"/>
              </a:rPr>
              <a:t>Computational Problem Solving In The Information Domain II</a:t>
            </a:r>
          </a:p>
          <a:p>
            <a:pPr marL="0" indent="0">
              <a:buFont typeface="Wingdings" charset="2"/>
              <a:buNone/>
            </a:pPr>
            <a:r>
              <a:rPr lang="en-US" dirty="0">
                <a:latin typeface="Tahoma" charset="0"/>
                <a:cs typeface="Tahoma" charset="0"/>
              </a:rPr>
              <a:t>Day 1</a:t>
            </a:r>
            <a:r>
              <a:rPr lang="hr-BA" dirty="0">
                <a:latin typeface="Tahoma" charset="0"/>
                <a:cs typeface="Tahoma" charset="0"/>
              </a:rPr>
              <a:t>2b</a:t>
            </a:r>
            <a:endParaRPr lang="en-US" dirty="0">
              <a:latin typeface="Tahoma" charset="0"/>
            </a:endParaRPr>
          </a:p>
          <a:p>
            <a:pPr marL="0" indent="0">
              <a:buFont typeface="Wingdings" charset="0"/>
              <a:buNone/>
            </a:pPr>
            <a:endParaRPr lang="en-US" dirty="0">
              <a:latin typeface="Tahoma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 err="1"/>
              <a:t>The</a:t>
            </a:r>
            <a:r>
              <a:rPr lang="hr-BA" dirty="0"/>
              <a:t> Manifest - </a:t>
            </a:r>
            <a:r>
              <a:rPr lang="hr-BA" dirty="0" err="1"/>
              <a:t>default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76400"/>
            <a:ext cx="7772400" cy="2209800"/>
          </a:xfrm>
        </p:spPr>
        <p:txBody>
          <a:bodyPr/>
          <a:lstStyle/>
          <a:p>
            <a:r>
              <a:rPr lang="en-US" sz="2800" dirty="0"/>
              <a:t>The manifest is a special file that contain</a:t>
            </a:r>
            <a:r>
              <a:rPr lang="hr-BA" sz="2800" dirty="0"/>
              <a:t>s</a:t>
            </a:r>
            <a:r>
              <a:rPr lang="en-US" sz="2800" dirty="0"/>
              <a:t> information about the files packaged in a JAR file</a:t>
            </a:r>
            <a:endParaRPr lang="hr-BA" sz="2800" dirty="0"/>
          </a:p>
          <a:p>
            <a:r>
              <a:rPr lang="hr-BA" sz="2800" dirty="0" err="1"/>
              <a:t>The</a:t>
            </a:r>
            <a:r>
              <a:rPr lang="hr-BA" sz="2800" dirty="0"/>
              <a:t> manifest file is </a:t>
            </a:r>
            <a:r>
              <a:rPr lang="hr-BA" sz="2800" dirty="0" err="1"/>
              <a:t>automatically</a:t>
            </a:r>
            <a:r>
              <a:rPr lang="hr-BA" sz="2800" dirty="0"/>
              <a:t> </a:t>
            </a:r>
            <a:r>
              <a:rPr lang="hr-BA" sz="2800" dirty="0" err="1"/>
              <a:t>created</a:t>
            </a:r>
            <a:r>
              <a:rPr lang="hr-BA" sz="2800" dirty="0"/>
              <a:t> </a:t>
            </a:r>
            <a:r>
              <a:rPr lang="hr-BA" sz="2800" dirty="0" err="1"/>
              <a:t>when</a:t>
            </a:r>
            <a:r>
              <a:rPr lang="hr-BA" sz="2800" dirty="0"/>
              <a:t> </a:t>
            </a:r>
            <a:r>
              <a:rPr lang="hr-BA" sz="2800" dirty="0" err="1"/>
              <a:t>creating</a:t>
            </a:r>
            <a:r>
              <a:rPr lang="hr-BA" sz="2800" dirty="0"/>
              <a:t> a JAR file</a:t>
            </a:r>
          </a:p>
          <a:p>
            <a:r>
              <a:rPr lang="hr-BA" sz="2800" dirty="0" err="1"/>
              <a:t>The</a:t>
            </a:r>
            <a:r>
              <a:rPr lang="hr-BA" sz="2800" dirty="0"/>
              <a:t> </a:t>
            </a:r>
            <a:r>
              <a:rPr lang="hr-BA" sz="2800" dirty="0" err="1"/>
              <a:t>default</a:t>
            </a:r>
            <a:r>
              <a:rPr lang="hr-BA" sz="2800" dirty="0"/>
              <a:t> manifest file (</a:t>
            </a:r>
            <a:r>
              <a:rPr lang="hr-HR" sz="2800" dirty="0"/>
              <a:t>META-INF/</a:t>
            </a:r>
            <a:r>
              <a:rPr lang="hr-HR" sz="2800" dirty="0" err="1"/>
              <a:t>MANIFEST.MF</a:t>
            </a:r>
            <a:r>
              <a:rPr lang="hr-HR" sz="2800" dirty="0"/>
              <a:t>) </a:t>
            </a:r>
            <a:r>
              <a:rPr lang="hr-BA" sz="2800" dirty="0"/>
              <a:t> </a:t>
            </a:r>
            <a:r>
              <a:rPr lang="hr-BA" sz="2800" dirty="0" err="1"/>
              <a:t>simply</a:t>
            </a:r>
            <a:r>
              <a:rPr lang="hr-BA" sz="2800" dirty="0"/>
              <a:t> </a:t>
            </a:r>
            <a:r>
              <a:rPr lang="hr-BA" sz="2800" dirty="0" err="1"/>
              <a:t>contains</a:t>
            </a:r>
            <a:r>
              <a:rPr lang="hr-BA" sz="2800" dirty="0"/>
              <a:t> </a:t>
            </a:r>
            <a:r>
              <a:rPr lang="hr-BA" sz="2800" dirty="0" err="1"/>
              <a:t>the</a:t>
            </a:r>
            <a:r>
              <a:rPr lang="hr-BA" sz="2800" dirty="0"/>
              <a:t> </a:t>
            </a:r>
            <a:r>
              <a:rPr lang="hr-BA" sz="2800" dirty="0" err="1"/>
              <a:t>following</a:t>
            </a:r>
            <a:r>
              <a:rPr lang="hr-BA" sz="2800" dirty="0"/>
              <a:t>:</a:t>
            </a:r>
          </a:p>
          <a:p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ISTE-121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A22F7-4CEC-9042-BB00-B83925278AF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38943" y="5410200"/>
            <a:ext cx="6578600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Manifest-Version: 1.0 </a:t>
            </a:r>
            <a:endParaRPr lang="hr-BA" dirty="0"/>
          </a:p>
          <a:p>
            <a:pPr marL="0" indent="0">
              <a:buNone/>
            </a:pPr>
            <a:r>
              <a:rPr lang="en-US" dirty="0"/>
              <a:t>Created-By: 1.7.0_06 (Oracle Corporation)</a:t>
            </a:r>
            <a:endParaRPr lang="hr-B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024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 err="1"/>
              <a:t>The</a:t>
            </a:r>
            <a:r>
              <a:rPr lang="hr-BA" dirty="0"/>
              <a:t> Manifest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6400"/>
            <a:ext cx="7772400" cy="3048000"/>
          </a:xfrm>
        </p:spPr>
        <p:txBody>
          <a:bodyPr/>
          <a:lstStyle/>
          <a:p>
            <a:r>
              <a:rPr lang="hr-BA" sz="2800" dirty="0"/>
              <a:t>To </a:t>
            </a:r>
            <a:r>
              <a:rPr lang="en-US" sz="2800" dirty="0"/>
              <a:t>provide</a:t>
            </a:r>
            <a:r>
              <a:rPr lang="hr-BA" sz="2800" dirty="0"/>
              <a:t> </a:t>
            </a:r>
            <a:r>
              <a:rPr lang="hr-BA" sz="2800" dirty="0" err="1"/>
              <a:t>the</a:t>
            </a:r>
            <a:r>
              <a:rPr lang="hr-BA" sz="2800" dirty="0"/>
              <a:t> </a:t>
            </a:r>
            <a:r>
              <a:rPr lang="hr-BA" sz="2800" dirty="0" err="1"/>
              <a:t>class</a:t>
            </a:r>
            <a:r>
              <a:rPr lang="hr-BA" sz="2800" dirty="0"/>
              <a:t> </a:t>
            </a:r>
            <a:r>
              <a:rPr lang="hr-BA" sz="2800" dirty="0" err="1"/>
              <a:t>name</a:t>
            </a:r>
            <a:r>
              <a:rPr lang="hr-BA" sz="2800" dirty="0"/>
              <a:t> </a:t>
            </a:r>
            <a:r>
              <a:rPr lang="hr-BA" sz="2800" dirty="0" err="1"/>
              <a:t>that</a:t>
            </a:r>
            <a:r>
              <a:rPr lang="hr-BA" sz="2800" dirty="0"/>
              <a:t> is </a:t>
            </a:r>
            <a:r>
              <a:rPr lang="hr-BA" sz="2800" dirty="0" err="1"/>
              <a:t>application</a:t>
            </a:r>
            <a:r>
              <a:rPr lang="hr-BA" sz="2800" dirty="0"/>
              <a:t>’s </a:t>
            </a:r>
            <a:r>
              <a:rPr lang="hr-BA" sz="2800" dirty="0" err="1"/>
              <a:t>entry</a:t>
            </a:r>
            <a:r>
              <a:rPr lang="hr-BA" sz="2800" dirty="0"/>
              <a:t> </a:t>
            </a:r>
            <a:r>
              <a:rPr lang="hr-BA" sz="2800" dirty="0" err="1"/>
              <a:t>point</a:t>
            </a:r>
            <a:r>
              <a:rPr lang="hr-BA" sz="2800" dirty="0"/>
              <a:t>, </a:t>
            </a:r>
            <a:r>
              <a:rPr lang="hr-BA" sz="2800" dirty="0" err="1"/>
              <a:t>we</a:t>
            </a:r>
            <a:r>
              <a:rPr lang="hr-BA" sz="2800" dirty="0"/>
              <a:t> </a:t>
            </a:r>
            <a:r>
              <a:rPr lang="hr-BA" sz="2800" dirty="0" err="1"/>
              <a:t>need</a:t>
            </a:r>
            <a:r>
              <a:rPr lang="hr-BA" sz="2800" dirty="0"/>
              <a:t> to </a:t>
            </a:r>
            <a:r>
              <a:rPr lang="hr-BA" sz="2800" dirty="0" err="1"/>
              <a:t>add</a:t>
            </a:r>
            <a:r>
              <a:rPr lang="hr-BA" sz="2800" dirty="0"/>
              <a:t> </a:t>
            </a:r>
            <a:r>
              <a:rPr lang="hr-BA" sz="2800" dirty="0" err="1"/>
              <a:t>the</a:t>
            </a:r>
            <a:r>
              <a:rPr lang="hr-BA" sz="2800" dirty="0"/>
              <a:t> </a:t>
            </a:r>
            <a:r>
              <a:rPr lang="hr-BA" sz="2800" dirty="0" err="1"/>
              <a:t>following</a:t>
            </a:r>
            <a:r>
              <a:rPr lang="hr-BA" sz="2800" dirty="0"/>
              <a:t> </a:t>
            </a:r>
            <a:r>
              <a:rPr lang="hr-BA" sz="2800" dirty="0" err="1"/>
              <a:t>line</a:t>
            </a:r>
            <a:r>
              <a:rPr lang="hr-BA" sz="2800" dirty="0"/>
              <a:t> </a:t>
            </a:r>
            <a:r>
              <a:rPr lang="hr-BA" sz="2800" dirty="0" err="1"/>
              <a:t>in</a:t>
            </a:r>
            <a:r>
              <a:rPr lang="hr-BA" sz="2800" dirty="0"/>
              <a:t> </a:t>
            </a:r>
            <a:r>
              <a:rPr lang="hr-BA" sz="2800" dirty="0" err="1"/>
              <a:t>the</a:t>
            </a:r>
            <a:r>
              <a:rPr lang="hr-BA" sz="2800" dirty="0"/>
              <a:t> Manifest file:</a:t>
            </a:r>
          </a:p>
          <a:p>
            <a:pPr marL="0" indent="0">
              <a:buNone/>
            </a:pPr>
            <a:r>
              <a:rPr lang="hr-HR" sz="2800" dirty="0">
                <a:solidFill>
                  <a:srgbClr val="FF0000"/>
                </a:solidFill>
              </a:rPr>
              <a:t>	</a:t>
            </a:r>
            <a:r>
              <a:rPr lang="hr-HR" sz="2800" dirty="0" err="1">
                <a:solidFill>
                  <a:srgbClr val="FF0000"/>
                </a:solidFill>
              </a:rPr>
              <a:t>Main</a:t>
            </a:r>
            <a:r>
              <a:rPr lang="hr-HR" sz="2800" dirty="0">
                <a:solidFill>
                  <a:srgbClr val="FF0000"/>
                </a:solidFill>
              </a:rPr>
              <a:t>-</a:t>
            </a:r>
            <a:r>
              <a:rPr lang="hr-HR" sz="2800" dirty="0" err="1">
                <a:solidFill>
                  <a:srgbClr val="FF0000"/>
                </a:solidFill>
              </a:rPr>
              <a:t>Class</a:t>
            </a:r>
            <a:r>
              <a:rPr lang="hr-HR" sz="2800" dirty="0">
                <a:solidFill>
                  <a:srgbClr val="FF0000"/>
                </a:solidFill>
              </a:rPr>
              <a:t>: </a:t>
            </a:r>
            <a:r>
              <a:rPr lang="hr-HR" sz="2800" i="1" dirty="0" err="1">
                <a:solidFill>
                  <a:srgbClr val="FF0000"/>
                </a:solidFill>
              </a:rPr>
              <a:t>classname</a:t>
            </a:r>
            <a:endParaRPr lang="hr-HR" sz="2800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hr-HR" sz="2800" i="1" dirty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hr-BA" sz="3600" dirty="0" err="1"/>
              <a:t>How</a:t>
            </a:r>
            <a:r>
              <a:rPr lang="hr-BA" sz="3600" dirty="0"/>
              <a:t> to do </a:t>
            </a:r>
            <a:r>
              <a:rPr lang="hr-BA" sz="3600" dirty="0" err="1"/>
              <a:t>that</a:t>
            </a:r>
            <a:r>
              <a:rPr lang="hr-BA" sz="3600" dirty="0"/>
              <a:t>!?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ISTE-121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A22F7-4CEC-9042-BB00-B83925278AF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59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Manifest – </a:t>
            </a:r>
            <a:r>
              <a:rPr lang="hr-HR" dirty="0" err="1"/>
              <a:t>Application</a:t>
            </a:r>
            <a:r>
              <a:rPr lang="hr-HR" dirty="0"/>
              <a:t> </a:t>
            </a:r>
            <a:r>
              <a:rPr lang="hr-HR" dirty="0" err="1"/>
              <a:t>bundled</a:t>
            </a:r>
            <a:br>
              <a:rPr lang="hr-HR" dirty="0"/>
            </a:br>
            <a:r>
              <a:rPr lang="hr-HR" dirty="0"/>
              <a:t>Jar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BA" dirty="0" err="1"/>
              <a:t>Create</a:t>
            </a:r>
            <a:r>
              <a:rPr lang="hr-BA" dirty="0"/>
              <a:t> separate file (</a:t>
            </a:r>
            <a:r>
              <a:rPr lang="hr-BA" dirty="0" err="1"/>
              <a:t>mani.txt</a:t>
            </a:r>
            <a:r>
              <a:rPr lang="hr-BA" dirty="0"/>
              <a:t>), </a:t>
            </a:r>
            <a:r>
              <a:rPr lang="hr-BA" dirty="0" err="1"/>
              <a:t>and</a:t>
            </a:r>
            <a:r>
              <a:rPr lang="hr-BA" dirty="0"/>
              <a:t> </a:t>
            </a:r>
            <a:r>
              <a:rPr lang="hr-BA" dirty="0" err="1"/>
              <a:t>add</a:t>
            </a:r>
            <a:r>
              <a:rPr lang="hr-BA" dirty="0"/>
              <a:t> </a:t>
            </a:r>
            <a:r>
              <a:rPr lang="hr-BA" dirty="0" err="1"/>
              <a:t>the</a:t>
            </a:r>
            <a:r>
              <a:rPr lang="hr-BA" dirty="0"/>
              <a:t> </a:t>
            </a:r>
            <a:r>
              <a:rPr lang="hr-BA" dirty="0" err="1"/>
              <a:t>following</a:t>
            </a:r>
            <a:r>
              <a:rPr lang="hr-BA" dirty="0"/>
              <a:t> </a:t>
            </a:r>
            <a:r>
              <a:rPr lang="hr-BA" dirty="0" err="1"/>
              <a:t>line</a:t>
            </a:r>
            <a:r>
              <a:rPr lang="hr-BA" dirty="0"/>
              <a:t>:</a:t>
            </a:r>
          </a:p>
          <a:p>
            <a:pPr marL="0" indent="0" algn="ctr">
              <a:buNone/>
            </a:pPr>
            <a:r>
              <a:rPr lang="hr-BA" b="1" dirty="0" err="1"/>
              <a:t>Main</a:t>
            </a:r>
            <a:r>
              <a:rPr lang="hr-BA" b="1" dirty="0"/>
              <a:t>-</a:t>
            </a:r>
            <a:r>
              <a:rPr lang="hr-BA" b="1" dirty="0" err="1"/>
              <a:t>Class</a:t>
            </a:r>
            <a:r>
              <a:rPr lang="hr-BA" b="1" dirty="0"/>
              <a:t>: </a:t>
            </a:r>
            <a:r>
              <a:rPr lang="hr-BA" b="1" dirty="0" err="1"/>
              <a:t>classname</a:t>
            </a:r>
            <a:r>
              <a:rPr lang="hr-BA" b="1" dirty="0"/>
              <a:t> </a:t>
            </a:r>
            <a:r>
              <a:rPr lang="hr-HR" b="1" dirty="0">
                <a:solidFill>
                  <a:srgbClr val="FF0000"/>
                </a:solidFill>
              </a:rPr>
              <a:t>↵</a:t>
            </a:r>
            <a:r>
              <a:rPr lang="hr-BA" b="1" dirty="0"/>
              <a:t> </a:t>
            </a:r>
          </a:p>
          <a:p>
            <a:pPr marL="0" indent="0" algn="ctr">
              <a:buNone/>
            </a:pPr>
            <a:endParaRPr lang="hr-HR" dirty="0"/>
          </a:p>
          <a:p>
            <a:pPr>
              <a:buFont typeface="Arial" pitchFamily="34" charset="0"/>
              <a:buChar char="•"/>
            </a:pPr>
            <a:r>
              <a:rPr lang="hr-BA" dirty="0"/>
              <a:t>Note: „</a:t>
            </a:r>
            <a:r>
              <a:rPr lang="hr-BA" dirty="0" err="1"/>
              <a:t>Main</a:t>
            </a:r>
            <a:r>
              <a:rPr lang="hr-BA" dirty="0"/>
              <a:t>-</a:t>
            </a:r>
            <a:r>
              <a:rPr lang="hr-BA" dirty="0" err="1"/>
              <a:t>Class</a:t>
            </a:r>
            <a:r>
              <a:rPr lang="hr-BA" dirty="0"/>
              <a:t>: „ must </a:t>
            </a:r>
            <a:r>
              <a:rPr lang="hr-BA" dirty="0" err="1"/>
              <a:t>be</a:t>
            </a:r>
            <a:r>
              <a:rPr lang="hr-BA" dirty="0"/>
              <a:t> </a:t>
            </a:r>
            <a:r>
              <a:rPr lang="hr-BA" dirty="0" err="1"/>
              <a:t>used</a:t>
            </a:r>
            <a:r>
              <a:rPr lang="hr-BA" dirty="0"/>
              <a:t> </a:t>
            </a:r>
            <a:r>
              <a:rPr lang="hr-BA" dirty="0" err="1"/>
              <a:t>exactly</a:t>
            </a:r>
            <a:r>
              <a:rPr lang="hr-BA" dirty="0"/>
              <a:t> as </a:t>
            </a:r>
            <a:r>
              <a:rPr lang="hr-BA" dirty="0" err="1"/>
              <a:t>shown</a:t>
            </a:r>
            <a:endParaRPr lang="hr-BA" dirty="0"/>
          </a:p>
          <a:p>
            <a:pPr>
              <a:buFont typeface="Arial" pitchFamily="34" charset="0"/>
              <a:buChar char="•"/>
            </a:pPr>
            <a:r>
              <a:rPr lang="hr-BA" dirty="0" err="1"/>
              <a:t>Need</a:t>
            </a:r>
            <a:r>
              <a:rPr lang="hr-BA" dirty="0"/>
              <a:t> </a:t>
            </a:r>
            <a:r>
              <a:rPr lang="hr-BA" dirty="0" err="1"/>
              <a:t>new</a:t>
            </a:r>
            <a:r>
              <a:rPr lang="hr-BA" dirty="0"/>
              <a:t> </a:t>
            </a:r>
            <a:r>
              <a:rPr lang="hr-BA" dirty="0" err="1"/>
              <a:t>line</a:t>
            </a:r>
            <a:r>
              <a:rPr lang="hr-BA" dirty="0"/>
              <a:t> </a:t>
            </a:r>
            <a:r>
              <a:rPr lang="hr-BA" dirty="0" err="1"/>
              <a:t>character</a:t>
            </a:r>
            <a:r>
              <a:rPr lang="hr-BA" dirty="0"/>
              <a:t>!!!!</a:t>
            </a:r>
          </a:p>
          <a:p>
            <a:pPr marL="0" indent="0">
              <a:buNone/>
            </a:pPr>
            <a:r>
              <a:rPr lang="hr-BA" sz="2400" dirty="0"/>
              <a:t>EXAMPLE: </a:t>
            </a:r>
            <a:r>
              <a:rPr lang="hr-BA" sz="2400" dirty="0" err="1">
                <a:solidFill>
                  <a:srgbClr val="FF0000"/>
                </a:solidFill>
              </a:rPr>
              <a:t>Main</a:t>
            </a:r>
            <a:r>
              <a:rPr lang="hr-BA" sz="2400" dirty="0">
                <a:solidFill>
                  <a:srgbClr val="FF0000"/>
                </a:solidFill>
              </a:rPr>
              <a:t>-</a:t>
            </a:r>
            <a:r>
              <a:rPr lang="hr-BA" sz="2400" dirty="0" err="1">
                <a:solidFill>
                  <a:srgbClr val="FF0000"/>
                </a:solidFill>
              </a:rPr>
              <a:t>Class</a:t>
            </a:r>
            <a:r>
              <a:rPr lang="hr-BA" sz="2400" dirty="0">
                <a:solidFill>
                  <a:srgbClr val="FF0000"/>
                </a:solidFill>
              </a:rPr>
              <a:t>: </a:t>
            </a:r>
            <a:r>
              <a:rPr lang="hr-BA" sz="2400" dirty="0" err="1">
                <a:solidFill>
                  <a:srgbClr val="FF0000"/>
                </a:solidFill>
              </a:rPr>
              <a:t>CatFoodOrder</a:t>
            </a:r>
            <a:endParaRPr lang="hr-BA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ISTE-121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A22F7-4CEC-9042-BB00-B83925278AF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77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/>
              <a:t>Jar – </a:t>
            </a:r>
            <a:r>
              <a:rPr lang="hr-BA" dirty="0" err="1"/>
              <a:t>Modify</a:t>
            </a:r>
            <a:r>
              <a:rPr lang="hr-BA" dirty="0"/>
              <a:t> / </a:t>
            </a:r>
            <a:r>
              <a:rPr lang="hr-BA" dirty="0" err="1"/>
              <a:t>add</a:t>
            </a:r>
            <a:r>
              <a:rPr lang="hr-BA" dirty="0"/>
              <a:t> </a:t>
            </a:r>
            <a:r>
              <a:rPr lang="hr-BA" dirty="0" err="1"/>
              <a:t>the</a:t>
            </a:r>
            <a:r>
              <a:rPr lang="hr-BA" dirty="0"/>
              <a:t> manifest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05000"/>
            <a:ext cx="8001000" cy="4114800"/>
          </a:xfrm>
        </p:spPr>
        <p:txBody>
          <a:bodyPr/>
          <a:lstStyle/>
          <a:p>
            <a:pPr marL="0" indent="0">
              <a:buNone/>
            </a:pPr>
            <a:r>
              <a:rPr lang="hr-BA" dirty="0"/>
              <a:t>jar –</a:t>
            </a:r>
            <a:r>
              <a:rPr lang="hr-BA" dirty="0" err="1"/>
              <a:t>cmf</a:t>
            </a:r>
            <a:r>
              <a:rPr lang="hr-BA" dirty="0"/>
              <a:t> </a:t>
            </a:r>
            <a:r>
              <a:rPr lang="hr-BA" i="1" dirty="0">
                <a:solidFill>
                  <a:srgbClr val="00B050"/>
                </a:solidFill>
              </a:rPr>
              <a:t>manifest-file</a:t>
            </a:r>
            <a:r>
              <a:rPr lang="hr-BA" dirty="0"/>
              <a:t>  </a:t>
            </a:r>
            <a:r>
              <a:rPr lang="hr-BA" i="1" dirty="0">
                <a:solidFill>
                  <a:srgbClr val="FF0000"/>
                </a:solidFill>
              </a:rPr>
              <a:t>jar-file</a:t>
            </a:r>
            <a:r>
              <a:rPr lang="hr-BA" dirty="0"/>
              <a:t>  </a:t>
            </a:r>
            <a:r>
              <a:rPr lang="hr-BA" i="1" dirty="0" err="1">
                <a:solidFill>
                  <a:schemeClr val="bg2">
                    <a:lumMod val="50000"/>
                  </a:schemeClr>
                </a:solidFill>
              </a:rPr>
              <a:t>input</a:t>
            </a:r>
            <a:r>
              <a:rPr lang="hr-BA" i="1" dirty="0">
                <a:solidFill>
                  <a:schemeClr val="bg2">
                    <a:lumMod val="50000"/>
                  </a:schemeClr>
                </a:solidFill>
              </a:rPr>
              <a:t>-file(s)</a:t>
            </a:r>
          </a:p>
          <a:p>
            <a:pPr>
              <a:buFont typeface="Arial" pitchFamily="34" charset="0"/>
              <a:buChar char="•"/>
            </a:pPr>
            <a:r>
              <a:rPr lang="hr-BA" sz="2000" i="1" dirty="0">
                <a:solidFill>
                  <a:schemeClr val="bg2">
                    <a:lumMod val="50000"/>
                  </a:schemeClr>
                </a:solidFill>
              </a:rPr>
              <a:t>c – </a:t>
            </a:r>
            <a:r>
              <a:rPr lang="hr-BA" sz="2000" i="1" dirty="0" err="1">
                <a:solidFill>
                  <a:schemeClr val="bg2">
                    <a:lumMod val="50000"/>
                  </a:schemeClr>
                </a:solidFill>
              </a:rPr>
              <a:t>create</a:t>
            </a:r>
            <a:r>
              <a:rPr lang="hr-BA" sz="2000" i="1" dirty="0">
                <a:solidFill>
                  <a:schemeClr val="bg2">
                    <a:lumMod val="50000"/>
                  </a:schemeClr>
                </a:solidFill>
              </a:rPr>
              <a:t> a Jar file</a:t>
            </a:r>
          </a:p>
          <a:p>
            <a:pPr>
              <a:buFont typeface="Arial" pitchFamily="34" charset="0"/>
              <a:buChar char="•"/>
            </a:pPr>
            <a:r>
              <a:rPr lang="hr-BA" sz="2000" i="1" dirty="0">
                <a:solidFill>
                  <a:schemeClr val="bg2">
                    <a:lumMod val="50000"/>
                  </a:schemeClr>
                </a:solidFill>
              </a:rPr>
              <a:t>m – manifest file is on </a:t>
            </a:r>
            <a:r>
              <a:rPr lang="hr-BA" sz="2000" i="1" dirty="0" err="1">
                <a:solidFill>
                  <a:schemeClr val="bg2">
                    <a:lumMod val="50000"/>
                  </a:schemeClr>
                </a:solidFill>
              </a:rPr>
              <a:t>command</a:t>
            </a:r>
            <a:r>
              <a:rPr lang="hr-BA" sz="2000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hr-BA" sz="2000" i="1" dirty="0" err="1">
                <a:solidFill>
                  <a:schemeClr val="bg2">
                    <a:lumMod val="50000"/>
                  </a:schemeClr>
                </a:solidFill>
              </a:rPr>
              <a:t>line</a:t>
            </a:r>
            <a:r>
              <a:rPr lang="hr-BA" sz="2000" i="1" dirty="0">
                <a:solidFill>
                  <a:schemeClr val="bg2">
                    <a:lumMod val="50000"/>
                  </a:schemeClr>
                </a:solidFill>
              </a:rPr>
              <a:t> for </a:t>
            </a:r>
            <a:r>
              <a:rPr lang="hr-BA" sz="2000" i="1" dirty="0" err="1">
                <a:solidFill>
                  <a:schemeClr val="bg2">
                    <a:lumMod val="50000"/>
                  </a:schemeClr>
                </a:solidFill>
              </a:rPr>
              <a:t>new</a:t>
            </a:r>
            <a:r>
              <a:rPr lang="hr-BA" sz="2000" i="1" dirty="0">
                <a:solidFill>
                  <a:schemeClr val="bg2">
                    <a:lumMod val="50000"/>
                  </a:schemeClr>
                </a:solidFill>
              </a:rPr>
              <a:t> Jar</a:t>
            </a:r>
          </a:p>
          <a:p>
            <a:pPr>
              <a:buFont typeface="Arial" pitchFamily="34" charset="0"/>
              <a:buChar char="•"/>
            </a:pPr>
            <a:r>
              <a:rPr lang="hr-BA" sz="2000" i="1" dirty="0">
                <a:solidFill>
                  <a:schemeClr val="bg2">
                    <a:lumMod val="50000"/>
                  </a:schemeClr>
                </a:solidFill>
              </a:rPr>
              <a:t>f - jar file is </a:t>
            </a:r>
            <a:r>
              <a:rPr lang="hr-BA" sz="2000" i="1" dirty="0" err="1">
                <a:solidFill>
                  <a:schemeClr val="bg2">
                    <a:lumMod val="50000"/>
                  </a:schemeClr>
                </a:solidFill>
              </a:rPr>
              <a:t>specified</a:t>
            </a:r>
            <a:r>
              <a:rPr lang="hr-BA" sz="2000" i="1" dirty="0">
                <a:solidFill>
                  <a:schemeClr val="bg2">
                    <a:lumMod val="50000"/>
                  </a:schemeClr>
                </a:solidFill>
              </a:rPr>
              <a:t> on </a:t>
            </a:r>
            <a:r>
              <a:rPr lang="hr-BA" sz="2000" i="1" dirty="0" err="1">
                <a:solidFill>
                  <a:schemeClr val="bg2">
                    <a:lumMod val="50000"/>
                  </a:schemeClr>
                </a:solidFill>
              </a:rPr>
              <a:t>command</a:t>
            </a:r>
            <a:r>
              <a:rPr lang="hr-BA" sz="2000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hr-BA" sz="2000" i="1" dirty="0" err="1">
                <a:solidFill>
                  <a:schemeClr val="bg2">
                    <a:lumMod val="50000"/>
                  </a:schemeClr>
                </a:solidFill>
              </a:rPr>
              <a:t>line</a:t>
            </a:r>
            <a:endParaRPr lang="hr-BA" sz="2000" i="1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hr-BA" sz="2000" b="1" i="1" dirty="0">
                <a:solidFill>
                  <a:schemeClr val="bg2">
                    <a:lumMod val="50000"/>
                  </a:schemeClr>
                </a:solidFill>
              </a:rPr>
              <a:t>manifest-file </a:t>
            </a:r>
            <a:r>
              <a:rPr lang="hr-BA" sz="2000" i="1" dirty="0">
                <a:solidFill>
                  <a:schemeClr val="bg2">
                    <a:lumMod val="50000"/>
                  </a:schemeClr>
                </a:solidFill>
              </a:rPr>
              <a:t>– </a:t>
            </a:r>
            <a:r>
              <a:rPr lang="hr-BA" sz="2000" dirty="0" err="1">
                <a:solidFill>
                  <a:schemeClr val="bg2">
                    <a:lumMod val="50000"/>
                  </a:schemeClr>
                </a:solidFill>
              </a:rPr>
              <a:t>name</a:t>
            </a:r>
            <a:r>
              <a:rPr lang="hr-BA" sz="2000" dirty="0">
                <a:solidFill>
                  <a:schemeClr val="bg2">
                    <a:lumMod val="50000"/>
                  </a:schemeClr>
                </a:solidFill>
              </a:rPr>
              <a:t> (</a:t>
            </a:r>
            <a:r>
              <a:rPr lang="hr-BA" sz="2000" dirty="0" err="1">
                <a:solidFill>
                  <a:schemeClr val="bg2">
                    <a:lumMod val="50000"/>
                  </a:schemeClr>
                </a:solidFill>
              </a:rPr>
              <a:t>path</a:t>
            </a:r>
            <a:r>
              <a:rPr lang="hr-BA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hr-BA" sz="2000" dirty="0" err="1">
                <a:solidFill>
                  <a:schemeClr val="bg2">
                    <a:lumMod val="50000"/>
                  </a:schemeClr>
                </a:solidFill>
              </a:rPr>
              <a:t>and</a:t>
            </a:r>
            <a:r>
              <a:rPr lang="hr-BA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hr-BA" sz="2000" dirty="0" err="1">
                <a:solidFill>
                  <a:schemeClr val="bg2">
                    <a:lumMod val="50000"/>
                  </a:schemeClr>
                </a:solidFill>
              </a:rPr>
              <a:t>name</a:t>
            </a:r>
            <a:r>
              <a:rPr lang="hr-BA" sz="2000" dirty="0">
                <a:solidFill>
                  <a:schemeClr val="bg2">
                    <a:lumMod val="50000"/>
                  </a:schemeClr>
                </a:solidFill>
              </a:rPr>
              <a:t>) </a:t>
            </a:r>
            <a:r>
              <a:rPr lang="hr-BA" sz="2000" dirty="0" err="1">
                <a:solidFill>
                  <a:schemeClr val="bg2">
                    <a:lumMod val="50000"/>
                  </a:schemeClr>
                </a:solidFill>
              </a:rPr>
              <a:t>of</a:t>
            </a:r>
            <a:r>
              <a:rPr lang="hr-BA" sz="2000" dirty="0">
                <a:solidFill>
                  <a:schemeClr val="bg2">
                    <a:lumMod val="50000"/>
                  </a:schemeClr>
                </a:solidFill>
              </a:rPr>
              <a:t> file </a:t>
            </a:r>
            <a:r>
              <a:rPr lang="hr-BA" sz="2000" dirty="0" err="1">
                <a:solidFill>
                  <a:schemeClr val="bg2">
                    <a:lumMod val="50000"/>
                  </a:schemeClr>
                </a:solidFill>
              </a:rPr>
              <a:t>whose</a:t>
            </a:r>
            <a:r>
              <a:rPr lang="hr-BA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hr-BA" sz="2000" dirty="0" err="1">
                <a:solidFill>
                  <a:schemeClr val="bg2">
                    <a:lumMod val="50000"/>
                  </a:schemeClr>
                </a:solidFill>
              </a:rPr>
              <a:t>contents</a:t>
            </a:r>
            <a:r>
              <a:rPr lang="hr-BA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hr-BA" sz="2000" dirty="0" err="1">
                <a:solidFill>
                  <a:schemeClr val="bg2">
                    <a:lumMod val="50000"/>
                  </a:schemeClr>
                </a:solidFill>
              </a:rPr>
              <a:t>you</a:t>
            </a:r>
            <a:r>
              <a:rPr lang="hr-BA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hr-BA" sz="2000" dirty="0" err="1">
                <a:solidFill>
                  <a:schemeClr val="bg2">
                    <a:lumMod val="50000"/>
                  </a:schemeClr>
                </a:solidFill>
              </a:rPr>
              <a:t>want</a:t>
            </a:r>
            <a:r>
              <a:rPr lang="hr-BA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hr-BA" sz="2000" dirty="0" err="1">
                <a:solidFill>
                  <a:schemeClr val="bg2">
                    <a:lumMod val="50000"/>
                  </a:schemeClr>
                </a:solidFill>
              </a:rPr>
              <a:t>included</a:t>
            </a:r>
            <a:r>
              <a:rPr lang="hr-BA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hr-BA" sz="2000" dirty="0" err="1">
                <a:solidFill>
                  <a:schemeClr val="bg2">
                    <a:lumMod val="50000"/>
                  </a:schemeClr>
                </a:solidFill>
              </a:rPr>
              <a:t>in</a:t>
            </a:r>
            <a:r>
              <a:rPr lang="hr-BA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hr-BA" sz="2000" dirty="0" err="1">
                <a:solidFill>
                  <a:schemeClr val="bg2">
                    <a:lumMod val="50000"/>
                  </a:schemeClr>
                </a:solidFill>
              </a:rPr>
              <a:t>the</a:t>
            </a:r>
            <a:r>
              <a:rPr lang="hr-BA" sz="2000" dirty="0">
                <a:solidFill>
                  <a:schemeClr val="bg2">
                    <a:lumMod val="50000"/>
                  </a:schemeClr>
                </a:solidFill>
              </a:rPr>
              <a:t> Jar’s manifest</a:t>
            </a:r>
          </a:p>
          <a:p>
            <a:pPr>
              <a:buFont typeface="Arial" pitchFamily="34" charset="0"/>
              <a:buChar char="•"/>
            </a:pPr>
            <a:r>
              <a:rPr lang="hr-BA" sz="2000" dirty="0">
                <a:solidFill>
                  <a:schemeClr val="bg2">
                    <a:lumMod val="50000"/>
                  </a:schemeClr>
                </a:solidFill>
              </a:rPr>
              <a:t>jar-file –</a:t>
            </a:r>
            <a:r>
              <a:rPr lang="hr-BA" sz="2000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hr-BA" sz="2000" dirty="0" err="1">
                <a:solidFill>
                  <a:schemeClr val="bg2">
                    <a:lumMod val="50000"/>
                  </a:schemeClr>
                </a:solidFill>
              </a:rPr>
              <a:t>the</a:t>
            </a:r>
            <a:r>
              <a:rPr lang="hr-BA" sz="2000" dirty="0">
                <a:solidFill>
                  <a:schemeClr val="bg2">
                    <a:lumMod val="50000"/>
                  </a:schemeClr>
                </a:solidFill>
              </a:rPr>
              <a:t> jar file to use</a:t>
            </a:r>
          </a:p>
          <a:p>
            <a:pPr>
              <a:buFont typeface="Arial" pitchFamily="34" charset="0"/>
              <a:buChar char="•"/>
            </a:pPr>
            <a:r>
              <a:rPr lang="hr-BA" sz="2000" dirty="0" err="1">
                <a:solidFill>
                  <a:schemeClr val="bg2">
                    <a:lumMod val="50000"/>
                  </a:schemeClr>
                </a:solidFill>
              </a:rPr>
              <a:t>Input</a:t>
            </a:r>
            <a:r>
              <a:rPr lang="hr-BA" sz="2000" dirty="0">
                <a:solidFill>
                  <a:schemeClr val="bg2">
                    <a:lumMod val="50000"/>
                  </a:schemeClr>
                </a:solidFill>
              </a:rPr>
              <a:t>-file(s) – </a:t>
            </a:r>
            <a:r>
              <a:rPr lang="hr-BA" sz="2000" dirty="0" err="1">
                <a:solidFill>
                  <a:schemeClr val="bg2">
                    <a:lumMod val="50000"/>
                  </a:schemeClr>
                </a:solidFill>
              </a:rPr>
              <a:t>space</a:t>
            </a:r>
            <a:r>
              <a:rPr lang="hr-BA" sz="2000" dirty="0">
                <a:solidFill>
                  <a:schemeClr val="bg2">
                    <a:lumMod val="50000"/>
                  </a:schemeClr>
                </a:solidFill>
              </a:rPr>
              <a:t>-</a:t>
            </a:r>
            <a:r>
              <a:rPr lang="hr-BA" sz="2000" dirty="0" err="1">
                <a:solidFill>
                  <a:schemeClr val="bg2">
                    <a:lumMod val="50000"/>
                  </a:schemeClr>
                </a:solidFill>
              </a:rPr>
              <a:t>separated</a:t>
            </a:r>
            <a:r>
              <a:rPr lang="hr-BA" sz="2000" dirty="0">
                <a:solidFill>
                  <a:schemeClr val="bg2">
                    <a:lumMod val="50000"/>
                  </a:schemeClr>
                </a:solidFill>
              </a:rPr>
              <a:t> list </a:t>
            </a:r>
            <a:r>
              <a:rPr lang="hr-BA" sz="2000" dirty="0" err="1">
                <a:solidFill>
                  <a:schemeClr val="bg2">
                    <a:lumMod val="50000"/>
                  </a:schemeClr>
                </a:solidFill>
              </a:rPr>
              <a:t>of</a:t>
            </a:r>
            <a:r>
              <a:rPr lang="hr-BA" sz="2000" dirty="0">
                <a:solidFill>
                  <a:schemeClr val="bg2">
                    <a:lumMod val="50000"/>
                  </a:schemeClr>
                </a:solidFill>
              </a:rPr>
              <a:t> file(s) to </a:t>
            </a:r>
            <a:r>
              <a:rPr lang="hr-BA" sz="2000" dirty="0" err="1">
                <a:solidFill>
                  <a:schemeClr val="bg2">
                    <a:lumMod val="50000"/>
                  </a:schemeClr>
                </a:solidFill>
              </a:rPr>
              <a:t>be</a:t>
            </a:r>
            <a:r>
              <a:rPr lang="hr-BA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hr-BA" sz="2000" dirty="0" err="1">
                <a:solidFill>
                  <a:schemeClr val="bg2">
                    <a:lumMod val="50000"/>
                  </a:schemeClr>
                </a:solidFill>
              </a:rPr>
              <a:t>places</a:t>
            </a:r>
            <a:r>
              <a:rPr lang="hr-BA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hr-BA" sz="2000" dirty="0" err="1">
                <a:solidFill>
                  <a:schemeClr val="bg2">
                    <a:lumMod val="50000"/>
                  </a:schemeClr>
                </a:solidFill>
              </a:rPr>
              <a:t>in</a:t>
            </a:r>
            <a:r>
              <a:rPr lang="hr-BA" sz="2000" dirty="0">
                <a:solidFill>
                  <a:schemeClr val="bg2">
                    <a:lumMod val="50000"/>
                  </a:schemeClr>
                </a:solidFill>
              </a:rPr>
              <a:t> Jar file</a:t>
            </a:r>
          </a:p>
          <a:p>
            <a:pPr>
              <a:buFont typeface="Arial" pitchFamily="34" charset="0"/>
              <a:buChar char="•"/>
            </a:pPr>
            <a:r>
              <a:rPr lang="hr-BA" sz="2000" dirty="0" err="1">
                <a:solidFill>
                  <a:schemeClr val="bg2">
                    <a:lumMod val="50000"/>
                  </a:schemeClr>
                </a:solidFill>
              </a:rPr>
              <a:t>The</a:t>
            </a:r>
            <a:r>
              <a:rPr lang="hr-BA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hr-BA" sz="2000" i="1" dirty="0">
                <a:solidFill>
                  <a:schemeClr val="bg2">
                    <a:lumMod val="50000"/>
                  </a:schemeClr>
                </a:solidFill>
              </a:rPr>
              <a:t>manifest-</a:t>
            </a:r>
            <a:r>
              <a:rPr lang="hr-BA" sz="2000" i="1" dirty="0" err="1">
                <a:solidFill>
                  <a:schemeClr val="bg2">
                    <a:lumMod val="50000"/>
                  </a:schemeClr>
                </a:solidFill>
              </a:rPr>
              <a:t>addition</a:t>
            </a:r>
            <a:r>
              <a:rPr lang="hr-BA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hr-BA" sz="2000" dirty="0" err="1">
                <a:solidFill>
                  <a:schemeClr val="bg2">
                    <a:lumMod val="50000"/>
                  </a:schemeClr>
                </a:solidFill>
              </a:rPr>
              <a:t>can</a:t>
            </a:r>
            <a:r>
              <a:rPr lang="hr-BA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hr-BA" sz="2000" dirty="0" err="1">
                <a:solidFill>
                  <a:schemeClr val="bg2">
                    <a:lumMod val="50000"/>
                  </a:schemeClr>
                </a:solidFill>
              </a:rPr>
              <a:t>be</a:t>
            </a:r>
            <a:r>
              <a:rPr lang="hr-BA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hr-BA" sz="2000" dirty="0" err="1">
                <a:solidFill>
                  <a:schemeClr val="bg2">
                    <a:lumMod val="50000"/>
                  </a:schemeClr>
                </a:solidFill>
              </a:rPr>
              <a:t>any</a:t>
            </a:r>
            <a:r>
              <a:rPr lang="hr-BA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hr-BA" sz="2000" dirty="0" err="1">
                <a:solidFill>
                  <a:schemeClr val="bg2">
                    <a:lumMod val="50000"/>
                  </a:schemeClr>
                </a:solidFill>
              </a:rPr>
              <a:t>filename</a:t>
            </a:r>
            <a:endParaRPr lang="hr-BA" sz="20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hr-BA" sz="2000" b="1" dirty="0">
                <a:solidFill>
                  <a:schemeClr val="bg2">
                    <a:lumMod val="50000"/>
                  </a:schemeClr>
                </a:solidFill>
              </a:rPr>
              <a:t>EXAMPLE</a:t>
            </a:r>
          </a:p>
          <a:p>
            <a:pPr marL="0" indent="0">
              <a:buNone/>
            </a:pPr>
            <a:r>
              <a:rPr lang="hr-BA" sz="2000" dirty="0">
                <a:solidFill>
                  <a:schemeClr val="bg2">
                    <a:lumMod val="50000"/>
                  </a:schemeClr>
                </a:solidFill>
              </a:rPr>
              <a:t>jar -</a:t>
            </a:r>
            <a:r>
              <a:rPr lang="hr-BA" sz="2000" dirty="0" err="1">
                <a:solidFill>
                  <a:schemeClr val="bg2">
                    <a:lumMod val="50000"/>
                  </a:schemeClr>
                </a:solidFill>
              </a:rPr>
              <a:t>cmf</a:t>
            </a:r>
            <a:r>
              <a:rPr lang="hr-BA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hr-BA" sz="2000" dirty="0" err="1">
                <a:solidFill>
                  <a:schemeClr val="bg2">
                    <a:lumMod val="50000"/>
                  </a:schemeClr>
                </a:solidFill>
              </a:rPr>
              <a:t>mani.txt</a:t>
            </a:r>
            <a:r>
              <a:rPr lang="hr-BA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hr-BA" sz="2000" dirty="0" err="1">
                <a:solidFill>
                  <a:schemeClr val="bg2">
                    <a:lumMod val="50000"/>
                  </a:schemeClr>
                </a:solidFill>
              </a:rPr>
              <a:t>CatJAR.jar</a:t>
            </a:r>
            <a:r>
              <a:rPr lang="hr-BA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hr-BA" sz="2000" dirty="0" err="1">
                <a:solidFill>
                  <a:schemeClr val="bg2">
                    <a:lumMod val="50000"/>
                  </a:schemeClr>
                </a:solidFill>
              </a:rPr>
              <a:t>CatFoodOrder.class</a:t>
            </a:r>
            <a:r>
              <a:rPr lang="hr-BA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hr-BA" sz="2000" dirty="0" err="1">
                <a:solidFill>
                  <a:schemeClr val="bg2">
                    <a:lumMod val="50000"/>
                  </a:schemeClr>
                </a:solidFill>
              </a:rPr>
              <a:t>images</a:t>
            </a:r>
            <a:r>
              <a:rPr lang="hr-BA" sz="2000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hr-BA" sz="2000" dirty="0" err="1">
                <a:solidFill>
                  <a:schemeClr val="bg2">
                    <a:lumMod val="50000"/>
                  </a:schemeClr>
                </a:solidFill>
              </a:rPr>
              <a:t>cat.gif</a:t>
            </a:r>
            <a:endParaRPr lang="hr-BA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ISTE-121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A22F7-4CEC-9042-BB00-B83925278AF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02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/>
              <a:t>Jar – </a:t>
            </a:r>
            <a:r>
              <a:rPr lang="hr-BA" dirty="0" err="1"/>
              <a:t>Executable</a:t>
            </a:r>
            <a:r>
              <a:rPr lang="hr-BA" dirty="0"/>
              <a:t> Jar File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05000"/>
            <a:ext cx="7772400" cy="1295400"/>
          </a:xfrm>
        </p:spPr>
        <p:txBody>
          <a:bodyPr/>
          <a:lstStyle/>
          <a:p>
            <a:r>
              <a:rPr lang="hr-BA" dirty="0" err="1"/>
              <a:t>Rerun</a:t>
            </a:r>
            <a:r>
              <a:rPr lang="hr-BA" dirty="0"/>
              <a:t> </a:t>
            </a:r>
            <a:r>
              <a:rPr lang="hr-BA" dirty="0" err="1"/>
              <a:t>the</a:t>
            </a:r>
            <a:r>
              <a:rPr lang="hr-BA" dirty="0"/>
              <a:t> jar file!</a:t>
            </a:r>
          </a:p>
          <a:p>
            <a:pPr marL="0" indent="0">
              <a:buNone/>
            </a:pPr>
            <a:r>
              <a:rPr lang="hr-BA" dirty="0">
                <a:solidFill>
                  <a:srgbClr val="FF0000"/>
                </a:solidFill>
              </a:rPr>
              <a:t>java –jar jar-file</a:t>
            </a:r>
          </a:p>
          <a:p>
            <a:pPr marL="0" indent="0">
              <a:buNone/>
            </a:pPr>
            <a:endParaRPr lang="hr-BA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ISTE-121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A22F7-4CEC-9042-BB00-B83925278AF0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783849"/>
            <a:ext cx="3200400" cy="3134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3308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sz="4000" dirty="0"/>
              <a:t>Jar – Auto </a:t>
            </a:r>
            <a:r>
              <a:rPr lang="hr-BA" sz="4000" dirty="0" err="1"/>
              <a:t>Create</a:t>
            </a:r>
            <a:r>
              <a:rPr lang="hr-BA" sz="4000" dirty="0"/>
              <a:t> </a:t>
            </a:r>
            <a:r>
              <a:rPr lang="hr-BA" sz="4000" dirty="0" err="1"/>
              <a:t>the</a:t>
            </a:r>
            <a:r>
              <a:rPr lang="hr-BA" sz="4000" dirty="0"/>
              <a:t> manifest</a:t>
            </a:r>
            <a:endParaRPr lang="hr-HR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r-BA" sz="2400" dirty="0"/>
              <a:t>jar –</a:t>
            </a:r>
            <a:r>
              <a:rPr lang="hr-BA" sz="2400" dirty="0" err="1"/>
              <a:t>cefv</a:t>
            </a:r>
            <a:r>
              <a:rPr lang="hr-BA" sz="2400" dirty="0"/>
              <a:t> </a:t>
            </a:r>
            <a:r>
              <a:rPr lang="hr-BA" sz="2400" dirty="0" err="1"/>
              <a:t>main</a:t>
            </a:r>
            <a:r>
              <a:rPr lang="hr-BA" sz="2400" dirty="0"/>
              <a:t>-</a:t>
            </a:r>
            <a:r>
              <a:rPr lang="hr-BA" sz="2400" dirty="0" err="1"/>
              <a:t>class</a:t>
            </a:r>
            <a:r>
              <a:rPr lang="hr-BA" sz="2400" dirty="0"/>
              <a:t>-</a:t>
            </a:r>
            <a:r>
              <a:rPr lang="hr-BA" sz="2400" dirty="0" err="1"/>
              <a:t>name</a:t>
            </a:r>
            <a:r>
              <a:rPr lang="hr-BA" sz="2400" dirty="0"/>
              <a:t> jar-file </a:t>
            </a:r>
            <a:r>
              <a:rPr lang="hr-BA" sz="2400" dirty="0" err="1"/>
              <a:t>input</a:t>
            </a:r>
            <a:r>
              <a:rPr lang="hr-BA" sz="2400" dirty="0"/>
              <a:t>-</a:t>
            </a:r>
            <a:r>
              <a:rPr lang="hr-BA" sz="2400" dirty="0" err="1"/>
              <a:t>files</a:t>
            </a:r>
            <a:r>
              <a:rPr lang="hr-BA" sz="2400" dirty="0"/>
              <a:t>(s)</a:t>
            </a:r>
          </a:p>
          <a:p>
            <a:pPr>
              <a:buFont typeface="Arial" pitchFamily="34" charset="0"/>
              <a:buChar char="•"/>
            </a:pPr>
            <a:r>
              <a:rPr lang="hr-BA" sz="2400" dirty="0"/>
              <a:t>c – </a:t>
            </a:r>
            <a:r>
              <a:rPr lang="hr-BA" sz="2400" dirty="0" err="1"/>
              <a:t>create</a:t>
            </a:r>
            <a:r>
              <a:rPr lang="hr-BA" sz="2400" dirty="0"/>
              <a:t> a Jar file</a:t>
            </a:r>
          </a:p>
          <a:p>
            <a:pPr>
              <a:buFont typeface="Arial" pitchFamily="34" charset="0"/>
              <a:buChar char="•"/>
            </a:pPr>
            <a:r>
              <a:rPr lang="hr-BA" sz="2400" dirty="0"/>
              <a:t>e – </a:t>
            </a:r>
            <a:r>
              <a:rPr lang="hr-BA" sz="2400" dirty="0" err="1"/>
              <a:t>application</a:t>
            </a:r>
            <a:r>
              <a:rPr lang="hr-BA" sz="2400" dirty="0"/>
              <a:t> </a:t>
            </a:r>
            <a:r>
              <a:rPr lang="hr-BA" sz="2400" dirty="0" err="1"/>
              <a:t>entry</a:t>
            </a:r>
            <a:r>
              <a:rPr lang="hr-BA" sz="2400" dirty="0"/>
              <a:t> </a:t>
            </a:r>
            <a:r>
              <a:rPr lang="hr-BA" sz="2400" dirty="0" err="1"/>
              <a:t>point</a:t>
            </a:r>
            <a:endParaRPr lang="hr-BA" sz="2400" dirty="0"/>
          </a:p>
          <a:p>
            <a:pPr>
              <a:buFont typeface="Arial" pitchFamily="34" charset="0"/>
              <a:buChar char="•"/>
            </a:pPr>
            <a:r>
              <a:rPr lang="hr-BA" sz="2400" dirty="0"/>
              <a:t>f – jar file is </a:t>
            </a:r>
            <a:r>
              <a:rPr lang="hr-BA" sz="2400" dirty="0" err="1"/>
              <a:t>specified</a:t>
            </a:r>
            <a:r>
              <a:rPr lang="hr-BA" sz="2400" dirty="0"/>
              <a:t> on </a:t>
            </a:r>
            <a:r>
              <a:rPr lang="hr-BA" sz="2400" dirty="0" err="1"/>
              <a:t>command</a:t>
            </a:r>
            <a:r>
              <a:rPr lang="hr-BA" sz="2400" dirty="0"/>
              <a:t> </a:t>
            </a:r>
            <a:r>
              <a:rPr lang="hr-BA" sz="2400" dirty="0" err="1"/>
              <a:t>line</a:t>
            </a:r>
            <a:endParaRPr lang="hr-BA" sz="2400" dirty="0"/>
          </a:p>
          <a:p>
            <a:pPr>
              <a:buFont typeface="Arial" pitchFamily="34" charset="0"/>
              <a:buChar char="•"/>
            </a:pPr>
            <a:r>
              <a:rPr lang="hr-BA" sz="2400" dirty="0"/>
              <a:t>v – </a:t>
            </a:r>
            <a:r>
              <a:rPr lang="hr-BA" sz="2400" dirty="0" err="1"/>
              <a:t>verbose</a:t>
            </a:r>
            <a:r>
              <a:rPr lang="hr-BA" sz="2400" dirty="0"/>
              <a:t>, </a:t>
            </a:r>
            <a:r>
              <a:rPr lang="hr-BA" sz="2400" dirty="0" err="1"/>
              <a:t>show</a:t>
            </a:r>
            <a:r>
              <a:rPr lang="hr-BA" sz="2400" dirty="0"/>
              <a:t> </a:t>
            </a:r>
            <a:r>
              <a:rPr lang="hr-BA" sz="2400" dirty="0" err="1"/>
              <a:t>what</a:t>
            </a:r>
            <a:r>
              <a:rPr lang="hr-BA" sz="2400" dirty="0"/>
              <a:t> is </a:t>
            </a:r>
            <a:r>
              <a:rPr lang="hr-BA" sz="2400" dirty="0" err="1"/>
              <a:t>being</a:t>
            </a:r>
            <a:r>
              <a:rPr lang="hr-BA" sz="2400" dirty="0"/>
              <a:t> </a:t>
            </a:r>
            <a:r>
              <a:rPr lang="hr-BA" sz="2400" dirty="0" err="1"/>
              <a:t>added</a:t>
            </a:r>
            <a:r>
              <a:rPr lang="hr-BA" sz="2400" dirty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hr-BA" sz="2400" dirty="0"/>
              <a:t>jar-file – </a:t>
            </a:r>
            <a:r>
              <a:rPr lang="hr-BA" sz="2400" dirty="0" err="1"/>
              <a:t>the</a:t>
            </a:r>
            <a:r>
              <a:rPr lang="hr-BA" sz="2400" dirty="0"/>
              <a:t> jar file to use</a:t>
            </a:r>
          </a:p>
          <a:p>
            <a:pPr>
              <a:buFont typeface="Arial" pitchFamily="34" charset="0"/>
              <a:buChar char="•"/>
            </a:pPr>
            <a:r>
              <a:rPr lang="hr-BA" sz="2400" dirty="0" err="1"/>
              <a:t>input</a:t>
            </a:r>
            <a:r>
              <a:rPr lang="hr-BA" sz="2400" dirty="0"/>
              <a:t>-file(s) – </a:t>
            </a:r>
            <a:r>
              <a:rPr lang="hr-BA" sz="2400" dirty="0" err="1"/>
              <a:t>space</a:t>
            </a:r>
            <a:r>
              <a:rPr lang="hr-BA" sz="2400" dirty="0"/>
              <a:t>-</a:t>
            </a:r>
            <a:r>
              <a:rPr lang="hr-BA" sz="2400" dirty="0" err="1"/>
              <a:t>separated</a:t>
            </a:r>
            <a:r>
              <a:rPr lang="hr-BA" sz="2400" dirty="0"/>
              <a:t> list </a:t>
            </a:r>
            <a:r>
              <a:rPr lang="hr-BA" sz="2400" dirty="0" err="1"/>
              <a:t>of</a:t>
            </a:r>
            <a:r>
              <a:rPr lang="hr-BA" sz="2400" dirty="0"/>
              <a:t> file(s) to </a:t>
            </a:r>
            <a:r>
              <a:rPr lang="hr-BA" sz="2400" dirty="0" err="1"/>
              <a:t>be</a:t>
            </a:r>
            <a:r>
              <a:rPr lang="hr-BA" sz="2400" dirty="0"/>
              <a:t> </a:t>
            </a:r>
            <a:r>
              <a:rPr lang="hr-BA" sz="2400" dirty="0" err="1"/>
              <a:t>placed</a:t>
            </a:r>
            <a:r>
              <a:rPr lang="hr-BA" sz="2400" dirty="0"/>
              <a:t> </a:t>
            </a:r>
            <a:r>
              <a:rPr lang="hr-BA" sz="2400" dirty="0" err="1"/>
              <a:t>in</a:t>
            </a:r>
            <a:r>
              <a:rPr lang="hr-BA" sz="2400" dirty="0"/>
              <a:t> Jar file</a:t>
            </a:r>
          </a:p>
          <a:p>
            <a:pPr marL="0" indent="0">
              <a:buNone/>
            </a:pPr>
            <a:r>
              <a:rPr lang="hr-BA" sz="2400" dirty="0"/>
              <a:t>EXAMPLE</a:t>
            </a:r>
          </a:p>
          <a:p>
            <a:pPr marL="0" indent="0">
              <a:buNone/>
            </a:pPr>
            <a:r>
              <a:rPr lang="hr-BA" sz="1600" b="1" dirty="0"/>
              <a:t>jar –</a:t>
            </a:r>
            <a:r>
              <a:rPr lang="hr-BA" sz="1600" b="1" dirty="0" err="1"/>
              <a:t>cevf</a:t>
            </a:r>
            <a:r>
              <a:rPr lang="hr-BA" sz="1600" b="1" dirty="0"/>
              <a:t> </a:t>
            </a:r>
            <a:r>
              <a:rPr lang="hr-BA" sz="1600" b="1" dirty="0" err="1">
                <a:solidFill>
                  <a:schemeClr val="bg2">
                    <a:lumMod val="50000"/>
                  </a:schemeClr>
                </a:solidFill>
              </a:rPr>
              <a:t>CatFoodOrder</a:t>
            </a:r>
            <a:r>
              <a:rPr lang="hr-BA" sz="16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hr-BA" sz="1600" b="1" dirty="0" err="1">
                <a:solidFill>
                  <a:schemeClr val="bg2">
                    <a:lumMod val="50000"/>
                  </a:schemeClr>
                </a:solidFill>
              </a:rPr>
              <a:t>CatJAR.jar</a:t>
            </a:r>
            <a:r>
              <a:rPr lang="hr-BA" sz="16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hr-BA" sz="1600" b="1" dirty="0" err="1">
                <a:solidFill>
                  <a:schemeClr val="bg2">
                    <a:lumMod val="50000"/>
                  </a:schemeClr>
                </a:solidFill>
              </a:rPr>
              <a:t>CatFoodOrder.class</a:t>
            </a:r>
            <a:r>
              <a:rPr lang="hr-BA" sz="16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hr-BA" sz="1600" b="1" dirty="0" err="1">
                <a:solidFill>
                  <a:schemeClr val="bg2">
                    <a:lumMod val="50000"/>
                  </a:schemeClr>
                </a:solidFill>
              </a:rPr>
              <a:t>images</a:t>
            </a:r>
            <a:r>
              <a:rPr lang="hr-BA" sz="1600" b="1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hr-BA" sz="1600" b="1" dirty="0" err="1">
                <a:solidFill>
                  <a:schemeClr val="bg2">
                    <a:lumMod val="50000"/>
                  </a:schemeClr>
                </a:solidFill>
              </a:rPr>
              <a:t>cat.gif</a:t>
            </a:r>
            <a:endParaRPr lang="hr-HR" sz="16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ISTE-121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A22F7-4CEC-9042-BB00-B83925278AF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91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sz="4000" dirty="0"/>
              <a:t>Manifest – </a:t>
            </a:r>
            <a:r>
              <a:rPr lang="hr-BA" sz="4000" dirty="0" err="1"/>
              <a:t>Download</a:t>
            </a:r>
            <a:r>
              <a:rPr lang="hr-BA" sz="4000" dirty="0"/>
              <a:t> </a:t>
            </a:r>
            <a:r>
              <a:rPr lang="hr-BA" sz="4000" dirty="0" err="1"/>
              <a:t>Extensions</a:t>
            </a:r>
            <a:endParaRPr lang="hr-HR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BA" dirty="0" err="1"/>
              <a:t>Tell</a:t>
            </a:r>
            <a:r>
              <a:rPr lang="hr-BA" dirty="0"/>
              <a:t> </a:t>
            </a:r>
            <a:r>
              <a:rPr lang="hr-BA" dirty="0" err="1"/>
              <a:t>the</a:t>
            </a:r>
            <a:r>
              <a:rPr lang="hr-BA" dirty="0"/>
              <a:t> manifest file to </a:t>
            </a:r>
            <a:r>
              <a:rPr lang="hr-BA" dirty="0" err="1"/>
              <a:t>allow</a:t>
            </a:r>
            <a:r>
              <a:rPr lang="hr-BA" dirty="0"/>
              <a:t> </a:t>
            </a:r>
            <a:r>
              <a:rPr lang="hr-BA" dirty="0" err="1"/>
              <a:t>programs</a:t>
            </a:r>
            <a:r>
              <a:rPr lang="hr-BA" dirty="0"/>
              <a:t> </a:t>
            </a:r>
            <a:r>
              <a:rPr lang="hr-BA" dirty="0" err="1"/>
              <a:t>in</a:t>
            </a:r>
            <a:r>
              <a:rPr lang="hr-BA" dirty="0"/>
              <a:t> Jar </a:t>
            </a:r>
            <a:r>
              <a:rPr lang="hr-BA" dirty="0" err="1"/>
              <a:t>files</a:t>
            </a:r>
            <a:r>
              <a:rPr lang="hr-BA" dirty="0"/>
              <a:t> </a:t>
            </a:r>
            <a:r>
              <a:rPr lang="hr-BA" dirty="0" err="1"/>
              <a:t>referring</a:t>
            </a:r>
            <a:r>
              <a:rPr lang="hr-BA" dirty="0"/>
              <a:t> to </a:t>
            </a:r>
            <a:r>
              <a:rPr lang="hr-BA" dirty="0" err="1"/>
              <a:t>other</a:t>
            </a:r>
            <a:r>
              <a:rPr lang="hr-BA" dirty="0"/>
              <a:t> Jar </a:t>
            </a:r>
            <a:r>
              <a:rPr lang="hr-BA" dirty="0" err="1"/>
              <a:t>files</a:t>
            </a:r>
            <a:endParaRPr lang="hr-BA" dirty="0"/>
          </a:p>
          <a:p>
            <a:r>
              <a:rPr lang="hr-BA" dirty="0" err="1"/>
              <a:t>Example</a:t>
            </a:r>
            <a:r>
              <a:rPr lang="hr-BA" dirty="0"/>
              <a:t> </a:t>
            </a:r>
            <a:r>
              <a:rPr lang="hr-BA" dirty="0" err="1"/>
              <a:t>entry</a:t>
            </a:r>
            <a:r>
              <a:rPr lang="hr-BA" dirty="0"/>
              <a:t> </a:t>
            </a:r>
            <a:r>
              <a:rPr lang="hr-BA" dirty="0" err="1"/>
              <a:t>in</a:t>
            </a:r>
            <a:r>
              <a:rPr lang="hr-BA" dirty="0"/>
              <a:t> manifest file:</a:t>
            </a:r>
          </a:p>
          <a:p>
            <a:endParaRPr lang="hr-BA" sz="2400" dirty="0"/>
          </a:p>
          <a:p>
            <a:pPr marL="0" indent="0">
              <a:buNone/>
            </a:pPr>
            <a:r>
              <a:rPr lang="hr-BA" sz="2400" dirty="0" err="1">
                <a:solidFill>
                  <a:srgbClr val="FF0000"/>
                </a:solidFill>
              </a:rPr>
              <a:t>Class</a:t>
            </a:r>
            <a:r>
              <a:rPr lang="hr-BA" sz="2400" dirty="0">
                <a:solidFill>
                  <a:srgbClr val="FF0000"/>
                </a:solidFill>
              </a:rPr>
              <a:t>-Path: </a:t>
            </a:r>
            <a:r>
              <a:rPr lang="hr-BA" sz="2400" dirty="0" err="1">
                <a:solidFill>
                  <a:srgbClr val="FF0000"/>
                </a:solidFill>
              </a:rPr>
              <a:t>servlet.jar</a:t>
            </a:r>
            <a:r>
              <a:rPr lang="hr-BA" sz="2400" dirty="0">
                <a:solidFill>
                  <a:srgbClr val="FF0000"/>
                </a:solidFill>
              </a:rPr>
              <a:t>  </a:t>
            </a:r>
            <a:r>
              <a:rPr lang="hr-BA" sz="2400" dirty="0" err="1">
                <a:solidFill>
                  <a:srgbClr val="FF0000"/>
                </a:solidFill>
              </a:rPr>
              <a:t>infobus.jar</a:t>
            </a:r>
            <a:r>
              <a:rPr lang="hr-BA" sz="2400" dirty="0">
                <a:solidFill>
                  <a:srgbClr val="FF0000"/>
                </a:solidFill>
              </a:rPr>
              <a:t>  </a:t>
            </a:r>
            <a:r>
              <a:rPr lang="hr-BA" sz="2400" dirty="0" err="1">
                <a:solidFill>
                  <a:srgbClr val="FF0000"/>
                </a:solidFill>
              </a:rPr>
              <a:t>acme</a:t>
            </a:r>
            <a:r>
              <a:rPr lang="hr-BA" sz="2400" dirty="0">
                <a:solidFill>
                  <a:srgbClr val="FF0000"/>
                </a:solidFill>
              </a:rPr>
              <a:t>/</a:t>
            </a:r>
            <a:r>
              <a:rPr lang="hr-BA" sz="2400" dirty="0" err="1">
                <a:solidFill>
                  <a:srgbClr val="FF0000"/>
                </a:solidFill>
              </a:rPr>
              <a:t>beans.jar</a:t>
            </a:r>
            <a:endParaRPr lang="hr-HR" sz="2400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ISTE-121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A22F7-4CEC-9042-BB00-B83925278AF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36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/>
              <a:t>Manifest – </a:t>
            </a:r>
            <a:r>
              <a:rPr lang="hr-BA" dirty="0" err="1"/>
              <a:t>Package</a:t>
            </a:r>
            <a:r>
              <a:rPr lang="hr-BA" dirty="0"/>
              <a:t> </a:t>
            </a:r>
            <a:r>
              <a:rPr lang="hr-BA" dirty="0" err="1"/>
              <a:t>Sealing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BA" dirty="0" err="1"/>
              <a:t>Guarantee</a:t>
            </a:r>
            <a:r>
              <a:rPr lang="hr-BA" dirty="0"/>
              <a:t> all </a:t>
            </a:r>
            <a:r>
              <a:rPr lang="hr-BA" dirty="0" err="1"/>
              <a:t>classes</a:t>
            </a:r>
            <a:r>
              <a:rPr lang="hr-BA" dirty="0"/>
              <a:t> </a:t>
            </a:r>
            <a:r>
              <a:rPr lang="hr-BA" dirty="0" err="1"/>
              <a:t>in</a:t>
            </a:r>
            <a:r>
              <a:rPr lang="hr-BA" dirty="0"/>
              <a:t> a </a:t>
            </a:r>
            <a:r>
              <a:rPr lang="hr-BA" dirty="0" err="1"/>
              <a:t>package</a:t>
            </a:r>
            <a:r>
              <a:rPr lang="hr-BA" dirty="0"/>
              <a:t> </a:t>
            </a:r>
            <a:r>
              <a:rPr lang="hr-BA" dirty="0" err="1"/>
              <a:t>come</a:t>
            </a:r>
            <a:r>
              <a:rPr lang="hr-BA" dirty="0"/>
              <a:t> </a:t>
            </a:r>
            <a:r>
              <a:rPr lang="hr-BA" dirty="0" err="1"/>
              <a:t>from</a:t>
            </a:r>
            <a:r>
              <a:rPr lang="hr-BA" dirty="0"/>
              <a:t> </a:t>
            </a:r>
            <a:r>
              <a:rPr lang="hr-BA" dirty="0" err="1"/>
              <a:t>the</a:t>
            </a:r>
            <a:r>
              <a:rPr lang="hr-BA" dirty="0"/>
              <a:t> same </a:t>
            </a:r>
            <a:r>
              <a:rPr lang="hr-BA" dirty="0" err="1"/>
              <a:t>code</a:t>
            </a:r>
            <a:r>
              <a:rPr lang="hr-BA" dirty="0"/>
              <a:t> </a:t>
            </a:r>
            <a:r>
              <a:rPr lang="hr-BA" dirty="0" err="1"/>
              <a:t>source</a:t>
            </a:r>
            <a:r>
              <a:rPr lang="hr-BA" dirty="0"/>
              <a:t> </a:t>
            </a:r>
            <a:r>
              <a:rPr lang="hr-BA" dirty="0" err="1"/>
              <a:t>and</a:t>
            </a:r>
            <a:r>
              <a:rPr lang="hr-BA" dirty="0"/>
              <a:t> </a:t>
            </a:r>
            <a:r>
              <a:rPr lang="hr-BA" dirty="0" err="1"/>
              <a:t>archived</a:t>
            </a:r>
            <a:r>
              <a:rPr lang="hr-BA" dirty="0"/>
              <a:t> </a:t>
            </a:r>
            <a:r>
              <a:rPr lang="hr-BA" dirty="0" err="1"/>
              <a:t>in</a:t>
            </a:r>
            <a:r>
              <a:rPr lang="hr-BA" dirty="0"/>
              <a:t> </a:t>
            </a:r>
            <a:r>
              <a:rPr lang="hr-BA" dirty="0" err="1"/>
              <a:t>the</a:t>
            </a:r>
            <a:r>
              <a:rPr lang="hr-BA" dirty="0"/>
              <a:t> </a:t>
            </a:r>
            <a:r>
              <a:rPr lang="hr-BA" dirty="0" err="1"/>
              <a:t>same</a:t>
            </a:r>
            <a:r>
              <a:rPr lang="hr-BA" dirty="0"/>
              <a:t> Jar file</a:t>
            </a:r>
          </a:p>
          <a:p>
            <a:r>
              <a:rPr lang="hr-BA" dirty="0" err="1"/>
              <a:t>Can</a:t>
            </a:r>
            <a:r>
              <a:rPr lang="hr-BA" dirty="0"/>
              <a:t> </a:t>
            </a:r>
            <a:r>
              <a:rPr lang="hr-BA" dirty="0" err="1"/>
              <a:t>be</a:t>
            </a:r>
            <a:r>
              <a:rPr lang="hr-BA" dirty="0"/>
              <a:t> </a:t>
            </a:r>
            <a:r>
              <a:rPr lang="hr-BA" dirty="0" err="1"/>
              <a:t>used</a:t>
            </a:r>
            <a:r>
              <a:rPr lang="hr-BA" dirty="0"/>
              <a:t> to </a:t>
            </a:r>
            <a:r>
              <a:rPr lang="hr-BA" dirty="0" err="1"/>
              <a:t>ensure</a:t>
            </a:r>
            <a:r>
              <a:rPr lang="hr-BA" dirty="0"/>
              <a:t> </a:t>
            </a:r>
            <a:r>
              <a:rPr lang="hr-BA" dirty="0" err="1"/>
              <a:t>version</a:t>
            </a:r>
            <a:r>
              <a:rPr lang="hr-BA" dirty="0"/>
              <a:t> </a:t>
            </a:r>
            <a:r>
              <a:rPr lang="hr-BA" dirty="0" err="1"/>
              <a:t>consistency</a:t>
            </a:r>
            <a:endParaRPr lang="hr-BA" dirty="0"/>
          </a:p>
          <a:p>
            <a:r>
              <a:rPr lang="hr-BA" dirty="0" err="1"/>
              <a:t>Example</a:t>
            </a:r>
            <a:r>
              <a:rPr lang="hr-BA" dirty="0"/>
              <a:t> </a:t>
            </a:r>
            <a:r>
              <a:rPr lang="hr-BA" dirty="0" err="1"/>
              <a:t>entry</a:t>
            </a:r>
            <a:r>
              <a:rPr lang="hr-BA" dirty="0"/>
              <a:t> </a:t>
            </a:r>
            <a:r>
              <a:rPr lang="hr-BA" dirty="0" err="1"/>
              <a:t>in</a:t>
            </a:r>
            <a:r>
              <a:rPr lang="hr-BA" dirty="0"/>
              <a:t> manifest file:</a:t>
            </a:r>
          </a:p>
          <a:p>
            <a:pPr marL="0" indent="0">
              <a:buNone/>
            </a:pPr>
            <a:r>
              <a:rPr lang="hr-BA" sz="2800" dirty="0" err="1">
                <a:solidFill>
                  <a:srgbClr val="FF0000"/>
                </a:solidFill>
              </a:rPr>
              <a:t>Name</a:t>
            </a:r>
            <a:r>
              <a:rPr lang="hr-BA" sz="2800" dirty="0">
                <a:solidFill>
                  <a:srgbClr val="FF0000"/>
                </a:solidFill>
              </a:rPr>
              <a:t>: </a:t>
            </a:r>
            <a:r>
              <a:rPr lang="hr-BA" sz="2800" dirty="0" err="1">
                <a:solidFill>
                  <a:srgbClr val="FF0000"/>
                </a:solidFill>
              </a:rPr>
              <a:t>myCompany</a:t>
            </a:r>
            <a:r>
              <a:rPr lang="hr-BA" sz="2800" dirty="0">
                <a:solidFill>
                  <a:srgbClr val="FF0000"/>
                </a:solidFill>
              </a:rPr>
              <a:t>/</a:t>
            </a:r>
            <a:r>
              <a:rPr lang="hr-BA" sz="2800" dirty="0" err="1">
                <a:solidFill>
                  <a:srgbClr val="FF0000"/>
                </a:solidFill>
              </a:rPr>
              <a:t>myPackage</a:t>
            </a:r>
            <a:r>
              <a:rPr lang="hr-BA" sz="2800" dirty="0">
                <a:solidFill>
                  <a:srgbClr val="FF0000"/>
                </a:solidFill>
              </a:rPr>
              <a:t>/</a:t>
            </a:r>
          </a:p>
          <a:p>
            <a:pPr marL="0" indent="0">
              <a:buNone/>
            </a:pPr>
            <a:r>
              <a:rPr lang="hr-BA" sz="2800" dirty="0" err="1">
                <a:solidFill>
                  <a:srgbClr val="FF0000"/>
                </a:solidFill>
              </a:rPr>
              <a:t>Sealed</a:t>
            </a:r>
            <a:r>
              <a:rPr lang="hr-BA" sz="2800" dirty="0">
                <a:solidFill>
                  <a:srgbClr val="FF0000"/>
                </a:solidFill>
              </a:rPr>
              <a:t>: </a:t>
            </a:r>
            <a:r>
              <a:rPr lang="hr-BA" sz="2800" dirty="0" err="1">
                <a:solidFill>
                  <a:srgbClr val="FF0000"/>
                </a:solidFill>
              </a:rPr>
              <a:t>true</a:t>
            </a:r>
            <a:endParaRPr lang="hr-HR" sz="2800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ISTE-121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A22F7-4CEC-9042-BB00-B83925278AF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56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 err="1"/>
              <a:t>Referencing</a:t>
            </a:r>
            <a:r>
              <a:rPr lang="hr-BA" dirty="0"/>
              <a:t> </a:t>
            </a:r>
            <a:r>
              <a:rPr lang="hr-BA" dirty="0" err="1"/>
              <a:t>images</a:t>
            </a:r>
            <a:r>
              <a:rPr lang="hr-BA" dirty="0"/>
              <a:t> </a:t>
            </a:r>
            <a:r>
              <a:rPr lang="hr-BA" dirty="0" err="1"/>
              <a:t>in</a:t>
            </a:r>
            <a:r>
              <a:rPr lang="hr-BA" dirty="0"/>
              <a:t> a Jar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05000"/>
            <a:ext cx="7772400" cy="1676400"/>
          </a:xfrm>
        </p:spPr>
        <p:txBody>
          <a:bodyPr/>
          <a:lstStyle/>
          <a:p>
            <a:r>
              <a:rPr lang="hr-BA" dirty="0" err="1"/>
              <a:t>Since</a:t>
            </a:r>
            <a:r>
              <a:rPr lang="hr-BA" dirty="0"/>
              <a:t> </a:t>
            </a:r>
            <a:r>
              <a:rPr lang="hr-BA" dirty="0" err="1"/>
              <a:t>we</a:t>
            </a:r>
            <a:r>
              <a:rPr lang="hr-BA" dirty="0"/>
              <a:t> </a:t>
            </a:r>
            <a:r>
              <a:rPr lang="hr-BA" dirty="0" err="1"/>
              <a:t>can</a:t>
            </a:r>
            <a:r>
              <a:rPr lang="hr-BA" dirty="0"/>
              <a:t> </a:t>
            </a:r>
            <a:r>
              <a:rPr lang="hr-BA" dirty="0" err="1"/>
              <a:t>load</a:t>
            </a:r>
            <a:r>
              <a:rPr lang="hr-BA" dirty="0"/>
              <a:t> </a:t>
            </a:r>
            <a:r>
              <a:rPr lang="hr-BA" dirty="0" err="1"/>
              <a:t>anything</a:t>
            </a:r>
            <a:r>
              <a:rPr lang="hr-BA" dirty="0"/>
              <a:t> </a:t>
            </a:r>
            <a:r>
              <a:rPr lang="hr-BA" dirty="0" err="1"/>
              <a:t>into</a:t>
            </a:r>
            <a:r>
              <a:rPr lang="hr-BA" dirty="0"/>
              <a:t> a jar, </a:t>
            </a:r>
            <a:r>
              <a:rPr lang="hr-BA" dirty="0" err="1"/>
              <a:t>accessing</a:t>
            </a:r>
            <a:r>
              <a:rPr lang="hr-BA" dirty="0"/>
              <a:t> </a:t>
            </a:r>
            <a:r>
              <a:rPr lang="hr-BA" dirty="0" err="1"/>
              <a:t>images</a:t>
            </a:r>
            <a:r>
              <a:rPr lang="hr-BA" dirty="0"/>
              <a:t> </a:t>
            </a:r>
            <a:r>
              <a:rPr lang="hr-BA" dirty="0" err="1"/>
              <a:t>needs</a:t>
            </a:r>
            <a:r>
              <a:rPr lang="hr-BA" dirty="0"/>
              <a:t> a reference</a:t>
            </a:r>
          </a:p>
          <a:p>
            <a:pPr lvl="1"/>
            <a:r>
              <a:rPr lang="hr-BA" dirty="0" err="1"/>
              <a:t>This</a:t>
            </a:r>
            <a:r>
              <a:rPr lang="hr-BA" dirty="0"/>
              <a:t> </a:t>
            </a:r>
            <a:r>
              <a:rPr lang="hr-BA" dirty="0" err="1"/>
              <a:t>happens</a:t>
            </a:r>
            <a:r>
              <a:rPr lang="hr-BA" dirty="0"/>
              <a:t> </a:t>
            </a:r>
            <a:r>
              <a:rPr lang="hr-BA" dirty="0" err="1"/>
              <a:t>during</a:t>
            </a:r>
            <a:r>
              <a:rPr lang="hr-BA" dirty="0"/>
              <a:t> </a:t>
            </a:r>
            <a:r>
              <a:rPr lang="hr-BA" dirty="0" err="1"/>
              <a:t>execution</a:t>
            </a:r>
            <a:r>
              <a:rPr lang="hr-BA" dirty="0"/>
              <a:t> </a:t>
            </a:r>
            <a:r>
              <a:rPr lang="hr-BA" dirty="0" err="1"/>
              <a:t>of</a:t>
            </a:r>
            <a:r>
              <a:rPr lang="hr-BA" dirty="0"/>
              <a:t> a jar file</a:t>
            </a:r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ISTE-121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A22F7-4CEC-9042-BB00-B83925278AF0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8200" y="4191000"/>
            <a:ext cx="7543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000" dirty="0" err="1"/>
              <a:t>private</a:t>
            </a:r>
            <a:r>
              <a:rPr lang="hr-HR" sz="2000" dirty="0"/>
              <a:t> </a:t>
            </a:r>
            <a:r>
              <a:rPr lang="hr-HR" sz="2000" dirty="0" err="1"/>
              <a:t>ImageIcon</a:t>
            </a:r>
            <a:r>
              <a:rPr lang="hr-HR" sz="2000" dirty="0"/>
              <a:t> </a:t>
            </a:r>
            <a:r>
              <a:rPr lang="hr-HR" sz="2000" dirty="0" err="1"/>
              <a:t>iAbout</a:t>
            </a:r>
            <a:r>
              <a:rPr lang="hr-HR" sz="2000" dirty="0"/>
              <a:t> =</a:t>
            </a:r>
          </a:p>
          <a:p>
            <a:r>
              <a:rPr lang="en-US" sz="2000" dirty="0"/>
              <a:t>new </a:t>
            </a:r>
            <a:r>
              <a:rPr lang="en-US" sz="2000" dirty="0" err="1"/>
              <a:t>ImageIcon</a:t>
            </a:r>
            <a:r>
              <a:rPr lang="en-US" sz="2000" dirty="0"/>
              <a:t>( </a:t>
            </a:r>
            <a:r>
              <a:rPr lang="en-US" sz="2000" dirty="0" err="1"/>
              <a:t>getClass</a:t>
            </a:r>
            <a:r>
              <a:rPr lang="en-US" sz="2000" dirty="0"/>
              <a:t>().</a:t>
            </a:r>
            <a:r>
              <a:rPr lang="en-US" sz="2000" dirty="0" err="1"/>
              <a:t>getResource</a:t>
            </a:r>
            <a:r>
              <a:rPr lang="en-US" sz="2000" dirty="0"/>
              <a:t>("_</a:t>
            </a:r>
            <a:r>
              <a:rPr lang="en-US" sz="2000" dirty="0" err="1"/>
              <a:t>img</a:t>
            </a:r>
            <a:r>
              <a:rPr lang="en-US" sz="2000" dirty="0"/>
              <a:t>/iAbout.png") );</a:t>
            </a:r>
            <a:endParaRPr lang="hr-HR" sz="2000" dirty="0"/>
          </a:p>
        </p:txBody>
      </p:sp>
      <p:sp>
        <p:nvSpPr>
          <p:cNvPr id="8" name="Rectangle 7"/>
          <p:cNvSpPr/>
          <p:nvPr/>
        </p:nvSpPr>
        <p:spPr>
          <a:xfrm>
            <a:off x="863600" y="5087257"/>
            <a:ext cx="5943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Newer versions of Java may no longer require the</a:t>
            </a:r>
          </a:p>
          <a:p>
            <a:r>
              <a:rPr lang="en-US" sz="2000" dirty="0" err="1">
                <a:solidFill>
                  <a:srgbClr val="FF0000"/>
                </a:solidFill>
              </a:rPr>
              <a:t>getClass</a:t>
            </a:r>
            <a:r>
              <a:rPr lang="en-US" sz="2000" dirty="0">
                <a:solidFill>
                  <a:srgbClr val="FF0000"/>
                </a:solidFill>
              </a:rPr>
              <a:t>().</a:t>
            </a:r>
            <a:r>
              <a:rPr lang="en-US" sz="2000" dirty="0" err="1">
                <a:solidFill>
                  <a:srgbClr val="FF0000"/>
                </a:solidFill>
              </a:rPr>
              <a:t>getResource</a:t>
            </a:r>
            <a:r>
              <a:rPr lang="en-US" sz="2000" dirty="0">
                <a:solidFill>
                  <a:srgbClr val="FF0000"/>
                </a:solidFill>
              </a:rPr>
              <a:t>(…) for images to work</a:t>
            </a:r>
            <a:endParaRPr lang="hr-HR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901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 err="1"/>
              <a:t>Referencing</a:t>
            </a:r>
            <a:r>
              <a:rPr lang="hr-BA" dirty="0"/>
              <a:t> </a:t>
            </a:r>
            <a:r>
              <a:rPr lang="hr-BA" dirty="0" err="1"/>
              <a:t>Text</a:t>
            </a:r>
            <a:r>
              <a:rPr lang="hr-BA" dirty="0"/>
              <a:t> file </a:t>
            </a:r>
            <a:r>
              <a:rPr lang="hr-BA" dirty="0" err="1"/>
              <a:t>in</a:t>
            </a:r>
            <a:r>
              <a:rPr lang="hr-BA" dirty="0"/>
              <a:t> a Jar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05000"/>
            <a:ext cx="7772400" cy="2057400"/>
          </a:xfrm>
        </p:spPr>
        <p:txBody>
          <a:bodyPr/>
          <a:lstStyle/>
          <a:p>
            <a:r>
              <a:rPr lang="hr-BA" dirty="0" err="1"/>
              <a:t>Read</a:t>
            </a:r>
            <a:r>
              <a:rPr lang="hr-BA" dirty="0"/>
              <a:t> a </a:t>
            </a:r>
            <a:r>
              <a:rPr lang="hr-BA" dirty="0" err="1"/>
              <a:t>data</a:t>
            </a:r>
            <a:r>
              <a:rPr lang="hr-BA" dirty="0"/>
              <a:t> file </a:t>
            </a:r>
            <a:r>
              <a:rPr lang="hr-BA" dirty="0" err="1"/>
              <a:t>that</a:t>
            </a:r>
            <a:r>
              <a:rPr lang="hr-BA" dirty="0"/>
              <a:t> is </a:t>
            </a:r>
            <a:r>
              <a:rPr lang="hr-BA" dirty="0" err="1"/>
              <a:t>in</a:t>
            </a:r>
            <a:r>
              <a:rPr lang="hr-BA" dirty="0"/>
              <a:t> a Jar file</a:t>
            </a:r>
          </a:p>
          <a:p>
            <a:pPr lvl="1"/>
            <a:r>
              <a:rPr lang="hr-BA" dirty="0" err="1"/>
              <a:t>Might</a:t>
            </a:r>
            <a:r>
              <a:rPr lang="hr-BA" dirty="0"/>
              <a:t> </a:t>
            </a:r>
            <a:r>
              <a:rPr lang="hr-BA" dirty="0" err="1"/>
              <a:t>have</a:t>
            </a:r>
            <a:r>
              <a:rPr lang="hr-BA" dirty="0"/>
              <a:t> </a:t>
            </a:r>
            <a:r>
              <a:rPr lang="hr-BA" dirty="0" err="1"/>
              <a:t>data</a:t>
            </a:r>
            <a:r>
              <a:rPr lang="hr-BA" dirty="0"/>
              <a:t> </a:t>
            </a:r>
            <a:r>
              <a:rPr lang="hr-BA" dirty="0" err="1"/>
              <a:t>in</a:t>
            </a:r>
            <a:r>
              <a:rPr lang="hr-BA" dirty="0"/>
              <a:t> a file to </a:t>
            </a:r>
            <a:r>
              <a:rPr lang="hr-BA" dirty="0" err="1"/>
              <a:t>be</a:t>
            </a:r>
            <a:r>
              <a:rPr lang="hr-BA" dirty="0"/>
              <a:t> </a:t>
            </a:r>
            <a:r>
              <a:rPr lang="hr-BA" dirty="0" err="1"/>
              <a:t>loaded</a:t>
            </a:r>
            <a:r>
              <a:rPr lang="hr-BA" dirty="0"/>
              <a:t> at start</a:t>
            </a:r>
          </a:p>
          <a:p>
            <a:pPr lvl="1"/>
            <a:r>
              <a:rPr lang="hr-BA" dirty="0"/>
              <a:t>Note: </a:t>
            </a:r>
            <a:r>
              <a:rPr lang="hr-BA" i="1" dirty="0" err="1"/>
              <a:t>ThisClass</a:t>
            </a:r>
            <a:r>
              <a:rPr lang="hr-BA" dirty="0"/>
              <a:t> is </a:t>
            </a:r>
            <a:r>
              <a:rPr lang="hr-BA" dirty="0" err="1"/>
              <a:t>the</a:t>
            </a:r>
            <a:r>
              <a:rPr lang="hr-BA" dirty="0"/>
              <a:t> </a:t>
            </a:r>
            <a:r>
              <a:rPr lang="hr-BA" dirty="0" err="1"/>
              <a:t>name</a:t>
            </a:r>
            <a:r>
              <a:rPr lang="hr-BA" dirty="0"/>
              <a:t> </a:t>
            </a:r>
            <a:r>
              <a:rPr lang="hr-BA" dirty="0" err="1"/>
              <a:t>of</a:t>
            </a:r>
            <a:r>
              <a:rPr lang="hr-BA" dirty="0"/>
              <a:t> </a:t>
            </a:r>
            <a:r>
              <a:rPr lang="hr-BA" dirty="0" err="1"/>
              <a:t>the</a:t>
            </a:r>
            <a:r>
              <a:rPr lang="hr-BA" dirty="0"/>
              <a:t> </a:t>
            </a:r>
            <a:r>
              <a:rPr lang="hr-BA" dirty="0" err="1"/>
              <a:t>class</a:t>
            </a:r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ISTE-121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IST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A22F7-4CEC-9042-BB00-B83925278AF0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2000" y="4267200"/>
            <a:ext cx="8077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1800" dirty="0" err="1"/>
              <a:t>public</a:t>
            </a:r>
            <a:r>
              <a:rPr lang="hr-HR" sz="1800" dirty="0"/>
              <a:t> </a:t>
            </a:r>
            <a:r>
              <a:rPr lang="hr-HR" sz="1800" dirty="0" err="1"/>
              <a:t>class</a:t>
            </a:r>
            <a:r>
              <a:rPr lang="hr-HR" sz="1800" dirty="0"/>
              <a:t> </a:t>
            </a:r>
            <a:r>
              <a:rPr lang="hr-HR" sz="1800" i="1" dirty="0" err="1">
                <a:solidFill>
                  <a:srgbClr val="FF0000"/>
                </a:solidFill>
              </a:rPr>
              <a:t>ThisClass</a:t>
            </a:r>
            <a:r>
              <a:rPr lang="hr-HR" sz="1800" dirty="0">
                <a:solidFill>
                  <a:srgbClr val="FF0000"/>
                </a:solidFill>
              </a:rPr>
              <a:t> </a:t>
            </a:r>
            <a:r>
              <a:rPr lang="hr-HR" sz="1800" dirty="0"/>
              <a:t>{</a:t>
            </a:r>
          </a:p>
          <a:p>
            <a:r>
              <a:rPr lang="hr-HR" sz="1800" dirty="0"/>
              <a:t>. . .</a:t>
            </a:r>
          </a:p>
          <a:p>
            <a:r>
              <a:rPr lang="en-US" sz="1800" dirty="0" err="1"/>
              <a:t>InputStream</a:t>
            </a:r>
            <a:r>
              <a:rPr lang="en-US" sz="1800" dirty="0"/>
              <a:t> </a:t>
            </a:r>
            <a:r>
              <a:rPr lang="en-US" sz="1800" dirty="0" err="1"/>
              <a:t>dictionaryIn</a:t>
            </a:r>
            <a:r>
              <a:rPr lang="en-US" sz="1800" dirty="0"/>
              <a:t> = // Open a text file</a:t>
            </a:r>
          </a:p>
          <a:p>
            <a:r>
              <a:rPr lang="hr-HR" sz="1800" dirty="0"/>
              <a:t>	</a:t>
            </a:r>
            <a:r>
              <a:rPr lang="hr-HR" sz="1800" i="1" dirty="0">
                <a:solidFill>
                  <a:srgbClr val="FF0000"/>
                </a:solidFill>
              </a:rPr>
              <a:t>ThisClass</a:t>
            </a:r>
            <a:r>
              <a:rPr lang="hr-HR" sz="1800" dirty="0"/>
              <a:t>.class.getResourceAsStream( "</a:t>
            </a:r>
            <a:r>
              <a:rPr lang="hr-HR" sz="1800" dirty="0" err="1"/>
              <a:t>dictionary.txt</a:t>
            </a:r>
            <a:r>
              <a:rPr lang="hr-HR" sz="1800" dirty="0"/>
              <a:t>” );</a:t>
            </a:r>
          </a:p>
          <a:p>
            <a:r>
              <a:rPr lang="hr-HR" sz="1800" dirty="0" err="1"/>
              <a:t>BufferedReader</a:t>
            </a:r>
            <a:r>
              <a:rPr lang="hr-HR" sz="1800" dirty="0"/>
              <a:t> </a:t>
            </a:r>
            <a:r>
              <a:rPr lang="hr-HR" sz="1800" dirty="0" err="1"/>
              <a:t>wordIn</a:t>
            </a:r>
            <a:r>
              <a:rPr lang="hr-HR" sz="1800" dirty="0"/>
              <a:t> =</a:t>
            </a:r>
          </a:p>
          <a:p>
            <a:r>
              <a:rPr lang="hr-HR" sz="1800" dirty="0"/>
              <a:t>	</a:t>
            </a:r>
            <a:r>
              <a:rPr lang="hr-HR" sz="1800" dirty="0" err="1"/>
              <a:t>new</a:t>
            </a:r>
            <a:r>
              <a:rPr lang="hr-HR" sz="1800" dirty="0"/>
              <a:t> </a:t>
            </a:r>
            <a:r>
              <a:rPr lang="hr-HR" sz="1800" dirty="0" err="1"/>
              <a:t>BufferedReader</a:t>
            </a:r>
            <a:r>
              <a:rPr lang="hr-HR" sz="1800" dirty="0"/>
              <a:t>(</a:t>
            </a:r>
            <a:r>
              <a:rPr lang="hr-HR" sz="1800" dirty="0" err="1"/>
              <a:t>new</a:t>
            </a:r>
            <a:r>
              <a:rPr lang="hr-HR" sz="1800" dirty="0"/>
              <a:t> </a:t>
            </a:r>
            <a:r>
              <a:rPr lang="hr-HR" sz="1800" dirty="0" err="1"/>
              <a:t>InputStreamReader</a:t>
            </a:r>
            <a:r>
              <a:rPr lang="hr-HR" sz="1800" dirty="0"/>
              <a:t>( </a:t>
            </a:r>
            <a:r>
              <a:rPr lang="hr-HR" sz="1800" dirty="0" err="1"/>
              <a:t>dictionaryIn</a:t>
            </a:r>
            <a:r>
              <a:rPr lang="hr-HR" sz="1800" dirty="0"/>
              <a:t> ));</a:t>
            </a:r>
          </a:p>
        </p:txBody>
      </p:sp>
    </p:spTree>
    <p:extLst>
      <p:ext uri="{BB962C8B-B14F-4D97-AF65-F5344CB8AC3E}">
        <p14:creationId xmlns:p14="http://schemas.microsoft.com/office/powerpoint/2010/main" val="2251014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 err="1"/>
              <a:t>Objectives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BA" dirty="0" err="1"/>
              <a:t>Define</a:t>
            </a:r>
            <a:r>
              <a:rPr lang="hr-BA" dirty="0"/>
              <a:t>: </a:t>
            </a:r>
            <a:r>
              <a:rPr lang="hr-BA" dirty="0" err="1"/>
              <a:t>What</a:t>
            </a:r>
            <a:r>
              <a:rPr lang="hr-BA" dirty="0"/>
              <a:t> is a Jar file?</a:t>
            </a:r>
          </a:p>
          <a:p>
            <a:r>
              <a:rPr lang="hr-BA" dirty="0" err="1"/>
              <a:t>Create</a:t>
            </a:r>
            <a:r>
              <a:rPr lang="hr-BA" dirty="0"/>
              <a:t> a Jar file</a:t>
            </a:r>
          </a:p>
          <a:p>
            <a:r>
              <a:rPr lang="hr-BA" dirty="0" err="1"/>
              <a:t>Define</a:t>
            </a:r>
            <a:r>
              <a:rPr lang="hr-BA" dirty="0"/>
              <a:t>: </a:t>
            </a:r>
            <a:r>
              <a:rPr lang="hr-BA" dirty="0" err="1"/>
              <a:t>What</a:t>
            </a:r>
            <a:r>
              <a:rPr lang="hr-BA" dirty="0"/>
              <a:t> is a manifest file?</a:t>
            </a:r>
          </a:p>
          <a:p>
            <a:r>
              <a:rPr lang="hr-BA" dirty="0" err="1"/>
              <a:t>Manipulate</a:t>
            </a:r>
            <a:r>
              <a:rPr lang="hr-BA" dirty="0"/>
              <a:t> a Jar/manifest file</a:t>
            </a:r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ISTE-121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A22F7-4CEC-9042-BB00-B83925278AF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158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 err="1"/>
              <a:t>Referencing</a:t>
            </a:r>
            <a:r>
              <a:rPr lang="hr-BA" dirty="0"/>
              <a:t> </a:t>
            </a:r>
            <a:r>
              <a:rPr lang="hr-BA" dirty="0" err="1"/>
              <a:t>Object</a:t>
            </a:r>
            <a:r>
              <a:rPr lang="hr-BA" dirty="0"/>
              <a:t> file </a:t>
            </a:r>
            <a:r>
              <a:rPr lang="hr-BA" dirty="0" err="1"/>
              <a:t>in</a:t>
            </a:r>
            <a:r>
              <a:rPr lang="hr-BA" dirty="0"/>
              <a:t> a jar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05000"/>
            <a:ext cx="7772400" cy="2057400"/>
          </a:xfrm>
        </p:spPr>
        <p:txBody>
          <a:bodyPr/>
          <a:lstStyle/>
          <a:p>
            <a:r>
              <a:rPr lang="en-US" dirty="0"/>
              <a:t>Read a data file that is in a Jar file</a:t>
            </a:r>
          </a:p>
          <a:p>
            <a:pPr lvl="1"/>
            <a:r>
              <a:rPr lang="en-US" dirty="0"/>
              <a:t>Might have data in a file to be loaded at start</a:t>
            </a:r>
          </a:p>
          <a:p>
            <a:pPr lvl="1"/>
            <a:r>
              <a:rPr lang="en-US" dirty="0"/>
              <a:t>Note: </a:t>
            </a:r>
            <a:r>
              <a:rPr lang="en-US" dirty="0" err="1"/>
              <a:t>ThisClass</a:t>
            </a:r>
            <a:r>
              <a:rPr lang="en-US" dirty="0"/>
              <a:t> is the name of the class</a:t>
            </a:r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ISTE-121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A22F7-4CEC-9042-BB00-B83925278AF0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2000" y="4267200"/>
            <a:ext cx="7391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000" dirty="0" err="1"/>
              <a:t>public</a:t>
            </a:r>
            <a:r>
              <a:rPr lang="hr-HR" sz="2000" dirty="0"/>
              <a:t> </a:t>
            </a:r>
            <a:r>
              <a:rPr lang="hr-HR" sz="2000" dirty="0" err="1"/>
              <a:t>class</a:t>
            </a:r>
            <a:r>
              <a:rPr lang="hr-HR" sz="2000" dirty="0"/>
              <a:t> </a:t>
            </a:r>
            <a:r>
              <a:rPr lang="hr-HR" sz="2000" i="1" dirty="0" err="1">
                <a:solidFill>
                  <a:srgbClr val="FF0000"/>
                </a:solidFill>
              </a:rPr>
              <a:t>ThisClass</a:t>
            </a:r>
            <a:r>
              <a:rPr lang="hr-HR" sz="2000" dirty="0">
                <a:solidFill>
                  <a:srgbClr val="FF0000"/>
                </a:solidFill>
              </a:rPr>
              <a:t> </a:t>
            </a:r>
            <a:r>
              <a:rPr lang="hr-HR" sz="2000" dirty="0"/>
              <a:t>{</a:t>
            </a:r>
          </a:p>
          <a:p>
            <a:r>
              <a:rPr lang="hr-HR" sz="2000" dirty="0"/>
              <a:t>. . .</a:t>
            </a:r>
          </a:p>
          <a:p>
            <a:r>
              <a:rPr lang="en-US" sz="2000" dirty="0" err="1"/>
              <a:t>InputStream</a:t>
            </a:r>
            <a:r>
              <a:rPr lang="en-US" sz="2000" dirty="0"/>
              <a:t> </a:t>
            </a:r>
            <a:r>
              <a:rPr lang="en-US" sz="2000" dirty="0" err="1"/>
              <a:t>scoresIn</a:t>
            </a:r>
            <a:r>
              <a:rPr lang="en-US" sz="2000" dirty="0"/>
              <a:t> = // Open an object file</a:t>
            </a:r>
          </a:p>
          <a:p>
            <a:r>
              <a:rPr lang="hr-HR" sz="2000" dirty="0"/>
              <a:t>	</a:t>
            </a:r>
            <a:r>
              <a:rPr lang="hr-HR" sz="2000" i="1" dirty="0">
                <a:solidFill>
                  <a:srgbClr val="FF0000"/>
                </a:solidFill>
              </a:rPr>
              <a:t>ThisClass</a:t>
            </a:r>
            <a:r>
              <a:rPr lang="hr-HR" sz="2000" dirty="0"/>
              <a:t>.class.getResourceAsStream( "</a:t>
            </a:r>
            <a:r>
              <a:rPr lang="hr-HR" sz="2000" dirty="0" err="1"/>
              <a:t>scores.dat</a:t>
            </a:r>
            <a:r>
              <a:rPr lang="hr-HR" sz="2000" dirty="0"/>
              <a:t>" );</a:t>
            </a:r>
          </a:p>
          <a:p>
            <a:endParaRPr lang="hr-HR" sz="2000" dirty="0"/>
          </a:p>
          <a:p>
            <a:r>
              <a:rPr lang="en-US" sz="2000" dirty="0"/>
              <a:t>Object </a:t>
            </a:r>
            <a:r>
              <a:rPr lang="en-US" sz="2000" dirty="0" err="1"/>
              <a:t>InputStream</a:t>
            </a:r>
            <a:r>
              <a:rPr lang="en-US" sz="2000" dirty="0"/>
              <a:t> in = new </a:t>
            </a:r>
            <a:r>
              <a:rPr lang="en-US" sz="2000" dirty="0" err="1"/>
              <a:t>ObjectInputStream</a:t>
            </a:r>
            <a:r>
              <a:rPr lang="en-US" sz="2000" dirty="0"/>
              <a:t>( </a:t>
            </a:r>
            <a:r>
              <a:rPr lang="en-US" sz="2000" dirty="0" err="1"/>
              <a:t>scoresIn</a:t>
            </a:r>
            <a:r>
              <a:rPr lang="en-US" sz="2000" dirty="0"/>
              <a:t> );</a:t>
            </a:r>
            <a:endParaRPr lang="hr-HR" sz="2000" dirty="0"/>
          </a:p>
        </p:txBody>
      </p:sp>
    </p:spTree>
    <p:extLst>
      <p:ext uri="{BB962C8B-B14F-4D97-AF65-F5344CB8AC3E}">
        <p14:creationId xmlns:p14="http://schemas.microsoft.com/office/powerpoint/2010/main" val="14939810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 err="1"/>
              <a:t>MakeJar.bat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05000"/>
            <a:ext cx="7772400" cy="1752600"/>
          </a:xfrm>
        </p:spPr>
        <p:txBody>
          <a:bodyPr/>
          <a:lstStyle/>
          <a:p>
            <a:r>
              <a:rPr lang="en-US" sz="2400" dirty="0"/>
              <a:t>Add this to a *.txt file, renamed MakeJar.bat to create</a:t>
            </a:r>
            <a:r>
              <a:rPr lang="hr-BA" sz="2400" dirty="0"/>
              <a:t> </a:t>
            </a:r>
            <a:r>
              <a:rPr lang="en-US" sz="2400" dirty="0"/>
              <a:t>your Jar files automatically after a change.</a:t>
            </a:r>
            <a:endParaRPr lang="hr-BA" sz="2400" dirty="0"/>
          </a:p>
          <a:p>
            <a:r>
              <a:rPr lang="en-US" sz="2400" dirty="0"/>
              <a:t>Make sure you include all your subdirectories (images, 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  <a:endParaRPr lang="hr-HR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ISTE-121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A22F7-4CEC-9042-BB00-B83925278AF0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82915" y="3570514"/>
            <a:ext cx="7010400" cy="23083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hr-HR" b="1" dirty="0" err="1"/>
              <a:t>MakeJar.bat</a:t>
            </a:r>
            <a:r>
              <a:rPr lang="hr-HR" b="1" dirty="0"/>
              <a:t> </a:t>
            </a:r>
            <a:r>
              <a:rPr lang="hr-HR" dirty="0"/>
              <a:t>(on PC)</a:t>
            </a:r>
          </a:p>
          <a:p>
            <a:r>
              <a:rPr lang="hr-HR" dirty="0" err="1"/>
              <a:t>javac</a:t>
            </a:r>
            <a:r>
              <a:rPr lang="hr-HR" dirty="0"/>
              <a:t> *.java</a:t>
            </a:r>
          </a:p>
          <a:p>
            <a:r>
              <a:rPr lang="en-US" dirty="0"/>
              <a:t>jar -</a:t>
            </a:r>
            <a:r>
              <a:rPr lang="en-US" dirty="0" err="1"/>
              <a:t>cmf</a:t>
            </a:r>
            <a:r>
              <a:rPr lang="en-US" dirty="0"/>
              <a:t> mani.txt </a:t>
            </a:r>
            <a:r>
              <a:rPr lang="hr-BA" dirty="0" err="1"/>
              <a:t>CatJAR</a:t>
            </a:r>
            <a:r>
              <a:rPr lang="en-US" dirty="0"/>
              <a:t>.jar </a:t>
            </a:r>
            <a:r>
              <a:rPr lang="hr-BA" dirty="0" err="1"/>
              <a:t>Cat</a:t>
            </a:r>
            <a:r>
              <a:rPr lang="en-US" dirty="0"/>
              <a:t>*.class images/*.*</a:t>
            </a:r>
          </a:p>
          <a:p>
            <a:r>
              <a:rPr lang="hr-HR" dirty="0"/>
              <a:t>jar -</a:t>
            </a:r>
            <a:r>
              <a:rPr lang="hr-HR" dirty="0" err="1"/>
              <a:t>tvf</a:t>
            </a:r>
            <a:r>
              <a:rPr lang="hr-HR" dirty="0"/>
              <a:t> </a:t>
            </a:r>
            <a:r>
              <a:rPr lang="hr-BA" dirty="0" err="1"/>
              <a:t>CatJAR</a:t>
            </a:r>
            <a:r>
              <a:rPr lang="hr-HR" dirty="0"/>
              <a:t>.jar</a:t>
            </a:r>
          </a:p>
          <a:p>
            <a:r>
              <a:rPr lang="hr-HR" dirty="0"/>
              <a:t>java -jar </a:t>
            </a:r>
            <a:r>
              <a:rPr lang="hr-BA" dirty="0" err="1"/>
              <a:t>CatJAR</a:t>
            </a:r>
            <a:r>
              <a:rPr lang="hr-BA" dirty="0"/>
              <a:t>.</a:t>
            </a:r>
            <a:r>
              <a:rPr lang="hr-HR" dirty="0"/>
              <a:t>jar</a:t>
            </a:r>
          </a:p>
          <a:p>
            <a:r>
              <a:rPr lang="hr-HR" dirty="0" err="1"/>
              <a:t>pause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1166804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 err="1"/>
              <a:t>Build</a:t>
            </a:r>
            <a:r>
              <a:rPr lang="hr-BA" dirty="0"/>
              <a:t> </a:t>
            </a:r>
            <a:r>
              <a:rPr lang="hr-BA" dirty="0" err="1"/>
              <a:t>your</a:t>
            </a:r>
            <a:r>
              <a:rPr lang="hr-BA" dirty="0"/>
              <a:t> own JAR!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BA" dirty="0" err="1"/>
              <a:t>Use</a:t>
            </a:r>
            <a:r>
              <a:rPr lang="hr-BA" dirty="0"/>
              <a:t> </a:t>
            </a:r>
            <a:r>
              <a:rPr lang="hr-BA" dirty="0" err="1"/>
              <a:t>Client</a:t>
            </a:r>
            <a:r>
              <a:rPr lang="hr-BA" dirty="0"/>
              <a:t>/Server </a:t>
            </a:r>
            <a:r>
              <a:rPr lang="hr-BA" dirty="0" err="1"/>
              <a:t>app</a:t>
            </a:r>
            <a:r>
              <a:rPr lang="hr-BA" dirty="0"/>
              <a:t>.</a:t>
            </a:r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ISTE-121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A22F7-4CEC-9042-BB00-B83925278AF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279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 err="1"/>
              <a:t>Cost</a:t>
            </a:r>
            <a:r>
              <a:rPr lang="hr-BA" dirty="0"/>
              <a:t> </a:t>
            </a:r>
            <a:r>
              <a:rPr lang="hr-BA" dirty="0" err="1"/>
              <a:t>of</a:t>
            </a:r>
            <a:r>
              <a:rPr lang="hr-BA" dirty="0"/>
              <a:t> </a:t>
            </a:r>
            <a:r>
              <a:rPr lang="hr-BA" dirty="0" err="1"/>
              <a:t>Developing</a:t>
            </a:r>
            <a:r>
              <a:rPr lang="hr-BA" dirty="0"/>
              <a:t> </a:t>
            </a:r>
            <a:r>
              <a:rPr lang="hr-BA" dirty="0" err="1"/>
              <a:t>Software</a:t>
            </a:r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ISTE-121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A22F7-4CEC-9042-BB00-B83925278AF0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527629" y="1905000"/>
            <a:ext cx="2198914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BA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Analysis</a:t>
            </a:r>
            <a:endParaRPr kumimoji="0" lang="hr-H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527629" y="2590800"/>
            <a:ext cx="2198914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BA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Design</a:t>
            </a:r>
            <a:endParaRPr kumimoji="0" lang="hr-H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527629" y="3276600"/>
            <a:ext cx="2198914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BA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Develop</a:t>
            </a:r>
            <a:r>
              <a:rPr lang="hr-BA" dirty="0" err="1">
                <a:solidFill>
                  <a:schemeClr val="tx1"/>
                </a:solidFill>
                <a:latin typeface="Tahoma" pitchFamily="34" charset="0"/>
              </a:rPr>
              <a:t>ment</a:t>
            </a:r>
            <a:endParaRPr kumimoji="0" lang="hr-H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538515" y="3962400"/>
            <a:ext cx="2198914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BA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Testing</a:t>
            </a:r>
            <a:endParaRPr kumimoji="0" lang="hr-H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538515" y="4648200"/>
            <a:ext cx="2198914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BA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Integration</a:t>
            </a:r>
            <a:endParaRPr kumimoji="0" lang="hr-H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538515" y="5334000"/>
            <a:ext cx="2198914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BA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Maintenance</a:t>
            </a:r>
            <a:endParaRPr kumimoji="0" lang="hr-H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5" name="Straight Connector 14"/>
          <p:cNvCxnSpPr>
            <a:stCxn id="7" idx="2"/>
            <a:endCxn id="8" idx="0"/>
          </p:cNvCxnSpPr>
          <p:nvPr/>
        </p:nvCxnSpPr>
        <p:spPr bwMode="auto">
          <a:xfrm>
            <a:off x="2627086" y="2590800"/>
            <a:ext cx="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Rectangle 17"/>
          <p:cNvSpPr/>
          <p:nvPr/>
        </p:nvSpPr>
        <p:spPr bwMode="auto">
          <a:xfrm>
            <a:off x="4876800" y="1917700"/>
            <a:ext cx="2198914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B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5%</a:t>
            </a:r>
            <a:endParaRPr kumimoji="0" lang="hr-H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876800" y="2603500"/>
            <a:ext cx="2198914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B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5%</a:t>
            </a:r>
            <a:endParaRPr kumimoji="0" lang="hr-H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876800" y="3289300"/>
            <a:ext cx="2198914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B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5%</a:t>
            </a:r>
            <a:endParaRPr kumimoji="0" lang="hr-H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887686" y="3975100"/>
            <a:ext cx="2198914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B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10%</a:t>
            </a:r>
            <a:endParaRPr kumimoji="0" lang="hr-H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887686" y="4660900"/>
            <a:ext cx="2198914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B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10%</a:t>
            </a:r>
            <a:endParaRPr kumimoji="0" lang="hr-H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4887686" y="5346700"/>
            <a:ext cx="2198914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BA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ahoma" pitchFamily="34" charset="0"/>
              </a:rPr>
              <a:t>65%</a:t>
            </a:r>
            <a:endParaRPr kumimoji="0" lang="hr-HR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ahoma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0" y="0"/>
            <a:ext cx="152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BA" sz="1400" dirty="0" err="1"/>
              <a:t>The</a:t>
            </a:r>
            <a:r>
              <a:rPr lang="hr-BA" sz="1400" dirty="0"/>
              <a:t> Big Picture</a:t>
            </a:r>
          </a:p>
          <a:p>
            <a:r>
              <a:rPr lang="hr-BA" sz="1400" dirty="0" err="1"/>
              <a:t>By</a:t>
            </a:r>
            <a:r>
              <a:rPr lang="hr-BA" sz="1400" dirty="0"/>
              <a:t> </a:t>
            </a:r>
            <a:r>
              <a:rPr lang="hr-BA" sz="1400" dirty="0" err="1"/>
              <a:t>Jason</a:t>
            </a:r>
            <a:r>
              <a:rPr lang="hr-BA" sz="1400" dirty="0"/>
              <a:t> </a:t>
            </a:r>
            <a:r>
              <a:rPr lang="hr-BA" sz="1400" dirty="0" err="1"/>
              <a:t>Olson</a:t>
            </a:r>
            <a:endParaRPr lang="hr-BA" sz="1400" dirty="0"/>
          </a:p>
          <a:p>
            <a:r>
              <a:rPr lang="hr-BA" sz="1400" dirty="0" err="1"/>
              <a:t>PluralSight</a:t>
            </a:r>
            <a:endParaRPr lang="hr-HR" sz="1400" dirty="0"/>
          </a:p>
        </p:txBody>
      </p:sp>
    </p:spTree>
    <p:extLst>
      <p:ext uri="{BB962C8B-B14F-4D97-AF65-F5344CB8AC3E}">
        <p14:creationId xmlns:p14="http://schemas.microsoft.com/office/powerpoint/2010/main" val="784917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 err="1"/>
              <a:t>Maintenance</a:t>
            </a:r>
            <a:r>
              <a:rPr lang="hr-BA" dirty="0"/>
              <a:t> </a:t>
            </a:r>
            <a:r>
              <a:rPr lang="hr-BA" dirty="0" err="1"/>
              <a:t>Challenges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772400" cy="4191000"/>
          </a:xfrm>
        </p:spPr>
        <p:txBody>
          <a:bodyPr/>
          <a:lstStyle/>
          <a:p>
            <a:r>
              <a:rPr lang="hr-BA" dirty="0" err="1"/>
              <a:t>Code</a:t>
            </a:r>
            <a:r>
              <a:rPr lang="hr-BA" dirty="0"/>
              <a:t> </a:t>
            </a:r>
            <a:r>
              <a:rPr lang="hr-BA" dirty="0" err="1"/>
              <a:t>Entropy</a:t>
            </a:r>
            <a:endParaRPr lang="hr-BA" dirty="0"/>
          </a:p>
          <a:p>
            <a:pPr lvl="1"/>
            <a:r>
              <a:rPr lang="hr-BA" dirty="0" err="1"/>
              <a:t>Brittle</a:t>
            </a:r>
            <a:r>
              <a:rPr lang="hr-BA" dirty="0"/>
              <a:t> </a:t>
            </a:r>
            <a:r>
              <a:rPr lang="hr-BA" dirty="0" err="1"/>
              <a:t>over</a:t>
            </a:r>
            <a:r>
              <a:rPr lang="hr-BA" dirty="0"/>
              <a:t> time</a:t>
            </a:r>
          </a:p>
          <a:p>
            <a:pPr lvl="1"/>
            <a:r>
              <a:rPr lang="hr-BA" dirty="0" err="1"/>
              <a:t>Increased</a:t>
            </a:r>
            <a:r>
              <a:rPr lang="hr-BA" dirty="0"/>
              <a:t> </a:t>
            </a:r>
            <a:r>
              <a:rPr lang="hr-BA" dirty="0" err="1"/>
              <a:t>rigidness</a:t>
            </a:r>
            <a:endParaRPr lang="hr-BA" dirty="0"/>
          </a:p>
          <a:p>
            <a:r>
              <a:rPr lang="hr-BA" dirty="0" err="1"/>
              <a:t>Isolated</a:t>
            </a:r>
            <a:r>
              <a:rPr lang="hr-BA" dirty="0"/>
              <a:t> </a:t>
            </a:r>
            <a:r>
              <a:rPr lang="hr-BA" dirty="0" err="1"/>
              <a:t>Ownership</a:t>
            </a:r>
            <a:endParaRPr lang="hr-BA" dirty="0"/>
          </a:p>
          <a:p>
            <a:pPr lvl="1"/>
            <a:r>
              <a:rPr lang="hr-BA" i="1" dirty="0" err="1"/>
              <a:t>Coder</a:t>
            </a:r>
            <a:r>
              <a:rPr lang="hr-BA" i="1" dirty="0"/>
              <a:t>-</a:t>
            </a:r>
            <a:r>
              <a:rPr lang="hr-BA" i="1" dirty="0" err="1"/>
              <a:t>owned</a:t>
            </a:r>
            <a:r>
              <a:rPr lang="hr-BA" i="1" dirty="0"/>
              <a:t> silos</a:t>
            </a:r>
          </a:p>
          <a:p>
            <a:pPr lvl="1"/>
            <a:r>
              <a:rPr lang="hr-BA" i="1" dirty="0" err="1"/>
              <a:t>Lack</a:t>
            </a:r>
            <a:r>
              <a:rPr lang="hr-BA" i="1" dirty="0"/>
              <a:t> </a:t>
            </a:r>
            <a:r>
              <a:rPr lang="hr-BA" i="1" dirty="0" err="1"/>
              <a:t>of</a:t>
            </a:r>
            <a:r>
              <a:rPr lang="hr-BA" i="1" dirty="0"/>
              <a:t> </a:t>
            </a:r>
            <a:r>
              <a:rPr lang="hr-BA" i="1" dirty="0" err="1"/>
              <a:t>team</a:t>
            </a:r>
            <a:r>
              <a:rPr lang="hr-BA" i="1" dirty="0"/>
              <a:t> </a:t>
            </a:r>
            <a:r>
              <a:rPr lang="hr-BA" i="1" dirty="0" err="1"/>
              <a:t>empowerment</a:t>
            </a:r>
            <a:endParaRPr lang="hr-BA" i="1" dirty="0"/>
          </a:p>
          <a:p>
            <a:r>
              <a:rPr lang="hr-BA" dirty="0" err="1"/>
              <a:t>Infrequent</a:t>
            </a:r>
            <a:r>
              <a:rPr lang="hr-BA" dirty="0"/>
              <a:t> </a:t>
            </a:r>
            <a:r>
              <a:rPr lang="hr-BA" dirty="0" err="1"/>
              <a:t>Validation</a:t>
            </a:r>
            <a:endParaRPr lang="hr-BA" dirty="0"/>
          </a:p>
          <a:p>
            <a:pPr lvl="1"/>
            <a:r>
              <a:rPr lang="hr-BA" i="1" dirty="0" err="1"/>
              <a:t>Regression</a:t>
            </a:r>
            <a:r>
              <a:rPr lang="hr-BA" i="1" dirty="0"/>
              <a:t>-</a:t>
            </a:r>
            <a:r>
              <a:rPr lang="hr-BA" i="1" dirty="0" err="1"/>
              <a:t>prone</a:t>
            </a:r>
            <a:endParaRPr lang="hr-BA" i="1" dirty="0"/>
          </a:p>
          <a:p>
            <a:pPr lvl="1"/>
            <a:r>
              <a:rPr lang="hr-BA" i="1" dirty="0" err="1"/>
              <a:t>High</a:t>
            </a:r>
            <a:r>
              <a:rPr lang="hr-BA" i="1" dirty="0"/>
              <a:t> </a:t>
            </a:r>
            <a:r>
              <a:rPr lang="hr-BA" i="1" dirty="0" err="1"/>
              <a:t>risk</a:t>
            </a:r>
            <a:r>
              <a:rPr lang="hr-BA" i="1" dirty="0"/>
              <a:t> </a:t>
            </a:r>
            <a:r>
              <a:rPr lang="hr-BA" i="1" dirty="0" err="1"/>
              <a:t>of</a:t>
            </a:r>
            <a:r>
              <a:rPr lang="hr-BA" i="1" dirty="0"/>
              <a:t> </a:t>
            </a:r>
            <a:r>
              <a:rPr lang="hr-BA" i="1" dirty="0" err="1"/>
              <a:t>code</a:t>
            </a:r>
            <a:r>
              <a:rPr lang="hr-BA" i="1" dirty="0"/>
              <a:t> </a:t>
            </a:r>
            <a:r>
              <a:rPr lang="hr-BA" i="1" dirty="0" err="1"/>
              <a:t>changes</a:t>
            </a:r>
            <a:endParaRPr lang="hr-HR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ISTE-121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A22F7-4CEC-9042-BB00-B83925278AF0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152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BA" sz="1400" dirty="0" err="1"/>
              <a:t>The</a:t>
            </a:r>
            <a:r>
              <a:rPr lang="hr-BA" sz="1400" dirty="0"/>
              <a:t> Big Picture</a:t>
            </a:r>
          </a:p>
          <a:p>
            <a:r>
              <a:rPr lang="hr-BA" sz="1400" dirty="0" err="1"/>
              <a:t>By</a:t>
            </a:r>
            <a:r>
              <a:rPr lang="hr-BA" sz="1400" dirty="0"/>
              <a:t> </a:t>
            </a:r>
            <a:r>
              <a:rPr lang="hr-BA" sz="1400" dirty="0" err="1"/>
              <a:t>Jason</a:t>
            </a:r>
            <a:r>
              <a:rPr lang="hr-BA" sz="1400" dirty="0"/>
              <a:t> </a:t>
            </a:r>
            <a:r>
              <a:rPr lang="hr-BA" sz="1400" dirty="0" err="1"/>
              <a:t>Olson</a:t>
            </a:r>
            <a:endParaRPr lang="hr-BA" sz="1400" dirty="0"/>
          </a:p>
          <a:p>
            <a:r>
              <a:rPr lang="hr-BA" sz="1400" dirty="0" err="1"/>
              <a:t>PluralSight</a:t>
            </a:r>
            <a:endParaRPr lang="hr-HR" sz="1400" dirty="0"/>
          </a:p>
        </p:txBody>
      </p:sp>
    </p:spTree>
    <p:extLst>
      <p:ext uri="{BB962C8B-B14F-4D97-AF65-F5344CB8AC3E}">
        <p14:creationId xmlns:p14="http://schemas.microsoft.com/office/powerpoint/2010/main" val="18352226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57200"/>
            <a:ext cx="2438400" cy="304800"/>
          </a:xfrm>
        </p:spPr>
        <p:txBody>
          <a:bodyPr/>
          <a:lstStyle/>
          <a:p>
            <a:r>
              <a:rPr lang="hr-BA" sz="2400" dirty="0" err="1"/>
              <a:t>Software</a:t>
            </a:r>
            <a:r>
              <a:rPr lang="hr-BA" sz="2400" dirty="0"/>
              <a:t> </a:t>
            </a:r>
            <a:r>
              <a:rPr lang="hr-BA" sz="2400" dirty="0" err="1"/>
              <a:t>Entropy</a:t>
            </a:r>
            <a:endParaRPr lang="hr-H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ISTE-121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A22F7-4CEC-9042-BB00-B83925278AF0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1026" name="Picture 2" descr="Image of a complex system many elements and connect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257" y="7256"/>
            <a:ext cx="6850743" cy="685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133600" y="6488667"/>
            <a:ext cx="670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1800" dirty="0">
                <a:hlinkClick r:id="rId4"/>
              </a:rPr>
              <a:t>https://www.toptal.com/software/software-entropy-explained</a:t>
            </a:r>
            <a:endParaRPr lang="hr-HR" sz="1800" dirty="0"/>
          </a:p>
        </p:txBody>
      </p:sp>
    </p:spTree>
    <p:extLst>
      <p:ext uri="{BB962C8B-B14F-4D97-AF65-F5344CB8AC3E}">
        <p14:creationId xmlns:p14="http://schemas.microsoft.com/office/powerpoint/2010/main" val="30190468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 err="1"/>
              <a:t>Legacy</a:t>
            </a:r>
            <a:r>
              <a:rPr lang="hr-BA" dirty="0"/>
              <a:t> </a:t>
            </a:r>
            <a:r>
              <a:rPr lang="hr-BA" dirty="0" err="1"/>
              <a:t>Code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BA" dirty="0"/>
              <a:t>„</a:t>
            </a:r>
            <a:r>
              <a:rPr lang="hr-BA" dirty="0" err="1"/>
              <a:t>source</a:t>
            </a:r>
            <a:r>
              <a:rPr lang="hr-BA" dirty="0"/>
              <a:t> </a:t>
            </a:r>
            <a:r>
              <a:rPr lang="hr-BA" dirty="0" err="1"/>
              <a:t>code</a:t>
            </a:r>
            <a:r>
              <a:rPr lang="hr-BA" dirty="0"/>
              <a:t> </a:t>
            </a:r>
            <a:r>
              <a:rPr lang="hr-BA" dirty="0" err="1"/>
              <a:t>inherited</a:t>
            </a:r>
            <a:r>
              <a:rPr lang="hr-BA" dirty="0"/>
              <a:t> </a:t>
            </a:r>
            <a:r>
              <a:rPr lang="hr-BA" dirty="0" err="1"/>
              <a:t>from</a:t>
            </a:r>
            <a:r>
              <a:rPr lang="hr-BA" dirty="0"/>
              <a:t> </a:t>
            </a:r>
            <a:r>
              <a:rPr lang="hr-BA" dirty="0" err="1"/>
              <a:t>someone</a:t>
            </a:r>
            <a:r>
              <a:rPr lang="hr-BA" dirty="0"/>
              <a:t> </a:t>
            </a:r>
            <a:r>
              <a:rPr lang="hr-BA" dirty="0" err="1"/>
              <a:t>else</a:t>
            </a:r>
            <a:r>
              <a:rPr lang="hr-BA" dirty="0"/>
              <a:t>”</a:t>
            </a:r>
          </a:p>
          <a:p>
            <a:r>
              <a:rPr lang="hr-BA" dirty="0"/>
              <a:t>„</a:t>
            </a:r>
            <a:r>
              <a:rPr lang="hr-BA" dirty="0" err="1"/>
              <a:t>source</a:t>
            </a:r>
            <a:r>
              <a:rPr lang="hr-BA" dirty="0"/>
              <a:t> </a:t>
            </a:r>
            <a:r>
              <a:rPr lang="hr-BA" dirty="0" err="1"/>
              <a:t>code</a:t>
            </a:r>
            <a:r>
              <a:rPr lang="hr-BA" dirty="0"/>
              <a:t> </a:t>
            </a:r>
            <a:r>
              <a:rPr lang="hr-BA" dirty="0" err="1"/>
              <a:t>inherited</a:t>
            </a:r>
            <a:r>
              <a:rPr lang="hr-BA" dirty="0"/>
              <a:t> </a:t>
            </a:r>
            <a:r>
              <a:rPr lang="hr-BA" dirty="0" err="1"/>
              <a:t>from</a:t>
            </a:r>
            <a:r>
              <a:rPr lang="hr-BA" dirty="0"/>
              <a:t> </a:t>
            </a:r>
            <a:r>
              <a:rPr lang="hr-BA" dirty="0" err="1"/>
              <a:t>an</a:t>
            </a:r>
            <a:r>
              <a:rPr lang="hr-BA" dirty="0"/>
              <a:t> </a:t>
            </a:r>
            <a:r>
              <a:rPr lang="hr-BA" dirty="0" err="1"/>
              <a:t>older</a:t>
            </a:r>
            <a:r>
              <a:rPr lang="hr-BA" dirty="0"/>
              <a:t> </a:t>
            </a:r>
            <a:r>
              <a:rPr lang="hr-BA" dirty="0" err="1"/>
              <a:t>version</a:t>
            </a:r>
            <a:r>
              <a:rPr lang="hr-BA" dirty="0"/>
              <a:t>”</a:t>
            </a:r>
          </a:p>
          <a:p>
            <a:r>
              <a:rPr lang="hr-BA" dirty="0"/>
              <a:t>„</a:t>
            </a:r>
            <a:r>
              <a:rPr lang="hr-BA" dirty="0" err="1"/>
              <a:t>code</a:t>
            </a:r>
            <a:r>
              <a:rPr lang="hr-BA" dirty="0"/>
              <a:t> </a:t>
            </a:r>
            <a:r>
              <a:rPr lang="hr-BA" dirty="0" err="1"/>
              <a:t>withouth</a:t>
            </a:r>
            <a:r>
              <a:rPr lang="hr-BA" dirty="0"/>
              <a:t> </a:t>
            </a:r>
            <a:r>
              <a:rPr lang="hr-BA" dirty="0" err="1"/>
              <a:t>tests</a:t>
            </a:r>
            <a:r>
              <a:rPr lang="hr-BA" dirty="0"/>
              <a:t>”</a:t>
            </a:r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ISTE-121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A22F7-4CEC-9042-BB00-B83925278AF0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1026" name="Picture 2" descr="Slikovni rezultat za working effectively with legacy code pd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657600"/>
            <a:ext cx="196257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0" y="0"/>
            <a:ext cx="152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BA" sz="1400" dirty="0" err="1"/>
              <a:t>The</a:t>
            </a:r>
            <a:r>
              <a:rPr lang="hr-BA" sz="1400" dirty="0"/>
              <a:t> Big Picture</a:t>
            </a:r>
          </a:p>
          <a:p>
            <a:r>
              <a:rPr lang="hr-BA" sz="1400" dirty="0" err="1"/>
              <a:t>By</a:t>
            </a:r>
            <a:r>
              <a:rPr lang="hr-BA" sz="1400" dirty="0"/>
              <a:t> </a:t>
            </a:r>
            <a:r>
              <a:rPr lang="hr-BA" sz="1400" dirty="0" err="1"/>
              <a:t>Jason</a:t>
            </a:r>
            <a:r>
              <a:rPr lang="hr-BA" sz="1400" dirty="0"/>
              <a:t> </a:t>
            </a:r>
            <a:r>
              <a:rPr lang="hr-BA" sz="1400" dirty="0" err="1"/>
              <a:t>Olson</a:t>
            </a:r>
            <a:endParaRPr lang="hr-BA" sz="1400" dirty="0"/>
          </a:p>
          <a:p>
            <a:r>
              <a:rPr lang="hr-BA" sz="1400" dirty="0" err="1"/>
              <a:t>PluralSight</a:t>
            </a:r>
            <a:endParaRPr lang="hr-HR" sz="1400" dirty="0"/>
          </a:p>
        </p:txBody>
      </p:sp>
    </p:spTree>
    <p:extLst>
      <p:ext uri="{BB962C8B-B14F-4D97-AF65-F5344CB8AC3E}">
        <p14:creationId xmlns:p14="http://schemas.microsoft.com/office/powerpoint/2010/main" val="2798240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 err="1"/>
              <a:t>The</a:t>
            </a:r>
            <a:r>
              <a:rPr lang="hr-BA" dirty="0"/>
              <a:t> </a:t>
            </a:r>
            <a:r>
              <a:rPr lang="hr-BA" dirty="0" err="1"/>
              <a:t>Need</a:t>
            </a:r>
            <a:r>
              <a:rPr lang="hr-BA" dirty="0"/>
              <a:t> for </a:t>
            </a:r>
            <a:r>
              <a:rPr lang="hr-BA" dirty="0" err="1"/>
              <a:t>Testing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BA" sz="2800" dirty="0" err="1"/>
              <a:t>Average</a:t>
            </a:r>
            <a:r>
              <a:rPr lang="hr-BA" sz="2800" dirty="0"/>
              <a:t> </a:t>
            </a:r>
            <a:r>
              <a:rPr lang="hr-BA" sz="2800" dirty="0" err="1"/>
              <a:t>software</a:t>
            </a:r>
            <a:r>
              <a:rPr lang="hr-BA" sz="2800" dirty="0"/>
              <a:t> </a:t>
            </a:r>
            <a:r>
              <a:rPr lang="hr-BA" sz="2800" dirty="0" err="1"/>
              <a:t>contains</a:t>
            </a:r>
            <a:r>
              <a:rPr lang="hr-BA" sz="2800" dirty="0"/>
              <a:t> one major </a:t>
            </a:r>
            <a:r>
              <a:rPr lang="hr-BA" sz="2800" dirty="0" err="1"/>
              <a:t>error</a:t>
            </a:r>
            <a:r>
              <a:rPr lang="hr-BA" sz="2800" dirty="0"/>
              <a:t> for </a:t>
            </a:r>
            <a:r>
              <a:rPr lang="hr-BA" sz="2800" dirty="0" err="1"/>
              <a:t>every</a:t>
            </a:r>
            <a:r>
              <a:rPr lang="hr-BA" sz="2800" dirty="0"/>
              <a:t> 1,500 </a:t>
            </a:r>
            <a:r>
              <a:rPr lang="hr-BA" sz="2800" dirty="0" err="1"/>
              <a:t>lines</a:t>
            </a:r>
            <a:r>
              <a:rPr lang="hr-BA" sz="2800" dirty="0"/>
              <a:t> </a:t>
            </a:r>
            <a:r>
              <a:rPr lang="hr-BA" sz="2800" dirty="0" err="1"/>
              <a:t>of</a:t>
            </a:r>
            <a:r>
              <a:rPr lang="hr-BA" sz="2800" dirty="0"/>
              <a:t> </a:t>
            </a:r>
            <a:r>
              <a:rPr lang="hr-BA" sz="2800" dirty="0" err="1"/>
              <a:t>code</a:t>
            </a:r>
            <a:endParaRPr lang="hr-BA" sz="2800" dirty="0"/>
          </a:p>
          <a:p>
            <a:r>
              <a:rPr lang="hr-BA" sz="2800" dirty="0"/>
              <a:t>Major </a:t>
            </a:r>
            <a:r>
              <a:rPr lang="hr-BA" sz="2800" dirty="0" err="1"/>
              <a:t>operating</a:t>
            </a:r>
            <a:r>
              <a:rPr lang="hr-BA" sz="2800" dirty="0"/>
              <a:t> </a:t>
            </a:r>
            <a:r>
              <a:rPr lang="hr-BA" sz="2800" dirty="0" err="1"/>
              <a:t>systems</a:t>
            </a:r>
            <a:r>
              <a:rPr lang="hr-BA" sz="2800" dirty="0"/>
              <a:t> </a:t>
            </a:r>
            <a:r>
              <a:rPr lang="hr-BA" sz="2800" dirty="0" err="1"/>
              <a:t>can</a:t>
            </a:r>
            <a:r>
              <a:rPr lang="hr-BA" sz="2800" dirty="0"/>
              <a:t> </a:t>
            </a:r>
            <a:r>
              <a:rPr lang="hr-BA" sz="2800" dirty="0" err="1"/>
              <a:t>have</a:t>
            </a:r>
            <a:r>
              <a:rPr lang="hr-BA" sz="2800" dirty="0"/>
              <a:t> </a:t>
            </a:r>
            <a:r>
              <a:rPr lang="hr-BA" sz="2800" dirty="0" err="1"/>
              <a:t>over</a:t>
            </a:r>
            <a:r>
              <a:rPr lang="hr-BA" sz="2800" dirty="0"/>
              <a:t> 8,000,</a:t>
            </a:r>
            <a:r>
              <a:rPr lang="hr-BA" sz="2800" dirty="0" err="1"/>
              <a:t>000</a:t>
            </a:r>
            <a:r>
              <a:rPr lang="hr-BA" sz="2800" dirty="0"/>
              <a:t> </a:t>
            </a:r>
            <a:r>
              <a:rPr lang="hr-BA" sz="2800" dirty="0" err="1"/>
              <a:t>lines</a:t>
            </a:r>
            <a:r>
              <a:rPr lang="hr-BA" sz="2800" dirty="0"/>
              <a:t> </a:t>
            </a:r>
            <a:r>
              <a:rPr lang="hr-BA" sz="2800" dirty="0" err="1"/>
              <a:t>of</a:t>
            </a:r>
            <a:r>
              <a:rPr lang="hr-BA" sz="2800" dirty="0"/>
              <a:t> </a:t>
            </a:r>
            <a:r>
              <a:rPr lang="hr-BA" sz="2800" dirty="0" err="1"/>
              <a:t>code</a:t>
            </a:r>
            <a:endParaRPr lang="hr-BA" sz="2800" dirty="0"/>
          </a:p>
          <a:p>
            <a:pPr lvl="1"/>
            <a:r>
              <a:rPr lang="hr-BA" sz="2400" dirty="0" err="1"/>
              <a:t>That</a:t>
            </a:r>
            <a:r>
              <a:rPr lang="hr-BA" sz="2400" dirty="0"/>
              <a:t> </a:t>
            </a:r>
            <a:r>
              <a:rPr lang="hr-BA" sz="2400" dirty="0" err="1"/>
              <a:t>means</a:t>
            </a:r>
            <a:r>
              <a:rPr lang="hr-BA" sz="2400" dirty="0"/>
              <a:t> </a:t>
            </a:r>
            <a:r>
              <a:rPr lang="hr-BA" sz="2400" dirty="0" err="1"/>
              <a:t>the</a:t>
            </a:r>
            <a:r>
              <a:rPr lang="hr-BA" sz="2400" dirty="0"/>
              <a:t> </a:t>
            </a:r>
            <a:r>
              <a:rPr lang="hr-BA" sz="2400" dirty="0" err="1"/>
              <a:t>have</a:t>
            </a:r>
            <a:r>
              <a:rPr lang="hr-BA" sz="2400" dirty="0"/>
              <a:t> </a:t>
            </a:r>
            <a:r>
              <a:rPr lang="hr-BA" sz="2400" dirty="0" err="1"/>
              <a:t>about</a:t>
            </a:r>
            <a:r>
              <a:rPr lang="hr-BA" sz="2400" dirty="0"/>
              <a:t> 5300 major </a:t>
            </a:r>
            <a:r>
              <a:rPr lang="hr-BA" sz="2400" dirty="0" err="1"/>
              <a:t>errors</a:t>
            </a:r>
            <a:r>
              <a:rPr lang="hr-BA" sz="2400" dirty="0"/>
              <a:t> </a:t>
            </a:r>
            <a:r>
              <a:rPr lang="hr-BA" sz="2400" dirty="0" err="1"/>
              <a:t>embedded</a:t>
            </a:r>
            <a:r>
              <a:rPr lang="hr-BA" sz="2400" dirty="0"/>
              <a:t> </a:t>
            </a:r>
            <a:r>
              <a:rPr lang="hr-BA" sz="2400" dirty="0" err="1"/>
              <a:t>in</a:t>
            </a:r>
            <a:r>
              <a:rPr lang="hr-BA" sz="2400" dirty="0"/>
              <a:t> </a:t>
            </a:r>
            <a:r>
              <a:rPr lang="hr-BA" sz="2400" dirty="0" err="1"/>
              <a:t>that</a:t>
            </a:r>
            <a:r>
              <a:rPr lang="hr-BA" sz="2400" dirty="0"/>
              <a:t> </a:t>
            </a:r>
            <a:r>
              <a:rPr lang="hr-BA" sz="2400" dirty="0" err="1"/>
              <a:t>code</a:t>
            </a:r>
            <a:endParaRPr lang="hr-BA" sz="2400" dirty="0"/>
          </a:p>
          <a:p>
            <a:r>
              <a:rPr lang="hr-BA" sz="2800" dirty="0" err="1"/>
              <a:t>Software</a:t>
            </a:r>
            <a:r>
              <a:rPr lang="hr-BA" sz="2800" dirty="0"/>
              <a:t> </a:t>
            </a:r>
            <a:r>
              <a:rPr lang="hr-BA" sz="2800" dirty="0" err="1"/>
              <a:t>runs</a:t>
            </a:r>
            <a:r>
              <a:rPr lang="hr-BA" sz="2800" dirty="0"/>
              <a:t> </a:t>
            </a:r>
            <a:r>
              <a:rPr lang="hr-BA" sz="2800" dirty="0" err="1"/>
              <a:t>life</a:t>
            </a:r>
            <a:r>
              <a:rPr lang="hr-BA" sz="2800" dirty="0"/>
              <a:t> </a:t>
            </a:r>
            <a:r>
              <a:rPr lang="hr-BA" sz="2800" dirty="0" err="1"/>
              <a:t>critical</a:t>
            </a:r>
            <a:r>
              <a:rPr lang="hr-BA" sz="2800" dirty="0"/>
              <a:t> </a:t>
            </a:r>
            <a:r>
              <a:rPr lang="hr-BA" sz="2800" dirty="0" err="1"/>
              <a:t>operations</a:t>
            </a:r>
            <a:r>
              <a:rPr lang="hr-BA" sz="2800" dirty="0"/>
              <a:t> </a:t>
            </a:r>
            <a:r>
              <a:rPr lang="hr-BA" sz="2800" dirty="0" err="1"/>
              <a:t>such</a:t>
            </a:r>
            <a:r>
              <a:rPr lang="hr-BA" sz="2800" dirty="0"/>
              <a:t> as </a:t>
            </a:r>
            <a:r>
              <a:rPr lang="hr-BA" sz="2800" dirty="0" err="1"/>
              <a:t>nuclear</a:t>
            </a:r>
            <a:r>
              <a:rPr lang="hr-BA" sz="2800" dirty="0"/>
              <a:t> </a:t>
            </a:r>
            <a:r>
              <a:rPr lang="hr-BA" sz="2800" dirty="0" err="1"/>
              <a:t>power</a:t>
            </a:r>
            <a:r>
              <a:rPr lang="hr-BA" sz="2800" dirty="0"/>
              <a:t> </a:t>
            </a:r>
            <a:r>
              <a:rPr lang="hr-BA" sz="2800" dirty="0" err="1"/>
              <a:t>plants</a:t>
            </a:r>
            <a:r>
              <a:rPr lang="hr-BA" sz="2800" dirty="0"/>
              <a:t> </a:t>
            </a:r>
            <a:r>
              <a:rPr lang="hr-BA" sz="2800" dirty="0" err="1"/>
              <a:t>and</a:t>
            </a:r>
            <a:r>
              <a:rPr lang="hr-BA" sz="2800" dirty="0"/>
              <a:t> </a:t>
            </a:r>
            <a:r>
              <a:rPr lang="hr-BA" sz="2800" dirty="0" err="1"/>
              <a:t>medical</a:t>
            </a:r>
            <a:r>
              <a:rPr lang="hr-BA" sz="2800" dirty="0"/>
              <a:t> </a:t>
            </a:r>
            <a:r>
              <a:rPr lang="hr-BA" sz="2800" dirty="0" err="1"/>
              <a:t>devices</a:t>
            </a:r>
            <a:endParaRPr lang="hr-HR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ISTE-121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A22F7-4CEC-9042-BB00-B83925278AF0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245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/>
              <a:t>Test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05000"/>
            <a:ext cx="7772400" cy="2438400"/>
          </a:xfrm>
        </p:spPr>
        <p:txBody>
          <a:bodyPr/>
          <a:lstStyle/>
          <a:p>
            <a:r>
              <a:rPr lang="hr-BA" dirty="0"/>
              <a:t>„A procedure </a:t>
            </a:r>
            <a:r>
              <a:rPr lang="hr-BA" dirty="0" err="1"/>
              <a:t>intended</a:t>
            </a:r>
            <a:r>
              <a:rPr lang="hr-BA" dirty="0"/>
              <a:t> to </a:t>
            </a:r>
            <a:r>
              <a:rPr lang="hr-BA" dirty="0" err="1"/>
              <a:t>establish</a:t>
            </a:r>
            <a:r>
              <a:rPr lang="hr-BA" dirty="0"/>
              <a:t> </a:t>
            </a:r>
            <a:r>
              <a:rPr lang="hr-BA" dirty="0" err="1"/>
              <a:t>the</a:t>
            </a:r>
            <a:r>
              <a:rPr lang="hr-BA" dirty="0"/>
              <a:t> </a:t>
            </a:r>
            <a:r>
              <a:rPr lang="hr-BA" dirty="0" err="1"/>
              <a:t>quality</a:t>
            </a:r>
            <a:r>
              <a:rPr lang="hr-BA" dirty="0"/>
              <a:t>, </a:t>
            </a:r>
            <a:r>
              <a:rPr lang="hr-BA" dirty="0" err="1"/>
              <a:t>performance</a:t>
            </a:r>
            <a:r>
              <a:rPr lang="hr-BA" dirty="0"/>
              <a:t>, or </a:t>
            </a:r>
            <a:r>
              <a:rPr lang="hr-BA" dirty="0" err="1"/>
              <a:t>reability</a:t>
            </a:r>
            <a:r>
              <a:rPr lang="hr-BA" dirty="0"/>
              <a:t> </a:t>
            </a:r>
            <a:r>
              <a:rPr lang="hr-BA" dirty="0" err="1"/>
              <a:t>of</a:t>
            </a:r>
            <a:r>
              <a:rPr lang="hr-BA" dirty="0"/>
              <a:t> </a:t>
            </a:r>
            <a:r>
              <a:rPr lang="hr-BA" dirty="0" err="1"/>
              <a:t>something</a:t>
            </a:r>
            <a:r>
              <a:rPr lang="hr-BA" dirty="0"/>
              <a:t>, </a:t>
            </a:r>
            <a:r>
              <a:rPr lang="hr-BA" dirty="0" err="1"/>
              <a:t>especially</a:t>
            </a:r>
            <a:r>
              <a:rPr lang="hr-BA" dirty="0"/>
              <a:t> </a:t>
            </a:r>
            <a:r>
              <a:rPr lang="hr-BA" dirty="0" err="1"/>
              <a:t>before</a:t>
            </a:r>
            <a:r>
              <a:rPr lang="hr-BA" dirty="0"/>
              <a:t> </a:t>
            </a:r>
            <a:r>
              <a:rPr lang="hr-BA" dirty="0" err="1"/>
              <a:t>it</a:t>
            </a:r>
            <a:r>
              <a:rPr lang="hr-BA" dirty="0"/>
              <a:t> is </a:t>
            </a:r>
            <a:r>
              <a:rPr lang="hr-BA" dirty="0" err="1"/>
              <a:t>taken</a:t>
            </a:r>
            <a:r>
              <a:rPr lang="hr-BA" dirty="0"/>
              <a:t> </a:t>
            </a:r>
            <a:r>
              <a:rPr lang="hr-BA" dirty="0" err="1"/>
              <a:t>into</a:t>
            </a:r>
            <a:r>
              <a:rPr lang="hr-BA" dirty="0"/>
              <a:t> </a:t>
            </a:r>
            <a:r>
              <a:rPr lang="hr-BA" dirty="0" err="1"/>
              <a:t>widespread</a:t>
            </a:r>
            <a:r>
              <a:rPr lang="hr-BA" dirty="0"/>
              <a:t> use”</a:t>
            </a:r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ISTE-121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A22F7-4CEC-9042-BB00-B83925278AF0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81000" y="4495800"/>
            <a:ext cx="2438400" cy="1143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BA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Satisfies</a:t>
            </a:r>
            <a:r>
              <a:rPr kumimoji="0" lang="hr-BA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BA" sz="24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requirements</a:t>
            </a:r>
            <a:endParaRPr kumimoji="0" lang="hr-H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124200" y="4495800"/>
            <a:ext cx="2971800" cy="1143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BA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Responds</a:t>
            </a:r>
            <a:r>
              <a:rPr kumimoji="0" lang="hr-B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 </a:t>
            </a:r>
            <a:r>
              <a:rPr kumimoji="0" lang="hr-BA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correctly</a:t>
            </a:r>
            <a:r>
              <a:rPr kumimoji="0" lang="hr-BA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BA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to all </a:t>
            </a:r>
            <a:r>
              <a:rPr kumimoji="0" lang="hr-BA" sz="24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input</a:t>
            </a:r>
            <a:endParaRPr kumimoji="0" lang="hr-H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324600" y="4495800"/>
            <a:ext cx="2438400" cy="1143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BA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Acceptable</a:t>
            </a:r>
            <a:r>
              <a:rPr kumimoji="0" lang="hr-B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r-BA" dirty="0" err="1">
                <a:solidFill>
                  <a:schemeClr val="tx1"/>
                </a:solidFill>
                <a:latin typeface="Tahoma" pitchFamily="34" charset="0"/>
              </a:rPr>
              <a:t>performance</a:t>
            </a:r>
            <a:endParaRPr kumimoji="0" lang="hr-H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0"/>
            <a:ext cx="152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BA" sz="1400" dirty="0" err="1"/>
              <a:t>The</a:t>
            </a:r>
            <a:r>
              <a:rPr lang="hr-BA" sz="1400" dirty="0"/>
              <a:t> Big Picture</a:t>
            </a:r>
          </a:p>
          <a:p>
            <a:r>
              <a:rPr lang="hr-BA" sz="1400" dirty="0" err="1"/>
              <a:t>By</a:t>
            </a:r>
            <a:r>
              <a:rPr lang="hr-BA" sz="1400" dirty="0"/>
              <a:t> </a:t>
            </a:r>
            <a:r>
              <a:rPr lang="hr-BA" sz="1400" dirty="0" err="1"/>
              <a:t>Jason</a:t>
            </a:r>
            <a:r>
              <a:rPr lang="hr-BA" sz="1400" dirty="0"/>
              <a:t> </a:t>
            </a:r>
            <a:r>
              <a:rPr lang="hr-BA" sz="1400" dirty="0" err="1"/>
              <a:t>Olson</a:t>
            </a:r>
            <a:endParaRPr lang="hr-BA" sz="1400" dirty="0"/>
          </a:p>
          <a:p>
            <a:r>
              <a:rPr lang="hr-BA" sz="1400" dirty="0" err="1"/>
              <a:t>PluralSight</a:t>
            </a:r>
            <a:endParaRPr lang="hr-HR" sz="1400" dirty="0"/>
          </a:p>
        </p:txBody>
      </p:sp>
    </p:spTree>
    <p:extLst>
      <p:ext uri="{BB962C8B-B14F-4D97-AF65-F5344CB8AC3E}">
        <p14:creationId xmlns:p14="http://schemas.microsoft.com/office/powerpoint/2010/main" val="196464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/>
              <a:t>Test </a:t>
            </a:r>
            <a:r>
              <a:rPr lang="hr-BA" dirty="0" err="1"/>
              <a:t>Driven</a:t>
            </a:r>
            <a:r>
              <a:rPr lang="hr-BA" dirty="0"/>
              <a:t> </a:t>
            </a:r>
            <a:r>
              <a:rPr lang="hr-BA" dirty="0" err="1"/>
              <a:t>Development</a:t>
            </a:r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ISTE-121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A22F7-4CEC-9042-BB00-B83925278AF0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410857" y="2042886"/>
            <a:ext cx="2198914" cy="685800"/>
          </a:xfrm>
          <a:prstGeom prst="rect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B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Red</a:t>
            </a:r>
            <a:endParaRPr kumimoji="0" lang="hr-H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486400" y="3352800"/>
            <a:ext cx="2198914" cy="685800"/>
          </a:xfrm>
          <a:prstGeom prst="rect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B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Green</a:t>
            </a:r>
            <a:endParaRPr kumimoji="0" lang="hr-H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524000" y="3352800"/>
            <a:ext cx="2198914" cy="685800"/>
          </a:xfrm>
          <a:prstGeom prst="rect">
            <a:avLst/>
          </a:prstGeom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BA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Refactor</a:t>
            </a:r>
            <a:endParaRPr kumimoji="0" lang="hr-H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>
            <a:off x="4038600" y="3695700"/>
            <a:ext cx="1295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2623457" y="2514600"/>
            <a:ext cx="653143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5791200" y="2385786"/>
            <a:ext cx="914400" cy="8146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800100" y="4343400"/>
            <a:ext cx="7772400" cy="1790700"/>
          </a:xfrm>
        </p:spPr>
        <p:txBody>
          <a:bodyPr/>
          <a:lstStyle/>
          <a:p>
            <a:r>
              <a:rPr lang="hr-BA" dirty="0">
                <a:solidFill>
                  <a:srgbClr val="FF0000"/>
                </a:solidFill>
              </a:rPr>
              <a:t>Red </a:t>
            </a:r>
            <a:r>
              <a:rPr lang="hr-BA" dirty="0"/>
              <a:t>– </a:t>
            </a:r>
            <a:r>
              <a:rPr lang="hr-BA" dirty="0" err="1"/>
              <a:t>Write</a:t>
            </a:r>
            <a:r>
              <a:rPr lang="hr-BA" dirty="0"/>
              <a:t> test </a:t>
            </a:r>
            <a:r>
              <a:rPr lang="hr-BA" dirty="0" err="1"/>
              <a:t>that</a:t>
            </a:r>
            <a:r>
              <a:rPr lang="hr-BA" dirty="0"/>
              <a:t> </a:t>
            </a:r>
            <a:r>
              <a:rPr lang="hr-BA" dirty="0" err="1"/>
              <a:t>fails</a:t>
            </a:r>
            <a:endParaRPr lang="hr-BA" dirty="0"/>
          </a:p>
          <a:p>
            <a:r>
              <a:rPr lang="hr-BA" dirty="0">
                <a:solidFill>
                  <a:srgbClr val="92D050"/>
                </a:solidFill>
              </a:rPr>
              <a:t>Green </a:t>
            </a:r>
            <a:r>
              <a:rPr lang="hr-BA" dirty="0"/>
              <a:t>– </a:t>
            </a:r>
            <a:r>
              <a:rPr lang="hr-BA" dirty="0" err="1"/>
              <a:t>Make</a:t>
            </a:r>
            <a:r>
              <a:rPr lang="hr-BA" dirty="0"/>
              <a:t> test </a:t>
            </a:r>
            <a:r>
              <a:rPr lang="hr-BA" dirty="0" err="1"/>
              <a:t>pass</a:t>
            </a:r>
            <a:endParaRPr lang="hr-BA" dirty="0"/>
          </a:p>
          <a:p>
            <a:r>
              <a:rPr lang="hr-BA" dirty="0" err="1"/>
              <a:t>Refactor</a:t>
            </a:r>
            <a:r>
              <a:rPr lang="hr-BA" dirty="0"/>
              <a:t> – </a:t>
            </a:r>
            <a:r>
              <a:rPr lang="hr-BA" dirty="0" err="1"/>
              <a:t>Refactor</a:t>
            </a:r>
            <a:r>
              <a:rPr lang="hr-BA" dirty="0"/>
              <a:t>/</a:t>
            </a:r>
            <a:r>
              <a:rPr lang="hr-BA" dirty="0" err="1"/>
              <a:t>cleanup</a:t>
            </a:r>
            <a:r>
              <a:rPr lang="hr-BA" dirty="0"/>
              <a:t> </a:t>
            </a:r>
            <a:r>
              <a:rPr lang="hr-BA" dirty="0" err="1"/>
              <a:t>code</a:t>
            </a:r>
            <a:endParaRPr lang="hr-HR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0"/>
            <a:ext cx="152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BA" sz="1400" dirty="0" err="1"/>
              <a:t>The</a:t>
            </a:r>
            <a:r>
              <a:rPr lang="hr-BA" sz="1400" dirty="0"/>
              <a:t> Big Picture</a:t>
            </a:r>
          </a:p>
          <a:p>
            <a:r>
              <a:rPr lang="hr-BA" sz="1400" dirty="0" err="1"/>
              <a:t>By</a:t>
            </a:r>
            <a:r>
              <a:rPr lang="hr-BA" sz="1400" dirty="0"/>
              <a:t> </a:t>
            </a:r>
            <a:r>
              <a:rPr lang="hr-BA" sz="1400" dirty="0" err="1"/>
              <a:t>Jason</a:t>
            </a:r>
            <a:r>
              <a:rPr lang="hr-BA" sz="1400" dirty="0"/>
              <a:t> </a:t>
            </a:r>
            <a:r>
              <a:rPr lang="hr-BA" sz="1400" dirty="0" err="1"/>
              <a:t>Olson</a:t>
            </a:r>
            <a:endParaRPr lang="hr-BA" sz="1400" dirty="0"/>
          </a:p>
          <a:p>
            <a:r>
              <a:rPr lang="hr-BA" sz="1400" dirty="0" err="1"/>
              <a:t>PluralSight</a:t>
            </a:r>
            <a:endParaRPr lang="hr-HR" sz="1400" dirty="0"/>
          </a:p>
        </p:txBody>
      </p:sp>
    </p:spTree>
    <p:extLst>
      <p:ext uri="{BB962C8B-B14F-4D97-AF65-F5344CB8AC3E}">
        <p14:creationId xmlns:p14="http://schemas.microsoft.com/office/powerpoint/2010/main" val="1176624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 err="1"/>
              <a:t>What</a:t>
            </a:r>
            <a:r>
              <a:rPr lang="hr-BA" dirty="0"/>
              <a:t> is a Jar file?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905000"/>
            <a:ext cx="7772400" cy="1371600"/>
          </a:xfrm>
        </p:spPr>
        <p:txBody>
          <a:bodyPr/>
          <a:lstStyle/>
          <a:p>
            <a:r>
              <a:rPr lang="hr-BA" dirty="0"/>
              <a:t>(WIKI) </a:t>
            </a:r>
            <a:r>
              <a:rPr lang="en-US" dirty="0"/>
              <a:t>A </a:t>
            </a:r>
            <a:r>
              <a:rPr lang="en-US" b="1" dirty="0"/>
              <a:t>JAR</a:t>
            </a:r>
            <a:r>
              <a:rPr lang="en-US" dirty="0"/>
              <a:t> (</a:t>
            </a:r>
            <a:r>
              <a:rPr lang="en-US" b="1" dirty="0"/>
              <a:t>J</a:t>
            </a:r>
            <a:r>
              <a:rPr lang="en-US" dirty="0"/>
              <a:t>ava </a:t>
            </a:r>
            <a:r>
              <a:rPr lang="en-US" b="1" dirty="0" err="1"/>
              <a:t>AR</a:t>
            </a:r>
            <a:r>
              <a:rPr lang="en-US" dirty="0" err="1"/>
              <a:t>chive</a:t>
            </a:r>
            <a:r>
              <a:rPr lang="en-US" dirty="0"/>
              <a:t>) is a </a:t>
            </a:r>
            <a:r>
              <a:rPr lang="en-US" dirty="0">
                <a:hlinkClick r:id="rId3" tooltip="Package format"/>
              </a:rPr>
              <a:t>package</a:t>
            </a:r>
            <a:r>
              <a:rPr lang="en-US" dirty="0"/>
              <a:t> </a:t>
            </a:r>
            <a:r>
              <a:rPr lang="en-US" dirty="0">
                <a:hlinkClick r:id="rId4" tooltip="File format"/>
              </a:rPr>
              <a:t>file format</a:t>
            </a:r>
            <a:r>
              <a:rPr lang="en-US" dirty="0"/>
              <a:t> typically used to aggregate many </a:t>
            </a:r>
            <a:r>
              <a:rPr lang="en-US" dirty="0">
                <a:hlinkClick r:id="rId5" tooltip="Java class file"/>
              </a:rPr>
              <a:t>Java class files</a:t>
            </a:r>
            <a:r>
              <a:rPr lang="en-US" dirty="0"/>
              <a:t> and associated </a:t>
            </a:r>
            <a:r>
              <a:rPr lang="en-US" dirty="0">
                <a:hlinkClick r:id="rId6" tooltip="Metadata"/>
              </a:rPr>
              <a:t>metadata</a:t>
            </a:r>
            <a:r>
              <a:rPr lang="hr-BA" dirty="0"/>
              <a:t> </a:t>
            </a:r>
            <a:r>
              <a:rPr lang="en-US" dirty="0"/>
              <a:t>and resources (text, images, etc.) into one file for distribution</a:t>
            </a:r>
            <a:endParaRPr lang="hr-BA" dirty="0"/>
          </a:p>
          <a:p>
            <a:r>
              <a:rPr lang="hr-BA" dirty="0"/>
              <a:t>Jar </a:t>
            </a:r>
            <a:r>
              <a:rPr lang="hr-BA" dirty="0" err="1"/>
              <a:t>uses</a:t>
            </a:r>
            <a:r>
              <a:rPr lang="hr-BA" dirty="0"/>
              <a:t> </a:t>
            </a:r>
            <a:r>
              <a:rPr lang="hr-BA" dirty="0" err="1"/>
              <a:t>the</a:t>
            </a:r>
            <a:r>
              <a:rPr lang="hr-BA" dirty="0"/>
              <a:t> </a:t>
            </a:r>
            <a:r>
              <a:rPr lang="hr-BA" dirty="0">
                <a:solidFill>
                  <a:srgbClr val="FF0000"/>
                </a:solidFill>
              </a:rPr>
              <a:t>ZIP</a:t>
            </a:r>
            <a:r>
              <a:rPr lang="hr-BA" dirty="0"/>
              <a:t> file format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1EE5E-3163-B140-8DF6-21A35A679DE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ISTE-121</a:t>
            </a: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 Department</a:t>
            </a:r>
          </a:p>
        </p:txBody>
      </p:sp>
      <p:pic>
        <p:nvPicPr>
          <p:cNvPr id="7" name="Picture 2" descr="Slikovni rezultat za Jar forma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4419600"/>
            <a:ext cx="1904999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 err="1"/>
              <a:t>Types</a:t>
            </a:r>
            <a:r>
              <a:rPr lang="hr-BA" dirty="0"/>
              <a:t> </a:t>
            </a:r>
            <a:r>
              <a:rPr lang="hr-BA" dirty="0" err="1"/>
              <a:t>of</a:t>
            </a:r>
            <a:r>
              <a:rPr lang="hr-BA" dirty="0"/>
              <a:t> </a:t>
            </a:r>
            <a:r>
              <a:rPr lang="hr-BA" dirty="0" err="1"/>
              <a:t>Testing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BA" dirty="0"/>
              <a:t>White </a:t>
            </a:r>
            <a:r>
              <a:rPr lang="hr-BA" dirty="0" err="1"/>
              <a:t>Box</a:t>
            </a:r>
            <a:r>
              <a:rPr lang="hr-BA" dirty="0"/>
              <a:t> </a:t>
            </a:r>
            <a:r>
              <a:rPr lang="hr-BA" dirty="0" err="1"/>
              <a:t>vs</a:t>
            </a:r>
            <a:r>
              <a:rPr lang="hr-BA" dirty="0"/>
              <a:t>. </a:t>
            </a:r>
            <a:r>
              <a:rPr lang="hr-BA" dirty="0" err="1"/>
              <a:t>Black</a:t>
            </a:r>
            <a:r>
              <a:rPr lang="hr-BA" dirty="0"/>
              <a:t> </a:t>
            </a:r>
            <a:r>
              <a:rPr lang="hr-BA" dirty="0" err="1"/>
              <a:t>Box</a:t>
            </a:r>
            <a:endParaRPr lang="hr-BA" dirty="0"/>
          </a:p>
          <a:p>
            <a:pPr lvl="1"/>
            <a:r>
              <a:rPr lang="hr-BA" dirty="0"/>
              <a:t>White </a:t>
            </a:r>
            <a:r>
              <a:rPr lang="hr-BA" dirty="0" err="1"/>
              <a:t>Box</a:t>
            </a:r>
            <a:r>
              <a:rPr lang="hr-BA" dirty="0"/>
              <a:t>:</a:t>
            </a:r>
          </a:p>
          <a:p>
            <a:pPr lvl="2"/>
            <a:r>
              <a:rPr lang="hr-BA" dirty="0" err="1"/>
              <a:t>Can</a:t>
            </a:r>
            <a:r>
              <a:rPr lang="hr-BA" dirty="0"/>
              <a:t> </a:t>
            </a:r>
            <a:r>
              <a:rPr lang="hr-BA" dirty="0" err="1"/>
              <a:t>see</a:t>
            </a:r>
            <a:r>
              <a:rPr lang="hr-BA" dirty="0"/>
              <a:t> </a:t>
            </a:r>
            <a:r>
              <a:rPr lang="hr-BA" dirty="0" err="1"/>
              <a:t>the</a:t>
            </a:r>
            <a:r>
              <a:rPr lang="hr-BA" dirty="0"/>
              <a:t> </a:t>
            </a:r>
            <a:r>
              <a:rPr lang="hr-BA" dirty="0" err="1"/>
              <a:t>code</a:t>
            </a:r>
            <a:endParaRPr lang="hr-BA" dirty="0"/>
          </a:p>
          <a:p>
            <a:pPr lvl="2"/>
            <a:r>
              <a:rPr lang="hr-BA" dirty="0" err="1"/>
              <a:t>Design</a:t>
            </a:r>
            <a:r>
              <a:rPr lang="hr-BA" dirty="0"/>
              <a:t> </a:t>
            </a:r>
            <a:r>
              <a:rPr lang="hr-BA" dirty="0" err="1"/>
              <a:t>tests</a:t>
            </a:r>
            <a:r>
              <a:rPr lang="hr-BA" dirty="0"/>
              <a:t> to </a:t>
            </a:r>
            <a:r>
              <a:rPr lang="hr-BA" dirty="0" err="1"/>
              <a:t>exercise</a:t>
            </a:r>
            <a:r>
              <a:rPr lang="hr-BA" dirty="0"/>
              <a:t> all </a:t>
            </a:r>
            <a:r>
              <a:rPr lang="hr-BA" dirty="0" err="1"/>
              <a:t>code</a:t>
            </a:r>
            <a:endParaRPr lang="hr-BA" dirty="0"/>
          </a:p>
          <a:p>
            <a:pPr lvl="1"/>
            <a:r>
              <a:rPr lang="hr-BA" dirty="0" err="1"/>
              <a:t>Black</a:t>
            </a:r>
            <a:r>
              <a:rPr lang="hr-BA" dirty="0"/>
              <a:t> box</a:t>
            </a:r>
          </a:p>
          <a:p>
            <a:pPr lvl="2"/>
            <a:r>
              <a:rPr lang="hr-BA" dirty="0" err="1"/>
              <a:t>Know</a:t>
            </a:r>
            <a:r>
              <a:rPr lang="hr-BA" dirty="0"/>
              <a:t> </a:t>
            </a:r>
            <a:r>
              <a:rPr lang="hr-BA" dirty="0" err="1"/>
              <a:t>the</a:t>
            </a:r>
            <a:r>
              <a:rPr lang="hr-BA" dirty="0"/>
              <a:t> </a:t>
            </a:r>
            <a:r>
              <a:rPr lang="hr-BA" dirty="0" err="1"/>
              <a:t>requirements</a:t>
            </a:r>
            <a:endParaRPr lang="hr-BA" dirty="0"/>
          </a:p>
          <a:p>
            <a:pPr lvl="2"/>
            <a:r>
              <a:rPr lang="hr-BA" dirty="0" err="1"/>
              <a:t>Design</a:t>
            </a:r>
            <a:r>
              <a:rPr lang="hr-BA" dirty="0"/>
              <a:t> test to </a:t>
            </a:r>
            <a:r>
              <a:rPr lang="hr-BA" dirty="0" err="1"/>
              <a:t>verify</a:t>
            </a:r>
            <a:r>
              <a:rPr lang="hr-BA" dirty="0"/>
              <a:t> </a:t>
            </a:r>
            <a:r>
              <a:rPr lang="hr-BA" dirty="0" err="1"/>
              <a:t>requirements</a:t>
            </a:r>
            <a:r>
              <a:rPr lang="hr-BA" dirty="0"/>
              <a:t> are </a:t>
            </a:r>
            <a:r>
              <a:rPr lang="hr-BA" dirty="0" err="1"/>
              <a:t>met</a:t>
            </a:r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ISTE-121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A22F7-4CEC-9042-BB00-B83925278AF0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279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 err="1"/>
              <a:t>Types</a:t>
            </a:r>
            <a:r>
              <a:rPr lang="hr-BA" dirty="0"/>
              <a:t> </a:t>
            </a:r>
            <a:r>
              <a:rPr lang="hr-BA" dirty="0" err="1"/>
              <a:t>of</a:t>
            </a:r>
            <a:r>
              <a:rPr lang="hr-BA" dirty="0"/>
              <a:t> </a:t>
            </a:r>
            <a:r>
              <a:rPr lang="hr-BA" dirty="0" err="1"/>
              <a:t>Testing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BA" dirty="0" err="1"/>
              <a:t>Unit</a:t>
            </a:r>
            <a:r>
              <a:rPr lang="hr-BA" dirty="0"/>
              <a:t> </a:t>
            </a:r>
            <a:r>
              <a:rPr lang="hr-BA" dirty="0" err="1"/>
              <a:t>Tests</a:t>
            </a:r>
            <a:endParaRPr lang="hr-BA" dirty="0"/>
          </a:p>
          <a:p>
            <a:pPr lvl="1"/>
            <a:r>
              <a:rPr lang="hr-BA" dirty="0" err="1"/>
              <a:t>Focus</a:t>
            </a:r>
            <a:r>
              <a:rPr lang="hr-BA" dirty="0"/>
              <a:t>: </a:t>
            </a:r>
            <a:r>
              <a:rPr lang="hr-BA" dirty="0" err="1"/>
              <a:t>making</a:t>
            </a:r>
            <a:r>
              <a:rPr lang="hr-BA" dirty="0"/>
              <a:t> sure </a:t>
            </a:r>
            <a:r>
              <a:rPr lang="hr-BA" dirty="0" err="1"/>
              <a:t>each</a:t>
            </a:r>
            <a:r>
              <a:rPr lang="hr-BA" dirty="0"/>
              <a:t> </a:t>
            </a:r>
            <a:r>
              <a:rPr lang="hr-BA" dirty="0" err="1"/>
              <a:t>unit</a:t>
            </a:r>
            <a:r>
              <a:rPr lang="hr-BA" dirty="0"/>
              <a:t> </a:t>
            </a:r>
            <a:r>
              <a:rPr lang="hr-BA" dirty="0" err="1"/>
              <a:t>of</a:t>
            </a:r>
            <a:r>
              <a:rPr lang="hr-BA" dirty="0"/>
              <a:t> </a:t>
            </a:r>
            <a:r>
              <a:rPr lang="hr-BA" dirty="0" err="1"/>
              <a:t>code</a:t>
            </a:r>
            <a:r>
              <a:rPr lang="hr-BA" dirty="0"/>
              <a:t> (</a:t>
            </a:r>
            <a:r>
              <a:rPr lang="hr-BA" dirty="0" err="1"/>
              <a:t>class</a:t>
            </a:r>
            <a:r>
              <a:rPr lang="hr-BA" dirty="0"/>
              <a:t> or </a:t>
            </a:r>
            <a:r>
              <a:rPr lang="hr-BA" dirty="0" err="1"/>
              <a:t>method</a:t>
            </a:r>
            <a:r>
              <a:rPr lang="hr-BA" dirty="0"/>
              <a:t>) </a:t>
            </a:r>
            <a:r>
              <a:rPr lang="hr-BA" dirty="0" err="1"/>
              <a:t>works</a:t>
            </a:r>
            <a:r>
              <a:rPr lang="hr-BA" dirty="0"/>
              <a:t> </a:t>
            </a:r>
            <a:r>
              <a:rPr lang="hr-BA" dirty="0" err="1"/>
              <a:t>correctly</a:t>
            </a:r>
            <a:r>
              <a:rPr lang="hr-BA" dirty="0"/>
              <a:t>)</a:t>
            </a:r>
          </a:p>
          <a:p>
            <a:r>
              <a:rPr lang="hr-BA" dirty="0" err="1"/>
              <a:t>Integration</a:t>
            </a:r>
            <a:r>
              <a:rPr lang="hr-BA" dirty="0"/>
              <a:t> </a:t>
            </a:r>
            <a:r>
              <a:rPr lang="hr-BA" dirty="0" err="1"/>
              <a:t>Tests</a:t>
            </a:r>
            <a:endParaRPr lang="hr-BA" dirty="0"/>
          </a:p>
          <a:p>
            <a:pPr lvl="1"/>
            <a:r>
              <a:rPr lang="hr-BA" dirty="0" err="1"/>
              <a:t>Focus</a:t>
            </a:r>
            <a:r>
              <a:rPr lang="hr-BA" dirty="0"/>
              <a:t>: </a:t>
            </a:r>
            <a:r>
              <a:rPr lang="hr-BA" dirty="0" err="1"/>
              <a:t>making</a:t>
            </a:r>
            <a:r>
              <a:rPr lang="hr-BA" dirty="0"/>
              <a:t> sure all </a:t>
            </a:r>
            <a:r>
              <a:rPr lang="hr-BA" dirty="0" err="1"/>
              <a:t>the</a:t>
            </a:r>
            <a:r>
              <a:rPr lang="hr-BA" dirty="0"/>
              <a:t> </a:t>
            </a:r>
            <a:r>
              <a:rPr lang="hr-BA" dirty="0" err="1"/>
              <a:t>parts</a:t>
            </a:r>
            <a:r>
              <a:rPr lang="hr-BA" dirty="0"/>
              <a:t> </a:t>
            </a:r>
            <a:r>
              <a:rPr lang="hr-BA" dirty="0" err="1"/>
              <a:t>of</a:t>
            </a:r>
            <a:r>
              <a:rPr lang="hr-BA" dirty="0"/>
              <a:t> a </a:t>
            </a:r>
            <a:r>
              <a:rPr lang="hr-BA" dirty="0" err="1"/>
              <a:t>system</a:t>
            </a:r>
            <a:r>
              <a:rPr lang="hr-BA" dirty="0"/>
              <a:t> work </a:t>
            </a:r>
            <a:r>
              <a:rPr lang="hr-BA" dirty="0" err="1"/>
              <a:t>together</a:t>
            </a:r>
            <a:r>
              <a:rPr lang="hr-BA" dirty="0"/>
              <a:t> </a:t>
            </a:r>
            <a:r>
              <a:rPr lang="hr-BA" dirty="0" err="1"/>
              <a:t>correctly</a:t>
            </a:r>
            <a:endParaRPr lang="hr-BA" dirty="0"/>
          </a:p>
          <a:p>
            <a:r>
              <a:rPr lang="hr-BA" dirty="0" err="1"/>
              <a:t>Acceptance</a:t>
            </a:r>
            <a:r>
              <a:rPr lang="hr-BA" dirty="0"/>
              <a:t> </a:t>
            </a:r>
            <a:r>
              <a:rPr lang="hr-BA" dirty="0" err="1"/>
              <a:t>Testing</a:t>
            </a:r>
            <a:endParaRPr lang="hr-BA" dirty="0"/>
          </a:p>
          <a:p>
            <a:pPr lvl="1"/>
            <a:r>
              <a:rPr lang="hr-BA" dirty="0" err="1"/>
              <a:t>Full</a:t>
            </a:r>
            <a:r>
              <a:rPr lang="hr-BA" dirty="0"/>
              <a:t> test </a:t>
            </a:r>
            <a:r>
              <a:rPr lang="hr-BA" dirty="0" err="1"/>
              <a:t>of</a:t>
            </a:r>
            <a:r>
              <a:rPr lang="hr-BA" dirty="0"/>
              <a:t> </a:t>
            </a:r>
            <a:r>
              <a:rPr lang="hr-BA" dirty="0" err="1"/>
              <a:t>entire</a:t>
            </a:r>
            <a:r>
              <a:rPr lang="hr-BA" dirty="0"/>
              <a:t> </a:t>
            </a:r>
            <a:r>
              <a:rPr lang="hr-BA" dirty="0" err="1"/>
              <a:t>system</a:t>
            </a:r>
            <a:endParaRPr lang="hr-BA" dirty="0"/>
          </a:p>
          <a:p>
            <a:pPr lvl="1"/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ISTE-121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A22F7-4CEC-9042-BB00-B83925278AF0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718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hr-BA" dirty="0"/>
            </a:br>
            <a:r>
              <a:rPr lang="hr-BA" dirty="0" err="1"/>
              <a:t>Common</a:t>
            </a:r>
            <a:r>
              <a:rPr lang="hr-BA" dirty="0"/>
              <a:t> </a:t>
            </a:r>
            <a:r>
              <a:rPr lang="hr-BA" dirty="0" err="1"/>
              <a:t>Feature</a:t>
            </a:r>
            <a:r>
              <a:rPr lang="hr-BA" dirty="0"/>
              <a:t> </a:t>
            </a:r>
            <a:r>
              <a:rPr lang="hr-BA" dirty="0" err="1"/>
              <a:t>of</a:t>
            </a:r>
            <a:r>
              <a:rPr lang="hr-BA" dirty="0"/>
              <a:t> </a:t>
            </a:r>
            <a:r>
              <a:rPr lang="hr-BA" dirty="0" err="1"/>
              <a:t>Testing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BA" dirty="0" err="1"/>
              <a:t>It</a:t>
            </a:r>
            <a:r>
              <a:rPr lang="hr-BA" dirty="0"/>
              <a:t>’s </a:t>
            </a:r>
            <a:r>
              <a:rPr lang="hr-BA" dirty="0" err="1"/>
              <a:t>planned</a:t>
            </a:r>
            <a:endParaRPr lang="hr-BA" dirty="0"/>
          </a:p>
          <a:p>
            <a:pPr lvl="1"/>
            <a:r>
              <a:rPr lang="hr-BA" dirty="0" err="1"/>
              <a:t>Need</a:t>
            </a:r>
            <a:r>
              <a:rPr lang="hr-BA" dirty="0"/>
              <a:t> to </a:t>
            </a:r>
            <a:r>
              <a:rPr lang="hr-BA" dirty="0" err="1"/>
              <a:t>know</a:t>
            </a:r>
            <a:r>
              <a:rPr lang="hr-BA" dirty="0"/>
              <a:t> </a:t>
            </a:r>
            <a:r>
              <a:rPr lang="hr-BA" dirty="0" err="1"/>
              <a:t>what</a:t>
            </a:r>
            <a:r>
              <a:rPr lang="hr-BA" dirty="0"/>
              <a:t> </a:t>
            </a:r>
            <a:r>
              <a:rPr lang="hr-BA" dirty="0" err="1"/>
              <a:t>to</a:t>
            </a:r>
            <a:r>
              <a:rPr lang="hr-BA" dirty="0"/>
              <a:t> test</a:t>
            </a:r>
          </a:p>
          <a:p>
            <a:pPr lvl="1"/>
            <a:r>
              <a:rPr lang="hr-BA" dirty="0" err="1"/>
              <a:t>Need</a:t>
            </a:r>
            <a:r>
              <a:rPr lang="hr-BA" dirty="0"/>
              <a:t> to </a:t>
            </a:r>
            <a:r>
              <a:rPr lang="hr-BA" dirty="0" err="1"/>
              <a:t>have</a:t>
            </a:r>
            <a:r>
              <a:rPr lang="hr-BA" dirty="0"/>
              <a:t> </a:t>
            </a:r>
            <a:r>
              <a:rPr lang="hr-BA" dirty="0" err="1"/>
              <a:t>specific</a:t>
            </a:r>
            <a:r>
              <a:rPr lang="hr-BA" dirty="0"/>
              <a:t> test </a:t>
            </a:r>
            <a:r>
              <a:rPr lang="hr-BA" dirty="0" err="1"/>
              <a:t>cases</a:t>
            </a:r>
            <a:r>
              <a:rPr lang="hr-BA" dirty="0"/>
              <a:t> </a:t>
            </a:r>
            <a:r>
              <a:rPr lang="hr-BA" dirty="0" err="1"/>
              <a:t>in</a:t>
            </a:r>
            <a:r>
              <a:rPr lang="hr-BA" dirty="0"/>
              <a:t> </a:t>
            </a:r>
            <a:r>
              <a:rPr lang="hr-BA" dirty="0" err="1"/>
              <a:t>mind</a:t>
            </a:r>
            <a:endParaRPr lang="hr-BA" dirty="0"/>
          </a:p>
          <a:p>
            <a:pPr lvl="1"/>
            <a:r>
              <a:rPr lang="hr-BA" dirty="0" err="1"/>
              <a:t>Need</a:t>
            </a:r>
            <a:r>
              <a:rPr lang="hr-BA" dirty="0"/>
              <a:t> to </a:t>
            </a:r>
            <a:r>
              <a:rPr lang="hr-BA" dirty="0" err="1"/>
              <a:t>record</a:t>
            </a:r>
            <a:r>
              <a:rPr lang="hr-BA" dirty="0"/>
              <a:t> </a:t>
            </a:r>
            <a:r>
              <a:rPr lang="hr-BA" dirty="0" err="1"/>
              <a:t>results</a:t>
            </a:r>
            <a:endParaRPr lang="hr-BA" dirty="0"/>
          </a:p>
          <a:p>
            <a:pPr lvl="1"/>
            <a:endParaRPr lang="hr-BA" dirty="0"/>
          </a:p>
          <a:p>
            <a:r>
              <a:rPr lang="hr-BA" dirty="0" err="1">
                <a:solidFill>
                  <a:srgbClr val="FF0000"/>
                </a:solidFill>
              </a:rPr>
              <a:t>Add</a:t>
            </a:r>
            <a:r>
              <a:rPr lang="hr-BA" dirty="0">
                <a:solidFill>
                  <a:srgbClr val="FF0000"/>
                </a:solidFill>
              </a:rPr>
              <a:t> </a:t>
            </a:r>
            <a:r>
              <a:rPr lang="hr-BA" dirty="0" err="1">
                <a:solidFill>
                  <a:srgbClr val="FF0000"/>
                </a:solidFill>
              </a:rPr>
              <a:t>hoc</a:t>
            </a:r>
            <a:r>
              <a:rPr lang="hr-BA" dirty="0">
                <a:solidFill>
                  <a:srgbClr val="FF0000"/>
                </a:solidFill>
              </a:rPr>
              <a:t> </a:t>
            </a:r>
            <a:r>
              <a:rPr lang="hr-BA" dirty="0" err="1">
                <a:solidFill>
                  <a:srgbClr val="FF0000"/>
                </a:solidFill>
              </a:rPr>
              <a:t>testing</a:t>
            </a:r>
            <a:r>
              <a:rPr lang="hr-BA" dirty="0">
                <a:solidFill>
                  <a:srgbClr val="FF0000"/>
                </a:solidFill>
              </a:rPr>
              <a:t> is a </a:t>
            </a:r>
            <a:r>
              <a:rPr lang="hr-BA" dirty="0" err="1">
                <a:solidFill>
                  <a:srgbClr val="FF0000"/>
                </a:solidFill>
              </a:rPr>
              <a:t>waste</a:t>
            </a:r>
            <a:r>
              <a:rPr lang="hr-BA" dirty="0">
                <a:solidFill>
                  <a:srgbClr val="FF0000"/>
                </a:solidFill>
              </a:rPr>
              <a:t> </a:t>
            </a:r>
            <a:r>
              <a:rPr lang="hr-BA" dirty="0" err="1">
                <a:solidFill>
                  <a:srgbClr val="FF0000"/>
                </a:solidFill>
              </a:rPr>
              <a:t>of</a:t>
            </a:r>
            <a:r>
              <a:rPr lang="hr-BA" dirty="0">
                <a:solidFill>
                  <a:srgbClr val="FF0000"/>
                </a:solidFill>
              </a:rPr>
              <a:t> </a:t>
            </a:r>
            <a:r>
              <a:rPr lang="hr-BA" dirty="0" err="1">
                <a:solidFill>
                  <a:srgbClr val="FF0000"/>
                </a:solidFill>
              </a:rPr>
              <a:t>everyone</a:t>
            </a:r>
            <a:r>
              <a:rPr lang="hr-BA" dirty="0">
                <a:solidFill>
                  <a:srgbClr val="FF0000"/>
                </a:solidFill>
              </a:rPr>
              <a:t>’s time</a:t>
            </a:r>
            <a:endParaRPr lang="hr-HR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ISTE-121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A22F7-4CEC-9042-BB00-B83925278AF0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883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 err="1"/>
              <a:t>Unit</a:t>
            </a:r>
            <a:r>
              <a:rPr lang="hr-BA" dirty="0"/>
              <a:t> </a:t>
            </a:r>
            <a:r>
              <a:rPr lang="hr-BA" dirty="0" err="1"/>
              <a:t>Testing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2800" dirty="0" err="1"/>
              <a:t>In</a:t>
            </a:r>
            <a:r>
              <a:rPr lang="hr-HR" sz="2800" dirty="0"/>
              <a:t> Java:</a:t>
            </a:r>
          </a:p>
          <a:p>
            <a:r>
              <a:rPr lang="en-US" sz="2800" dirty="0"/>
              <a:t>Create a main method in each class to</a:t>
            </a:r>
            <a:r>
              <a:rPr lang="hr-BA" sz="2800" dirty="0"/>
              <a:t> </a:t>
            </a:r>
            <a:r>
              <a:rPr lang="hr-HR" sz="2800" dirty="0" err="1"/>
              <a:t>exercise</a:t>
            </a:r>
            <a:r>
              <a:rPr lang="hr-HR" sz="2800" dirty="0"/>
              <a:t> </a:t>
            </a:r>
            <a:r>
              <a:rPr lang="hr-HR" sz="2800" dirty="0" err="1"/>
              <a:t>the</a:t>
            </a:r>
            <a:r>
              <a:rPr lang="hr-HR" sz="2800" dirty="0"/>
              <a:t> </a:t>
            </a:r>
            <a:r>
              <a:rPr lang="hr-HR" sz="2800" dirty="0" err="1"/>
              <a:t>methods</a:t>
            </a:r>
            <a:r>
              <a:rPr lang="hr-HR" sz="2800" dirty="0"/>
              <a:t>.</a:t>
            </a:r>
          </a:p>
          <a:p>
            <a:r>
              <a:rPr lang="en-US" sz="2800" dirty="0"/>
              <a:t>Test each method via test cases</a:t>
            </a:r>
          </a:p>
          <a:p>
            <a:pPr lvl="1"/>
            <a:r>
              <a:rPr lang="en-US" sz="2400" dirty="0"/>
              <a:t>Try valid values. </a:t>
            </a:r>
            <a:r>
              <a:rPr lang="en-US" sz="2400" dirty="0" err="1"/>
              <a:t>Eg</a:t>
            </a:r>
            <a:r>
              <a:rPr lang="en-US" sz="2400" dirty="0"/>
              <a:t>: Zip code 14623</a:t>
            </a:r>
          </a:p>
          <a:p>
            <a:pPr lvl="1"/>
            <a:r>
              <a:rPr lang="en-US" sz="2400" dirty="0"/>
              <a:t>Try invalid values. </a:t>
            </a:r>
            <a:r>
              <a:rPr lang="en-US" sz="2400" dirty="0" err="1"/>
              <a:t>Eg</a:t>
            </a:r>
            <a:r>
              <a:rPr lang="en-US" sz="2400" dirty="0"/>
              <a:t>: Zip code 9, or 999999</a:t>
            </a:r>
          </a:p>
          <a:p>
            <a:pPr lvl="1"/>
            <a:r>
              <a:rPr lang="hr-BA" sz="2400" dirty="0"/>
              <a:t>....</a:t>
            </a:r>
            <a:endParaRPr lang="en-US" sz="2400" dirty="0"/>
          </a:p>
          <a:p>
            <a:r>
              <a:rPr lang="en-US" sz="2800" dirty="0"/>
              <a:t>Record your results – bad on punch list</a:t>
            </a:r>
            <a:endParaRPr lang="hr-HR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ISTE-121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A22F7-4CEC-9042-BB00-B83925278AF0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563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 err="1"/>
              <a:t>Unit</a:t>
            </a:r>
            <a:r>
              <a:rPr lang="hr-BA" dirty="0"/>
              <a:t> </a:t>
            </a:r>
            <a:r>
              <a:rPr lang="hr-BA" dirty="0" err="1"/>
              <a:t>Testing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05000"/>
            <a:ext cx="7772400" cy="3429000"/>
          </a:xfrm>
        </p:spPr>
        <p:txBody>
          <a:bodyPr/>
          <a:lstStyle/>
          <a:p>
            <a:r>
              <a:rPr lang="hr-BA" dirty="0" err="1"/>
              <a:t>Keep</a:t>
            </a:r>
            <a:r>
              <a:rPr lang="hr-BA" dirty="0"/>
              <a:t> </a:t>
            </a:r>
            <a:r>
              <a:rPr lang="hr-BA" dirty="0" err="1"/>
              <a:t>the</a:t>
            </a:r>
            <a:r>
              <a:rPr lang="hr-BA" dirty="0"/>
              <a:t> </a:t>
            </a:r>
            <a:r>
              <a:rPr lang="hr-BA" dirty="0" err="1"/>
              <a:t>tests</a:t>
            </a:r>
            <a:r>
              <a:rPr lang="hr-BA" dirty="0"/>
              <a:t> </a:t>
            </a:r>
            <a:r>
              <a:rPr lang="hr-BA" dirty="0" err="1"/>
              <a:t>available</a:t>
            </a:r>
            <a:endParaRPr lang="hr-BA" dirty="0"/>
          </a:p>
          <a:p>
            <a:pPr lvl="1"/>
            <a:r>
              <a:rPr lang="hr-BA" dirty="0" err="1"/>
              <a:t>You</a:t>
            </a:r>
            <a:r>
              <a:rPr lang="hr-BA" dirty="0"/>
              <a:t> </a:t>
            </a:r>
            <a:r>
              <a:rPr lang="hr-BA" dirty="0" err="1"/>
              <a:t>should</a:t>
            </a:r>
            <a:r>
              <a:rPr lang="hr-BA" dirty="0"/>
              <a:t> </a:t>
            </a:r>
            <a:r>
              <a:rPr lang="hr-BA" dirty="0" err="1"/>
              <a:t>record</a:t>
            </a:r>
            <a:r>
              <a:rPr lang="hr-BA" dirty="0"/>
              <a:t> </a:t>
            </a:r>
            <a:r>
              <a:rPr lang="hr-BA" dirty="0" err="1"/>
              <a:t>the</a:t>
            </a:r>
            <a:r>
              <a:rPr lang="hr-BA" dirty="0"/>
              <a:t> </a:t>
            </a:r>
            <a:r>
              <a:rPr lang="hr-BA" dirty="0" err="1"/>
              <a:t>expected</a:t>
            </a:r>
            <a:r>
              <a:rPr lang="hr-BA" dirty="0"/>
              <a:t> </a:t>
            </a:r>
            <a:r>
              <a:rPr lang="hr-BA" dirty="0" err="1"/>
              <a:t>results</a:t>
            </a:r>
            <a:r>
              <a:rPr lang="hr-BA" dirty="0"/>
              <a:t> </a:t>
            </a:r>
            <a:r>
              <a:rPr lang="hr-BA" dirty="0" err="1"/>
              <a:t>along</a:t>
            </a:r>
            <a:r>
              <a:rPr lang="hr-BA" dirty="0"/>
              <a:t> </a:t>
            </a:r>
            <a:r>
              <a:rPr lang="hr-BA" dirty="0" err="1"/>
              <a:t>with</a:t>
            </a:r>
            <a:r>
              <a:rPr lang="hr-BA" dirty="0"/>
              <a:t> </a:t>
            </a:r>
            <a:r>
              <a:rPr lang="hr-BA" dirty="0" err="1"/>
              <a:t>your</a:t>
            </a:r>
            <a:r>
              <a:rPr lang="hr-BA" dirty="0"/>
              <a:t> test </a:t>
            </a:r>
            <a:r>
              <a:rPr lang="hr-BA" dirty="0" err="1"/>
              <a:t>case</a:t>
            </a:r>
            <a:endParaRPr lang="hr-BA" dirty="0"/>
          </a:p>
          <a:p>
            <a:r>
              <a:rPr lang="hr-BA" dirty="0" err="1"/>
              <a:t>Retest</a:t>
            </a:r>
            <a:r>
              <a:rPr lang="hr-BA" dirty="0"/>
              <a:t> </a:t>
            </a:r>
            <a:r>
              <a:rPr lang="hr-BA" dirty="0" err="1"/>
              <a:t>after</a:t>
            </a:r>
            <a:r>
              <a:rPr lang="hr-BA" dirty="0"/>
              <a:t> </a:t>
            </a:r>
            <a:r>
              <a:rPr lang="hr-BA" dirty="0" err="1"/>
              <a:t>you</a:t>
            </a:r>
            <a:r>
              <a:rPr lang="hr-BA" dirty="0"/>
              <a:t> </a:t>
            </a:r>
            <a:r>
              <a:rPr lang="hr-BA" dirty="0" err="1"/>
              <a:t>make</a:t>
            </a:r>
            <a:r>
              <a:rPr lang="hr-BA" dirty="0"/>
              <a:t> </a:t>
            </a:r>
            <a:r>
              <a:rPr lang="hr-BA" dirty="0" err="1"/>
              <a:t>changes</a:t>
            </a:r>
            <a:endParaRPr lang="hr-BA" dirty="0"/>
          </a:p>
          <a:p>
            <a:pPr lvl="1"/>
            <a:r>
              <a:rPr lang="hr-BA" dirty="0" err="1"/>
              <a:t>This</a:t>
            </a:r>
            <a:r>
              <a:rPr lang="hr-BA" dirty="0"/>
              <a:t> </a:t>
            </a:r>
            <a:r>
              <a:rPr lang="hr-BA" dirty="0" err="1"/>
              <a:t>helps</a:t>
            </a:r>
            <a:r>
              <a:rPr lang="hr-BA" dirty="0"/>
              <a:t> to </a:t>
            </a:r>
            <a:r>
              <a:rPr lang="hr-BA" dirty="0" err="1"/>
              <a:t>verify</a:t>
            </a:r>
            <a:r>
              <a:rPr lang="hr-BA" dirty="0"/>
              <a:t> </a:t>
            </a:r>
            <a:r>
              <a:rPr lang="hr-BA" dirty="0" err="1"/>
              <a:t>that</a:t>
            </a:r>
            <a:r>
              <a:rPr lang="hr-BA" dirty="0"/>
              <a:t> </a:t>
            </a:r>
            <a:r>
              <a:rPr lang="hr-BA" dirty="0" err="1"/>
              <a:t>you</a:t>
            </a:r>
            <a:r>
              <a:rPr lang="hr-BA" dirty="0"/>
              <a:t> </a:t>
            </a:r>
            <a:r>
              <a:rPr lang="hr-BA" dirty="0" err="1"/>
              <a:t>have</a:t>
            </a:r>
            <a:r>
              <a:rPr lang="hr-BA" dirty="0"/>
              <a:t> </a:t>
            </a:r>
            <a:r>
              <a:rPr lang="hr-BA" dirty="0" err="1"/>
              <a:t>not</a:t>
            </a:r>
            <a:r>
              <a:rPr lang="hr-BA" dirty="0"/>
              <a:t> </a:t>
            </a:r>
            <a:r>
              <a:rPr lang="hr-BA" dirty="0" err="1"/>
              <a:t>created</a:t>
            </a:r>
            <a:r>
              <a:rPr lang="hr-BA" dirty="0"/>
              <a:t> </a:t>
            </a:r>
            <a:r>
              <a:rPr lang="hr-BA" dirty="0" err="1"/>
              <a:t>any</a:t>
            </a:r>
            <a:r>
              <a:rPr lang="hr-BA" dirty="0"/>
              <a:t> </a:t>
            </a:r>
            <a:r>
              <a:rPr lang="hr-BA" dirty="0" err="1"/>
              <a:t>new</a:t>
            </a:r>
            <a:r>
              <a:rPr lang="hr-BA" dirty="0"/>
              <a:t> </a:t>
            </a:r>
            <a:r>
              <a:rPr lang="hr-BA" dirty="0" err="1"/>
              <a:t>errors</a:t>
            </a:r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ISTE-121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A22F7-4CEC-9042-BB00-B83925278AF0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920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 err="1"/>
              <a:t>Integration</a:t>
            </a:r>
            <a:r>
              <a:rPr lang="hr-BA" dirty="0"/>
              <a:t> </a:t>
            </a:r>
            <a:r>
              <a:rPr lang="hr-BA" dirty="0" err="1"/>
              <a:t>Testing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BA" dirty="0" err="1"/>
              <a:t>Occurs</a:t>
            </a:r>
            <a:r>
              <a:rPr lang="hr-BA" dirty="0"/>
              <a:t> as </a:t>
            </a:r>
            <a:r>
              <a:rPr lang="hr-BA" dirty="0" err="1"/>
              <a:t>you</a:t>
            </a:r>
            <a:r>
              <a:rPr lang="hr-BA" dirty="0"/>
              <a:t> put </a:t>
            </a:r>
            <a:r>
              <a:rPr lang="hr-BA" dirty="0" err="1"/>
              <a:t>the</a:t>
            </a:r>
            <a:r>
              <a:rPr lang="hr-BA" dirty="0"/>
              <a:t> </a:t>
            </a:r>
            <a:r>
              <a:rPr lang="hr-BA" dirty="0" err="1"/>
              <a:t>different</a:t>
            </a:r>
            <a:r>
              <a:rPr lang="hr-BA" dirty="0"/>
              <a:t> </a:t>
            </a:r>
            <a:r>
              <a:rPr lang="hr-BA" dirty="0" err="1"/>
              <a:t>parts</a:t>
            </a:r>
            <a:r>
              <a:rPr lang="hr-BA" dirty="0"/>
              <a:t> </a:t>
            </a:r>
            <a:r>
              <a:rPr lang="hr-BA" dirty="0" err="1"/>
              <a:t>of</a:t>
            </a:r>
            <a:r>
              <a:rPr lang="hr-BA" dirty="0"/>
              <a:t> </a:t>
            </a:r>
            <a:r>
              <a:rPr lang="hr-BA" dirty="0" err="1"/>
              <a:t>the</a:t>
            </a:r>
            <a:r>
              <a:rPr lang="hr-BA" dirty="0"/>
              <a:t> </a:t>
            </a:r>
            <a:r>
              <a:rPr lang="hr-BA" dirty="0" err="1"/>
              <a:t>system</a:t>
            </a:r>
            <a:r>
              <a:rPr lang="hr-BA" dirty="0"/>
              <a:t> </a:t>
            </a:r>
            <a:r>
              <a:rPr lang="hr-BA" dirty="0" err="1"/>
              <a:t>together</a:t>
            </a:r>
            <a:endParaRPr lang="hr-BA" dirty="0"/>
          </a:p>
          <a:p>
            <a:r>
              <a:rPr lang="hr-BA" dirty="0" err="1"/>
              <a:t>Two</a:t>
            </a:r>
            <a:r>
              <a:rPr lang="hr-BA" dirty="0"/>
              <a:t> </a:t>
            </a:r>
            <a:r>
              <a:rPr lang="hr-BA" dirty="0" err="1"/>
              <a:t>options</a:t>
            </a:r>
            <a:r>
              <a:rPr lang="hr-BA" dirty="0"/>
              <a:t>:</a:t>
            </a:r>
          </a:p>
          <a:p>
            <a:pPr lvl="1"/>
            <a:r>
              <a:rPr lang="hr-BA" dirty="0" err="1"/>
              <a:t>Incremental</a:t>
            </a:r>
            <a:r>
              <a:rPr lang="hr-BA" dirty="0"/>
              <a:t> – test as </a:t>
            </a:r>
            <a:r>
              <a:rPr lang="hr-BA" dirty="0" err="1"/>
              <a:t>you</a:t>
            </a:r>
            <a:r>
              <a:rPr lang="hr-BA" dirty="0"/>
              <a:t> </a:t>
            </a:r>
            <a:r>
              <a:rPr lang="hr-BA" dirty="0" err="1"/>
              <a:t>add</a:t>
            </a:r>
            <a:r>
              <a:rPr lang="hr-BA" dirty="0"/>
              <a:t> </a:t>
            </a:r>
            <a:r>
              <a:rPr lang="hr-BA" dirty="0" err="1"/>
              <a:t>each</a:t>
            </a:r>
            <a:r>
              <a:rPr lang="hr-BA" dirty="0"/>
              <a:t> </a:t>
            </a:r>
            <a:r>
              <a:rPr lang="hr-BA" dirty="0" err="1"/>
              <a:t>part</a:t>
            </a:r>
            <a:endParaRPr lang="hr-BA" dirty="0"/>
          </a:p>
          <a:p>
            <a:pPr lvl="1"/>
            <a:r>
              <a:rPr lang="hr-BA" dirty="0"/>
              <a:t>„Big </a:t>
            </a:r>
            <a:r>
              <a:rPr lang="hr-BA" dirty="0" err="1"/>
              <a:t>Bang</a:t>
            </a:r>
            <a:r>
              <a:rPr lang="hr-BA" dirty="0"/>
              <a:t>” – </a:t>
            </a:r>
            <a:r>
              <a:rPr lang="hr-BA" dirty="0" err="1"/>
              <a:t>add</a:t>
            </a:r>
            <a:r>
              <a:rPr lang="hr-BA" dirty="0"/>
              <a:t> </a:t>
            </a:r>
            <a:r>
              <a:rPr lang="hr-BA" dirty="0" err="1"/>
              <a:t>everything</a:t>
            </a:r>
            <a:r>
              <a:rPr lang="hr-BA" dirty="0"/>
              <a:t> </a:t>
            </a:r>
            <a:r>
              <a:rPr lang="hr-BA" dirty="0" err="1"/>
              <a:t>and</a:t>
            </a:r>
            <a:r>
              <a:rPr lang="hr-BA" dirty="0"/>
              <a:t> test</a:t>
            </a:r>
          </a:p>
          <a:p>
            <a:r>
              <a:rPr lang="hr-BA" dirty="0" err="1"/>
              <a:t>Advantages</a:t>
            </a:r>
            <a:r>
              <a:rPr lang="hr-BA" dirty="0"/>
              <a:t> </a:t>
            </a:r>
            <a:r>
              <a:rPr lang="hr-BA" dirty="0" err="1"/>
              <a:t>and</a:t>
            </a:r>
            <a:r>
              <a:rPr lang="hr-BA" dirty="0"/>
              <a:t> </a:t>
            </a:r>
            <a:r>
              <a:rPr lang="hr-BA" dirty="0" err="1"/>
              <a:t>disadvantages</a:t>
            </a:r>
            <a:r>
              <a:rPr lang="hr-BA" dirty="0"/>
              <a:t> to </a:t>
            </a:r>
            <a:r>
              <a:rPr lang="hr-BA" dirty="0" err="1"/>
              <a:t>each</a:t>
            </a:r>
            <a:r>
              <a:rPr lang="hr-BA" dirty="0"/>
              <a:t> </a:t>
            </a:r>
            <a:r>
              <a:rPr lang="hr-BA" dirty="0" err="1"/>
              <a:t>approach</a:t>
            </a:r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ISTE-121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A22F7-4CEC-9042-BB00-B83925278AF0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6868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 err="1"/>
              <a:t>Integration</a:t>
            </a:r>
            <a:r>
              <a:rPr lang="hr-BA" dirty="0"/>
              <a:t> </a:t>
            </a:r>
            <a:r>
              <a:rPr lang="hr-BA" dirty="0" err="1"/>
              <a:t>testing</a:t>
            </a:r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ISTE-121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A22F7-4CEC-9042-BB00-B83925278AF0}" type="slidenum">
              <a:rPr lang="en-US" smtClean="0"/>
              <a:pPr/>
              <a:t>36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626596"/>
              </p:ext>
            </p:extLst>
          </p:nvPr>
        </p:nvGraphicFramePr>
        <p:xfrm>
          <a:off x="838200" y="1638663"/>
          <a:ext cx="7543800" cy="4455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01700"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BA" dirty="0" err="1"/>
                        <a:t>Advantages</a:t>
                      </a:r>
                      <a:endParaRPr lang="hr-HR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 sz="1800" u="none" strike="noStrike" kern="1200" baseline="0" dirty="0" err="1"/>
                        <a:t>Disadvantages</a:t>
                      </a:r>
                      <a:endParaRPr lang="hr-HR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1700">
                <a:tc>
                  <a:txBody>
                    <a:bodyPr/>
                    <a:lstStyle/>
                    <a:p>
                      <a:r>
                        <a:rPr lang="hr-HR" sz="2400" u="none" strike="noStrike" kern="1200" baseline="0" dirty="0" err="1"/>
                        <a:t>Incremental</a:t>
                      </a:r>
                      <a:endParaRPr lang="hr-H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 sz="2400" u="none" strike="noStrike" kern="1200" baseline="0" dirty="0" err="1"/>
                        <a:t>Problems</a:t>
                      </a:r>
                      <a:r>
                        <a:rPr lang="hr-HR" sz="2400" u="none" strike="noStrike" kern="1200" baseline="0" dirty="0"/>
                        <a:t> </a:t>
                      </a:r>
                      <a:r>
                        <a:rPr lang="hr-HR" sz="2400" u="none" strike="noStrike" kern="1200" baseline="0" dirty="0" err="1"/>
                        <a:t>seen</a:t>
                      </a:r>
                      <a:r>
                        <a:rPr lang="hr-HR" sz="2400" u="none" strike="noStrike" kern="1200" baseline="0" dirty="0"/>
                        <a:t> </a:t>
                      </a:r>
                      <a:r>
                        <a:rPr lang="hr-HR" sz="2400" u="none" strike="noStrike" kern="1200" baseline="0" dirty="0" err="1"/>
                        <a:t>sooner</a:t>
                      </a:r>
                      <a:endParaRPr lang="hr-H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BA" sz="2400" dirty="0"/>
                        <a:t>More test </a:t>
                      </a:r>
                      <a:r>
                        <a:rPr lang="hr-BA" sz="2400" dirty="0" err="1"/>
                        <a:t>code</a:t>
                      </a:r>
                      <a:r>
                        <a:rPr lang="hr-BA" sz="2400" dirty="0"/>
                        <a:t> </a:t>
                      </a:r>
                      <a:r>
                        <a:rPr lang="hr-BA" sz="2400" dirty="0" err="1"/>
                        <a:t>needed</a:t>
                      </a:r>
                      <a:endParaRPr lang="hr-HR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1700">
                <a:tc>
                  <a:txBody>
                    <a:bodyPr/>
                    <a:lstStyle/>
                    <a:p>
                      <a:r>
                        <a:rPr lang="hr-BA" sz="2400" dirty="0"/>
                        <a:t>„Big </a:t>
                      </a:r>
                      <a:r>
                        <a:rPr lang="hr-BA" sz="2400" dirty="0" err="1"/>
                        <a:t>Bang</a:t>
                      </a:r>
                      <a:r>
                        <a:rPr lang="hr-BA" sz="2400" dirty="0"/>
                        <a:t>”</a:t>
                      </a:r>
                      <a:endParaRPr lang="hr-H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BA" sz="2400" dirty="0" err="1"/>
                        <a:t>Know</a:t>
                      </a:r>
                      <a:r>
                        <a:rPr lang="hr-BA" sz="2400" dirty="0"/>
                        <a:t> </a:t>
                      </a:r>
                      <a:r>
                        <a:rPr lang="hr-BA" sz="2400" dirty="0" err="1"/>
                        <a:t>the</a:t>
                      </a:r>
                      <a:r>
                        <a:rPr lang="hr-BA" sz="2400" dirty="0"/>
                        <a:t> </a:t>
                      </a:r>
                      <a:r>
                        <a:rPr lang="hr-BA" sz="2400" dirty="0" err="1"/>
                        <a:t>entire</a:t>
                      </a:r>
                      <a:r>
                        <a:rPr lang="hr-BA" sz="2400" dirty="0"/>
                        <a:t> set </a:t>
                      </a:r>
                      <a:r>
                        <a:rPr lang="hr-BA" sz="2400" dirty="0" err="1"/>
                        <a:t>of</a:t>
                      </a:r>
                      <a:r>
                        <a:rPr lang="hr-BA" sz="2400" dirty="0"/>
                        <a:t> </a:t>
                      </a:r>
                      <a:r>
                        <a:rPr lang="hr-BA" sz="2400" dirty="0" err="1"/>
                        <a:t>code</a:t>
                      </a:r>
                      <a:r>
                        <a:rPr lang="hr-BA" sz="2400" dirty="0"/>
                        <a:t> is done.</a:t>
                      </a:r>
                      <a:endParaRPr lang="hr-H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 sz="2400" u="none" strike="noStrike" kern="1200" baseline="0" dirty="0" err="1"/>
                        <a:t>Hard</a:t>
                      </a:r>
                      <a:r>
                        <a:rPr lang="hr-HR" sz="2400" u="none" strike="noStrike" kern="1200" baseline="0" dirty="0"/>
                        <a:t> to </a:t>
                      </a:r>
                      <a:r>
                        <a:rPr lang="hr-HR" sz="2400" u="none" strike="noStrike" kern="1200" baseline="0" dirty="0" err="1"/>
                        <a:t>locate</a:t>
                      </a:r>
                      <a:endParaRPr lang="hr-HR" sz="2400" u="none" strike="noStrike" kern="1200" baseline="0" dirty="0"/>
                    </a:p>
                    <a:p>
                      <a:r>
                        <a:rPr lang="hr-HR" sz="2400" u="none" strike="noStrike" kern="1200" baseline="0" dirty="0" err="1"/>
                        <a:t>problems</a:t>
                      </a:r>
                      <a:r>
                        <a:rPr lang="hr-HR" sz="2400" u="none" strike="noStrike" kern="1200" baseline="0" dirty="0"/>
                        <a:t>. </a:t>
                      </a:r>
                      <a:r>
                        <a:rPr lang="hr-HR" sz="2400" u="none" strike="noStrike" kern="1200" baseline="0" dirty="0" err="1"/>
                        <a:t>All</a:t>
                      </a:r>
                      <a:r>
                        <a:rPr lang="hr-HR" sz="2400" u="none" strike="noStrike" kern="1200" baseline="0" dirty="0"/>
                        <a:t> </a:t>
                      </a:r>
                      <a:r>
                        <a:rPr lang="hr-HR" sz="2400" u="none" strike="noStrike" kern="1200" baseline="0" dirty="0" err="1"/>
                        <a:t>problems</a:t>
                      </a:r>
                      <a:r>
                        <a:rPr lang="hr-HR" sz="2400" u="none" strike="noStrike" kern="1200" baseline="0" dirty="0"/>
                        <a:t> at </a:t>
                      </a:r>
                      <a:r>
                        <a:rPr lang="hr-HR" sz="2400" u="none" strike="noStrike" kern="1200" baseline="0" dirty="0" err="1"/>
                        <a:t>once</a:t>
                      </a:r>
                      <a:r>
                        <a:rPr lang="hr-HR" sz="2400" u="none" strike="noStrike" kern="1200" baseline="0" dirty="0"/>
                        <a:t>. </a:t>
                      </a:r>
                      <a:r>
                        <a:rPr lang="hr-HR" sz="2400" u="none" strike="noStrike" kern="1200" baseline="0" dirty="0" err="1"/>
                        <a:t>Cascading</a:t>
                      </a:r>
                      <a:r>
                        <a:rPr lang="hr-HR" sz="2400" u="none" strike="noStrike" kern="1200" baseline="0" dirty="0"/>
                        <a:t> </a:t>
                      </a:r>
                      <a:r>
                        <a:rPr lang="hr-HR" sz="2400" u="none" strike="noStrike" kern="1200" baseline="0" dirty="0" err="1"/>
                        <a:t>problems</a:t>
                      </a:r>
                      <a:r>
                        <a:rPr lang="hr-HR" sz="2400" u="none" strike="noStrike" kern="1200" baseline="0" dirty="0"/>
                        <a:t> </a:t>
                      </a:r>
                      <a:r>
                        <a:rPr lang="hr-HR" sz="2400" u="none" strike="noStrike" kern="1200" baseline="0" dirty="0" err="1"/>
                        <a:t>could</a:t>
                      </a:r>
                      <a:r>
                        <a:rPr lang="hr-HR" sz="2400" u="none" strike="noStrike" kern="1200" baseline="0" dirty="0"/>
                        <a:t> </a:t>
                      </a:r>
                      <a:r>
                        <a:rPr lang="hr-HR" sz="2400" u="none" strike="noStrike" kern="1200" baseline="0" dirty="0" err="1"/>
                        <a:t>have</a:t>
                      </a:r>
                      <a:r>
                        <a:rPr lang="hr-HR" sz="2400" u="none" strike="noStrike" kern="1200" baseline="0" dirty="0"/>
                        <a:t> </a:t>
                      </a:r>
                      <a:r>
                        <a:rPr lang="hr-HR" sz="2400" u="none" strike="noStrike" kern="1200" baseline="0" dirty="0" err="1"/>
                        <a:t>been</a:t>
                      </a:r>
                      <a:r>
                        <a:rPr lang="hr-HR" sz="2400" u="none" strike="noStrike" kern="1200" baseline="0" dirty="0"/>
                        <a:t> </a:t>
                      </a:r>
                      <a:r>
                        <a:rPr lang="hr-HR" sz="2400" u="none" strike="noStrike" kern="1200" baseline="0" dirty="0" err="1"/>
                        <a:t>fixed</a:t>
                      </a:r>
                      <a:endParaRPr lang="hr-HR" sz="2400" u="none" strike="noStrike" kern="1200" baseline="0" dirty="0"/>
                    </a:p>
                    <a:p>
                      <a:r>
                        <a:rPr lang="hr-HR" sz="2400" u="none" strike="noStrike" kern="1200" baseline="0" dirty="0" err="1"/>
                        <a:t>earlier</a:t>
                      </a:r>
                      <a:r>
                        <a:rPr lang="hr-HR" sz="2400" u="none" strike="noStrike" kern="1200" baseline="0" dirty="0"/>
                        <a:t>.</a:t>
                      </a:r>
                      <a:endParaRPr lang="hr-HR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07862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 err="1"/>
              <a:t>Important</a:t>
            </a:r>
            <a:r>
              <a:rPr lang="hr-BA" dirty="0"/>
              <a:t> </a:t>
            </a:r>
            <a:r>
              <a:rPr lang="hr-BA" dirty="0" err="1"/>
              <a:t>Testing</a:t>
            </a:r>
            <a:r>
              <a:rPr lang="hr-BA" dirty="0"/>
              <a:t> </a:t>
            </a:r>
            <a:r>
              <a:rPr lang="hr-BA" dirty="0" err="1"/>
              <a:t>Ideas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You’re going to have to do it, so learn</a:t>
            </a:r>
            <a:r>
              <a:rPr lang="hr-BA" dirty="0"/>
              <a:t> </a:t>
            </a:r>
            <a:r>
              <a:rPr lang="en-US" dirty="0"/>
              <a:t>to test and how to test your code.</a:t>
            </a:r>
          </a:p>
          <a:p>
            <a:r>
              <a:rPr lang="en-US" dirty="0"/>
              <a:t>Review your design before coding.</a:t>
            </a:r>
          </a:p>
          <a:p>
            <a:r>
              <a:rPr lang="en-US" dirty="0"/>
              <a:t>Always unit test code first.</a:t>
            </a:r>
          </a:p>
          <a:p>
            <a:r>
              <a:rPr lang="hr-HR" dirty="0" err="1"/>
              <a:t>Incremental</a:t>
            </a:r>
            <a:r>
              <a:rPr lang="hr-HR" dirty="0"/>
              <a:t> </a:t>
            </a:r>
            <a:r>
              <a:rPr lang="hr-HR" dirty="0" err="1"/>
              <a:t>integration</a:t>
            </a:r>
            <a:r>
              <a:rPr lang="hr-HR" dirty="0"/>
              <a:t> </a:t>
            </a:r>
            <a:r>
              <a:rPr lang="hr-HR" dirty="0" err="1"/>
              <a:t>testing</a:t>
            </a:r>
            <a:r>
              <a:rPr lang="hr-HR" dirty="0"/>
              <a:t> </a:t>
            </a:r>
            <a:r>
              <a:rPr lang="hr-HR" dirty="0" err="1"/>
              <a:t>usually</a:t>
            </a:r>
            <a:endParaRPr lang="hr-HR" dirty="0"/>
          </a:p>
          <a:p>
            <a:pPr marL="0" indent="0">
              <a:buNone/>
            </a:pPr>
            <a:r>
              <a:rPr lang="hr-HR" dirty="0" err="1"/>
              <a:t>gives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best</a:t>
            </a:r>
            <a:r>
              <a:rPr lang="hr-HR" dirty="0"/>
              <a:t> </a:t>
            </a:r>
            <a:r>
              <a:rPr lang="hr-HR" dirty="0" err="1"/>
              <a:t>results</a:t>
            </a:r>
            <a:r>
              <a:rPr lang="hr-HR" dirty="0"/>
              <a:t>.</a:t>
            </a:r>
          </a:p>
          <a:p>
            <a:r>
              <a:rPr lang="en-US" dirty="0"/>
              <a:t>Always record errors detected into</a:t>
            </a:r>
            <a:r>
              <a:rPr lang="hr-BA" dirty="0"/>
              <a:t> </a:t>
            </a:r>
            <a:r>
              <a:rPr lang="hr-HR" dirty="0" err="1"/>
              <a:t>punch</a:t>
            </a:r>
            <a:r>
              <a:rPr lang="hr-HR" dirty="0"/>
              <a:t> list.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ISTE-121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A22F7-4CEC-9042-BB00-B83925278AF0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043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 err="1"/>
              <a:t>Benefits</a:t>
            </a:r>
            <a:r>
              <a:rPr lang="hr-BA" dirty="0"/>
              <a:t> </a:t>
            </a:r>
            <a:r>
              <a:rPr lang="hr-BA" dirty="0" err="1"/>
              <a:t>of</a:t>
            </a:r>
            <a:r>
              <a:rPr lang="hr-BA" dirty="0"/>
              <a:t> a Jar file?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BA" sz="2800" dirty="0" err="1"/>
              <a:t>Security</a:t>
            </a:r>
            <a:r>
              <a:rPr lang="hr-BA" sz="2800" dirty="0"/>
              <a:t> – </a:t>
            </a:r>
            <a:r>
              <a:rPr lang="hr-BA" sz="2800" dirty="0" err="1"/>
              <a:t>Digital</a:t>
            </a:r>
            <a:r>
              <a:rPr lang="hr-BA" sz="2800" dirty="0"/>
              <a:t> signature</a:t>
            </a:r>
          </a:p>
          <a:p>
            <a:r>
              <a:rPr lang="hr-BA" sz="2800" dirty="0" err="1"/>
              <a:t>Decreased</a:t>
            </a:r>
            <a:r>
              <a:rPr lang="hr-BA" sz="2800" dirty="0"/>
              <a:t> </a:t>
            </a:r>
            <a:r>
              <a:rPr lang="hr-BA" sz="2800" dirty="0" err="1"/>
              <a:t>download</a:t>
            </a:r>
            <a:r>
              <a:rPr lang="hr-BA" sz="2800" dirty="0"/>
              <a:t> time – </a:t>
            </a:r>
            <a:r>
              <a:rPr lang="hr-BA" sz="2800" dirty="0" err="1"/>
              <a:t>just</a:t>
            </a:r>
            <a:r>
              <a:rPr lang="hr-BA" sz="2800" dirty="0"/>
              <a:t> one file to </a:t>
            </a:r>
            <a:r>
              <a:rPr lang="hr-BA" sz="2800" dirty="0" err="1"/>
              <a:t>download</a:t>
            </a:r>
            <a:endParaRPr lang="hr-BA" sz="2800" dirty="0"/>
          </a:p>
          <a:p>
            <a:r>
              <a:rPr lang="hr-BA" sz="2800" dirty="0" err="1"/>
              <a:t>Compression</a:t>
            </a:r>
            <a:r>
              <a:rPr lang="hr-BA" sz="2800" dirty="0"/>
              <a:t> – </a:t>
            </a:r>
            <a:r>
              <a:rPr lang="hr-BA" sz="2800" dirty="0" err="1"/>
              <a:t>efficient</a:t>
            </a:r>
            <a:r>
              <a:rPr lang="hr-BA" sz="2800" dirty="0"/>
              <a:t> </a:t>
            </a:r>
            <a:r>
              <a:rPr lang="hr-BA" sz="2800" dirty="0" err="1"/>
              <a:t>storage</a:t>
            </a:r>
            <a:endParaRPr lang="hr-BA" sz="2800" dirty="0"/>
          </a:p>
          <a:p>
            <a:r>
              <a:rPr lang="hr-BA" sz="2800" dirty="0" err="1"/>
              <a:t>Package</a:t>
            </a:r>
            <a:r>
              <a:rPr lang="hr-BA" sz="2800" dirty="0"/>
              <a:t> </a:t>
            </a:r>
            <a:r>
              <a:rPr lang="hr-BA" sz="2800" dirty="0" err="1"/>
              <a:t>Sealing</a:t>
            </a:r>
            <a:r>
              <a:rPr lang="hr-BA" sz="2800" dirty="0"/>
              <a:t> </a:t>
            </a:r>
            <a:r>
              <a:rPr lang="hr-BA" sz="2800" dirty="0" err="1"/>
              <a:t>and</a:t>
            </a:r>
            <a:r>
              <a:rPr lang="hr-BA" sz="2800" dirty="0"/>
              <a:t> </a:t>
            </a:r>
            <a:r>
              <a:rPr lang="hr-BA" sz="2800" dirty="0" err="1"/>
              <a:t>Versioning</a:t>
            </a:r>
            <a:r>
              <a:rPr lang="hr-BA" sz="2800" dirty="0"/>
              <a:t> – </a:t>
            </a:r>
            <a:r>
              <a:rPr lang="hr-BA" sz="2800" dirty="0" err="1"/>
              <a:t>All</a:t>
            </a:r>
            <a:r>
              <a:rPr lang="hr-BA" sz="2800" dirty="0"/>
              <a:t> </a:t>
            </a:r>
            <a:r>
              <a:rPr lang="hr-BA" sz="2800" dirty="0" err="1"/>
              <a:t>files</a:t>
            </a:r>
            <a:r>
              <a:rPr lang="hr-BA" sz="2800" dirty="0"/>
              <a:t> </a:t>
            </a:r>
            <a:r>
              <a:rPr lang="hr-BA" sz="2800" dirty="0" err="1"/>
              <a:t>in</a:t>
            </a:r>
            <a:r>
              <a:rPr lang="hr-BA" sz="2800" dirty="0"/>
              <a:t> 1 jar, </a:t>
            </a:r>
            <a:r>
              <a:rPr lang="hr-BA" sz="2800" dirty="0" err="1"/>
              <a:t>version</a:t>
            </a:r>
            <a:r>
              <a:rPr lang="hr-BA" sz="2800" dirty="0"/>
              <a:t> </a:t>
            </a:r>
            <a:r>
              <a:rPr lang="hr-BA" sz="2800" dirty="0" err="1"/>
              <a:t>consistency</a:t>
            </a:r>
            <a:endParaRPr lang="hr-BA" sz="2800" dirty="0"/>
          </a:p>
          <a:p>
            <a:r>
              <a:rPr lang="hr-BA" sz="2800" dirty="0" err="1"/>
              <a:t>Portability</a:t>
            </a:r>
            <a:r>
              <a:rPr lang="hr-BA" sz="2800" dirty="0"/>
              <a:t> – </a:t>
            </a:r>
            <a:r>
              <a:rPr lang="hr-BA" sz="2800" dirty="0" err="1"/>
              <a:t>Jars</a:t>
            </a:r>
            <a:r>
              <a:rPr lang="hr-BA" sz="2800" dirty="0"/>
              <a:t> are standard </a:t>
            </a:r>
            <a:r>
              <a:rPr lang="hr-BA" sz="2800" dirty="0" err="1"/>
              <a:t>part</a:t>
            </a:r>
            <a:r>
              <a:rPr lang="hr-BA" sz="2800" dirty="0"/>
              <a:t> </a:t>
            </a:r>
            <a:r>
              <a:rPr lang="hr-BA" sz="2800" dirty="0" err="1"/>
              <a:t>of</a:t>
            </a:r>
            <a:r>
              <a:rPr lang="hr-BA" sz="2800" dirty="0"/>
              <a:t> Java’s </a:t>
            </a:r>
            <a:r>
              <a:rPr lang="hr-BA" sz="2800" dirty="0" err="1"/>
              <a:t>core</a:t>
            </a:r>
            <a:endParaRPr lang="hr-BA" sz="2800" dirty="0"/>
          </a:p>
          <a:p>
            <a:endParaRPr lang="hr-BA" sz="2800" dirty="0"/>
          </a:p>
          <a:p>
            <a:endParaRPr lang="hr-HR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ISTE-121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IST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A22F7-4CEC-9042-BB00-B83925278AF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847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 err="1"/>
              <a:t>Benefits</a:t>
            </a:r>
            <a:r>
              <a:rPr lang="hr-BA" dirty="0"/>
              <a:t> </a:t>
            </a:r>
            <a:r>
              <a:rPr lang="hr-BA" dirty="0" err="1"/>
              <a:t>of</a:t>
            </a:r>
            <a:r>
              <a:rPr lang="hr-BA" dirty="0"/>
              <a:t> a Jar file?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BA" dirty="0" err="1"/>
              <a:t>Really</a:t>
            </a:r>
            <a:r>
              <a:rPr lang="hr-BA" dirty="0"/>
              <a:t> </a:t>
            </a:r>
            <a:r>
              <a:rPr lang="hr-BA" dirty="0" err="1"/>
              <a:t>good</a:t>
            </a:r>
            <a:r>
              <a:rPr lang="hr-BA" dirty="0"/>
              <a:t> </a:t>
            </a:r>
            <a:r>
              <a:rPr lang="hr-BA" dirty="0" err="1"/>
              <a:t>user</a:t>
            </a:r>
            <a:r>
              <a:rPr lang="hr-BA" dirty="0"/>
              <a:t> </a:t>
            </a:r>
            <a:r>
              <a:rPr lang="hr-BA" dirty="0" err="1"/>
              <a:t>benefit</a:t>
            </a:r>
            <a:r>
              <a:rPr lang="hr-BA" dirty="0"/>
              <a:t>:</a:t>
            </a:r>
          </a:p>
          <a:p>
            <a:pPr lvl="1"/>
            <a:r>
              <a:rPr lang="hr-BA" dirty="0" err="1"/>
              <a:t>Double</a:t>
            </a:r>
            <a:r>
              <a:rPr lang="hr-BA" dirty="0"/>
              <a:t> </a:t>
            </a:r>
            <a:r>
              <a:rPr lang="hr-BA" dirty="0" err="1"/>
              <a:t>click</a:t>
            </a:r>
            <a:r>
              <a:rPr lang="hr-BA" dirty="0"/>
              <a:t> </a:t>
            </a:r>
            <a:r>
              <a:rPr lang="hr-BA" dirty="0" err="1"/>
              <a:t>the</a:t>
            </a:r>
            <a:r>
              <a:rPr lang="hr-BA" dirty="0"/>
              <a:t> Jar file to </a:t>
            </a:r>
            <a:r>
              <a:rPr lang="hr-BA" dirty="0" err="1"/>
              <a:t>run</a:t>
            </a:r>
            <a:r>
              <a:rPr lang="hr-BA" dirty="0"/>
              <a:t> </a:t>
            </a:r>
            <a:r>
              <a:rPr lang="hr-BA" dirty="0" err="1"/>
              <a:t>it</a:t>
            </a:r>
            <a:endParaRPr lang="hr-BA" dirty="0"/>
          </a:p>
          <a:p>
            <a:pPr lvl="1"/>
            <a:r>
              <a:rPr lang="hr-BA" dirty="0" err="1"/>
              <a:t>Closest</a:t>
            </a:r>
            <a:r>
              <a:rPr lang="hr-BA" dirty="0"/>
              <a:t> </a:t>
            </a:r>
            <a:r>
              <a:rPr lang="hr-BA" dirty="0" err="1"/>
              <a:t>thing</a:t>
            </a:r>
            <a:r>
              <a:rPr lang="hr-BA" dirty="0"/>
              <a:t> Java </a:t>
            </a:r>
            <a:r>
              <a:rPr lang="hr-BA" dirty="0" err="1"/>
              <a:t>has</a:t>
            </a:r>
            <a:r>
              <a:rPr lang="hr-BA" dirty="0"/>
              <a:t> to </a:t>
            </a:r>
            <a:r>
              <a:rPr lang="hr-BA" dirty="0" err="1"/>
              <a:t>an</a:t>
            </a:r>
            <a:r>
              <a:rPr lang="hr-BA" dirty="0"/>
              <a:t> </a:t>
            </a:r>
            <a:r>
              <a:rPr lang="hr-BA" dirty="0" err="1"/>
              <a:t>executable</a:t>
            </a:r>
            <a:endParaRPr lang="hr-BA" dirty="0"/>
          </a:p>
          <a:p>
            <a:pPr lvl="2"/>
            <a:r>
              <a:rPr lang="hr-BA" dirty="0"/>
              <a:t>PC’s *.</a:t>
            </a:r>
            <a:r>
              <a:rPr lang="hr-BA" dirty="0" err="1"/>
              <a:t>exe</a:t>
            </a:r>
            <a:r>
              <a:rPr lang="hr-BA" dirty="0"/>
              <a:t> or Mac’s *.</a:t>
            </a:r>
            <a:r>
              <a:rPr lang="hr-BA" dirty="0" err="1"/>
              <a:t>app</a:t>
            </a:r>
            <a:endParaRPr lang="hr-BA" dirty="0"/>
          </a:p>
          <a:p>
            <a:r>
              <a:rPr lang="hr-BA" dirty="0" err="1"/>
              <a:t>You</a:t>
            </a:r>
            <a:r>
              <a:rPr lang="hr-BA" dirty="0"/>
              <a:t> </a:t>
            </a:r>
            <a:r>
              <a:rPr lang="hr-BA" dirty="0" err="1"/>
              <a:t>only</a:t>
            </a:r>
            <a:r>
              <a:rPr lang="hr-BA" dirty="0"/>
              <a:t> </a:t>
            </a:r>
            <a:r>
              <a:rPr lang="hr-BA" dirty="0" err="1"/>
              <a:t>distribute</a:t>
            </a:r>
            <a:r>
              <a:rPr lang="hr-BA" dirty="0"/>
              <a:t> one file</a:t>
            </a:r>
          </a:p>
          <a:p>
            <a:pPr lvl="1"/>
            <a:r>
              <a:rPr lang="hr-BA" dirty="0"/>
              <a:t>No IDE </a:t>
            </a:r>
            <a:r>
              <a:rPr lang="hr-BA" dirty="0" err="1"/>
              <a:t>needed</a:t>
            </a:r>
            <a:r>
              <a:rPr lang="hr-BA" dirty="0"/>
              <a:t> to </a:t>
            </a:r>
            <a:r>
              <a:rPr lang="hr-BA" dirty="0" err="1"/>
              <a:t>run</a:t>
            </a:r>
            <a:r>
              <a:rPr lang="hr-BA" dirty="0"/>
              <a:t> program</a:t>
            </a:r>
          </a:p>
          <a:p>
            <a:r>
              <a:rPr lang="hr-BA" dirty="0" err="1">
                <a:solidFill>
                  <a:srgbClr val="FF0000"/>
                </a:solidFill>
              </a:rPr>
              <a:t>Required</a:t>
            </a:r>
            <a:r>
              <a:rPr lang="hr-BA" dirty="0">
                <a:solidFill>
                  <a:srgbClr val="FF0000"/>
                </a:solidFill>
              </a:rPr>
              <a:t> for </a:t>
            </a:r>
            <a:r>
              <a:rPr lang="hr-BA" dirty="0" err="1">
                <a:solidFill>
                  <a:srgbClr val="FF0000"/>
                </a:solidFill>
              </a:rPr>
              <a:t>final</a:t>
            </a:r>
            <a:r>
              <a:rPr lang="hr-BA" dirty="0">
                <a:solidFill>
                  <a:srgbClr val="FF0000"/>
                </a:solidFill>
              </a:rPr>
              <a:t> </a:t>
            </a:r>
            <a:r>
              <a:rPr lang="hr-BA" dirty="0" err="1">
                <a:solidFill>
                  <a:srgbClr val="FF0000"/>
                </a:solidFill>
              </a:rPr>
              <a:t>project</a:t>
            </a:r>
            <a:r>
              <a:rPr lang="hr-BA" dirty="0">
                <a:solidFill>
                  <a:srgbClr val="FF0000"/>
                </a:solidFill>
              </a:rPr>
              <a:t>!</a:t>
            </a:r>
            <a:endParaRPr lang="hr-HR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ISTE-121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A22F7-4CEC-9042-BB00-B83925278AF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676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/>
              <a:t>Jar - </a:t>
            </a:r>
            <a:r>
              <a:rPr lang="hr-BA" dirty="0" err="1"/>
              <a:t>Creation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2600"/>
            <a:ext cx="7772400" cy="3429000"/>
          </a:xfrm>
          <a:noFill/>
        </p:spPr>
        <p:txBody>
          <a:bodyPr/>
          <a:lstStyle/>
          <a:p>
            <a:pPr marL="0" indent="0">
              <a:buNone/>
            </a:pPr>
            <a:r>
              <a:rPr lang="hr-BA" dirty="0"/>
              <a:t>jar </a:t>
            </a:r>
            <a:r>
              <a:rPr lang="hr-BA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–</a:t>
            </a:r>
            <a:r>
              <a:rPr lang="hr-BA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cmf</a:t>
            </a:r>
            <a:r>
              <a:rPr lang="hr-BA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hr-BA" dirty="0">
                <a:solidFill>
                  <a:srgbClr val="FF0000"/>
                </a:solidFill>
              </a:rPr>
              <a:t>jar-file</a:t>
            </a:r>
            <a:r>
              <a:rPr lang="hr-BA" dirty="0"/>
              <a:t> </a:t>
            </a:r>
            <a:r>
              <a:rPr lang="hr-BA" dirty="0">
                <a:solidFill>
                  <a:srgbClr val="00B050"/>
                </a:solidFill>
              </a:rPr>
              <a:t>input-file1 input-file2 ...</a:t>
            </a:r>
          </a:p>
          <a:p>
            <a:pPr>
              <a:buFont typeface="Arial" pitchFamily="34" charset="0"/>
              <a:buChar char="•"/>
            </a:pPr>
            <a:r>
              <a:rPr lang="hr-BA" sz="2800" dirty="0"/>
              <a:t>jar – </a:t>
            </a:r>
            <a:r>
              <a:rPr lang="hr-BA" sz="2800" dirty="0" err="1"/>
              <a:t>execute</a:t>
            </a:r>
            <a:r>
              <a:rPr lang="hr-BA" sz="2800" dirty="0"/>
              <a:t> </a:t>
            </a:r>
            <a:r>
              <a:rPr lang="hr-BA" sz="2800" dirty="0" err="1"/>
              <a:t>the</a:t>
            </a:r>
            <a:r>
              <a:rPr lang="hr-BA" sz="2800" dirty="0"/>
              <a:t> java </a:t>
            </a:r>
            <a:r>
              <a:rPr lang="hr-BA" sz="2800" dirty="0" err="1"/>
              <a:t>archive</a:t>
            </a:r>
            <a:r>
              <a:rPr lang="hr-BA" sz="2800" dirty="0"/>
              <a:t> </a:t>
            </a:r>
            <a:r>
              <a:rPr lang="hr-BA" sz="2800" dirty="0" err="1"/>
              <a:t>tool</a:t>
            </a:r>
            <a:endParaRPr lang="hr-BA" sz="2800" dirty="0"/>
          </a:p>
          <a:p>
            <a:pPr>
              <a:buFont typeface="Arial" pitchFamily="34" charset="0"/>
              <a:buChar char="•"/>
            </a:pPr>
            <a:r>
              <a:rPr lang="hr-BA" sz="2800" dirty="0"/>
              <a:t>c – </a:t>
            </a:r>
            <a:r>
              <a:rPr lang="hr-BA" sz="2800" dirty="0" err="1"/>
              <a:t>create</a:t>
            </a:r>
            <a:r>
              <a:rPr lang="hr-BA" sz="2800" dirty="0"/>
              <a:t> a Jar file</a:t>
            </a:r>
          </a:p>
          <a:p>
            <a:pPr>
              <a:buFont typeface="Arial" pitchFamily="34" charset="0"/>
              <a:buChar char="•"/>
            </a:pPr>
            <a:r>
              <a:rPr lang="hr-BA" sz="2800" dirty="0"/>
              <a:t>m -  manifest file</a:t>
            </a:r>
          </a:p>
          <a:p>
            <a:pPr>
              <a:buFont typeface="Arial" pitchFamily="34" charset="0"/>
              <a:buChar char="•"/>
            </a:pPr>
            <a:r>
              <a:rPr lang="hr-BA" sz="2800" dirty="0"/>
              <a:t>f – </a:t>
            </a:r>
            <a:r>
              <a:rPr lang="hr-BA" sz="2800" dirty="0" err="1"/>
              <a:t>specify</a:t>
            </a:r>
            <a:r>
              <a:rPr lang="hr-BA" sz="2800" dirty="0"/>
              <a:t> </a:t>
            </a:r>
            <a:r>
              <a:rPr lang="hr-BA" sz="2800" dirty="0" err="1"/>
              <a:t>archive</a:t>
            </a:r>
            <a:r>
              <a:rPr lang="hr-BA" sz="2800" dirty="0"/>
              <a:t> file </a:t>
            </a:r>
            <a:r>
              <a:rPr lang="hr-BA" sz="2800" dirty="0" err="1"/>
              <a:t>name</a:t>
            </a:r>
            <a:endParaRPr lang="hr-BA" sz="2800" dirty="0"/>
          </a:p>
          <a:p>
            <a:pPr>
              <a:buFont typeface="Arial" pitchFamily="34" charset="0"/>
              <a:buChar char="•"/>
            </a:pPr>
            <a:r>
              <a:rPr lang="hr-BA" sz="2800" dirty="0"/>
              <a:t>jar-file – </a:t>
            </a:r>
            <a:r>
              <a:rPr lang="hr-BA" sz="2800" dirty="0" err="1"/>
              <a:t>the</a:t>
            </a:r>
            <a:r>
              <a:rPr lang="hr-BA" sz="2800" dirty="0"/>
              <a:t> </a:t>
            </a:r>
            <a:r>
              <a:rPr lang="hr-BA" sz="2800" dirty="0" err="1"/>
              <a:t>resulting</a:t>
            </a:r>
            <a:r>
              <a:rPr lang="hr-BA" sz="2800" dirty="0"/>
              <a:t> jar </a:t>
            </a:r>
            <a:r>
              <a:rPr lang="hr-BA" sz="2800" dirty="0" err="1"/>
              <a:t>filename</a:t>
            </a:r>
            <a:endParaRPr lang="hr-BA" sz="2800" dirty="0"/>
          </a:p>
          <a:p>
            <a:pPr>
              <a:buFont typeface="Arial" pitchFamily="34" charset="0"/>
              <a:buChar char="•"/>
            </a:pPr>
            <a:r>
              <a:rPr lang="hr-BA" sz="2800" dirty="0" err="1"/>
              <a:t>input</a:t>
            </a:r>
            <a:r>
              <a:rPr lang="hr-BA" sz="2800" dirty="0"/>
              <a:t>-</a:t>
            </a:r>
            <a:r>
              <a:rPr lang="hr-BA" sz="2800" dirty="0" err="1"/>
              <a:t>fileN</a:t>
            </a:r>
            <a:r>
              <a:rPr lang="hr-BA" sz="2800" dirty="0"/>
              <a:t> – </a:t>
            </a:r>
            <a:r>
              <a:rPr lang="hr-BA" sz="2800" dirty="0" err="1"/>
              <a:t>input</a:t>
            </a:r>
            <a:r>
              <a:rPr lang="hr-BA" sz="2800" dirty="0"/>
              <a:t> </a:t>
            </a:r>
            <a:r>
              <a:rPr lang="hr-BA" sz="2800" dirty="0" err="1"/>
              <a:t>files</a:t>
            </a:r>
            <a:r>
              <a:rPr lang="hr-BA" sz="2800" dirty="0"/>
              <a:t> – </a:t>
            </a:r>
            <a:r>
              <a:rPr lang="hr-BA" sz="2800" dirty="0" err="1"/>
              <a:t>space</a:t>
            </a:r>
            <a:r>
              <a:rPr lang="hr-BA" sz="2800" dirty="0"/>
              <a:t> </a:t>
            </a:r>
            <a:r>
              <a:rPr lang="hr-BA" sz="2800" dirty="0" err="1"/>
              <a:t>separated</a:t>
            </a:r>
            <a:endParaRPr lang="hr-BA" sz="2800" dirty="0"/>
          </a:p>
          <a:p>
            <a:pPr marL="0" indent="0">
              <a:buNone/>
            </a:pPr>
            <a:r>
              <a:rPr lang="hr-BA" sz="2800" b="1" dirty="0"/>
              <a:t>EXAMPLE:</a:t>
            </a:r>
          </a:p>
          <a:p>
            <a:pPr marL="0" indent="0">
              <a:buNone/>
            </a:pPr>
            <a:r>
              <a:rPr lang="hr-BA" sz="2000" dirty="0"/>
              <a:t>jar –</a:t>
            </a:r>
            <a:r>
              <a:rPr lang="hr-BA" sz="2000" dirty="0" err="1"/>
              <a:t>cf</a:t>
            </a:r>
            <a:r>
              <a:rPr lang="hr-BA" sz="2000" dirty="0"/>
              <a:t> </a:t>
            </a:r>
            <a:r>
              <a:rPr lang="hr-BA" sz="2000" dirty="0" err="1"/>
              <a:t>CatJAR.jar</a:t>
            </a:r>
            <a:r>
              <a:rPr lang="hr-BA" sz="2000" dirty="0"/>
              <a:t> </a:t>
            </a:r>
            <a:r>
              <a:rPr lang="hr-BA" sz="2000" dirty="0" err="1">
                <a:solidFill>
                  <a:schemeClr val="bg2">
                    <a:lumMod val="50000"/>
                  </a:schemeClr>
                </a:solidFill>
              </a:rPr>
              <a:t>CatFoodOrder.class</a:t>
            </a:r>
            <a:r>
              <a:rPr lang="hr-BA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hr-BA" sz="2000" dirty="0" err="1">
                <a:solidFill>
                  <a:schemeClr val="bg2">
                    <a:lumMod val="50000"/>
                  </a:schemeClr>
                </a:solidFill>
              </a:rPr>
              <a:t>images</a:t>
            </a:r>
            <a:r>
              <a:rPr lang="hr-BA" sz="2000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hr-BA" sz="2000" dirty="0" err="1">
                <a:solidFill>
                  <a:schemeClr val="bg2">
                    <a:lumMod val="50000"/>
                  </a:schemeClr>
                </a:solidFill>
              </a:rPr>
              <a:t>cat.gif</a:t>
            </a:r>
            <a:endParaRPr lang="hr-BA" sz="2000" dirty="0"/>
          </a:p>
          <a:p>
            <a:pPr>
              <a:buFont typeface="Arial" pitchFamily="34" charset="0"/>
              <a:buChar char="•"/>
            </a:pPr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ISTE-121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IST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A22F7-4CEC-9042-BB00-B83925278AF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639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/>
              <a:t>Jar - </a:t>
            </a:r>
            <a:r>
              <a:rPr lang="hr-BA" dirty="0" err="1"/>
              <a:t>Viewing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7772400" cy="3429000"/>
          </a:xfrm>
        </p:spPr>
        <p:txBody>
          <a:bodyPr/>
          <a:lstStyle/>
          <a:p>
            <a:pPr marL="0" indent="0">
              <a:buNone/>
            </a:pPr>
            <a:r>
              <a:rPr lang="hr-BA" sz="2800" dirty="0"/>
              <a:t>jar </a:t>
            </a:r>
            <a:r>
              <a:rPr lang="hr-BA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–</a:t>
            </a:r>
            <a:r>
              <a:rPr lang="hr-BA" sz="2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tfv</a:t>
            </a:r>
            <a:r>
              <a:rPr lang="hr-BA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hr-BA" sz="2800" dirty="0">
                <a:solidFill>
                  <a:srgbClr val="FF0000"/>
                </a:solidFill>
              </a:rPr>
              <a:t>jar-file</a:t>
            </a:r>
          </a:p>
          <a:p>
            <a:pPr>
              <a:buFont typeface="Arial" pitchFamily="34" charset="0"/>
              <a:buChar char="•"/>
            </a:pPr>
            <a:r>
              <a:rPr lang="hr-BA" sz="2800" dirty="0"/>
              <a:t>t – </a:t>
            </a:r>
            <a:r>
              <a:rPr lang="hr-BA" sz="2800" dirty="0" err="1"/>
              <a:t>view</a:t>
            </a:r>
            <a:r>
              <a:rPr lang="hr-BA" sz="2800" dirty="0"/>
              <a:t> </a:t>
            </a:r>
            <a:r>
              <a:rPr lang="hr-BA" sz="2800" dirty="0" err="1"/>
              <a:t>the</a:t>
            </a:r>
            <a:r>
              <a:rPr lang="hr-BA" sz="2800" dirty="0"/>
              <a:t> jar </a:t>
            </a:r>
            <a:r>
              <a:rPr lang="hr-BA" sz="2800" b="1" dirty="0"/>
              <a:t>table </a:t>
            </a:r>
            <a:r>
              <a:rPr lang="hr-BA" sz="2800" b="1" dirty="0" err="1"/>
              <a:t>of</a:t>
            </a:r>
            <a:r>
              <a:rPr lang="hr-BA" sz="2800" b="1" dirty="0"/>
              <a:t> </a:t>
            </a:r>
            <a:r>
              <a:rPr lang="hr-BA" sz="2800" b="1" dirty="0" err="1"/>
              <a:t>contents</a:t>
            </a:r>
            <a:endParaRPr lang="hr-BA" sz="2800" b="1" dirty="0"/>
          </a:p>
          <a:p>
            <a:pPr>
              <a:buFont typeface="Arial" pitchFamily="34" charset="0"/>
              <a:buChar char="•"/>
            </a:pPr>
            <a:r>
              <a:rPr lang="hr-BA" sz="2800" dirty="0"/>
              <a:t>f –</a:t>
            </a:r>
            <a:r>
              <a:rPr lang="hr-BA" sz="2800" b="1" dirty="0"/>
              <a:t> </a:t>
            </a:r>
            <a:r>
              <a:rPr lang="hr-BA" sz="2800" dirty="0"/>
              <a:t>jar file is </a:t>
            </a:r>
            <a:r>
              <a:rPr lang="hr-BA" sz="2800" dirty="0" err="1"/>
              <a:t>specified</a:t>
            </a:r>
            <a:r>
              <a:rPr lang="hr-BA" sz="2800" dirty="0"/>
              <a:t> on </a:t>
            </a:r>
            <a:r>
              <a:rPr lang="hr-BA" sz="2800" dirty="0" err="1"/>
              <a:t>command</a:t>
            </a:r>
            <a:r>
              <a:rPr lang="hr-BA" sz="2800" dirty="0"/>
              <a:t> </a:t>
            </a:r>
            <a:r>
              <a:rPr lang="hr-BA" sz="2800" dirty="0" err="1"/>
              <a:t>line</a:t>
            </a:r>
            <a:endParaRPr lang="hr-BA" sz="2800" dirty="0"/>
          </a:p>
          <a:p>
            <a:pPr>
              <a:buFont typeface="Arial" pitchFamily="34" charset="0"/>
              <a:buChar char="•"/>
            </a:pPr>
            <a:r>
              <a:rPr lang="hr-BA" sz="2800" dirty="0"/>
              <a:t>v – </a:t>
            </a:r>
            <a:r>
              <a:rPr lang="hr-BA" sz="2800" dirty="0" err="1"/>
              <a:t>Verbose</a:t>
            </a:r>
            <a:r>
              <a:rPr lang="hr-BA" sz="2800" dirty="0"/>
              <a:t> mode (</a:t>
            </a:r>
            <a:r>
              <a:rPr lang="hr-BA" sz="2800" dirty="0" err="1"/>
              <a:t>optional</a:t>
            </a:r>
            <a:r>
              <a:rPr lang="hr-BA" sz="2800" dirty="0"/>
              <a:t>), </a:t>
            </a:r>
            <a:r>
              <a:rPr lang="hr-BA" sz="2800" dirty="0" err="1"/>
              <a:t>show</a:t>
            </a:r>
            <a:r>
              <a:rPr lang="hr-BA" sz="2800" dirty="0"/>
              <a:t> file </a:t>
            </a:r>
            <a:r>
              <a:rPr lang="hr-BA" sz="2800" dirty="0" err="1"/>
              <a:t>size</a:t>
            </a:r>
            <a:r>
              <a:rPr lang="hr-BA" sz="2800" dirty="0"/>
              <a:t> &amp; </a:t>
            </a:r>
            <a:r>
              <a:rPr lang="hr-BA" sz="2800" dirty="0" err="1"/>
              <a:t>last</a:t>
            </a:r>
            <a:r>
              <a:rPr lang="hr-BA" sz="2800" dirty="0"/>
              <a:t> </a:t>
            </a:r>
            <a:r>
              <a:rPr lang="hr-BA" sz="2800" dirty="0" err="1"/>
              <a:t>modified</a:t>
            </a:r>
            <a:r>
              <a:rPr lang="hr-BA" sz="2800" dirty="0"/>
              <a:t> date</a:t>
            </a:r>
          </a:p>
          <a:p>
            <a:pPr>
              <a:buFont typeface="Arial" pitchFamily="34" charset="0"/>
              <a:buChar char="•"/>
            </a:pPr>
            <a:r>
              <a:rPr lang="hr-BA" sz="2800" dirty="0"/>
              <a:t>jar-file – </a:t>
            </a:r>
            <a:r>
              <a:rPr lang="hr-BA" sz="2800" dirty="0" err="1"/>
              <a:t>the</a:t>
            </a:r>
            <a:r>
              <a:rPr lang="hr-BA" sz="2800" dirty="0"/>
              <a:t> jar file to use</a:t>
            </a:r>
          </a:p>
          <a:p>
            <a:pPr marL="0" indent="0">
              <a:buNone/>
            </a:pPr>
            <a:r>
              <a:rPr lang="hr-BA" sz="2800" dirty="0" err="1"/>
              <a:t>Verbose</a:t>
            </a:r>
            <a:r>
              <a:rPr lang="hr-BA" sz="2800" dirty="0"/>
              <a:t> mode </a:t>
            </a:r>
            <a:r>
              <a:rPr lang="hr-BA" sz="2800" dirty="0" err="1"/>
              <a:t>prints</a:t>
            </a:r>
            <a:r>
              <a:rPr lang="hr-BA" sz="2800" dirty="0"/>
              <a:t> </a:t>
            </a:r>
            <a:r>
              <a:rPr lang="hr-BA" sz="2800" dirty="0" err="1"/>
              <a:t>extra</a:t>
            </a:r>
            <a:r>
              <a:rPr lang="hr-BA" sz="2800" dirty="0"/>
              <a:t> </a:t>
            </a:r>
            <a:r>
              <a:rPr lang="hr-BA" sz="2800" dirty="0" err="1"/>
              <a:t>information</a:t>
            </a:r>
            <a:r>
              <a:rPr lang="hr-BA" sz="2800" dirty="0"/>
              <a:t> </a:t>
            </a:r>
            <a:r>
              <a:rPr lang="hr-BA" sz="2800" dirty="0" err="1"/>
              <a:t>and</a:t>
            </a:r>
            <a:r>
              <a:rPr lang="hr-BA" sz="2800" dirty="0"/>
              <a:t> </a:t>
            </a:r>
            <a:r>
              <a:rPr lang="hr-BA" sz="2800" dirty="0" err="1"/>
              <a:t>it</a:t>
            </a:r>
            <a:r>
              <a:rPr lang="hr-BA" sz="2800" dirty="0"/>
              <a:t> is </a:t>
            </a:r>
            <a:r>
              <a:rPr lang="hr-BA" sz="2800" dirty="0" err="1"/>
              <a:t>not</a:t>
            </a:r>
            <a:r>
              <a:rPr lang="hr-BA" sz="2800" dirty="0"/>
              <a:t> </a:t>
            </a:r>
            <a:r>
              <a:rPr lang="hr-BA" sz="2800" dirty="0" err="1"/>
              <a:t>required</a:t>
            </a:r>
            <a:endParaRPr lang="hr-BA" sz="2800" dirty="0"/>
          </a:p>
          <a:p>
            <a:pPr marL="0" indent="0">
              <a:buNone/>
            </a:pPr>
            <a:r>
              <a:rPr lang="hr-BA" sz="2800" b="1" dirty="0"/>
              <a:t>EXAMPLE:</a:t>
            </a:r>
          </a:p>
          <a:p>
            <a:pPr marL="0" indent="0">
              <a:buNone/>
            </a:pPr>
            <a:r>
              <a:rPr lang="hr-BA" sz="2800" dirty="0"/>
              <a:t>jar –</a:t>
            </a:r>
            <a:r>
              <a:rPr lang="hr-BA" sz="2800" dirty="0" err="1"/>
              <a:t>tfv</a:t>
            </a:r>
            <a:r>
              <a:rPr lang="hr-BA" sz="2800" dirty="0"/>
              <a:t> </a:t>
            </a:r>
            <a:r>
              <a:rPr lang="hr-BA" sz="2800" dirty="0" err="1"/>
              <a:t>CatJAR.jar</a:t>
            </a:r>
            <a:endParaRPr lang="hr-BA" sz="2800" dirty="0"/>
          </a:p>
          <a:p>
            <a:pPr marL="0" indent="0">
              <a:buNone/>
            </a:pPr>
            <a:endParaRPr lang="hr-HR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ISTE-121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IST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A22F7-4CEC-9042-BB00-B83925278AF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4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/>
              <a:t>Jar – </a:t>
            </a:r>
            <a:r>
              <a:rPr lang="hr-BA" dirty="0" err="1"/>
              <a:t>Executable</a:t>
            </a:r>
            <a:r>
              <a:rPr lang="hr-BA" dirty="0"/>
              <a:t> Jar File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BA" dirty="0" err="1"/>
              <a:t>In</a:t>
            </a:r>
            <a:r>
              <a:rPr lang="hr-BA" dirty="0"/>
              <a:t> </a:t>
            </a:r>
            <a:r>
              <a:rPr lang="hr-BA" dirty="0" err="1"/>
              <a:t>order</a:t>
            </a:r>
            <a:r>
              <a:rPr lang="hr-BA" dirty="0"/>
              <a:t> to </a:t>
            </a:r>
            <a:r>
              <a:rPr lang="hr-BA" dirty="0" err="1"/>
              <a:t>run</a:t>
            </a:r>
            <a:r>
              <a:rPr lang="hr-BA" dirty="0"/>
              <a:t> </a:t>
            </a:r>
            <a:r>
              <a:rPr lang="hr-BA" dirty="0" err="1"/>
              <a:t>the</a:t>
            </a:r>
            <a:r>
              <a:rPr lang="hr-BA" dirty="0"/>
              <a:t> Jar file, use:</a:t>
            </a:r>
          </a:p>
          <a:p>
            <a:pPr marL="0" indent="0">
              <a:buNone/>
            </a:pPr>
            <a:r>
              <a:rPr lang="hr-BA" dirty="0">
                <a:solidFill>
                  <a:srgbClr val="FF0000"/>
                </a:solidFill>
              </a:rPr>
              <a:t>java –jar jar-file</a:t>
            </a:r>
          </a:p>
          <a:p>
            <a:pPr marL="0" indent="0">
              <a:buNone/>
            </a:pPr>
            <a:endParaRPr lang="hr-BA" dirty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hr-BA" sz="2800" dirty="0" err="1">
                <a:solidFill>
                  <a:srgbClr val="FF0000"/>
                </a:solidFill>
              </a:rPr>
              <a:t>Cannot</a:t>
            </a:r>
            <a:r>
              <a:rPr lang="hr-BA" sz="2800" dirty="0">
                <a:solidFill>
                  <a:srgbClr val="FF0000"/>
                </a:solidFill>
              </a:rPr>
              <a:t> </a:t>
            </a:r>
            <a:r>
              <a:rPr lang="hr-BA" sz="2800" dirty="0" err="1">
                <a:solidFill>
                  <a:srgbClr val="FF0000"/>
                </a:solidFill>
              </a:rPr>
              <a:t>run</a:t>
            </a:r>
            <a:r>
              <a:rPr lang="hr-BA" sz="2800" dirty="0">
                <a:solidFill>
                  <a:srgbClr val="FF0000"/>
                </a:solidFill>
              </a:rPr>
              <a:t>: no </a:t>
            </a:r>
            <a:r>
              <a:rPr lang="hr-BA" sz="2800" dirty="0" err="1">
                <a:solidFill>
                  <a:srgbClr val="FF0000"/>
                </a:solidFill>
              </a:rPr>
              <a:t>main</a:t>
            </a:r>
            <a:r>
              <a:rPr lang="hr-BA" sz="2800" dirty="0">
                <a:solidFill>
                  <a:srgbClr val="FF0000"/>
                </a:solidFill>
              </a:rPr>
              <a:t> manifest </a:t>
            </a:r>
            <a:r>
              <a:rPr lang="hr-BA" sz="2800" dirty="0" err="1">
                <a:solidFill>
                  <a:srgbClr val="FF0000"/>
                </a:solidFill>
              </a:rPr>
              <a:t>attribute</a:t>
            </a:r>
            <a:r>
              <a:rPr lang="hr-BA" sz="2800" dirty="0">
                <a:solidFill>
                  <a:srgbClr val="FF0000"/>
                </a:solidFill>
              </a:rPr>
              <a:t>, </a:t>
            </a:r>
            <a:r>
              <a:rPr lang="hr-BA" sz="2800" dirty="0" err="1">
                <a:solidFill>
                  <a:srgbClr val="FF0000"/>
                </a:solidFill>
              </a:rPr>
              <a:t>in</a:t>
            </a:r>
            <a:r>
              <a:rPr lang="hr-BA" sz="2800" dirty="0">
                <a:solidFill>
                  <a:srgbClr val="FF0000"/>
                </a:solidFill>
              </a:rPr>
              <a:t> </a:t>
            </a:r>
            <a:r>
              <a:rPr lang="hr-BA" sz="2800" dirty="0" err="1">
                <a:solidFill>
                  <a:srgbClr val="FF0000"/>
                </a:solidFill>
              </a:rPr>
              <a:t>CatJAR.jar</a:t>
            </a:r>
            <a:endParaRPr lang="hr-BA" sz="2800" dirty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/>
              <a:t>JVM couldn’t find our main manifest attribute. Because of that, it couldn’t find our main class containing our main method</a:t>
            </a:r>
            <a:endParaRPr lang="hr-HR" sz="2800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ISTE-121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A22F7-4CEC-9042-BB00-B83925278AF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7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/>
              <a:t>Jar – </a:t>
            </a:r>
            <a:r>
              <a:rPr lang="hr-BA" dirty="0" err="1"/>
              <a:t>Extracting</a:t>
            </a:r>
            <a:r>
              <a:rPr lang="hr-BA" dirty="0"/>
              <a:t> </a:t>
            </a:r>
            <a:r>
              <a:rPr lang="hr-BA" dirty="0" err="1"/>
              <a:t>the</a:t>
            </a:r>
            <a:r>
              <a:rPr lang="hr-BA" dirty="0"/>
              <a:t> </a:t>
            </a:r>
            <a:r>
              <a:rPr lang="hr-BA" dirty="0" err="1"/>
              <a:t>contents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r-BA" dirty="0"/>
              <a:t>jar </a:t>
            </a:r>
            <a:r>
              <a:rPr lang="hr-BA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–</a:t>
            </a:r>
            <a:r>
              <a:rPr lang="hr-BA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xf</a:t>
            </a:r>
            <a:r>
              <a:rPr lang="hr-BA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hr-BA" dirty="0">
                <a:solidFill>
                  <a:srgbClr val="FF0000"/>
                </a:solidFill>
              </a:rPr>
              <a:t>jar-file</a:t>
            </a:r>
            <a:r>
              <a:rPr lang="hr-BA" dirty="0"/>
              <a:t> [</a:t>
            </a:r>
            <a:r>
              <a:rPr lang="hr-BA" dirty="0" err="1"/>
              <a:t>archived</a:t>
            </a:r>
            <a:r>
              <a:rPr lang="hr-BA" dirty="0"/>
              <a:t>-file(s)]</a:t>
            </a:r>
          </a:p>
          <a:p>
            <a:pPr>
              <a:buFont typeface="Arial" pitchFamily="34" charset="0"/>
              <a:buChar char="•"/>
            </a:pPr>
            <a:r>
              <a:rPr lang="hr-BA" dirty="0"/>
              <a:t>x – </a:t>
            </a:r>
            <a:r>
              <a:rPr lang="hr-BA" dirty="0" err="1"/>
              <a:t>extract</a:t>
            </a:r>
            <a:r>
              <a:rPr lang="hr-BA" dirty="0"/>
              <a:t> </a:t>
            </a:r>
            <a:r>
              <a:rPr lang="hr-BA" dirty="0" err="1"/>
              <a:t>files</a:t>
            </a:r>
            <a:endParaRPr lang="hr-BA" dirty="0"/>
          </a:p>
          <a:p>
            <a:pPr>
              <a:buFont typeface="Arial" pitchFamily="34" charset="0"/>
              <a:buChar char="•"/>
            </a:pPr>
            <a:r>
              <a:rPr lang="hr-BA" dirty="0"/>
              <a:t>j – jar file is </a:t>
            </a:r>
            <a:r>
              <a:rPr lang="hr-BA" dirty="0" err="1"/>
              <a:t>specified</a:t>
            </a:r>
            <a:r>
              <a:rPr lang="hr-BA" dirty="0"/>
              <a:t> on </a:t>
            </a:r>
            <a:r>
              <a:rPr lang="hr-BA" dirty="0" err="1"/>
              <a:t>command</a:t>
            </a:r>
            <a:r>
              <a:rPr lang="hr-BA" dirty="0"/>
              <a:t> </a:t>
            </a:r>
            <a:r>
              <a:rPr lang="hr-BA" dirty="0" err="1"/>
              <a:t>line</a:t>
            </a:r>
            <a:endParaRPr lang="hr-BA" dirty="0"/>
          </a:p>
          <a:p>
            <a:pPr>
              <a:buFont typeface="Arial" pitchFamily="34" charset="0"/>
              <a:buChar char="•"/>
            </a:pPr>
            <a:r>
              <a:rPr lang="hr-BA" dirty="0"/>
              <a:t>jar-file – </a:t>
            </a:r>
            <a:r>
              <a:rPr lang="hr-BA" dirty="0" err="1"/>
              <a:t>the</a:t>
            </a:r>
            <a:r>
              <a:rPr lang="hr-BA" dirty="0"/>
              <a:t> jar file to use</a:t>
            </a:r>
          </a:p>
          <a:p>
            <a:pPr>
              <a:buFont typeface="Arial" pitchFamily="34" charset="0"/>
              <a:buChar char="•"/>
            </a:pPr>
            <a:r>
              <a:rPr lang="hr-BA" dirty="0" err="1"/>
              <a:t>archived</a:t>
            </a:r>
            <a:r>
              <a:rPr lang="hr-BA" dirty="0"/>
              <a:t>-file (s) – file(s) to </a:t>
            </a:r>
            <a:r>
              <a:rPr lang="hr-BA" dirty="0" err="1"/>
              <a:t>extract</a:t>
            </a:r>
            <a:r>
              <a:rPr lang="hr-BA" dirty="0"/>
              <a:t>, or </a:t>
            </a:r>
            <a:r>
              <a:rPr lang="hr-BA" dirty="0" err="1"/>
              <a:t>if</a:t>
            </a:r>
            <a:r>
              <a:rPr lang="hr-BA" dirty="0"/>
              <a:t> </a:t>
            </a:r>
            <a:r>
              <a:rPr lang="hr-BA" dirty="0" err="1"/>
              <a:t>ommited</a:t>
            </a:r>
            <a:r>
              <a:rPr lang="hr-BA" dirty="0"/>
              <a:t>, all </a:t>
            </a:r>
            <a:r>
              <a:rPr lang="hr-BA" dirty="0" err="1"/>
              <a:t>files</a:t>
            </a:r>
            <a:r>
              <a:rPr lang="hr-BA" dirty="0"/>
              <a:t> are </a:t>
            </a:r>
            <a:r>
              <a:rPr lang="hr-BA" dirty="0" err="1"/>
              <a:t>extracted</a:t>
            </a:r>
            <a:endParaRPr lang="hr-B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ISTE-121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IST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A22F7-4CEC-9042-BB00-B83925278AF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64229" y="5486400"/>
            <a:ext cx="4572000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indent="0">
              <a:buNone/>
            </a:pPr>
            <a:r>
              <a:rPr lang="hr-BA" dirty="0" err="1">
                <a:solidFill>
                  <a:schemeClr val="tx1"/>
                </a:solidFill>
              </a:rPr>
              <a:t>Output</a:t>
            </a:r>
            <a:r>
              <a:rPr lang="hr-BA" dirty="0">
                <a:solidFill>
                  <a:schemeClr val="tx1"/>
                </a:solidFill>
              </a:rPr>
              <a:t> is to </a:t>
            </a:r>
            <a:r>
              <a:rPr lang="hr-BA" dirty="0" err="1">
                <a:solidFill>
                  <a:schemeClr val="tx1"/>
                </a:solidFill>
              </a:rPr>
              <a:t>current</a:t>
            </a:r>
            <a:r>
              <a:rPr lang="hr-BA" dirty="0">
                <a:solidFill>
                  <a:schemeClr val="tx1"/>
                </a:solidFill>
              </a:rPr>
              <a:t> </a:t>
            </a:r>
            <a:r>
              <a:rPr lang="hr-BA" dirty="0" err="1">
                <a:solidFill>
                  <a:schemeClr val="tx1"/>
                </a:solidFill>
              </a:rPr>
              <a:t>directory</a:t>
            </a:r>
            <a:endParaRPr lang="hr-BA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hr-BA" dirty="0">
                <a:solidFill>
                  <a:schemeClr val="tx1"/>
                </a:solidFill>
              </a:rPr>
              <a:t>No </a:t>
            </a:r>
            <a:r>
              <a:rPr lang="hr-BA" dirty="0" err="1">
                <a:solidFill>
                  <a:schemeClr val="tx1"/>
                </a:solidFill>
              </a:rPr>
              <a:t>changes</a:t>
            </a:r>
            <a:r>
              <a:rPr lang="hr-BA" dirty="0">
                <a:solidFill>
                  <a:schemeClr val="tx1"/>
                </a:solidFill>
              </a:rPr>
              <a:t> to original jar-file</a:t>
            </a:r>
            <a:endParaRPr lang="hr-H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651663"/>
      </p:ext>
    </p:extLst>
  </p:cSld>
  <p:clrMapOvr>
    <a:masterClrMapping/>
  </p:clrMapOvr>
</p:sld>
</file>

<file path=ppt/theme/theme1.xml><?xml version="1.0" encoding="utf-8"?>
<a:theme xmlns:a="http://schemas.openxmlformats.org/drawingml/2006/main" name="Java Template">
  <a:themeElements>
    <a:clrScheme name="Java Template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Java 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Java Template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va Template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va Template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va Template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va Template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va Template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va Template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va Template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Java Template">
  <a:themeElements>
    <a:clrScheme name="Java Template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Java 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Java Template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va Template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va Template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va Template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va Template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va Template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va Template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va Template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Java">
  <a:themeElements>
    <a:clrScheme name="Java Template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Java 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Java Template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va Template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va Template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va Template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va Template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va Template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va Template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va Template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Java.potx</Template>
  <TotalTime>4772</TotalTime>
  <Words>1859</Words>
  <Application>Microsoft Office PowerPoint</Application>
  <PresentationFormat>On-screen Show (4:3)</PresentationFormat>
  <Paragraphs>417</Paragraphs>
  <Slides>37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ＭＳ Ｐゴシック</vt:lpstr>
      <vt:lpstr>Arial</vt:lpstr>
      <vt:lpstr>Tahoma</vt:lpstr>
      <vt:lpstr>Times New Roman</vt:lpstr>
      <vt:lpstr>Wingdings</vt:lpstr>
      <vt:lpstr>Java Template</vt:lpstr>
      <vt:lpstr>1_Java Template</vt:lpstr>
      <vt:lpstr>Java</vt:lpstr>
      <vt:lpstr>Jar – Java Arhive</vt:lpstr>
      <vt:lpstr>Objectives</vt:lpstr>
      <vt:lpstr>What is a Jar file?</vt:lpstr>
      <vt:lpstr>Benefits of a Jar file?</vt:lpstr>
      <vt:lpstr>Benefits of a Jar file?</vt:lpstr>
      <vt:lpstr>Jar - Creation</vt:lpstr>
      <vt:lpstr>Jar - Viewing</vt:lpstr>
      <vt:lpstr>Jar – Executable Jar File</vt:lpstr>
      <vt:lpstr>Jar – Extracting the contents</vt:lpstr>
      <vt:lpstr>The Manifest - default</vt:lpstr>
      <vt:lpstr>The Manifest</vt:lpstr>
      <vt:lpstr>Manifest – Application bundled Jar file</vt:lpstr>
      <vt:lpstr>Jar – Modify / add the manifest</vt:lpstr>
      <vt:lpstr>Jar – Executable Jar File</vt:lpstr>
      <vt:lpstr>Jar – Auto Create the manifest</vt:lpstr>
      <vt:lpstr>Manifest – Download Extensions</vt:lpstr>
      <vt:lpstr>Manifest – Package Sealing</vt:lpstr>
      <vt:lpstr>Referencing images in a Jar</vt:lpstr>
      <vt:lpstr>Referencing Text file in a Jar</vt:lpstr>
      <vt:lpstr>Referencing Object file in a jar</vt:lpstr>
      <vt:lpstr>MakeJar.bat</vt:lpstr>
      <vt:lpstr>Build your own JAR!</vt:lpstr>
      <vt:lpstr>Cost of Developing Software</vt:lpstr>
      <vt:lpstr>Maintenance Challenges</vt:lpstr>
      <vt:lpstr>Software Entropy</vt:lpstr>
      <vt:lpstr>Legacy Code</vt:lpstr>
      <vt:lpstr>The Need for Testing</vt:lpstr>
      <vt:lpstr>Test</vt:lpstr>
      <vt:lpstr>Test Driven Development</vt:lpstr>
      <vt:lpstr>Types of Testing</vt:lpstr>
      <vt:lpstr>Types of Testing</vt:lpstr>
      <vt:lpstr> Common Feature of Testing</vt:lpstr>
      <vt:lpstr>Unit Testing</vt:lpstr>
      <vt:lpstr>Unit Testing</vt:lpstr>
      <vt:lpstr>Integration Testing</vt:lpstr>
      <vt:lpstr>Integration testing</vt:lpstr>
      <vt:lpstr>Important Testing Ideas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Structures: Stacks and Queues</dc:title>
  <dc:creator>Jai W. Kang</dc:creator>
  <cp:lastModifiedBy>Alan Mutka</cp:lastModifiedBy>
  <cp:revision>179</cp:revision>
  <cp:lastPrinted>2001-01-02T21:51:12Z</cp:lastPrinted>
  <dcterms:created xsi:type="dcterms:W3CDTF">2011-04-09T11:16:47Z</dcterms:created>
  <dcterms:modified xsi:type="dcterms:W3CDTF">2021-04-11T07:21:55Z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2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C:\VB6\216-20004\Lec\Week03\PPT</vt:lpwstr>
  </property>
</Properties>
</file>