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8" r:id="rId3"/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b4a5ac42b_1_1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b4a5ac42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99c4b16db_0_44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99c4b16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c12ea1693_1_42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c12ea169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c12ea1693_1_68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c12ea169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99c4b16db_0_56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99c4b16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c12ea1693_1_79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c12ea169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c12ea1693_1_86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c12ea169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c12ea1693_1_93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c12ea169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d7d955c97_1_127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d7d955c9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d7d955c97_1_149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d7d955c97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d7d955c97_1_179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d7d955c9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d7d955c97_1_284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d7d955c97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99c4b16db_0_0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99c4b1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c12ea1693_1_19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c12ea16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c12ea1693_1_28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c12ea169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99c4b16db_0_13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99c4b16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c12ea1693_1_35:notes"/>
          <p:cNvSpPr/>
          <p:nvPr>
            <p:ph idx="2" type="sldImg"/>
          </p:nvPr>
        </p:nvSpPr>
        <p:spPr>
          <a:xfrm>
            <a:off x="381001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c12ea169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52" y="992767"/>
            <a:ext cx="11361900" cy="2736900"/>
          </a:xfrm>
          <a:prstGeom prst="rect">
            <a:avLst/>
          </a:prstGeom>
        </p:spPr>
        <p:txBody>
          <a:bodyPr anchorCtr="0" anchor="b" bIns="119725" lIns="119725" spcFirstLastPara="1" rIns="119725" wrap="square" tIns="11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41" y="3778833"/>
            <a:ext cx="11361900" cy="10566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41" y="1474833"/>
            <a:ext cx="11361900" cy="2618100"/>
          </a:xfrm>
          <a:prstGeom prst="rect">
            <a:avLst/>
          </a:prstGeom>
        </p:spPr>
        <p:txBody>
          <a:bodyPr anchorCtr="0" anchor="b" bIns="119725" lIns="119725" spcFirstLastPara="1" rIns="119725" wrap="square" tIns="11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41" y="4202967"/>
            <a:ext cx="11361900" cy="17343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nk">
  <p:cSld name="Titelfolie Blanko Corporat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441040" y="6422400"/>
            <a:ext cx="5353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219" y="6291950"/>
            <a:ext cx="1655717" cy="23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415" y="644029"/>
            <a:ext cx="3648189" cy="3160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20337" y="4248000"/>
            <a:ext cx="828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420337" y="2448000"/>
            <a:ext cx="8280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picture">
  <p:cSld name="Titelfolie mit Bild Corporate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19531" l="0" r="0" t="19525"/>
          <a:stretch/>
        </p:blipFill>
        <p:spPr>
          <a:xfrm>
            <a:off x="2365400" y="2066450"/>
            <a:ext cx="9836098" cy="47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415" y="644029"/>
            <a:ext cx="3648189" cy="3160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32308" y="3240000"/>
            <a:ext cx="6552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3132308" y="1440000"/>
            <a:ext cx="65526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4222455" y="6289294"/>
            <a:ext cx="1698879" cy="245031"/>
          </a:xfrm>
          <a:custGeom>
            <a:rect b="b" l="l" r="r" t="t"/>
            <a:pathLst>
              <a:path extrusionOk="0" h="133350" w="866775">
                <a:moveTo>
                  <a:pt x="91250" y="128235"/>
                </a:moveTo>
                <a:lnTo>
                  <a:pt x="70580" y="61560"/>
                </a:lnTo>
                <a:lnTo>
                  <a:pt x="49911" y="128235"/>
                </a:lnTo>
                <a:lnTo>
                  <a:pt x="35719" y="128235"/>
                </a:lnTo>
                <a:lnTo>
                  <a:pt x="7144" y="41367"/>
                </a:lnTo>
                <a:lnTo>
                  <a:pt x="25146" y="41367"/>
                </a:lnTo>
                <a:lnTo>
                  <a:pt x="43149" y="103565"/>
                </a:lnTo>
                <a:lnTo>
                  <a:pt x="63055" y="41367"/>
                </a:lnTo>
                <a:lnTo>
                  <a:pt x="78105" y="41367"/>
                </a:lnTo>
                <a:lnTo>
                  <a:pt x="98012" y="103565"/>
                </a:lnTo>
                <a:lnTo>
                  <a:pt x="116014" y="41367"/>
                </a:lnTo>
                <a:lnTo>
                  <a:pt x="134017" y="41367"/>
                </a:lnTo>
                <a:lnTo>
                  <a:pt x="105442" y="128235"/>
                </a:lnTo>
                <a:close/>
                <a:moveTo>
                  <a:pt x="219456" y="100232"/>
                </a:moveTo>
                <a:lnTo>
                  <a:pt x="219456" y="98708"/>
                </a:lnTo>
                <a:lnTo>
                  <a:pt x="201644" y="98708"/>
                </a:lnTo>
                <a:lnTo>
                  <a:pt x="201644" y="99565"/>
                </a:lnTo>
                <a:cubicBezTo>
                  <a:pt x="198912" y="109302"/>
                  <a:pt x="189942" y="115960"/>
                  <a:pt x="179832" y="115757"/>
                </a:cubicBezTo>
                <a:cubicBezTo>
                  <a:pt x="166116" y="115757"/>
                  <a:pt x="156496" y="105185"/>
                  <a:pt x="155353" y="88897"/>
                </a:cubicBezTo>
                <a:lnTo>
                  <a:pt x="220027" y="88897"/>
                </a:lnTo>
                <a:lnTo>
                  <a:pt x="220027" y="84801"/>
                </a:lnTo>
                <a:cubicBezTo>
                  <a:pt x="220027" y="57274"/>
                  <a:pt x="204501" y="39462"/>
                  <a:pt x="180499" y="39462"/>
                </a:cubicBezTo>
                <a:cubicBezTo>
                  <a:pt x="156496" y="39462"/>
                  <a:pt x="138303" y="58512"/>
                  <a:pt x="138303" y="85277"/>
                </a:cubicBezTo>
                <a:cubicBezTo>
                  <a:pt x="138303" y="112043"/>
                  <a:pt x="155162" y="130045"/>
                  <a:pt x="180213" y="130045"/>
                </a:cubicBezTo>
                <a:cubicBezTo>
                  <a:pt x="198790" y="130996"/>
                  <a:pt x="215339" y="118394"/>
                  <a:pt x="219360" y="100232"/>
                </a:cubicBezTo>
                <a:moveTo>
                  <a:pt x="155924" y="75943"/>
                </a:moveTo>
                <a:cubicBezTo>
                  <a:pt x="156929" y="63288"/>
                  <a:pt x="167615" y="53604"/>
                  <a:pt x="180308" y="53845"/>
                </a:cubicBezTo>
                <a:cubicBezTo>
                  <a:pt x="192276" y="53054"/>
                  <a:pt x="202620" y="62114"/>
                  <a:pt x="203411" y="74082"/>
                </a:cubicBezTo>
                <a:cubicBezTo>
                  <a:pt x="203452" y="74701"/>
                  <a:pt x="203466" y="75322"/>
                  <a:pt x="203454" y="75943"/>
                </a:cubicBezTo>
                <a:close/>
                <a:moveTo>
                  <a:pt x="246888" y="44225"/>
                </a:moveTo>
                <a:lnTo>
                  <a:pt x="246888" y="43463"/>
                </a:lnTo>
                <a:cubicBezTo>
                  <a:pt x="256413" y="22698"/>
                  <a:pt x="256413" y="21269"/>
                  <a:pt x="256413" y="17840"/>
                </a:cubicBezTo>
                <a:cubicBezTo>
                  <a:pt x="256577" y="12109"/>
                  <a:pt x="252063" y="7329"/>
                  <a:pt x="246331" y="7166"/>
                </a:cubicBezTo>
                <a:cubicBezTo>
                  <a:pt x="246072" y="7158"/>
                  <a:pt x="245813" y="7160"/>
                  <a:pt x="245554" y="7172"/>
                </a:cubicBezTo>
                <a:cubicBezTo>
                  <a:pt x="239776" y="6856"/>
                  <a:pt x="234836" y="11283"/>
                  <a:pt x="234519" y="17061"/>
                </a:cubicBezTo>
                <a:cubicBezTo>
                  <a:pt x="234505" y="17320"/>
                  <a:pt x="234500" y="17580"/>
                  <a:pt x="234505" y="17840"/>
                </a:cubicBezTo>
                <a:cubicBezTo>
                  <a:pt x="234275" y="21734"/>
                  <a:pt x="236267" y="25422"/>
                  <a:pt x="239648" y="27365"/>
                </a:cubicBezTo>
                <a:lnTo>
                  <a:pt x="234791" y="44320"/>
                </a:lnTo>
                <a:close/>
                <a:moveTo>
                  <a:pt x="288036" y="128235"/>
                </a:moveTo>
                <a:lnTo>
                  <a:pt x="288036" y="90707"/>
                </a:lnTo>
                <a:cubicBezTo>
                  <a:pt x="288036" y="68704"/>
                  <a:pt x="297561" y="58512"/>
                  <a:pt x="318040" y="58512"/>
                </a:cubicBezTo>
                <a:cubicBezTo>
                  <a:pt x="320419" y="58375"/>
                  <a:pt x="322804" y="58375"/>
                  <a:pt x="325184" y="58512"/>
                </a:cubicBezTo>
                <a:lnTo>
                  <a:pt x="326612" y="58512"/>
                </a:lnTo>
                <a:lnTo>
                  <a:pt x="326612" y="40700"/>
                </a:lnTo>
                <a:lnTo>
                  <a:pt x="325374" y="40700"/>
                </a:lnTo>
                <a:cubicBezTo>
                  <a:pt x="310451" y="39138"/>
                  <a:pt x="295949" y="46241"/>
                  <a:pt x="288036" y="58988"/>
                </a:cubicBezTo>
                <a:lnTo>
                  <a:pt x="288036" y="41653"/>
                </a:lnTo>
                <a:lnTo>
                  <a:pt x="271653" y="41653"/>
                </a:lnTo>
                <a:lnTo>
                  <a:pt x="271653" y="128521"/>
                </a:lnTo>
                <a:close/>
                <a:moveTo>
                  <a:pt x="415480" y="100232"/>
                </a:moveTo>
                <a:lnTo>
                  <a:pt x="415480" y="98708"/>
                </a:lnTo>
                <a:lnTo>
                  <a:pt x="397669" y="98708"/>
                </a:lnTo>
                <a:lnTo>
                  <a:pt x="397669" y="99565"/>
                </a:lnTo>
                <a:cubicBezTo>
                  <a:pt x="395004" y="109307"/>
                  <a:pt x="386049" y="115984"/>
                  <a:pt x="375951" y="115757"/>
                </a:cubicBezTo>
                <a:cubicBezTo>
                  <a:pt x="362141" y="115757"/>
                  <a:pt x="352616" y="105185"/>
                  <a:pt x="351473" y="88897"/>
                </a:cubicBezTo>
                <a:lnTo>
                  <a:pt x="416719" y="88897"/>
                </a:lnTo>
                <a:lnTo>
                  <a:pt x="416719" y="84801"/>
                </a:lnTo>
                <a:cubicBezTo>
                  <a:pt x="416719" y="57274"/>
                  <a:pt x="401193" y="39462"/>
                  <a:pt x="377190" y="39462"/>
                </a:cubicBezTo>
                <a:cubicBezTo>
                  <a:pt x="353187" y="39462"/>
                  <a:pt x="334994" y="58512"/>
                  <a:pt x="334994" y="85277"/>
                </a:cubicBezTo>
                <a:cubicBezTo>
                  <a:pt x="334994" y="112043"/>
                  <a:pt x="351758" y="130045"/>
                  <a:pt x="376809" y="130045"/>
                </a:cubicBezTo>
                <a:cubicBezTo>
                  <a:pt x="395422" y="131044"/>
                  <a:pt x="412025" y="118431"/>
                  <a:pt x="416052" y="100232"/>
                </a:cubicBezTo>
                <a:moveTo>
                  <a:pt x="352616" y="75943"/>
                </a:moveTo>
                <a:cubicBezTo>
                  <a:pt x="353575" y="63265"/>
                  <a:pt x="364289" y="53556"/>
                  <a:pt x="377000" y="53845"/>
                </a:cubicBezTo>
                <a:cubicBezTo>
                  <a:pt x="389023" y="53107"/>
                  <a:pt x="399369" y="62256"/>
                  <a:pt x="400107" y="74280"/>
                </a:cubicBezTo>
                <a:cubicBezTo>
                  <a:pt x="400141" y="74834"/>
                  <a:pt x="400154" y="75388"/>
                  <a:pt x="400145" y="75943"/>
                </a:cubicBezTo>
                <a:close/>
                <a:moveTo>
                  <a:pt x="564737" y="84801"/>
                </a:moveTo>
                <a:cubicBezTo>
                  <a:pt x="566372" y="61449"/>
                  <a:pt x="548766" y="41193"/>
                  <a:pt x="525414" y="39559"/>
                </a:cubicBezTo>
                <a:cubicBezTo>
                  <a:pt x="524173" y="39472"/>
                  <a:pt x="522928" y="39440"/>
                  <a:pt x="521684" y="39462"/>
                </a:cubicBezTo>
                <a:cubicBezTo>
                  <a:pt x="498278" y="39037"/>
                  <a:pt x="478960" y="57666"/>
                  <a:pt x="478534" y="81071"/>
                </a:cubicBezTo>
                <a:cubicBezTo>
                  <a:pt x="478512" y="82315"/>
                  <a:pt x="478543" y="83560"/>
                  <a:pt x="478631" y="84801"/>
                </a:cubicBezTo>
                <a:cubicBezTo>
                  <a:pt x="476995" y="108100"/>
                  <a:pt x="494557" y="128314"/>
                  <a:pt x="517856" y="129950"/>
                </a:cubicBezTo>
                <a:cubicBezTo>
                  <a:pt x="519130" y="130039"/>
                  <a:pt x="520407" y="130071"/>
                  <a:pt x="521684" y="130045"/>
                </a:cubicBezTo>
                <a:cubicBezTo>
                  <a:pt x="545036" y="130523"/>
                  <a:pt x="564354" y="111980"/>
                  <a:pt x="564832" y="88629"/>
                </a:cubicBezTo>
                <a:cubicBezTo>
                  <a:pt x="564858" y="87352"/>
                  <a:pt x="564826" y="86075"/>
                  <a:pt x="564737" y="84801"/>
                </a:cubicBezTo>
                <a:moveTo>
                  <a:pt x="548735" y="84801"/>
                </a:moveTo>
                <a:cubicBezTo>
                  <a:pt x="548735" y="103280"/>
                  <a:pt x="537877" y="115757"/>
                  <a:pt x="521684" y="115757"/>
                </a:cubicBezTo>
                <a:cubicBezTo>
                  <a:pt x="505492" y="115757"/>
                  <a:pt x="494633" y="103280"/>
                  <a:pt x="494633" y="84801"/>
                </a:cubicBezTo>
                <a:cubicBezTo>
                  <a:pt x="494633" y="66323"/>
                  <a:pt x="505492" y="53845"/>
                  <a:pt x="521684" y="53845"/>
                </a:cubicBezTo>
                <a:cubicBezTo>
                  <a:pt x="537877" y="53845"/>
                  <a:pt x="548735" y="66227"/>
                  <a:pt x="548735" y="84801"/>
                </a:cubicBezTo>
                <a:moveTo>
                  <a:pt x="659892" y="128235"/>
                </a:moveTo>
                <a:lnTo>
                  <a:pt x="659892" y="77372"/>
                </a:lnTo>
                <a:cubicBezTo>
                  <a:pt x="659892" y="53654"/>
                  <a:pt x="647509" y="39272"/>
                  <a:pt x="626650" y="39272"/>
                </a:cubicBezTo>
                <a:cubicBezTo>
                  <a:pt x="615636" y="38772"/>
                  <a:pt x="605240" y="44373"/>
                  <a:pt x="599598" y="53845"/>
                </a:cubicBezTo>
                <a:lnTo>
                  <a:pt x="599599" y="41653"/>
                </a:lnTo>
                <a:lnTo>
                  <a:pt x="583216" y="41653"/>
                </a:lnTo>
                <a:lnTo>
                  <a:pt x="583216" y="128521"/>
                </a:lnTo>
                <a:lnTo>
                  <a:pt x="599599" y="128521"/>
                </a:lnTo>
                <a:lnTo>
                  <a:pt x="599599" y="82706"/>
                </a:lnTo>
                <a:cubicBezTo>
                  <a:pt x="597968" y="68649"/>
                  <a:pt x="608040" y="55932"/>
                  <a:pt x="622096" y="54300"/>
                </a:cubicBezTo>
                <a:cubicBezTo>
                  <a:pt x="623165" y="54176"/>
                  <a:pt x="624240" y="54119"/>
                  <a:pt x="625317" y="54131"/>
                </a:cubicBezTo>
                <a:cubicBezTo>
                  <a:pt x="636556" y="54131"/>
                  <a:pt x="643604" y="63084"/>
                  <a:pt x="643604" y="77372"/>
                </a:cubicBezTo>
                <a:lnTo>
                  <a:pt x="643604" y="128235"/>
                </a:lnTo>
                <a:close/>
                <a:moveTo>
                  <a:pt x="741998" y="41367"/>
                </a:moveTo>
                <a:lnTo>
                  <a:pt x="725614" y="41367"/>
                </a:lnTo>
                <a:lnTo>
                  <a:pt x="725614" y="128235"/>
                </a:lnTo>
                <a:lnTo>
                  <a:pt x="741998" y="128235"/>
                </a:lnTo>
                <a:close/>
                <a:moveTo>
                  <a:pt x="744664" y="17460"/>
                </a:moveTo>
                <a:cubicBezTo>
                  <a:pt x="744673" y="11778"/>
                  <a:pt x="740075" y="7165"/>
                  <a:pt x="734394" y="7157"/>
                </a:cubicBezTo>
                <a:cubicBezTo>
                  <a:pt x="734198" y="7156"/>
                  <a:pt x="734002" y="7162"/>
                  <a:pt x="733806" y="7172"/>
                </a:cubicBezTo>
                <a:cubicBezTo>
                  <a:pt x="728140" y="6752"/>
                  <a:pt x="723206" y="11004"/>
                  <a:pt x="722786" y="16669"/>
                </a:cubicBezTo>
                <a:cubicBezTo>
                  <a:pt x="722766" y="16932"/>
                  <a:pt x="722756" y="17196"/>
                  <a:pt x="722757" y="17460"/>
                </a:cubicBezTo>
                <a:cubicBezTo>
                  <a:pt x="722696" y="23246"/>
                  <a:pt x="727337" y="27986"/>
                  <a:pt x="733123" y="28047"/>
                </a:cubicBezTo>
                <a:cubicBezTo>
                  <a:pt x="733351" y="28050"/>
                  <a:pt x="733579" y="28045"/>
                  <a:pt x="733806" y="28032"/>
                </a:cubicBezTo>
                <a:cubicBezTo>
                  <a:pt x="739535" y="28296"/>
                  <a:pt x="744392" y="23867"/>
                  <a:pt x="744656" y="18139"/>
                </a:cubicBezTo>
                <a:cubicBezTo>
                  <a:pt x="744666" y="17913"/>
                  <a:pt x="744669" y="17686"/>
                  <a:pt x="744665" y="17459"/>
                </a:cubicBezTo>
                <a:moveTo>
                  <a:pt x="822579" y="126235"/>
                </a:moveTo>
                <a:lnTo>
                  <a:pt x="823246" y="126235"/>
                </a:lnTo>
                <a:lnTo>
                  <a:pt x="823246" y="111185"/>
                </a:lnTo>
                <a:lnTo>
                  <a:pt x="821436" y="112043"/>
                </a:lnTo>
                <a:cubicBezTo>
                  <a:pt x="817015" y="114072"/>
                  <a:pt x="812204" y="115112"/>
                  <a:pt x="807339" y="115091"/>
                </a:cubicBezTo>
                <a:cubicBezTo>
                  <a:pt x="799798" y="116545"/>
                  <a:pt x="792505" y="111610"/>
                  <a:pt x="791051" y="104068"/>
                </a:cubicBezTo>
                <a:cubicBezTo>
                  <a:pt x="790716" y="102329"/>
                  <a:pt x="790716" y="100542"/>
                  <a:pt x="791051" y="98803"/>
                </a:cubicBezTo>
                <a:lnTo>
                  <a:pt x="791051" y="55369"/>
                </a:lnTo>
                <a:lnTo>
                  <a:pt x="824484" y="55369"/>
                </a:lnTo>
                <a:lnTo>
                  <a:pt x="824484" y="41653"/>
                </a:lnTo>
                <a:lnTo>
                  <a:pt x="791051" y="41653"/>
                </a:lnTo>
                <a:lnTo>
                  <a:pt x="791051" y="14697"/>
                </a:lnTo>
                <a:lnTo>
                  <a:pt x="774764" y="14697"/>
                </a:lnTo>
                <a:lnTo>
                  <a:pt x="774764" y="27365"/>
                </a:lnTo>
                <a:cubicBezTo>
                  <a:pt x="774764" y="38414"/>
                  <a:pt x="771049" y="41653"/>
                  <a:pt x="758285" y="41653"/>
                </a:cubicBezTo>
                <a:lnTo>
                  <a:pt x="757047" y="41653"/>
                </a:lnTo>
                <a:lnTo>
                  <a:pt x="757047" y="55940"/>
                </a:lnTo>
                <a:lnTo>
                  <a:pt x="774764" y="55940"/>
                </a:lnTo>
                <a:lnTo>
                  <a:pt x="774764" y="98803"/>
                </a:lnTo>
                <a:cubicBezTo>
                  <a:pt x="774106" y="114939"/>
                  <a:pt x="786655" y="128553"/>
                  <a:pt x="802791" y="129211"/>
                </a:cubicBezTo>
                <a:cubicBezTo>
                  <a:pt x="804150" y="129266"/>
                  <a:pt x="805510" y="129226"/>
                  <a:pt x="806863" y="129092"/>
                </a:cubicBezTo>
                <a:cubicBezTo>
                  <a:pt x="812113" y="129180"/>
                  <a:pt x="817316" y="128107"/>
                  <a:pt x="822103" y="125949"/>
                </a:cubicBezTo>
                <a:moveTo>
                  <a:pt x="859631" y="117853"/>
                </a:moveTo>
                <a:cubicBezTo>
                  <a:pt x="859637" y="112119"/>
                  <a:pt x="854994" y="107466"/>
                  <a:pt x="849260" y="107460"/>
                </a:cubicBezTo>
                <a:cubicBezTo>
                  <a:pt x="849098" y="107460"/>
                  <a:pt x="848935" y="107463"/>
                  <a:pt x="848773" y="107471"/>
                </a:cubicBezTo>
                <a:cubicBezTo>
                  <a:pt x="843050" y="107102"/>
                  <a:pt x="838113" y="111443"/>
                  <a:pt x="837745" y="117165"/>
                </a:cubicBezTo>
                <a:cubicBezTo>
                  <a:pt x="837730" y="117394"/>
                  <a:pt x="837723" y="117623"/>
                  <a:pt x="837723" y="117853"/>
                </a:cubicBezTo>
                <a:cubicBezTo>
                  <a:pt x="837662" y="123639"/>
                  <a:pt x="842303" y="128379"/>
                  <a:pt x="848090" y="128441"/>
                </a:cubicBezTo>
                <a:cubicBezTo>
                  <a:pt x="848317" y="128443"/>
                  <a:pt x="848545" y="128438"/>
                  <a:pt x="848773" y="128426"/>
                </a:cubicBezTo>
                <a:cubicBezTo>
                  <a:pt x="854501" y="128690"/>
                  <a:pt x="859358" y="124260"/>
                  <a:pt x="859622" y="118533"/>
                </a:cubicBezTo>
                <a:cubicBezTo>
                  <a:pt x="859632" y="118306"/>
                  <a:pt x="859635" y="118079"/>
                  <a:pt x="859631" y="11785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with picture">
  <p:cSld name="Kapiteltrenner mit Bild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9150" y="0"/>
            <a:ext cx="121932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15458" l="685" r="0" t="9752"/>
          <a:stretch/>
        </p:blipFill>
        <p:spPr>
          <a:xfrm>
            <a:off x="4241900" y="2066450"/>
            <a:ext cx="7959601" cy="47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415" y="649287"/>
            <a:ext cx="3639624" cy="3125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1152113" y="2808000"/>
            <a:ext cx="68049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152125" y="4788000"/>
            <a:ext cx="6720900" cy="12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lank">
  <p:cSld name="Kapiteltrenner Blanko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9150" y="0"/>
            <a:ext cx="121932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9287"/>
            <a:ext cx="3639624" cy="31251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2340226" y="2412000"/>
            <a:ext cx="7413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340225" y="4212000"/>
            <a:ext cx="7413000" cy="13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el u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⦁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xt boxes">
  <p:cSld name="Titel und 2 Inhalt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343825" y="1781200"/>
            <a:ext cx="536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⦁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6050" y="1781175"/>
            <a:ext cx="536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⦁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⦁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xt boxes">
  <p:cSld name="Titel und 3 Inhal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8288016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387032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486048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idx="4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&amp; Text boxes">
  <p:cSld name="Titel und 3 Bilder + Inhalt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288016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87032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body"/>
          </p:nvPr>
        </p:nvSpPr>
        <p:spPr>
          <a:xfrm>
            <a:off x="486048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⦁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⦁"/>
              <a:defRPr sz="1400"/>
            </a:lvl9pPr>
          </a:lstStyle>
          <a:p/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484375" y="3751300"/>
            <a:ext cx="3420300" cy="25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4373975" y="3751300"/>
            <a:ext cx="3420300" cy="25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sp>
        <p:nvSpPr>
          <p:cNvPr id="119" name="Google Shape;119;p21"/>
          <p:cNvSpPr txBox="1"/>
          <p:nvPr>
            <p:ph idx="7" type="subTitle"/>
          </p:nvPr>
        </p:nvSpPr>
        <p:spPr>
          <a:xfrm>
            <a:off x="8288025" y="3751300"/>
            <a:ext cx="3420300" cy="25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23060" l="12074" r="10273" t="23060"/>
          <a:stretch/>
        </p:blipFill>
        <p:spPr>
          <a:xfrm>
            <a:off x="486050" y="1781175"/>
            <a:ext cx="3420301" cy="1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23060" l="12074" r="10273" t="23060"/>
          <a:stretch/>
        </p:blipFill>
        <p:spPr>
          <a:xfrm>
            <a:off x="4386125" y="1781175"/>
            <a:ext cx="3420301" cy="1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23060" l="12074" r="10273" t="23060"/>
          <a:stretch/>
        </p:blipFill>
        <p:spPr>
          <a:xfrm>
            <a:off x="8286200" y="1781175"/>
            <a:ext cx="3420301" cy="1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41" y="2867800"/>
            <a:ext cx="11361900" cy="11226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Nur Titel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Nur Titel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nk">
  <p:cSld name="Statement Blanko Corporate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875" y="6442640"/>
            <a:ext cx="928474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2448241" y="1404000"/>
            <a:ext cx="73089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2444325" y="4432475"/>
            <a:ext cx="7308900" cy="75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picture">
  <p:cSld name="Statement mit Bild Corporate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875" y="6442640"/>
            <a:ext cx="928474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6336624" y="1584000"/>
            <a:ext cx="53643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6336625" y="5294525"/>
            <a:ext cx="5416200" cy="75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12074" r="10273" t="0"/>
          <a:stretch/>
        </p:blipFill>
        <p:spPr>
          <a:xfrm>
            <a:off x="-200" y="0"/>
            <a:ext cx="5868300" cy="6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Kontakt Corporate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2441040" y="6422400"/>
            <a:ext cx="5353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2418" y="5328000"/>
            <a:ext cx="157781" cy="12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4029"/>
            <a:ext cx="3648189" cy="316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228594" y="5043788"/>
            <a:ext cx="20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koenig-bauer.com</a:t>
            </a:r>
            <a:br>
              <a:rPr b="0" i="0" lang="de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@koenigandbauer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233415" y="2222425"/>
            <a:ext cx="3798000" cy="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b="1"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233415" y="3240000"/>
            <a:ext cx="3798000" cy="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b="1"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3" type="body"/>
          </p:nvPr>
        </p:nvSpPr>
        <p:spPr>
          <a:xfrm>
            <a:off x="4233415" y="4212000"/>
            <a:ext cx="3798000" cy="7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Char char="⦁"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Blanko Corporate">
  <p:cSld name="Titelfolie Blanko Corporate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2441040" y="6422400"/>
            <a:ext cx="5353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219" y="6291950"/>
            <a:ext cx="1655717" cy="23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415" y="644029"/>
            <a:ext cx="3648189" cy="31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3420337" y="4248000"/>
            <a:ext cx="828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8"/>
          <p:cNvSpPr txBox="1"/>
          <p:nvPr>
            <p:ph type="ctrTitle"/>
          </p:nvPr>
        </p:nvSpPr>
        <p:spPr>
          <a:xfrm>
            <a:off x="3420337" y="2448000"/>
            <a:ext cx="8280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abelle">
  <p:cSld name="Titel und Tabel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Corporate">
  <p:cSld name="Kontakt Corporate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2441040" y="6422400"/>
            <a:ext cx="5353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2418" y="5328000"/>
            <a:ext cx="157781" cy="12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4029"/>
            <a:ext cx="3648189" cy="31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4228583" y="5043767"/>
            <a:ext cx="213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koenig-bauer.com</a:t>
            </a:r>
            <a:br>
              <a:rPr lang="de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400">
                <a:solidFill>
                  <a:schemeClr val="lt1"/>
                </a:solidFill>
              </a:rPr>
              <a:t>    </a:t>
            </a:r>
            <a:r>
              <a:rPr lang="de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@koenigandbauer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4230000" y="2221200"/>
            <a:ext cx="4629600" cy="8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230000" y="3240000"/>
            <a:ext cx="4629600" cy="8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3" type="body"/>
          </p:nvPr>
        </p:nvSpPr>
        <p:spPr>
          <a:xfrm>
            <a:off x="4230000" y="4208400"/>
            <a:ext cx="4629600" cy="8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SzPts val="1400"/>
              <a:buChar char="•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 Corporate">
  <p:cSld name="Titelfolie mit Bild Corporate"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2357032" y="2059267"/>
            <a:ext cx="9836100" cy="479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4029"/>
            <a:ext cx="3648189" cy="31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3132308" y="3240000"/>
            <a:ext cx="6552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2"/>
          <p:cNvSpPr txBox="1"/>
          <p:nvPr>
            <p:ph type="ctrTitle"/>
          </p:nvPr>
        </p:nvSpPr>
        <p:spPr>
          <a:xfrm>
            <a:off x="3132308" y="1440000"/>
            <a:ext cx="65526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/>
          <p:nvPr/>
        </p:nvSpPr>
        <p:spPr>
          <a:xfrm>
            <a:off x="4222455" y="6289294"/>
            <a:ext cx="1698879" cy="245031"/>
          </a:xfrm>
          <a:custGeom>
            <a:rect b="b" l="l" r="r" t="t"/>
            <a:pathLst>
              <a:path extrusionOk="0" h="133350" w="866775">
                <a:moveTo>
                  <a:pt x="91250" y="128235"/>
                </a:moveTo>
                <a:lnTo>
                  <a:pt x="70580" y="61560"/>
                </a:lnTo>
                <a:lnTo>
                  <a:pt x="49911" y="128235"/>
                </a:lnTo>
                <a:lnTo>
                  <a:pt x="35719" y="128235"/>
                </a:lnTo>
                <a:lnTo>
                  <a:pt x="7144" y="41367"/>
                </a:lnTo>
                <a:lnTo>
                  <a:pt x="25146" y="41367"/>
                </a:lnTo>
                <a:lnTo>
                  <a:pt x="43149" y="103565"/>
                </a:lnTo>
                <a:lnTo>
                  <a:pt x="63055" y="41367"/>
                </a:lnTo>
                <a:lnTo>
                  <a:pt x="78105" y="41367"/>
                </a:lnTo>
                <a:lnTo>
                  <a:pt x="98012" y="103565"/>
                </a:lnTo>
                <a:lnTo>
                  <a:pt x="116014" y="41367"/>
                </a:lnTo>
                <a:lnTo>
                  <a:pt x="134017" y="41367"/>
                </a:lnTo>
                <a:lnTo>
                  <a:pt x="105442" y="128235"/>
                </a:lnTo>
                <a:close/>
                <a:moveTo>
                  <a:pt x="219456" y="100232"/>
                </a:moveTo>
                <a:lnTo>
                  <a:pt x="219456" y="98708"/>
                </a:lnTo>
                <a:lnTo>
                  <a:pt x="201644" y="98708"/>
                </a:lnTo>
                <a:lnTo>
                  <a:pt x="201644" y="99565"/>
                </a:lnTo>
                <a:cubicBezTo>
                  <a:pt x="198912" y="109302"/>
                  <a:pt x="189942" y="115960"/>
                  <a:pt x="179832" y="115757"/>
                </a:cubicBezTo>
                <a:cubicBezTo>
                  <a:pt x="166116" y="115757"/>
                  <a:pt x="156496" y="105185"/>
                  <a:pt x="155353" y="88897"/>
                </a:cubicBezTo>
                <a:lnTo>
                  <a:pt x="220027" y="88897"/>
                </a:lnTo>
                <a:lnTo>
                  <a:pt x="220027" y="84801"/>
                </a:lnTo>
                <a:cubicBezTo>
                  <a:pt x="220027" y="57274"/>
                  <a:pt x="204501" y="39462"/>
                  <a:pt x="180499" y="39462"/>
                </a:cubicBezTo>
                <a:cubicBezTo>
                  <a:pt x="156496" y="39462"/>
                  <a:pt x="138303" y="58512"/>
                  <a:pt x="138303" y="85277"/>
                </a:cubicBezTo>
                <a:cubicBezTo>
                  <a:pt x="138303" y="112043"/>
                  <a:pt x="155162" y="130045"/>
                  <a:pt x="180213" y="130045"/>
                </a:cubicBezTo>
                <a:cubicBezTo>
                  <a:pt x="198790" y="130996"/>
                  <a:pt x="215339" y="118394"/>
                  <a:pt x="219360" y="100232"/>
                </a:cubicBezTo>
                <a:moveTo>
                  <a:pt x="155924" y="75943"/>
                </a:moveTo>
                <a:cubicBezTo>
                  <a:pt x="156929" y="63288"/>
                  <a:pt x="167615" y="53604"/>
                  <a:pt x="180308" y="53845"/>
                </a:cubicBezTo>
                <a:cubicBezTo>
                  <a:pt x="192276" y="53054"/>
                  <a:pt x="202620" y="62114"/>
                  <a:pt x="203411" y="74082"/>
                </a:cubicBezTo>
                <a:cubicBezTo>
                  <a:pt x="203452" y="74701"/>
                  <a:pt x="203466" y="75322"/>
                  <a:pt x="203454" y="75943"/>
                </a:cubicBezTo>
                <a:close/>
                <a:moveTo>
                  <a:pt x="246888" y="44225"/>
                </a:moveTo>
                <a:lnTo>
                  <a:pt x="246888" y="43463"/>
                </a:lnTo>
                <a:cubicBezTo>
                  <a:pt x="256413" y="22698"/>
                  <a:pt x="256413" y="21269"/>
                  <a:pt x="256413" y="17840"/>
                </a:cubicBezTo>
                <a:cubicBezTo>
                  <a:pt x="256577" y="12109"/>
                  <a:pt x="252063" y="7329"/>
                  <a:pt x="246331" y="7166"/>
                </a:cubicBezTo>
                <a:cubicBezTo>
                  <a:pt x="246072" y="7158"/>
                  <a:pt x="245813" y="7160"/>
                  <a:pt x="245554" y="7172"/>
                </a:cubicBezTo>
                <a:cubicBezTo>
                  <a:pt x="239776" y="6856"/>
                  <a:pt x="234836" y="11283"/>
                  <a:pt x="234519" y="17061"/>
                </a:cubicBezTo>
                <a:cubicBezTo>
                  <a:pt x="234505" y="17320"/>
                  <a:pt x="234500" y="17580"/>
                  <a:pt x="234505" y="17840"/>
                </a:cubicBezTo>
                <a:cubicBezTo>
                  <a:pt x="234275" y="21734"/>
                  <a:pt x="236267" y="25422"/>
                  <a:pt x="239648" y="27365"/>
                </a:cubicBezTo>
                <a:lnTo>
                  <a:pt x="234791" y="44320"/>
                </a:lnTo>
                <a:close/>
                <a:moveTo>
                  <a:pt x="288036" y="128235"/>
                </a:moveTo>
                <a:lnTo>
                  <a:pt x="288036" y="90707"/>
                </a:lnTo>
                <a:cubicBezTo>
                  <a:pt x="288036" y="68704"/>
                  <a:pt x="297561" y="58512"/>
                  <a:pt x="318040" y="58512"/>
                </a:cubicBezTo>
                <a:cubicBezTo>
                  <a:pt x="320419" y="58375"/>
                  <a:pt x="322804" y="58375"/>
                  <a:pt x="325184" y="58512"/>
                </a:cubicBezTo>
                <a:lnTo>
                  <a:pt x="326612" y="58512"/>
                </a:lnTo>
                <a:lnTo>
                  <a:pt x="326612" y="40700"/>
                </a:lnTo>
                <a:lnTo>
                  <a:pt x="325374" y="40700"/>
                </a:lnTo>
                <a:cubicBezTo>
                  <a:pt x="310451" y="39138"/>
                  <a:pt x="295949" y="46241"/>
                  <a:pt x="288036" y="58988"/>
                </a:cubicBezTo>
                <a:lnTo>
                  <a:pt x="288036" y="41653"/>
                </a:lnTo>
                <a:lnTo>
                  <a:pt x="271653" y="41653"/>
                </a:lnTo>
                <a:lnTo>
                  <a:pt x="271653" y="128521"/>
                </a:lnTo>
                <a:close/>
                <a:moveTo>
                  <a:pt x="415480" y="100232"/>
                </a:moveTo>
                <a:lnTo>
                  <a:pt x="415480" y="98708"/>
                </a:lnTo>
                <a:lnTo>
                  <a:pt x="397669" y="98708"/>
                </a:lnTo>
                <a:lnTo>
                  <a:pt x="397669" y="99565"/>
                </a:lnTo>
                <a:cubicBezTo>
                  <a:pt x="395004" y="109307"/>
                  <a:pt x="386049" y="115984"/>
                  <a:pt x="375951" y="115757"/>
                </a:cubicBezTo>
                <a:cubicBezTo>
                  <a:pt x="362141" y="115757"/>
                  <a:pt x="352616" y="105185"/>
                  <a:pt x="351473" y="88897"/>
                </a:cubicBezTo>
                <a:lnTo>
                  <a:pt x="416719" y="88897"/>
                </a:lnTo>
                <a:lnTo>
                  <a:pt x="416719" y="84801"/>
                </a:lnTo>
                <a:cubicBezTo>
                  <a:pt x="416719" y="57274"/>
                  <a:pt x="401193" y="39462"/>
                  <a:pt x="377190" y="39462"/>
                </a:cubicBezTo>
                <a:cubicBezTo>
                  <a:pt x="353187" y="39462"/>
                  <a:pt x="334994" y="58512"/>
                  <a:pt x="334994" y="85277"/>
                </a:cubicBezTo>
                <a:cubicBezTo>
                  <a:pt x="334994" y="112043"/>
                  <a:pt x="351758" y="130045"/>
                  <a:pt x="376809" y="130045"/>
                </a:cubicBezTo>
                <a:cubicBezTo>
                  <a:pt x="395422" y="131044"/>
                  <a:pt x="412025" y="118431"/>
                  <a:pt x="416052" y="100232"/>
                </a:cubicBezTo>
                <a:moveTo>
                  <a:pt x="352616" y="75943"/>
                </a:moveTo>
                <a:cubicBezTo>
                  <a:pt x="353575" y="63265"/>
                  <a:pt x="364289" y="53556"/>
                  <a:pt x="377000" y="53845"/>
                </a:cubicBezTo>
                <a:cubicBezTo>
                  <a:pt x="389023" y="53107"/>
                  <a:pt x="399369" y="62256"/>
                  <a:pt x="400107" y="74280"/>
                </a:cubicBezTo>
                <a:cubicBezTo>
                  <a:pt x="400141" y="74834"/>
                  <a:pt x="400154" y="75388"/>
                  <a:pt x="400145" y="75943"/>
                </a:cubicBezTo>
                <a:close/>
                <a:moveTo>
                  <a:pt x="564737" y="84801"/>
                </a:moveTo>
                <a:cubicBezTo>
                  <a:pt x="566372" y="61449"/>
                  <a:pt x="548766" y="41193"/>
                  <a:pt x="525414" y="39559"/>
                </a:cubicBezTo>
                <a:cubicBezTo>
                  <a:pt x="524173" y="39472"/>
                  <a:pt x="522928" y="39440"/>
                  <a:pt x="521684" y="39462"/>
                </a:cubicBezTo>
                <a:cubicBezTo>
                  <a:pt x="498278" y="39037"/>
                  <a:pt x="478960" y="57666"/>
                  <a:pt x="478534" y="81071"/>
                </a:cubicBezTo>
                <a:cubicBezTo>
                  <a:pt x="478512" y="82315"/>
                  <a:pt x="478543" y="83560"/>
                  <a:pt x="478631" y="84801"/>
                </a:cubicBezTo>
                <a:cubicBezTo>
                  <a:pt x="476995" y="108100"/>
                  <a:pt x="494557" y="128314"/>
                  <a:pt x="517856" y="129950"/>
                </a:cubicBezTo>
                <a:cubicBezTo>
                  <a:pt x="519130" y="130039"/>
                  <a:pt x="520407" y="130071"/>
                  <a:pt x="521684" y="130045"/>
                </a:cubicBezTo>
                <a:cubicBezTo>
                  <a:pt x="545036" y="130523"/>
                  <a:pt x="564354" y="111980"/>
                  <a:pt x="564832" y="88629"/>
                </a:cubicBezTo>
                <a:cubicBezTo>
                  <a:pt x="564858" y="87352"/>
                  <a:pt x="564826" y="86075"/>
                  <a:pt x="564737" y="84801"/>
                </a:cubicBezTo>
                <a:moveTo>
                  <a:pt x="548735" y="84801"/>
                </a:moveTo>
                <a:cubicBezTo>
                  <a:pt x="548735" y="103280"/>
                  <a:pt x="537877" y="115757"/>
                  <a:pt x="521684" y="115757"/>
                </a:cubicBezTo>
                <a:cubicBezTo>
                  <a:pt x="505492" y="115757"/>
                  <a:pt x="494633" y="103280"/>
                  <a:pt x="494633" y="84801"/>
                </a:cubicBezTo>
                <a:cubicBezTo>
                  <a:pt x="494633" y="66323"/>
                  <a:pt x="505492" y="53845"/>
                  <a:pt x="521684" y="53845"/>
                </a:cubicBezTo>
                <a:cubicBezTo>
                  <a:pt x="537877" y="53845"/>
                  <a:pt x="548735" y="66227"/>
                  <a:pt x="548735" y="84801"/>
                </a:cubicBezTo>
                <a:moveTo>
                  <a:pt x="659892" y="128235"/>
                </a:moveTo>
                <a:lnTo>
                  <a:pt x="659892" y="77372"/>
                </a:lnTo>
                <a:cubicBezTo>
                  <a:pt x="659892" y="53654"/>
                  <a:pt x="647509" y="39272"/>
                  <a:pt x="626650" y="39272"/>
                </a:cubicBezTo>
                <a:cubicBezTo>
                  <a:pt x="615636" y="38772"/>
                  <a:pt x="605240" y="44373"/>
                  <a:pt x="599598" y="53845"/>
                </a:cubicBezTo>
                <a:lnTo>
                  <a:pt x="599599" y="41653"/>
                </a:lnTo>
                <a:lnTo>
                  <a:pt x="583216" y="41653"/>
                </a:lnTo>
                <a:lnTo>
                  <a:pt x="583216" y="128521"/>
                </a:lnTo>
                <a:lnTo>
                  <a:pt x="599599" y="128521"/>
                </a:lnTo>
                <a:lnTo>
                  <a:pt x="599599" y="82706"/>
                </a:lnTo>
                <a:cubicBezTo>
                  <a:pt x="597968" y="68649"/>
                  <a:pt x="608040" y="55932"/>
                  <a:pt x="622096" y="54300"/>
                </a:cubicBezTo>
                <a:cubicBezTo>
                  <a:pt x="623165" y="54176"/>
                  <a:pt x="624240" y="54119"/>
                  <a:pt x="625317" y="54131"/>
                </a:cubicBezTo>
                <a:cubicBezTo>
                  <a:pt x="636556" y="54131"/>
                  <a:pt x="643604" y="63084"/>
                  <a:pt x="643604" y="77372"/>
                </a:cubicBezTo>
                <a:lnTo>
                  <a:pt x="643604" y="128235"/>
                </a:lnTo>
                <a:close/>
                <a:moveTo>
                  <a:pt x="741998" y="41367"/>
                </a:moveTo>
                <a:lnTo>
                  <a:pt x="725614" y="41367"/>
                </a:lnTo>
                <a:lnTo>
                  <a:pt x="725614" y="128235"/>
                </a:lnTo>
                <a:lnTo>
                  <a:pt x="741998" y="128235"/>
                </a:lnTo>
                <a:close/>
                <a:moveTo>
                  <a:pt x="744664" y="17460"/>
                </a:moveTo>
                <a:cubicBezTo>
                  <a:pt x="744673" y="11778"/>
                  <a:pt x="740075" y="7165"/>
                  <a:pt x="734394" y="7157"/>
                </a:cubicBezTo>
                <a:cubicBezTo>
                  <a:pt x="734198" y="7156"/>
                  <a:pt x="734002" y="7162"/>
                  <a:pt x="733806" y="7172"/>
                </a:cubicBezTo>
                <a:cubicBezTo>
                  <a:pt x="728140" y="6752"/>
                  <a:pt x="723206" y="11004"/>
                  <a:pt x="722786" y="16669"/>
                </a:cubicBezTo>
                <a:cubicBezTo>
                  <a:pt x="722766" y="16932"/>
                  <a:pt x="722756" y="17196"/>
                  <a:pt x="722757" y="17460"/>
                </a:cubicBezTo>
                <a:cubicBezTo>
                  <a:pt x="722696" y="23246"/>
                  <a:pt x="727337" y="27986"/>
                  <a:pt x="733123" y="28047"/>
                </a:cubicBezTo>
                <a:cubicBezTo>
                  <a:pt x="733351" y="28050"/>
                  <a:pt x="733579" y="28045"/>
                  <a:pt x="733806" y="28032"/>
                </a:cubicBezTo>
                <a:cubicBezTo>
                  <a:pt x="739535" y="28296"/>
                  <a:pt x="744392" y="23867"/>
                  <a:pt x="744656" y="18139"/>
                </a:cubicBezTo>
                <a:cubicBezTo>
                  <a:pt x="744666" y="17913"/>
                  <a:pt x="744669" y="17686"/>
                  <a:pt x="744665" y="17459"/>
                </a:cubicBezTo>
                <a:moveTo>
                  <a:pt x="822579" y="126235"/>
                </a:moveTo>
                <a:lnTo>
                  <a:pt x="823246" y="126235"/>
                </a:lnTo>
                <a:lnTo>
                  <a:pt x="823246" y="111185"/>
                </a:lnTo>
                <a:lnTo>
                  <a:pt x="821436" y="112043"/>
                </a:lnTo>
                <a:cubicBezTo>
                  <a:pt x="817015" y="114072"/>
                  <a:pt x="812204" y="115112"/>
                  <a:pt x="807339" y="115091"/>
                </a:cubicBezTo>
                <a:cubicBezTo>
                  <a:pt x="799798" y="116545"/>
                  <a:pt x="792505" y="111610"/>
                  <a:pt x="791051" y="104068"/>
                </a:cubicBezTo>
                <a:cubicBezTo>
                  <a:pt x="790716" y="102329"/>
                  <a:pt x="790716" y="100542"/>
                  <a:pt x="791051" y="98803"/>
                </a:cubicBezTo>
                <a:lnTo>
                  <a:pt x="791051" y="55369"/>
                </a:lnTo>
                <a:lnTo>
                  <a:pt x="824484" y="55369"/>
                </a:lnTo>
                <a:lnTo>
                  <a:pt x="824484" y="41653"/>
                </a:lnTo>
                <a:lnTo>
                  <a:pt x="791051" y="41653"/>
                </a:lnTo>
                <a:lnTo>
                  <a:pt x="791051" y="14697"/>
                </a:lnTo>
                <a:lnTo>
                  <a:pt x="774764" y="14697"/>
                </a:lnTo>
                <a:lnTo>
                  <a:pt x="774764" y="27365"/>
                </a:lnTo>
                <a:cubicBezTo>
                  <a:pt x="774764" y="38414"/>
                  <a:pt x="771049" y="41653"/>
                  <a:pt x="758285" y="41653"/>
                </a:cubicBezTo>
                <a:lnTo>
                  <a:pt x="757047" y="41653"/>
                </a:lnTo>
                <a:lnTo>
                  <a:pt x="757047" y="55940"/>
                </a:lnTo>
                <a:lnTo>
                  <a:pt x="774764" y="55940"/>
                </a:lnTo>
                <a:lnTo>
                  <a:pt x="774764" y="98803"/>
                </a:lnTo>
                <a:cubicBezTo>
                  <a:pt x="774106" y="114939"/>
                  <a:pt x="786655" y="128553"/>
                  <a:pt x="802791" y="129211"/>
                </a:cubicBezTo>
                <a:cubicBezTo>
                  <a:pt x="804150" y="129266"/>
                  <a:pt x="805510" y="129226"/>
                  <a:pt x="806863" y="129092"/>
                </a:cubicBezTo>
                <a:cubicBezTo>
                  <a:pt x="812113" y="129180"/>
                  <a:pt x="817316" y="128107"/>
                  <a:pt x="822103" y="125949"/>
                </a:cubicBezTo>
                <a:moveTo>
                  <a:pt x="859631" y="117853"/>
                </a:moveTo>
                <a:cubicBezTo>
                  <a:pt x="859637" y="112119"/>
                  <a:pt x="854994" y="107466"/>
                  <a:pt x="849260" y="107460"/>
                </a:cubicBezTo>
                <a:cubicBezTo>
                  <a:pt x="849098" y="107460"/>
                  <a:pt x="848935" y="107463"/>
                  <a:pt x="848773" y="107471"/>
                </a:cubicBezTo>
                <a:cubicBezTo>
                  <a:pt x="843050" y="107102"/>
                  <a:pt x="838113" y="111443"/>
                  <a:pt x="837745" y="117165"/>
                </a:cubicBezTo>
                <a:cubicBezTo>
                  <a:pt x="837730" y="117394"/>
                  <a:pt x="837723" y="117623"/>
                  <a:pt x="837723" y="117853"/>
                </a:cubicBezTo>
                <a:cubicBezTo>
                  <a:pt x="837662" y="123639"/>
                  <a:pt x="842303" y="128379"/>
                  <a:pt x="848090" y="128441"/>
                </a:cubicBezTo>
                <a:cubicBezTo>
                  <a:pt x="848317" y="128443"/>
                  <a:pt x="848545" y="128438"/>
                  <a:pt x="848773" y="128426"/>
                </a:cubicBezTo>
                <a:cubicBezTo>
                  <a:pt x="854501" y="128690"/>
                  <a:pt x="859358" y="124260"/>
                  <a:pt x="859622" y="118533"/>
                </a:cubicBezTo>
                <a:cubicBezTo>
                  <a:pt x="859632" y="118306"/>
                  <a:pt x="859635" y="118079"/>
                  <a:pt x="859631" y="11785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85">
          <p15:clr>
            <a:srgbClr val="FA7B17"/>
          </p15:clr>
        </p15:guide>
        <p15:guide id="2" orient="horz" pos="129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41" y="593367"/>
            <a:ext cx="11361900" cy="7638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Blanko">
  <p:cSld name="Kapiteltrenner Blanko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9287"/>
            <a:ext cx="3639624" cy="31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340230" y="4212000"/>
            <a:ext cx="828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2340230" y="2412000"/>
            <a:ext cx="8280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er mit Bild">
  <p:cSld name="Kapiteltrenner mit Bild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4224016" y="2059267"/>
            <a:ext cx="7969200" cy="479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415" y="649287"/>
            <a:ext cx="3639624" cy="31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1152113" y="4788000"/>
            <a:ext cx="6804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1152113" y="2808000"/>
            <a:ext cx="68049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ext">
  <p:cSld name="Titel und 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86048" y="1782001"/>
            <a:ext cx="92673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2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ild">
  <p:cSld name="Titel und Bild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486048" y="1781167"/>
            <a:ext cx="11224800" cy="426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6343824" y="1782000"/>
            <a:ext cx="5364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2" type="body"/>
          </p:nvPr>
        </p:nvSpPr>
        <p:spPr>
          <a:xfrm>
            <a:off x="486048" y="1782000"/>
            <a:ext cx="5364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3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Inhalte">
  <p:cSld name="Titel und 3 Inhalt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8288016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2" type="body"/>
          </p:nvPr>
        </p:nvSpPr>
        <p:spPr>
          <a:xfrm>
            <a:off x="4387032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3" type="body"/>
          </p:nvPr>
        </p:nvSpPr>
        <p:spPr>
          <a:xfrm>
            <a:off x="486048" y="1782000"/>
            <a:ext cx="34203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4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Bilder + Inhalte">
  <p:cSld name="Titel und 3 Bilder + Inhalt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/>
        </p:nvSpPr>
        <p:spPr>
          <a:xfrm>
            <a:off x="4385732" y="1781167"/>
            <a:ext cx="3421200" cy="189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484448" y="1781167"/>
            <a:ext cx="3421200" cy="189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8287016" y="1781167"/>
            <a:ext cx="3421200" cy="189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8288016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4387032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48" name="Google Shape;248;p39"/>
          <p:cNvSpPr txBox="1"/>
          <p:nvPr>
            <p:ph idx="3" type="body"/>
          </p:nvPr>
        </p:nvSpPr>
        <p:spPr>
          <a:xfrm>
            <a:off x="486048" y="4149080"/>
            <a:ext cx="342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49" name="Google Shape;249;p39"/>
          <p:cNvSpPr txBox="1"/>
          <p:nvPr>
            <p:ph idx="4" type="body"/>
          </p:nvPr>
        </p:nvSpPr>
        <p:spPr>
          <a:xfrm>
            <a:off x="8288016" y="3795000"/>
            <a:ext cx="3421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250" name="Google Shape;250;p39"/>
          <p:cNvSpPr txBox="1"/>
          <p:nvPr>
            <p:ph idx="5" type="body"/>
          </p:nvPr>
        </p:nvSpPr>
        <p:spPr>
          <a:xfrm>
            <a:off x="4373980" y="3795000"/>
            <a:ext cx="3421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251" name="Google Shape;251;p39"/>
          <p:cNvSpPr txBox="1"/>
          <p:nvPr>
            <p:ph idx="6" type="body"/>
          </p:nvPr>
        </p:nvSpPr>
        <p:spPr>
          <a:xfrm>
            <a:off x="484400" y="3795000"/>
            <a:ext cx="34212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252" name="Google Shape;252;p39"/>
          <p:cNvSpPr txBox="1"/>
          <p:nvPr>
            <p:ph idx="7" type="body"/>
          </p:nvPr>
        </p:nvSpPr>
        <p:spPr>
          <a:xfrm>
            <a:off x="485661" y="1008000"/>
            <a:ext cx="9267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Bild">
  <p:cSld name="Nur Bild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1" type="ftr"/>
          </p:nvPr>
        </p:nvSpPr>
        <p:spPr>
          <a:xfrm>
            <a:off x="2441040" y="6422400"/>
            <a:ext cx="53535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nko Corporate">
  <p:cSld name="Statement Blanko Corporate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875" y="6442640"/>
            <a:ext cx="928474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2448241" y="4356000"/>
            <a:ext cx="7308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type="title"/>
          </p:nvPr>
        </p:nvSpPr>
        <p:spPr>
          <a:xfrm>
            <a:off x="2448241" y="1404000"/>
            <a:ext cx="73089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41" y="593367"/>
            <a:ext cx="11361900" cy="7638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41" y="1536633"/>
            <a:ext cx="5333700" cy="45552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834" y="1536633"/>
            <a:ext cx="5333700" cy="45552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mit Bild Corporate">
  <p:cSld name="Statement mit Bild Corporate"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875" lIns="89800" spcFirstLastPara="1" rIns="89800" wrap="square" tIns="44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0" y="67"/>
            <a:ext cx="5868300" cy="60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875" y="6442640"/>
            <a:ext cx="928474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6336624" y="5256000"/>
            <a:ext cx="536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6336624" y="1584000"/>
            <a:ext cx="53643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41" y="593367"/>
            <a:ext cx="11361900" cy="7638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41" y="740800"/>
            <a:ext cx="3744600" cy="1007700"/>
          </a:xfrm>
          <a:prstGeom prst="rect">
            <a:avLst/>
          </a:prstGeom>
        </p:spPr>
        <p:txBody>
          <a:bodyPr anchorCtr="0" anchor="b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41" y="1852800"/>
            <a:ext cx="3744600" cy="42393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731" y="600200"/>
            <a:ext cx="8491200" cy="54546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600" y="-167"/>
            <a:ext cx="6096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9725" lIns="119725" spcFirstLastPara="1" rIns="119725" wrap="square" tIns="11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35" y="1644233"/>
            <a:ext cx="5394300" cy="1976400"/>
          </a:xfrm>
          <a:prstGeom prst="rect">
            <a:avLst/>
          </a:prstGeom>
        </p:spPr>
        <p:txBody>
          <a:bodyPr anchorCtr="0" anchor="b" bIns="119725" lIns="119725" spcFirstLastPara="1" rIns="119725" wrap="square" tIns="11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35" y="3737433"/>
            <a:ext cx="5394300" cy="1646700"/>
          </a:xfrm>
          <a:prstGeom prst="rect">
            <a:avLst/>
          </a:prstGeom>
        </p:spPr>
        <p:txBody>
          <a:bodyPr anchorCtr="0" anchor="t" bIns="119725" lIns="119725" spcFirstLastPara="1" rIns="119725" wrap="square" tIns="119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648" y="965433"/>
            <a:ext cx="5116500" cy="49269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41" y="5640767"/>
            <a:ext cx="7999200" cy="8067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41" y="593367"/>
            <a:ext cx="11361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41" y="1536633"/>
            <a:ext cx="11361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725" lIns="119725" spcFirstLastPara="1" rIns="119725" wrap="square" tIns="1197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7722" y="62176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725" lIns="119725" spcFirstLastPara="1" rIns="119725" wrap="square" tIns="1197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900">
                <a:solidFill>
                  <a:schemeClr val="dk1"/>
                </a:solidFill>
              </a:defRPr>
            </a:lvl1pPr>
            <a:lvl2pPr lvl="1">
              <a:buNone/>
              <a:defRPr sz="900">
                <a:solidFill>
                  <a:schemeClr val="dk1"/>
                </a:solidFill>
              </a:defRPr>
            </a:lvl2pPr>
            <a:lvl3pPr lvl="2">
              <a:buNone/>
              <a:defRPr sz="900">
                <a:solidFill>
                  <a:schemeClr val="dk1"/>
                </a:solidFill>
              </a:defRPr>
            </a:lvl3pPr>
            <a:lvl4pPr lvl="3">
              <a:buNone/>
              <a:defRPr sz="900">
                <a:solidFill>
                  <a:schemeClr val="dk1"/>
                </a:solidFill>
              </a:defRPr>
            </a:lvl4pPr>
            <a:lvl5pPr lvl="4">
              <a:buNone/>
              <a:defRPr sz="900">
                <a:solidFill>
                  <a:schemeClr val="dk1"/>
                </a:solidFill>
              </a:defRPr>
            </a:lvl5pPr>
            <a:lvl6pPr lvl="5">
              <a:buNone/>
              <a:defRPr sz="900">
                <a:solidFill>
                  <a:schemeClr val="dk1"/>
                </a:solidFill>
              </a:defRPr>
            </a:lvl6pPr>
            <a:lvl7pPr lvl="6">
              <a:buNone/>
              <a:defRPr sz="900">
                <a:solidFill>
                  <a:schemeClr val="dk1"/>
                </a:solidFill>
              </a:defRPr>
            </a:lvl7pPr>
            <a:lvl8pPr lvl="7">
              <a:buNone/>
              <a:defRPr sz="900">
                <a:solidFill>
                  <a:schemeClr val="dk1"/>
                </a:solidFill>
              </a:defRPr>
            </a:lvl8pPr>
            <a:lvl9pPr lvl="8">
              <a:buNone/>
              <a:defRPr sz="9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2440801" y="6300006"/>
            <a:ext cx="5666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Title of presentation (View | Master)</a:t>
            </a:r>
            <a:endParaRPr sz="900"/>
          </a:p>
        </p:txBody>
      </p:sp>
      <p:sp>
        <p:nvSpPr>
          <p:cNvPr id="53" name="Google Shape;53;p13"/>
          <p:cNvSpPr txBox="1"/>
          <p:nvPr/>
        </p:nvSpPr>
        <p:spPr>
          <a:xfrm>
            <a:off x="8280000" y="6300006"/>
            <a:ext cx="100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DD/MM/20XX</a:t>
            </a:r>
            <a:endParaRPr sz="9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48" cy="15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872" y="6442640"/>
            <a:ext cx="928481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86050" y="1785625"/>
            <a:ext cx="9267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  <a:defRPr sz="2000"/>
            </a:lvl1pPr>
            <a:lvl2pPr indent="-355600" lvl="1" marL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2pPr>
            <a:lvl3pPr indent="-355600" lvl="2" marL="137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3pPr>
            <a:lvl4pPr indent="-355600" lvl="3" marL="1828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4pPr>
            <a:lvl5pPr indent="-355600" lvl="4" marL="22860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5pPr>
            <a:lvl6pPr indent="-355600" lvl="5" marL="274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6pPr>
            <a:lvl7pPr indent="-355600" lvl="6" marL="320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7pPr>
            <a:lvl8pPr indent="-355600" lvl="7" marL="3657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⦁"/>
              <a:defRPr sz="2000"/>
            </a:lvl8pPr>
            <a:lvl9pPr indent="-355600" lvl="8" marL="41148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⦁"/>
              <a:defRPr sz="20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22">
          <p15:clr>
            <a:srgbClr val="F26B43"/>
          </p15:clr>
        </p15:guide>
        <p15:guide id="2" pos="7377">
          <p15:clr>
            <a:srgbClr val="F26B43"/>
          </p15:clr>
        </p15:guide>
        <p15:guide id="3" pos="306">
          <p15:clr>
            <a:srgbClr val="F26B43"/>
          </p15:clr>
        </p15:guide>
        <p15:guide id="4" orient="horz" pos="3810">
          <p15:clr>
            <a:srgbClr val="F26B43"/>
          </p15:clr>
        </p15:guide>
        <p15:guide id="5" orient="horz" pos="878">
          <p15:clr>
            <a:srgbClr val="F26B43"/>
          </p15:clr>
        </p15:guide>
        <p15:guide id="6" orient="horz" pos="410">
          <p15:clr>
            <a:srgbClr val="F26B43"/>
          </p15:clr>
        </p15:guide>
        <p15:guide id="7" orient="horz" pos="4109">
          <p15:clr>
            <a:srgbClr val="F26B43"/>
          </p15:clr>
        </p15:guide>
        <p15:guide id="8" pos="61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45" cy="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86048" y="1782000"/>
            <a:ext cx="112224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872" y="6442640"/>
            <a:ext cx="928481" cy="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2440800" y="6422400"/>
            <a:ext cx="56136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Titel der Präsentation (Bearbeiten unter Ansicht &gt; Masterfolien)</a:t>
            </a:r>
            <a:endParaRPr sz="800"/>
          </a:p>
        </p:txBody>
      </p:sp>
      <p:sp>
        <p:nvSpPr>
          <p:cNvPr id="161" name="Google Shape;161;p27"/>
          <p:cNvSpPr txBox="1"/>
          <p:nvPr/>
        </p:nvSpPr>
        <p:spPr>
          <a:xfrm>
            <a:off x="8280000" y="6422400"/>
            <a:ext cx="7311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TT.MM.20XX</a:t>
            </a:r>
            <a:endParaRPr sz="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22">
          <p15:clr>
            <a:srgbClr val="F26B43"/>
          </p15:clr>
        </p15:guide>
        <p15:guide id="2" pos="7377">
          <p15:clr>
            <a:srgbClr val="F26B43"/>
          </p15:clr>
        </p15:guide>
        <p15:guide id="3" pos="306">
          <p15:clr>
            <a:srgbClr val="F26B43"/>
          </p15:clr>
        </p15:guide>
        <p15:guide id="4" orient="horz" pos="3810">
          <p15:clr>
            <a:srgbClr val="F26B43"/>
          </p15:clr>
        </p15:guide>
        <p15:guide id="5" orient="horz" pos="878">
          <p15:clr>
            <a:srgbClr val="F26B43"/>
          </p15:clr>
        </p15:guide>
        <p15:guide id="6" orient="horz" pos="4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gif"/><Relationship Id="rId4" Type="http://schemas.openxmlformats.org/officeDocument/2006/relationships/hyperlink" Target="https://www.reddit.com/r/ProgrammerHumor/comments/6e1zaa/overloading_vs_overridin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gif"/><Relationship Id="rId4" Type="http://schemas.openxmlformats.org/officeDocument/2006/relationships/hyperlink" Target="https://rapidapi.com/blog/wp-content/uploads/2017/01/octocat-768x576.gi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.wikipedia.org/wiki/Polymorphie_(Programmierung)" TargetMode="External"/><Relationship Id="rId4" Type="http://schemas.openxmlformats.org/officeDocument/2006/relationships/hyperlink" Target="https://de.wikipedia.org/wiki/Liskovsches_Substitutionsprinzip" TargetMode="External"/><Relationship Id="rId9" Type="http://schemas.openxmlformats.org/officeDocument/2006/relationships/hyperlink" Target="https://www.youtube.com/watch?v=a_K3WFwxvjA" TargetMode="External"/><Relationship Id="rId5" Type="http://schemas.openxmlformats.org/officeDocument/2006/relationships/hyperlink" Target="http://openbook.rheinwerk-verlag.de/oop/oop_kapitel_05_002.htm" TargetMode="External"/><Relationship Id="rId6" Type="http://schemas.openxmlformats.org/officeDocument/2006/relationships/hyperlink" Target="http://mediainformatik.de/ftp/homes/guest/Prog3/C++%20%20in%2021%20Tagen.pdf" TargetMode="External"/><Relationship Id="rId7" Type="http://schemas.openxmlformats.org/officeDocument/2006/relationships/hyperlink" Target="https://www.youtube.com/c/TheMorpheus407/playlists?view=50&amp;sort=dd&amp;shelf_id=5" TargetMode="External"/><Relationship Id="rId8" Type="http://schemas.openxmlformats.org/officeDocument/2006/relationships/hyperlink" Target="https://www.youtube.com/watch?v=2le2YYr3N7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hyperlink" Target="https://www.reddit.com/r/ProgrammerHumor/comments/8pysag/object_oriented_programm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0" name="Google Shape;280;p44"/>
          <p:cNvSpPr txBox="1"/>
          <p:nvPr>
            <p:ph idx="1" type="subTitle"/>
          </p:nvPr>
        </p:nvSpPr>
        <p:spPr>
          <a:xfrm>
            <a:off x="3420337" y="4248000"/>
            <a:ext cx="8280900" cy="4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ein Konzept der objektorientierten Programmierung</a:t>
            </a:r>
            <a:endParaRPr/>
          </a:p>
        </p:txBody>
      </p:sp>
      <p:sp>
        <p:nvSpPr>
          <p:cNvPr id="281" name="Google Shape;281;p44"/>
          <p:cNvSpPr txBox="1"/>
          <p:nvPr>
            <p:ph type="ctrTitle"/>
          </p:nvPr>
        </p:nvSpPr>
        <p:spPr>
          <a:xfrm>
            <a:off x="3420337" y="2448000"/>
            <a:ext cx="8280900" cy="16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Polymorphismus</a:t>
            </a:r>
            <a:endParaRPr/>
          </a:p>
        </p:txBody>
      </p:sp>
      <p:sp>
        <p:nvSpPr>
          <p:cNvPr id="362" name="Google Shape;362;p53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53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dynamischer Polymorphismus - </a:t>
            </a:r>
            <a:r>
              <a:rPr b="1" lang="de"/>
              <a:t>Überschreiben </a:t>
            </a:r>
            <a:r>
              <a:rPr lang="de"/>
              <a:t>von Methoden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486000" y="1855250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/>
              <a:t>Subklasse erbt Methode der Basisklasse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Methode aus Basisklasse wird in Subklasse überschrieben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Methodensignatur ist gleich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de"/>
              <a:t>ABER</a:t>
            </a:r>
            <a:r>
              <a:rPr lang="de"/>
              <a:t>: Subklasse blendet geerbtes Verhalten aus!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Methodenrumpf (Anweisung) wird geändert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Überladen vs. Überschreiben</a:t>
            </a:r>
            <a:endParaRPr/>
          </a:p>
        </p:txBody>
      </p:sp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88" y="1592650"/>
            <a:ext cx="77438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4"/>
          <p:cNvSpPr txBox="1"/>
          <p:nvPr/>
        </p:nvSpPr>
        <p:spPr>
          <a:xfrm>
            <a:off x="1974600" y="5966250"/>
            <a:ext cx="95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https://www.reddit.com/r/ProgrammerHumor/comments/6e1zaa/overloading_vs_overriding/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8" name="Google Shape;378;p55"/>
          <p:cNvSpPr txBox="1"/>
          <p:nvPr>
            <p:ph idx="1" type="body"/>
          </p:nvPr>
        </p:nvSpPr>
        <p:spPr>
          <a:xfrm>
            <a:off x="486075" y="1266050"/>
            <a:ext cx="9267300" cy="47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Prüfung, ob Methode i.d. Klasse vorhanden 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de"/>
              <a:t>JA</a:t>
            </a:r>
            <a:r>
              <a:rPr lang="de"/>
              <a:t>: Ausführen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de"/>
              <a:t>NEIN</a:t>
            </a:r>
            <a:r>
              <a:rPr lang="de"/>
              <a:t>: Gehe zur Basisklasse der aktuellen Klasse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Ist Methode i.d. Basisklasse vorhanden?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de"/>
              <a:t>JA</a:t>
            </a:r>
            <a:r>
              <a:rPr lang="de"/>
              <a:t>: Ausführen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de">
                <a:solidFill>
                  <a:schemeClr val="dk1"/>
                </a:solidFill>
              </a:rPr>
              <a:t>NEIN</a:t>
            </a:r>
            <a:r>
              <a:rPr lang="de">
                <a:solidFill>
                  <a:schemeClr val="dk1"/>
                </a:solidFill>
              </a:rPr>
              <a:t>: </a:t>
            </a:r>
            <a:r>
              <a:rPr lang="de">
                <a:solidFill>
                  <a:schemeClr val="dk1"/>
                </a:solidFill>
              </a:rPr>
              <a:t>Gehe zur Basisklasse der aktuellen Klasse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Wiederhole bis Methode gefunden wurde. Andernfalls wird Compiler Error ausgegeben</a:t>
            </a:r>
            <a:endParaRPr/>
          </a:p>
        </p:txBody>
      </p:sp>
      <p:sp>
        <p:nvSpPr>
          <p:cNvPr id="379" name="Google Shape;379;p55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späte/dynamische Bindung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"/>
          <p:cNvSpPr/>
          <p:nvPr/>
        </p:nvSpPr>
        <p:spPr>
          <a:xfrm>
            <a:off x="8046100" y="600800"/>
            <a:ext cx="33174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Wir haben ein Objekt und Rufen eine Methode des Objektes auf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486075" y="1272738"/>
            <a:ext cx="9267300" cy="47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“</a:t>
            </a:r>
            <a:r>
              <a:rPr i="1" lang="de"/>
              <a:t>Das (...) Substitutionsprinzip (...) ist ein Kriterium in der objektorientierten Programmierung, das die Bedingungen zur Modellierung eines Datentyps für seinen Untertyp angibt. 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de"/>
              <a:t>Es besagt, dass ein Programm, das Objekte einer Basisklasse T verwendet, auch mit Objekten der davon abgeleiteten Klasse S korrekt funktionieren muss, ohne dabei das Programm zu verändern.” </a:t>
            </a:r>
            <a:r>
              <a:rPr i="1" lang="de" sz="900"/>
              <a:t>(Wikipedia, Liskovsches Substitutionsprinzip)</a:t>
            </a:r>
            <a:endParaRPr i="1" sz="900"/>
          </a:p>
        </p:txBody>
      </p:sp>
      <p:sp>
        <p:nvSpPr>
          <p:cNvPr id="387" name="Google Shape;387;p56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Substitutionsprinzip</a:t>
            </a:r>
            <a:endParaRPr/>
          </a:p>
        </p:txBody>
      </p:sp>
      <p:sp>
        <p:nvSpPr>
          <p:cNvPr id="388" name="Google Shape;388;p56"/>
          <p:cNvSpPr/>
          <p:nvPr/>
        </p:nvSpPr>
        <p:spPr>
          <a:xfrm>
            <a:off x="1546175" y="3575438"/>
            <a:ext cx="15960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Class Animal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401775" y="4483625"/>
            <a:ext cx="15960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Class Dog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56"/>
          <p:cNvSpPr/>
          <p:nvPr/>
        </p:nvSpPr>
        <p:spPr>
          <a:xfrm>
            <a:off x="2680800" y="4483625"/>
            <a:ext cx="15960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Class Cat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1" name="Google Shape;391;p56"/>
          <p:cNvCxnSpPr>
            <a:stCxn id="389" idx="0"/>
          </p:cNvCxnSpPr>
          <p:nvPr/>
        </p:nvCxnSpPr>
        <p:spPr>
          <a:xfrm flipH="1" rot="10800000">
            <a:off x="1199775" y="3927725"/>
            <a:ext cx="745500" cy="55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56"/>
          <p:cNvCxnSpPr>
            <a:stCxn id="390" idx="0"/>
          </p:cNvCxnSpPr>
          <p:nvPr/>
        </p:nvCxnSpPr>
        <p:spPr>
          <a:xfrm rot="10800000">
            <a:off x="2855400" y="3977525"/>
            <a:ext cx="623400" cy="50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56"/>
          <p:cNvSpPr/>
          <p:nvPr/>
        </p:nvSpPr>
        <p:spPr>
          <a:xfrm>
            <a:off x="6134800" y="3478875"/>
            <a:ext cx="5424000" cy="241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Animal* a = new Animal();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a -&gt; makeNoise(); 		// *Animal Noise*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a = new Dog();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a -&gt; makeNoise();			// *BARK BARK*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6343825" y="1781200"/>
            <a:ext cx="5364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>
                <a:solidFill>
                  <a:schemeClr val="dk1"/>
                </a:solidFill>
              </a:rPr>
              <a:t>Dynamischer </a:t>
            </a:r>
            <a:r>
              <a:rPr b="1" lang="de">
                <a:solidFill>
                  <a:schemeClr val="dk1"/>
                </a:solidFill>
              </a:rPr>
              <a:t>Polymorphismus</a:t>
            </a:r>
            <a:br>
              <a:rPr b="1" lang="de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Methode wird </a:t>
            </a:r>
            <a:r>
              <a:rPr b="1" lang="de">
                <a:solidFill>
                  <a:srgbClr val="CC4125"/>
                </a:solidFill>
              </a:rPr>
              <a:t>überschrieben (Laufzeit)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Methode wurde von Basisklasse geerbt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gleiche Methodensignatur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Rumpf wurde geändert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Zur Laufzeit wird entschieden, welche Methode aufgerufen wird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57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401" name="Google Shape;401;p57"/>
          <p:cNvSpPr txBox="1"/>
          <p:nvPr>
            <p:ph idx="2" type="body"/>
          </p:nvPr>
        </p:nvSpPr>
        <p:spPr>
          <a:xfrm>
            <a:off x="486050" y="1781175"/>
            <a:ext cx="5364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/>
              <a:t>Statischer Polymorphismus</a:t>
            </a:r>
            <a:br>
              <a:rPr b="1" lang="de"/>
            </a:b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Methode wird </a:t>
            </a:r>
            <a:r>
              <a:rPr b="1" lang="de">
                <a:solidFill>
                  <a:srgbClr val="CC0000"/>
                </a:solidFill>
              </a:rPr>
              <a:t>überladen (Compilezeit)</a:t>
            </a:r>
            <a:br>
              <a:rPr lang="de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Methodenname ist gleich</a:t>
            </a:r>
            <a:br>
              <a:rPr lang="de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Parameterlisten sind verschieden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07" name="Google Shape;407;p58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Codebeispiele (C++)</a:t>
            </a:r>
            <a:endParaRPr/>
          </a:p>
        </p:txBody>
      </p:sp>
      <p:sp>
        <p:nvSpPr>
          <p:cNvPr id="408" name="Google Shape;408;p58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Github</a:t>
            </a:r>
            <a:endParaRPr/>
          </a:p>
        </p:txBody>
      </p:sp>
      <p:pic>
        <p:nvPicPr>
          <p:cNvPr descr="Bildergebnis für GITHUB GIF" id="409" name="Google Shape;4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525" y="1099763"/>
            <a:ext cx="5010150" cy="375761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1897100" y="4857375"/>
            <a:ext cx="83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/>
              <a:t>git clone https://github.com/Nutzernam3/Polymorphie-Tutorial.git</a:t>
            </a:r>
            <a:endParaRPr sz="2100"/>
          </a:p>
        </p:txBody>
      </p:sp>
      <p:sp>
        <p:nvSpPr>
          <p:cNvPr id="411" name="Google Shape;411;p58"/>
          <p:cNvSpPr txBox="1"/>
          <p:nvPr/>
        </p:nvSpPr>
        <p:spPr>
          <a:xfrm>
            <a:off x="2567000" y="5829200"/>
            <a:ext cx="70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https://rapidapi.com/blog/wp-content/uploads/2017/01/octocat-768x576.gif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486075" y="1292800"/>
            <a:ext cx="9267300" cy="47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de" sz="1600" u="sng">
                <a:solidFill>
                  <a:schemeClr val="hlink"/>
                </a:solidFill>
                <a:hlinkClick r:id="rId3"/>
              </a:rPr>
              <a:t>https://de.wikipedia.org/wiki/Polymorphie_(Programmierung)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 u="sng">
                <a:solidFill>
                  <a:schemeClr val="hlink"/>
                </a:solidFill>
                <a:hlinkClick r:id="rId4"/>
              </a:rPr>
              <a:t>https://de.wikipedia.org/wiki/Liskovsches_Substitutionsprinzip</a:t>
            </a:r>
            <a:r>
              <a:rPr lang="de" sz="1600"/>
              <a:t> 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/>
              <a:t>OpenBook(deutsch): Objektorientierte Programmierung</a:t>
            </a:r>
            <a:br>
              <a:rPr lang="de" sz="1600"/>
            </a:br>
            <a:r>
              <a:rPr lang="de" sz="1600" u="sng">
                <a:solidFill>
                  <a:schemeClr val="hlink"/>
                </a:solidFill>
                <a:hlinkClick r:id="rId5"/>
              </a:rPr>
              <a:t>http://openbook.rheinwerk-verlag.de/oop/oop_kapitel_05_002.htm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/>
              <a:t>OpenBook(deutsch): C++ in 21 Tagen</a:t>
            </a:r>
            <a:br>
              <a:rPr lang="de" sz="1600"/>
            </a:br>
            <a:r>
              <a:rPr lang="de" sz="1600" u="sng">
                <a:solidFill>
                  <a:schemeClr val="hlink"/>
                </a:solidFill>
                <a:hlinkClick r:id="rId6"/>
              </a:rPr>
              <a:t>http://mediainformatik.de/ftp/homes/guest/Prog3/C++%20%20in%2021%20Tagen.pdf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/>
              <a:t>Playlists zu C verwandten Sprachen:</a:t>
            </a:r>
            <a:br>
              <a:rPr lang="de" sz="1600"/>
            </a:br>
            <a:r>
              <a:rPr lang="de" sz="1600" u="sng">
                <a:solidFill>
                  <a:schemeClr val="hlink"/>
                </a:solidFill>
                <a:hlinkClick r:id="rId7"/>
              </a:rPr>
              <a:t>https://www.youtube.com/c/TheMorpheus407/playlists?view=50&amp;sort=dd&amp;shelf_id=5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/>
              <a:t>Video: Was ist Objektorientierte Programmierung?: </a:t>
            </a:r>
            <a:r>
              <a:rPr lang="de" sz="1600" u="sng">
                <a:solidFill>
                  <a:schemeClr val="hlink"/>
                </a:solidFill>
                <a:hlinkClick r:id="rId8"/>
              </a:rPr>
              <a:t>https://www.youtube.com/watch?v=2le2YYr3N7s</a:t>
            </a:r>
            <a:r>
              <a:rPr lang="de" sz="1600"/>
              <a:t> </a:t>
            </a:r>
            <a:br>
              <a:rPr lang="de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600"/>
              <a:t>Video: Vererbung, Polymorphie und Liskovsches Substitutionsprinzip: </a:t>
            </a:r>
            <a:r>
              <a:rPr lang="de" sz="1600" u="sng">
                <a:solidFill>
                  <a:schemeClr val="hlink"/>
                </a:solidFill>
                <a:hlinkClick r:id="rId9"/>
              </a:rPr>
              <a:t>https://www.youtube.com/watch?v=a_K3WFwxvjA</a:t>
            </a:r>
            <a:r>
              <a:rPr lang="de" sz="1600"/>
              <a:t>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8" name="Google Shape;418;p59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Ergänzendes Material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idx="12" type="sldNum"/>
          </p:nvPr>
        </p:nvSpPr>
        <p:spPr>
          <a:xfrm>
            <a:off x="486048" y="6422400"/>
            <a:ext cx="731100" cy="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4230000" y="2516025"/>
            <a:ext cx="4629600" cy="5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Kris Myslowski</a:t>
            </a:r>
            <a:endParaRPr b="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b="0" lang="de"/>
              <a:t>kris.myslowski@koenig-bauer.com</a:t>
            </a:r>
            <a:endParaRPr/>
          </a:p>
        </p:txBody>
      </p:sp>
      <p:sp>
        <p:nvSpPr>
          <p:cNvPr id="425" name="Google Shape;425;p60"/>
          <p:cNvSpPr txBox="1"/>
          <p:nvPr>
            <p:ph idx="2" type="body"/>
          </p:nvPr>
        </p:nvSpPr>
        <p:spPr>
          <a:xfrm>
            <a:off x="4230000" y="3240000"/>
            <a:ext cx="4629600" cy="8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"/>
              <a:t>Koenig &amp; Bauer AG</a:t>
            </a:r>
            <a:endParaRPr/>
          </a:p>
        </p:txBody>
      </p:sp>
      <p:sp>
        <p:nvSpPr>
          <p:cNvPr id="426" name="Google Shape;426;p60"/>
          <p:cNvSpPr txBox="1"/>
          <p:nvPr>
            <p:ph idx="3" type="body"/>
          </p:nvPr>
        </p:nvSpPr>
        <p:spPr>
          <a:xfrm>
            <a:off x="4230000" y="4208400"/>
            <a:ext cx="4629600" cy="8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de"/>
              <a:t>Vielen Dank für Ihre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75" y="916750"/>
            <a:ext cx="8344151" cy="43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1815350" y="5509750"/>
            <a:ext cx="88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https://www.reddit.com/r/ProgrammerHumor/comments/8pysag/object_oriented_programming/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10817800" y="2356775"/>
            <a:ext cx="12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/>
              <a:t>Whisky</a:t>
            </a:r>
            <a:endParaRPr i="1" sz="900"/>
          </a:p>
        </p:txBody>
      </p:sp>
      <p:sp>
        <p:nvSpPr>
          <p:cNvPr id="290" name="Google Shape;290;p45"/>
          <p:cNvSpPr txBox="1"/>
          <p:nvPr/>
        </p:nvSpPr>
        <p:spPr>
          <a:xfrm>
            <a:off x="10817800" y="4197125"/>
            <a:ext cx="12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/>
              <a:t>Chees</a:t>
            </a:r>
            <a:endParaRPr i="1"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vier Säulen der OOP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-26262" y="63531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7" name="Google Shape;297;p46"/>
          <p:cNvSpPr/>
          <p:nvPr/>
        </p:nvSpPr>
        <p:spPr>
          <a:xfrm>
            <a:off x="159250" y="1302325"/>
            <a:ext cx="11762700" cy="7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Objektorientierte Programmierung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8988076" y="2378725"/>
            <a:ext cx="2272800" cy="3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</a:rPr>
              <a:t>Polymorphismus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486001" y="2378725"/>
            <a:ext cx="2272800" cy="34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Abstraktion</a:t>
            </a:r>
            <a:br>
              <a:rPr b="1" lang="de"/>
            </a:br>
            <a:br>
              <a:rPr b="1" lang="de"/>
            </a:br>
            <a:r>
              <a:rPr i="1" lang="de"/>
              <a:t>class</a:t>
            </a:r>
            <a:br>
              <a:rPr i="1" lang="de"/>
            </a:br>
            <a:br>
              <a:rPr i="1" lang="de"/>
            </a:br>
            <a:br>
              <a:rPr i="1" lang="de"/>
            </a:br>
            <a:br>
              <a:rPr i="1" lang="de"/>
            </a:br>
            <a:endParaRPr i="1"/>
          </a:p>
        </p:txBody>
      </p:sp>
      <p:sp>
        <p:nvSpPr>
          <p:cNvPr id="300" name="Google Shape;300;p46"/>
          <p:cNvSpPr/>
          <p:nvPr/>
        </p:nvSpPr>
        <p:spPr>
          <a:xfrm>
            <a:off x="3312951" y="2378725"/>
            <a:ext cx="2272800" cy="34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Kapselung</a:t>
            </a:r>
            <a:br>
              <a:rPr b="1" lang="de"/>
            </a:br>
            <a:br>
              <a:rPr b="1" lang="de"/>
            </a:br>
            <a:r>
              <a:rPr i="1" lang="de"/>
              <a:t>private</a:t>
            </a:r>
            <a:br>
              <a:rPr i="1" lang="de"/>
            </a:br>
            <a:r>
              <a:rPr i="1" lang="de"/>
              <a:t>protected</a:t>
            </a:r>
            <a:br>
              <a:rPr i="1" lang="de"/>
            </a:br>
            <a:r>
              <a:rPr i="1" lang="de"/>
              <a:t>public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301" name="Google Shape;301;p46"/>
          <p:cNvSpPr/>
          <p:nvPr/>
        </p:nvSpPr>
        <p:spPr>
          <a:xfrm>
            <a:off x="6097426" y="2378725"/>
            <a:ext cx="2272800" cy="34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Vererbung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ParentClass</a:t>
            </a:r>
            <a:br>
              <a:rPr i="1" lang="de"/>
            </a:br>
            <a:r>
              <a:rPr i="1" lang="de"/>
              <a:t>ChildClass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de"/>
            </a:br>
            <a:br>
              <a:rPr b="1" lang="de"/>
            </a:b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</a:t>
            </a:r>
            <a:r>
              <a:rPr lang="de"/>
              <a:t>olymorphismus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47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schnelle Fakten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griechisch für </a:t>
            </a:r>
            <a:r>
              <a:rPr b="1" lang="de"/>
              <a:t>Vielgestaltigkeit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Konzept der OOP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ermöglicht, dass Bezeichner </a:t>
            </a:r>
            <a:r>
              <a:rPr lang="de"/>
              <a:t>abhängig</a:t>
            </a:r>
            <a:r>
              <a:rPr lang="de"/>
              <a:t> von seiner Verwendung Objekte unterschiedlichen Datentyps annehmen können.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tritt immer im Zusammenhang mit Vererbung und Interfaces auf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&lt;</a:t>
            </a:r>
            <a:r>
              <a:rPr i="1" lang="de">
                <a:solidFill>
                  <a:srgbClr val="6AA84F"/>
                </a:solidFill>
              </a:rPr>
              <a:t>Modifizierer</a:t>
            </a:r>
            <a:r>
              <a:rPr b="1" lang="de"/>
              <a:t>&gt; &lt;</a:t>
            </a:r>
            <a:r>
              <a:rPr i="1" lang="de">
                <a:solidFill>
                  <a:srgbClr val="3C78D8"/>
                </a:solidFill>
              </a:rPr>
              <a:t>Rückgabetyp</a:t>
            </a:r>
            <a:r>
              <a:rPr b="1" lang="de"/>
              <a:t>&gt; &lt;</a:t>
            </a:r>
            <a:r>
              <a:rPr i="1" lang="de"/>
              <a:t>Bezeichner</a:t>
            </a:r>
            <a:r>
              <a:rPr b="1" lang="de"/>
              <a:t>&gt; (&lt;</a:t>
            </a:r>
            <a:r>
              <a:rPr i="1" lang="de">
                <a:solidFill>
                  <a:srgbClr val="741B47"/>
                </a:solidFill>
              </a:rPr>
              <a:t>Parameterliste</a:t>
            </a:r>
            <a:r>
              <a:rPr b="1" lang="de"/>
              <a:t>&gt;)</a:t>
            </a:r>
            <a:endParaRPr b="1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/>
              <a:t>{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		</a:t>
            </a:r>
            <a:r>
              <a:rPr b="1" lang="de"/>
              <a:t>&lt;</a:t>
            </a:r>
            <a:r>
              <a:rPr i="1" lang="de">
                <a:solidFill>
                  <a:srgbClr val="9900FF"/>
                </a:solidFill>
              </a:rPr>
              <a:t>Anweisung</a:t>
            </a:r>
            <a:r>
              <a:rPr b="1" lang="de"/>
              <a:t>&gt;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/>
              <a:t>}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AA84F"/>
                </a:solidFill>
              </a:rPr>
              <a:t>public </a:t>
            </a:r>
            <a:r>
              <a:rPr b="1" lang="de">
                <a:solidFill>
                  <a:srgbClr val="3C78D8"/>
                </a:solidFill>
              </a:rPr>
              <a:t>void </a:t>
            </a:r>
            <a:r>
              <a:rPr lang="de"/>
              <a:t>schmeckt</a:t>
            </a:r>
            <a:r>
              <a:rPr b="1" lang="de"/>
              <a:t>()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/>
              <a:t>{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/>
              <a:t>	</a:t>
            </a:r>
            <a:r>
              <a:rPr b="1" lang="de">
                <a:solidFill>
                  <a:srgbClr val="9900FF"/>
                </a:solidFill>
              </a:rPr>
              <a:t>std::cout &lt;&lt; “Das Bier schmeckt lecker” &lt;&lt; std::endl;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de"/>
              <a:t>}</a:t>
            </a:r>
            <a:endParaRPr b="1"/>
          </a:p>
        </p:txBody>
      </p:sp>
      <p:sp>
        <p:nvSpPr>
          <p:cNvPr id="316" name="Google Shape;316;p48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Methodenaufbau</a:t>
            </a:r>
            <a:endParaRPr/>
          </a:p>
        </p:txBody>
      </p:sp>
      <p:sp>
        <p:nvSpPr>
          <p:cNvPr id="317" name="Google Shape;317;p48"/>
          <p:cNvSpPr txBox="1"/>
          <p:nvPr>
            <p:ph idx="2" type="subTitle"/>
          </p:nvPr>
        </p:nvSpPr>
        <p:spPr>
          <a:xfrm>
            <a:off x="548350" y="10371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allgemein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486048" y="651600"/>
            <a:ext cx="9267300" cy="3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Polymorphismus</a:t>
            </a:r>
            <a:endParaRPr/>
          </a:p>
        </p:txBody>
      </p:sp>
      <p:sp>
        <p:nvSpPr>
          <p:cNvPr id="323" name="Google Shape;323;p49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4" name="Google Shape;324;p49"/>
          <p:cNvSpPr txBox="1"/>
          <p:nvPr>
            <p:ph idx="3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361600" y="1552600"/>
            <a:ext cx="4887900" cy="465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rgbClr val="FFFFFF"/>
                </a:solidFill>
              </a:rPr>
              <a:t>statischer Polymorphismus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26" name="Google Shape;326;p49"/>
          <p:cNvSpPr/>
          <p:nvPr/>
        </p:nvSpPr>
        <p:spPr>
          <a:xfrm>
            <a:off x="6822650" y="1552600"/>
            <a:ext cx="4887900" cy="465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rgbClr val="FFFFFF"/>
                </a:solidFill>
              </a:rPr>
              <a:t>dynamischer</a:t>
            </a:r>
            <a:br>
              <a:rPr lang="de" sz="2200">
                <a:solidFill>
                  <a:srgbClr val="FFFFFF"/>
                </a:solidFill>
              </a:rPr>
            </a:br>
            <a:r>
              <a:rPr lang="de" sz="2200">
                <a:solidFill>
                  <a:srgbClr val="FFFFFF"/>
                </a:solidFill>
              </a:rPr>
              <a:t>Polymorphismus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Polymorphismus</a:t>
            </a:r>
            <a:endParaRPr/>
          </a:p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50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statischer Polymorphismus - </a:t>
            </a:r>
            <a:r>
              <a:rPr b="1" lang="de"/>
              <a:t>Überladen </a:t>
            </a:r>
            <a:r>
              <a:rPr lang="de"/>
              <a:t>von Methoden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rgbClr val="6AA84F"/>
                </a:solidFill>
              </a:rPr>
              <a:t>public </a:t>
            </a:r>
            <a:r>
              <a:rPr b="1" lang="de">
                <a:solidFill>
                  <a:srgbClr val="3C78D8"/>
                </a:solidFill>
              </a:rPr>
              <a:t>void </a:t>
            </a:r>
            <a:r>
              <a:rPr lang="de">
                <a:solidFill>
                  <a:schemeClr val="dk1"/>
                </a:solidFill>
              </a:rPr>
              <a:t>schmeckt</a:t>
            </a:r>
            <a:r>
              <a:rPr b="1" lang="de">
                <a:solidFill>
                  <a:schemeClr val="dk1"/>
                </a:solidFill>
              </a:rPr>
              <a:t>()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{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	</a:t>
            </a:r>
            <a:r>
              <a:rPr b="1" lang="de">
                <a:solidFill>
                  <a:srgbClr val="9900FF"/>
                </a:solidFill>
              </a:rPr>
              <a:t>std::cout &lt;&lt; “Das Bier schmeckt lecker” &lt;&lt; std::endl;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}</a:t>
            </a:r>
            <a:br>
              <a:rPr b="1" lang="de">
                <a:solidFill>
                  <a:schemeClr val="dk1"/>
                </a:solidFill>
              </a:rPr>
            </a:br>
            <a:br>
              <a:rPr b="1" lang="de">
                <a:solidFill>
                  <a:schemeClr val="dk1"/>
                </a:solidFill>
              </a:rPr>
            </a:br>
            <a:br>
              <a:rPr b="1" lang="de">
                <a:solidFill>
                  <a:schemeClr val="dk1"/>
                </a:solidFill>
              </a:rPr>
            </a:br>
            <a:r>
              <a:rPr b="1" lang="de">
                <a:solidFill>
                  <a:srgbClr val="6AA84F"/>
                </a:solidFill>
              </a:rPr>
              <a:t>public </a:t>
            </a:r>
            <a:r>
              <a:rPr b="1" lang="de">
                <a:solidFill>
                  <a:srgbClr val="3C78D8"/>
                </a:solidFill>
              </a:rPr>
              <a:t>void </a:t>
            </a:r>
            <a:r>
              <a:rPr lang="de">
                <a:solidFill>
                  <a:schemeClr val="dk1"/>
                </a:solidFill>
              </a:rPr>
              <a:t>schmeckt</a:t>
            </a:r>
            <a:r>
              <a:rPr b="1" lang="de">
                <a:solidFill>
                  <a:schemeClr val="dk1"/>
                </a:solidFill>
              </a:rPr>
              <a:t>(</a:t>
            </a:r>
            <a:r>
              <a:rPr lang="de">
                <a:solidFill>
                  <a:srgbClr val="741B47"/>
                </a:solidFill>
              </a:rPr>
              <a:t>string geschmack</a:t>
            </a:r>
            <a:r>
              <a:rPr b="1" lang="de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{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	</a:t>
            </a:r>
            <a:r>
              <a:rPr b="1" lang="de">
                <a:solidFill>
                  <a:srgbClr val="9900FF"/>
                </a:solidFill>
              </a:rPr>
              <a:t>std::cout &lt;&lt; “Das Bier schmeckt nach”&lt;&lt; </a:t>
            </a:r>
            <a:r>
              <a:rPr b="1" lang="de">
                <a:solidFill>
                  <a:srgbClr val="741B47"/>
                </a:solidFill>
              </a:rPr>
              <a:t>geschmack </a:t>
            </a:r>
            <a:r>
              <a:rPr b="1" lang="de">
                <a:solidFill>
                  <a:srgbClr val="9900FF"/>
                </a:solidFill>
              </a:rPr>
              <a:t>&lt;&lt; std::endl;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0"/>
          <p:cNvSpPr/>
          <p:nvPr/>
        </p:nvSpPr>
        <p:spPr>
          <a:xfrm rot="-278">
            <a:off x="8171787" y="276335"/>
            <a:ext cx="3711300" cy="2235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Merke: Überladen</a:t>
            </a:r>
            <a:br>
              <a:rPr b="1" lang="de" sz="1800"/>
            </a:br>
            <a:br>
              <a:rPr lang="de" sz="1800"/>
            </a:br>
            <a:r>
              <a:rPr lang="de" sz="1800"/>
              <a:t>Beide Methoden haben den gleichen Namen</a:t>
            </a:r>
            <a:br>
              <a:rPr lang="de" sz="1800"/>
            </a:br>
            <a:r>
              <a:rPr b="1" lang="de" sz="2000"/>
              <a:t>ABER </a:t>
            </a:r>
            <a:r>
              <a:rPr lang="de" sz="1800"/>
              <a:t>Parameterlisten unterscheiden sich!</a:t>
            </a:r>
            <a:br>
              <a:rPr lang="de" sz="1800"/>
            </a:b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Polymorphismus</a:t>
            </a:r>
            <a:endParaRPr/>
          </a:p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51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statischer Polymorphismus - </a:t>
            </a:r>
            <a:r>
              <a:rPr b="1" lang="de"/>
              <a:t>Überladen </a:t>
            </a:r>
            <a:r>
              <a:rPr lang="de"/>
              <a:t>von Methoden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Methodensignatur unterscheidet sich </a:t>
            </a:r>
            <a:r>
              <a:rPr b="1" lang="de">
                <a:solidFill>
                  <a:schemeClr val="dk1"/>
                </a:solidFill>
              </a:rPr>
              <a:t>nur </a:t>
            </a:r>
            <a:r>
              <a:rPr lang="de">
                <a:solidFill>
                  <a:schemeClr val="dk1"/>
                </a:solidFill>
              </a:rPr>
              <a:t>in den Parameterlisten:</a:t>
            </a:r>
            <a:br>
              <a:rPr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Typ: 		(</a:t>
            </a:r>
            <a:r>
              <a:rPr lang="de">
                <a:solidFill>
                  <a:srgbClr val="0000FF"/>
                </a:solidFill>
              </a:rPr>
              <a:t>int</a:t>
            </a:r>
            <a:r>
              <a:rPr lang="de">
                <a:solidFill>
                  <a:schemeClr val="dk1"/>
                </a:solidFill>
              </a:rPr>
              <a:t> zahl) vs (</a:t>
            </a:r>
            <a:r>
              <a:rPr lang="de">
                <a:solidFill>
                  <a:srgbClr val="0000FF"/>
                </a:solidFill>
              </a:rPr>
              <a:t>string</a:t>
            </a:r>
            <a:r>
              <a:rPr lang="de">
                <a:solidFill>
                  <a:schemeClr val="dk1"/>
                </a:solidFill>
              </a:rPr>
              <a:t> wort)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Anzahl: 	(</a:t>
            </a:r>
            <a:r>
              <a:rPr lang="de">
                <a:solidFill>
                  <a:srgbClr val="0000FF"/>
                </a:solidFill>
              </a:rPr>
              <a:t>int</a:t>
            </a:r>
            <a:r>
              <a:rPr lang="de">
                <a:solidFill>
                  <a:schemeClr val="dk1"/>
                </a:solidFill>
              </a:rPr>
              <a:t> zahl) vs (</a:t>
            </a:r>
            <a:r>
              <a:rPr lang="de">
                <a:solidFill>
                  <a:srgbClr val="0000FF"/>
                </a:solidFill>
              </a:rPr>
              <a:t>int</a:t>
            </a:r>
            <a:r>
              <a:rPr lang="de">
                <a:solidFill>
                  <a:schemeClr val="dk1"/>
                </a:solidFill>
              </a:rPr>
              <a:t> zahl, </a:t>
            </a:r>
            <a:r>
              <a:rPr lang="de">
                <a:solidFill>
                  <a:srgbClr val="0000FF"/>
                </a:solidFill>
              </a:rPr>
              <a:t>int </a:t>
            </a:r>
            <a:r>
              <a:rPr lang="de">
                <a:solidFill>
                  <a:schemeClr val="dk1"/>
                </a:solidFill>
              </a:rPr>
              <a:t>zahl)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Methoden sind in der </a:t>
            </a:r>
            <a:r>
              <a:rPr b="1" lang="de">
                <a:solidFill>
                  <a:schemeClr val="dk1"/>
                </a:solidFill>
              </a:rPr>
              <a:t>gleichen </a:t>
            </a:r>
            <a:r>
              <a:rPr lang="de">
                <a:solidFill>
                  <a:schemeClr val="dk1"/>
                </a:solidFill>
              </a:rPr>
              <a:t>Klasse oder Subklasse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Beim kompilieren weiß der Compiler welche Methode er wählt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486000" y="651600"/>
            <a:ext cx="92673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Polymorphismus</a:t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486050" y="6300000"/>
            <a:ext cx="301500" cy="25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52"/>
          <p:cNvSpPr txBox="1"/>
          <p:nvPr>
            <p:ph idx="2" type="subTitle"/>
          </p:nvPr>
        </p:nvSpPr>
        <p:spPr>
          <a:xfrm>
            <a:off x="486000" y="1080000"/>
            <a:ext cx="92673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dynamischer </a:t>
            </a:r>
            <a:r>
              <a:rPr lang="de"/>
              <a:t>Polymorphismus - </a:t>
            </a:r>
            <a:r>
              <a:rPr b="1" lang="de"/>
              <a:t>Überschreiben </a:t>
            </a:r>
            <a:r>
              <a:rPr lang="de"/>
              <a:t>von Methoden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486075" y="1781175"/>
            <a:ext cx="9267300" cy="4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[Class A]</a:t>
            </a:r>
            <a:br>
              <a:rPr b="1" lang="de"/>
            </a:br>
            <a:br>
              <a:rPr b="1" lang="de">
                <a:solidFill>
                  <a:srgbClr val="6AA84F"/>
                </a:solidFill>
              </a:rPr>
            </a:br>
            <a:r>
              <a:rPr b="1" lang="de">
                <a:solidFill>
                  <a:srgbClr val="6AA84F"/>
                </a:solidFill>
              </a:rPr>
              <a:t>public </a:t>
            </a:r>
            <a:r>
              <a:rPr b="1" lang="de">
                <a:solidFill>
                  <a:srgbClr val="3C78D8"/>
                </a:solidFill>
              </a:rPr>
              <a:t>void </a:t>
            </a:r>
            <a:r>
              <a:rPr lang="de">
                <a:solidFill>
                  <a:schemeClr val="dk1"/>
                </a:solidFill>
              </a:rPr>
              <a:t>schmeckt</a:t>
            </a:r>
            <a:r>
              <a:rPr b="1" lang="de">
                <a:solidFill>
                  <a:schemeClr val="dk1"/>
                </a:solidFill>
              </a:rPr>
              <a:t>()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{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	</a:t>
            </a:r>
            <a:r>
              <a:rPr b="1" lang="de">
                <a:solidFill>
                  <a:srgbClr val="9900FF"/>
                </a:solidFill>
              </a:rPr>
              <a:t>return genuss;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}</a:t>
            </a:r>
            <a:br>
              <a:rPr b="1" lang="de">
                <a:solidFill>
                  <a:schemeClr val="dk1"/>
                </a:solidFill>
              </a:rPr>
            </a:br>
            <a:br>
              <a:rPr b="1"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[Class B :: public A]</a:t>
            </a:r>
            <a:br>
              <a:rPr b="1" lang="de">
                <a:solidFill>
                  <a:schemeClr val="dk1"/>
                </a:solidFill>
              </a:rPr>
            </a:br>
            <a:br>
              <a:rPr b="1" lang="de">
                <a:solidFill>
                  <a:schemeClr val="dk1"/>
                </a:solidFill>
              </a:rPr>
            </a:br>
            <a:r>
              <a:rPr b="1" lang="de">
                <a:solidFill>
                  <a:srgbClr val="6AA84F"/>
                </a:solidFill>
              </a:rPr>
              <a:t>public </a:t>
            </a:r>
            <a:r>
              <a:rPr b="1" lang="de">
                <a:solidFill>
                  <a:srgbClr val="3C78D8"/>
                </a:solidFill>
              </a:rPr>
              <a:t>void </a:t>
            </a:r>
            <a:r>
              <a:rPr lang="de">
                <a:solidFill>
                  <a:schemeClr val="dk1"/>
                </a:solidFill>
              </a:rPr>
              <a:t>schmeckt</a:t>
            </a:r>
            <a:r>
              <a:rPr b="1" lang="de">
                <a:solidFill>
                  <a:schemeClr val="dk1"/>
                </a:solidFill>
              </a:rPr>
              <a:t>()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{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	</a:t>
            </a:r>
            <a:r>
              <a:rPr b="1" lang="de">
                <a:solidFill>
                  <a:srgbClr val="9900FF"/>
                </a:solidFill>
              </a:rPr>
              <a:t>return genuss * 2;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175" y="2634349"/>
            <a:ext cx="623775" cy="92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175" y="4798574"/>
            <a:ext cx="623775" cy="92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25" y="4798574"/>
            <a:ext cx="623775" cy="9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3797000" y="5722250"/>
            <a:ext cx="77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https://images-na.ssl-images-amazon.com/images/I/91Yr-on9hQL._AC_SL1500_.jpg </a:t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 rot="-278">
            <a:off x="8118312" y="423385"/>
            <a:ext cx="3711300" cy="2235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Merke: Überschreiben</a:t>
            </a:r>
            <a:br>
              <a:rPr b="1" lang="de" sz="1800"/>
            </a:br>
            <a:br>
              <a:rPr b="1" lang="de" sz="1800"/>
            </a:br>
            <a:r>
              <a:rPr b="1" lang="de" sz="1800"/>
              <a:t>Rumpf </a:t>
            </a:r>
            <a:r>
              <a:rPr lang="de" sz="1800"/>
              <a:t>ist unterschiedlich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oenig-Bauer">
  <a:themeElements>
    <a:clrScheme name="KoenigBauer">
      <a:dk1>
        <a:srgbClr val="000000"/>
      </a:dk1>
      <a:lt1>
        <a:srgbClr val="FFFFFF"/>
      </a:lt1>
      <a:dk2>
        <a:srgbClr val="9B9894"/>
      </a:dk2>
      <a:lt2>
        <a:srgbClr val="002355"/>
      </a:lt2>
      <a:accent1>
        <a:srgbClr val="002355"/>
      </a:accent1>
      <a:accent2>
        <a:srgbClr val="F02D32"/>
      </a:accent2>
      <a:accent3>
        <a:srgbClr val="9B9894"/>
      </a:accent3>
      <a:accent4>
        <a:srgbClr val="8091AA"/>
      </a:accent4>
      <a:accent5>
        <a:srgbClr val="F79698"/>
      </a:accent5>
      <a:accent6>
        <a:srgbClr val="CDCBC9"/>
      </a:accent6>
      <a:hlink>
        <a:srgbClr val="002355"/>
      </a:hlink>
      <a:folHlink>
        <a:srgbClr val="9B98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oenig-Bauer">
  <a:themeElements>
    <a:clrScheme name="KoenigBauer">
      <a:dk1>
        <a:srgbClr val="000000"/>
      </a:dk1>
      <a:lt1>
        <a:srgbClr val="FFFFFF"/>
      </a:lt1>
      <a:dk2>
        <a:srgbClr val="9B9894"/>
      </a:dk2>
      <a:lt2>
        <a:srgbClr val="002355"/>
      </a:lt2>
      <a:accent1>
        <a:srgbClr val="002355"/>
      </a:accent1>
      <a:accent2>
        <a:srgbClr val="F02D32"/>
      </a:accent2>
      <a:accent3>
        <a:srgbClr val="9B9894"/>
      </a:accent3>
      <a:accent4>
        <a:srgbClr val="8091AA"/>
      </a:accent4>
      <a:accent5>
        <a:srgbClr val="F79698"/>
      </a:accent5>
      <a:accent6>
        <a:srgbClr val="CDCBC9"/>
      </a:accent6>
      <a:hlink>
        <a:srgbClr val="002355"/>
      </a:hlink>
      <a:folHlink>
        <a:srgbClr val="9B98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