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67" r:id="rId7"/>
    <p:sldId id="265" r:id="rId8"/>
    <p:sldId id="266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67"/>
  </p:normalViewPr>
  <p:slideViewPr>
    <p:cSldViewPr snapToGrid="0" snapToObjects="1">
      <p:cViewPr varScale="1">
        <p:scale>
          <a:sx n="115" d="100"/>
          <a:sy n="115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761B-7416-1E4E-9181-430BB516B6F4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4C91-25BB-1C46-9646-4C5B391B4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AC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Jacques Wild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often available for a limited range or temperatures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can be seen in the example of the speed limits, sometimes some extrapolation will be needed.</a:t>
            </a:r>
          </a:p>
          <a:p>
            <a:endParaRPr lang="en-GB" dirty="0"/>
          </a:p>
          <a:p>
            <a:r>
              <a:rPr lang="en-GB" dirty="0" smtClean="0"/>
              <a:t>Same for the temperature (see previous slide). The optimiser produces a table for temperature between -15 and 35 even if the data is not available for these temperatures.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Parse the data files using python libraries (</a:t>
            </a:r>
            <a:r>
              <a:rPr lang="en-US" dirty="0" err="1" smtClean="0"/>
              <a:t>json</a:t>
            </a:r>
            <a:r>
              <a:rPr lang="en-US" dirty="0" smtClean="0"/>
              <a:t>, panda,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Research what libraries are relevant for 3 and 4 dimentional interpolation methods.</a:t>
            </a:r>
          </a:p>
          <a:p>
            <a:r>
              <a:rPr lang="is-IS" dirty="0" smtClean="0"/>
              <a:t>Implement interpolation methods for 3 dimensions (to be tested for speed limits for the data rich aircraft; fuel flow for cruise for the data poor aircraft) and for 4 dimensions (cruise fuel flow and drag for data rich aircraft).</a:t>
            </a:r>
          </a:p>
          <a:p>
            <a:r>
              <a:rPr lang="is-IS" dirty="0" smtClean="0"/>
              <a:t>Experiment with extrapolation. </a:t>
            </a:r>
          </a:p>
          <a:p>
            <a:r>
              <a:rPr lang="is-IS" dirty="0" smtClean="0"/>
              <a:t>Calculating rate of climb and testing the methods implemented above. </a:t>
            </a:r>
          </a:p>
        </p:txBody>
      </p:sp>
    </p:spTree>
    <p:extLst>
      <p:ext uri="{BB962C8B-B14F-4D97-AF65-F5344CB8AC3E}">
        <p14:creationId xmlns:p14="http://schemas.microsoft.com/office/powerpoint/2010/main" val="53097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flight planning </a:t>
            </a:r>
            <a:r>
              <a:rPr lang="en-US" dirty="0" err="1" smtClean="0"/>
              <a:t>optimiser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demo</a:t>
            </a:r>
          </a:p>
          <a:p>
            <a:endParaRPr lang="en-US" dirty="0"/>
          </a:p>
          <a:p>
            <a:r>
              <a:rPr lang="en-US" dirty="0" smtClean="0"/>
              <a:t>Why we need aircraft performance data, numerical aspects</a:t>
            </a:r>
          </a:p>
        </p:txBody>
      </p:sp>
    </p:spTree>
    <p:extLst>
      <p:ext uri="{BB962C8B-B14F-4D97-AF65-F5344CB8AC3E}">
        <p14:creationId xmlns:p14="http://schemas.microsoft.com/office/powerpoint/2010/main" val="53504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rich aircraft : General table containing all possible states to be flown are available. </a:t>
            </a:r>
          </a:p>
          <a:p>
            <a:endParaRPr lang="en-US" dirty="0"/>
          </a:p>
          <a:p>
            <a:r>
              <a:rPr lang="en-US" dirty="0" smtClean="0"/>
              <a:t>Data poor aircraft : Only some speed modes are available, the speed of the aircraft is “fixed to these speed modes”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4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calculating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2253"/>
            <a:ext cx="10692161" cy="4314709"/>
          </a:xfrm>
        </p:spPr>
        <p:txBody>
          <a:bodyPr>
            <a:normAutofit/>
          </a:bodyPr>
          <a:lstStyle/>
          <a:p>
            <a:r>
              <a:rPr lang="en-US" dirty="0" smtClean="0"/>
              <a:t>Basically, only two physical quantities are required in flight planning: </a:t>
            </a:r>
          </a:p>
          <a:p>
            <a:pPr lvl="1"/>
            <a:r>
              <a:rPr lang="en-US" dirty="0" smtClean="0"/>
              <a:t>Fuel flow (function of altitude, weight, temperature (in </a:t>
            </a:r>
            <a:r>
              <a:rPr lang="en-US" dirty="0" err="1" smtClean="0"/>
              <a:t>disa</a:t>
            </a:r>
            <a:r>
              <a:rPr lang="en-US" dirty="0" smtClean="0"/>
              <a:t>), speed (</a:t>
            </a:r>
            <a:r>
              <a:rPr lang="en-US" dirty="0" err="1" smtClean="0"/>
              <a:t>mach</a:t>
            </a:r>
            <a:r>
              <a:rPr lang="en-US" dirty="0" smtClean="0"/>
              <a:t> </a:t>
            </a:r>
            <a:r>
              <a:rPr lang="en-US" dirty="0" err="1" smtClean="0"/>
              <a:t>nb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In case of a data poor aircraft, the speed is “fixed” : handled as a three dimensional function in the code.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fuel flow in </a:t>
            </a:r>
            <a:r>
              <a:rPr lang="en-US" dirty="0" smtClean="0"/>
              <a:t>hence only </a:t>
            </a:r>
            <a:r>
              <a:rPr lang="en-US" dirty="0"/>
              <a:t>available on a “per speed mode” basis. </a:t>
            </a:r>
            <a:endParaRPr lang="en-US" dirty="0" smtClean="0"/>
          </a:p>
          <a:p>
            <a:pPr lvl="2"/>
            <a:r>
              <a:rPr lang="en-US" dirty="0" smtClean="0"/>
              <a:t>In case of a data rich aircraft, the speed can vary, handled as a fourth dimensional function in the code.</a:t>
            </a:r>
            <a:endParaRPr lang="en-US" dirty="0" smtClean="0"/>
          </a:p>
          <a:p>
            <a:pPr lvl="1"/>
            <a:r>
              <a:rPr lang="en-US" dirty="0" smtClean="0"/>
              <a:t>Rate of </a:t>
            </a:r>
            <a:r>
              <a:rPr lang="en-US" dirty="0" smtClean="0"/>
              <a:t>climb/descent. </a:t>
            </a:r>
            <a:endParaRPr lang="en-US" dirty="0" smtClean="0"/>
          </a:p>
          <a:p>
            <a:r>
              <a:rPr lang="en-US" dirty="0" smtClean="0"/>
              <a:t>Additional quantities where interpolation is used for a data rich aircraft</a:t>
            </a:r>
          </a:p>
          <a:p>
            <a:pPr lvl="1"/>
            <a:r>
              <a:rPr lang="en-US" dirty="0" smtClean="0"/>
              <a:t>Speed limit : knowing the alt, the temperature and the weight of the aircraft, what is the </a:t>
            </a:r>
            <a:r>
              <a:rPr lang="en-US" dirty="0" err="1" smtClean="0"/>
              <a:t>authorised</a:t>
            </a:r>
            <a:r>
              <a:rPr lang="en-US" dirty="0" smtClean="0"/>
              <a:t> speed interval ?</a:t>
            </a:r>
          </a:p>
        </p:txBody>
      </p:sp>
    </p:spTree>
    <p:extLst>
      <p:ext uri="{BB962C8B-B14F-4D97-AF65-F5344CB8AC3E}">
        <p14:creationId xmlns:p14="http://schemas.microsoft.com/office/powerpoint/2010/main" val="148130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BSAD format, our way of storing the ac perf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format to store aircraft performance data.</a:t>
            </a:r>
          </a:p>
          <a:p>
            <a:endParaRPr lang="en-GB" dirty="0"/>
          </a:p>
          <a:p>
            <a:r>
              <a:rPr lang="en-GB" dirty="0" smtClean="0"/>
              <a:t>Let’s </a:t>
            </a:r>
            <a:r>
              <a:rPr lang="en-GB" dirty="0" smtClean="0"/>
              <a:t>have a look at an example</a:t>
            </a:r>
            <a:r>
              <a:rPr lang="en-GB" dirty="0" smtClean="0"/>
              <a:t>. Different tables for data poor and data rich aircraft.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You will be given the </a:t>
            </a:r>
            <a:r>
              <a:rPr lang="en-GB" dirty="0" smtClean="0"/>
              <a:t>specifications.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9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</p:spPr>
        <p:txBody>
          <a:bodyPr/>
          <a:lstStyle/>
          <a:p>
            <a:r>
              <a:rPr lang="en-US" dirty="0" smtClean="0"/>
              <a:t>For data poor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381"/>
            <a:ext cx="10301868" cy="10705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are interested in the cruise fuel flow and the </a:t>
            </a:r>
            <a:r>
              <a:rPr lang="en-US" dirty="0" smtClean="0"/>
              <a:t>rate of climb </a:t>
            </a:r>
            <a:r>
              <a:rPr lang="en-US" dirty="0"/>
              <a:t>of the aircraft that are </a:t>
            </a:r>
            <a:r>
              <a:rPr lang="en-US" dirty="0" smtClean="0"/>
              <a:t>4-dimensional</a:t>
            </a:r>
          </a:p>
          <a:p>
            <a:r>
              <a:rPr lang="en-US" dirty="0" err="1" smtClean="0"/>
              <a:t>getVal</a:t>
            </a:r>
            <a:r>
              <a:rPr lang="en-US" dirty="0" smtClean="0"/>
              <a:t> is the in-house function carrying out the interpolation/extrapolation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55835"/>
            <a:ext cx="9465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clb</a:t>
            </a:r>
            <a:r>
              <a:rPr lang="en-US" dirty="0"/>
              <a:t> &gt;= 0)  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perflets</a:t>
            </a:r>
            <a:r>
              <a:rPr lang="en-US" dirty="0" smtClean="0"/>
              <a:t>[</a:t>
            </a:r>
            <a:r>
              <a:rPr lang="en-US" dirty="0" err="1" smtClean="0"/>
              <a:t>clb</a:t>
            </a:r>
            <a:r>
              <a:rPr lang="en-US" dirty="0"/>
              <a:t>].</a:t>
            </a:r>
            <a:r>
              <a:rPr lang="en-US" dirty="0" err="1"/>
              <a:t>getVal</a:t>
            </a:r>
            <a:r>
              <a:rPr lang="en-US" dirty="0"/>
              <a:t>(alt, </a:t>
            </a:r>
            <a:r>
              <a:rPr lang="en-US" dirty="0" err="1"/>
              <a:t>disa</a:t>
            </a:r>
            <a:r>
              <a:rPr lang="en-US" dirty="0"/>
              <a:t>, </a:t>
            </a:r>
            <a:r>
              <a:rPr lang="en-US" dirty="0" err="1" smtClean="0"/>
              <a:t>wght</a:t>
            </a:r>
            <a:r>
              <a:rPr lang="en-US" dirty="0" smtClean="0"/>
              <a:t>, z</a:t>
            </a:r>
            <a:r>
              <a:rPr lang="en-US" dirty="0"/>
              <a:t>);    </a:t>
            </a:r>
            <a:endParaRPr lang="en-US" dirty="0" smtClean="0"/>
          </a:p>
          <a:p>
            <a:r>
              <a:rPr lang="en-US" dirty="0" err="1" smtClean="0"/>
              <a:t>p.f.ffup</a:t>
            </a:r>
            <a:r>
              <a:rPr lang="en-US" dirty="0" smtClean="0"/>
              <a:t> </a:t>
            </a:r>
            <a:r>
              <a:rPr lang="en-US" dirty="0"/>
              <a:t>= z[0</a:t>
            </a:r>
            <a:r>
              <a:rPr lang="en-US" dirty="0" smtClean="0"/>
              <a:t>];    //fuel flow</a:t>
            </a:r>
          </a:p>
          <a:p>
            <a:r>
              <a:rPr lang="en-US" dirty="0" err="1" smtClean="0"/>
              <a:t>p.f.vxup</a:t>
            </a:r>
            <a:r>
              <a:rPr lang="en-US" dirty="0" smtClean="0"/>
              <a:t> </a:t>
            </a:r>
            <a:r>
              <a:rPr lang="en-US" dirty="0"/>
              <a:t>= z[1]; </a:t>
            </a:r>
            <a:r>
              <a:rPr lang="en-US" dirty="0" smtClean="0"/>
              <a:t>  //speed</a:t>
            </a:r>
          </a:p>
          <a:p>
            <a:r>
              <a:rPr lang="en-US" dirty="0" err="1" smtClean="0"/>
              <a:t>p.f.rocup</a:t>
            </a:r>
            <a:r>
              <a:rPr lang="en-US" dirty="0" smtClean="0"/>
              <a:t> </a:t>
            </a:r>
            <a:r>
              <a:rPr lang="en-US" dirty="0"/>
              <a:t>= z[2]; //rate of climb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crs</a:t>
            </a:r>
            <a:r>
              <a:rPr lang="en-US" dirty="0"/>
              <a:t> &gt;= 0) {    </a:t>
            </a:r>
            <a:endParaRPr lang="en-US" dirty="0" smtClean="0"/>
          </a:p>
          <a:p>
            <a:r>
              <a:rPr lang="en-US" dirty="0" err="1" smtClean="0"/>
              <a:t>perflets</a:t>
            </a:r>
            <a:r>
              <a:rPr lang="en-US" dirty="0" smtClean="0"/>
              <a:t>[</a:t>
            </a:r>
            <a:r>
              <a:rPr lang="en-US" dirty="0" err="1" smtClean="0"/>
              <a:t>crs</a:t>
            </a:r>
            <a:r>
              <a:rPr lang="en-US" dirty="0"/>
              <a:t>].</a:t>
            </a:r>
            <a:r>
              <a:rPr lang="en-US" dirty="0" err="1"/>
              <a:t>getVal</a:t>
            </a:r>
            <a:r>
              <a:rPr lang="en-US" dirty="0"/>
              <a:t>(alt, </a:t>
            </a:r>
            <a:r>
              <a:rPr lang="en-US" dirty="0" err="1"/>
              <a:t>disa</a:t>
            </a:r>
            <a:r>
              <a:rPr lang="en-US" dirty="0"/>
              <a:t>, </a:t>
            </a:r>
            <a:r>
              <a:rPr lang="en-US" dirty="0" err="1"/>
              <a:t>wght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dirty="0"/>
              <a:t>);   </a:t>
            </a:r>
            <a:endParaRPr lang="en-US" dirty="0" smtClean="0"/>
          </a:p>
          <a:p>
            <a:r>
              <a:rPr lang="en-US" dirty="0" err="1" smtClean="0"/>
              <a:t>p.f.cruiseFuelConsumption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z[0]; //fuel flow</a:t>
            </a:r>
          </a:p>
          <a:p>
            <a:r>
              <a:rPr lang="en-US" dirty="0" err="1" smtClean="0"/>
              <a:t>p.f.tas</a:t>
            </a:r>
            <a:r>
              <a:rPr lang="en-US" dirty="0" smtClean="0"/>
              <a:t> </a:t>
            </a:r>
            <a:r>
              <a:rPr lang="en-US" dirty="0"/>
              <a:t>= z[1];  </a:t>
            </a:r>
            <a:r>
              <a:rPr lang="en-US" dirty="0" smtClean="0"/>
              <a:t>                                    //speed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9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data rich aircraft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995"/>
          </a:xfrm>
        </p:spPr>
        <p:txBody>
          <a:bodyPr/>
          <a:lstStyle/>
          <a:p>
            <a:r>
              <a:rPr lang="en-US" dirty="0" smtClean="0"/>
              <a:t>We are interested in the cruise fuel flow and the drag of the aircraft (used to calculate the rate of climb) that are 4-dimensional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21980"/>
            <a:ext cx="10803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Drf</a:t>
            </a:r>
            <a:r>
              <a:rPr lang="en-US" dirty="0"/>
              <a:t> Performance::</a:t>
            </a:r>
            <a:r>
              <a:rPr lang="en-US" dirty="0" err="1"/>
              <a:t>cruisePerf</a:t>
            </a:r>
            <a:r>
              <a:rPr lang="en-US" dirty="0"/>
              <a:t>(float alt</a:t>
            </a:r>
            <a:r>
              <a:rPr lang="en-US" dirty="0" smtClean="0"/>
              <a:t>, </a:t>
            </a:r>
            <a:r>
              <a:rPr lang="en-US" dirty="0"/>
              <a:t>float </a:t>
            </a:r>
            <a:r>
              <a:rPr lang="en-US" dirty="0" err="1"/>
              <a:t>disa</a:t>
            </a:r>
            <a:r>
              <a:rPr lang="en-US" dirty="0"/>
              <a:t>, </a:t>
            </a:r>
            <a:r>
              <a:rPr lang="en-US" dirty="0" smtClean="0"/>
              <a:t>float </a:t>
            </a:r>
            <a:r>
              <a:rPr lang="en-US" dirty="0" err="1"/>
              <a:t>wght</a:t>
            </a:r>
            <a:r>
              <a:rPr lang="en-US" dirty="0"/>
              <a:t>, </a:t>
            </a:r>
            <a:r>
              <a:rPr lang="en-US" dirty="0" smtClean="0"/>
              <a:t>float </a:t>
            </a:r>
            <a:r>
              <a:rPr lang="en-US" dirty="0" err="1" smtClean="0"/>
              <a:t>mach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dragFuel.getVal</a:t>
            </a:r>
            <a:r>
              <a:rPr lang="en-US" dirty="0" smtClean="0"/>
              <a:t>(alt</a:t>
            </a:r>
            <a:r>
              <a:rPr lang="en-US" dirty="0"/>
              <a:t>, </a:t>
            </a:r>
            <a:r>
              <a:rPr lang="en-US" dirty="0" err="1"/>
              <a:t>disa</a:t>
            </a:r>
            <a:r>
              <a:rPr lang="en-US" dirty="0"/>
              <a:t>, </a:t>
            </a:r>
            <a:r>
              <a:rPr lang="en-US" dirty="0" err="1"/>
              <a:t>wght</a:t>
            </a:r>
            <a:r>
              <a:rPr lang="en-US" dirty="0"/>
              <a:t>, </a:t>
            </a:r>
            <a:r>
              <a:rPr lang="en-US" dirty="0" err="1"/>
              <a:t>mach</a:t>
            </a:r>
            <a:r>
              <a:rPr lang="en-US" dirty="0"/>
              <a:t>, </a:t>
            </a:r>
            <a:r>
              <a:rPr lang="en-US" dirty="0" err="1" smtClean="0"/>
              <a:t>udf.f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getVal</a:t>
            </a:r>
            <a:r>
              <a:rPr lang="en-US" dirty="0" smtClean="0"/>
              <a:t> does the interpolation, here what matters for the </a:t>
            </a:r>
            <a:r>
              <a:rPr lang="en-US" dirty="0" err="1" smtClean="0"/>
              <a:t>optimiser</a:t>
            </a:r>
            <a:r>
              <a:rPr lang="en-US" dirty="0" smtClean="0"/>
              <a:t> is the fuel flow and the drag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udf.d.flow</a:t>
            </a:r>
            <a:r>
              <a:rPr lang="en-US" dirty="0" smtClean="0"/>
              <a:t> 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udf.d.drag</a:t>
            </a:r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return </a:t>
            </a:r>
            <a:r>
              <a:rPr lang="en-US" dirty="0" err="1"/>
              <a:t>udf.d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aircraft performance data into the optimiser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57262" y="1528763"/>
            <a:ext cx="81867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smtClean="0"/>
              <a:t>float </a:t>
            </a:r>
            <a:r>
              <a:rPr lang="en-GB" dirty="0" err="1" smtClean="0"/>
              <a:t>minalt</a:t>
            </a:r>
            <a:r>
              <a:rPr lang="en-GB" dirty="0" smtClean="0"/>
              <a:t> = 0;  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float </a:t>
            </a:r>
            <a:r>
              <a:rPr lang="en-GB" dirty="0" err="1" smtClean="0"/>
              <a:t>maxalt</a:t>
            </a:r>
            <a:r>
              <a:rPr lang="en-GB" dirty="0" smtClean="0"/>
              <a:t> = (</a:t>
            </a:r>
            <a:r>
              <a:rPr lang="en-GB" dirty="0" err="1" smtClean="0"/>
              <a:t>npalt</a:t>
            </a:r>
            <a:r>
              <a:rPr lang="en-GB" dirty="0" smtClean="0"/>
              <a:t> - 1) * 1000; 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smtClean="0"/>
              <a:t>float </a:t>
            </a:r>
            <a:r>
              <a:rPr lang="en-GB" dirty="0" err="1" smtClean="0"/>
              <a:t>mindis</a:t>
            </a:r>
            <a:r>
              <a:rPr lang="en-GB" dirty="0" smtClean="0"/>
              <a:t> = -15;  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float </a:t>
            </a:r>
            <a:r>
              <a:rPr lang="en-GB" dirty="0" err="1" smtClean="0"/>
              <a:t>maxdis</a:t>
            </a:r>
            <a:r>
              <a:rPr lang="en-GB" dirty="0" smtClean="0"/>
              <a:t> = 35;  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float </a:t>
            </a:r>
            <a:r>
              <a:rPr lang="en-GB" dirty="0" err="1" smtClean="0"/>
              <a:t>minwind</a:t>
            </a:r>
            <a:r>
              <a:rPr lang="en-GB" dirty="0" smtClean="0"/>
              <a:t> = </a:t>
            </a:r>
            <a:r>
              <a:rPr lang="en-GB" dirty="0" err="1" smtClean="0"/>
              <a:t>pTab.ignore</a:t>
            </a:r>
            <a:r>
              <a:rPr lang="en-GB" dirty="0" smtClean="0"/>
              <a:t>[3] ? 0 : -100;  </a:t>
            </a:r>
          </a:p>
          <a:p>
            <a:r>
              <a:rPr lang="en-GB" dirty="0" err="1" smtClean="0"/>
              <a:t>const</a:t>
            </a:r>
            <a:r>
              <a:rPr lang="en-GB" dirty="0" smtClean="0"/>
              <a:t> float </a:t>
            </a:r>
            <a:r>
              <a:rPr lang="en-GB" dirty="0" err="1" smtClean="0"/>
              <a:t>maxwind</a:t>
            </a:r>
            <a:r>
              <a:rPr lang="en-GB" dirty="0" smtClean="0"/>
              <a:t> = 100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i = 0; i &lt; </a:t>
            </a:r>
            <a:r>
              <a:rPr lang="de-DE" dirty="0" err="1"/>
              <a:t>pTab.n</a:t>
            </a:r>
            <a:r>
              <a:rPr lang="de-DE" dirty="0"/>
              <a:t>[0]; ++i) {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j</a:t>
            </a:r>
            <a:r>
              <a:rPr lang="de-DE" dirty="0"/>
              <a:t> = 0; </a:t>
            </a:r>
            <a:r>
              <a:rPr lang="de-DE" dirty="0" err="1"/>
              <a:t>j</a:t>
            </a:r>
            <a:r>
              <a:rPr lang="de-DE" dirty="0"/>
              <a:t> &lt; </a:t>
            </a:r>
            <a:r>
              <a:rPr lang="de-DE" dirty="0" err="1"/>
              <a:t>pTab.n</a:t>
            </a:r>
            <a:r>
              <a:rPr lang="de-DE" dirty="0"/>
              <a:t>[1]; ++</a:t>
            </a:r>
            <a:r>
              <a:rPr lang="de-DE" dirty="0" err="1"/>
              <a:t>j</a:t>
            </a:r>
            <a:r>
              <a:rPr lang="de-DE" dirty="0"/>
              <a:t>) {   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disa</a:t>
            </a:r>
            <a:r>
              <a:rPr lang="de-DE" dirty="0"/>
              <a:t> = </a:t>
            </a:r>
            <a:r>
              <a:rPr lang="de-DE" dirty="0" err="1"/>
              <a:t>mindis</a:t>
            </a:r>
            <a:r>
              <a:rPr lang="de-DE" dirty="0"/>
              <a:t> + </a:t>
            </a:r>
            <a:r>
              <a:rPr lang="de-DE" dirty="0" err="1"/>
              <a:t>disastep</a:t>
            </a:r>
            <a:r>
              <a:rPr lang="de-DE" dirty="0"/>
              <a:t> * </a:t>
            </a:r>
            <a:r>
              <a:rPr lang="de-DE" dirty="0" err="1"/>
              <a:t>j</a:t>
            </a:r>
            <a:r>
              <a:rPr lang="de-DE" dirty="0"/>
              <a:t>;      //</a:t>
            </a:r>
            <a:r>
              <a:rPr lang="de-DE" dirty="0" err="1"/>
              <a:t>Atmos</a:t>
            </a:r>
            <a:r>
              <a:rPr lang="de-DE" dirty="0"/>
              <a:t> a(</a:t>
            </a:r>
            <a:r>
              <a:rPr lang="de-DE" dirty="0" err="1"/>
              <a:t>alt,disa</a:t>
            </a:r>
            <a:r>
              <a:rPr lang="de-DE" dirty="0"/>
              <a:t>);  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k</a:t>
            </a:r>
            <a:r>
              <a:rPr lang="de-DE" dirty="0"/>
              <a:t> = 0; </a:t>
            </a:r>
            <a:r>
              <a:rPr lang="de-DE" dirty="0" err="1"/>
              <a:t>k</a:t>
            </a:r>
            <a:r>
              <a:rPr lang="de-DE" dirty="0"/>
              <a:t> &lt; </a:t>
            </a:r>
            <a:r>
              <a:rPr lang="de-DE" dirty="0" err="1"/>
              <a:t>pTab.n</a:t>
            </a:r>
            <a:r>
              <a:rPr lang="de-DE" dirty="0"/>
              <a:t>[2]; ++</a:t>
            </a:r>
            <a:r>
              <a:rPr lang="de-DE" dirty="0" err="1"/>
              <a:t>k</a:t>
            </a:r>
            <a:r>
              <a:rPr lang="de-DE" dirty="0"/>
              <a:t>) {     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float</a:t>
            </a:r>
            <a:r>
              <a:rPr lang="de-DE" dirty="0"/>
              <a:t> </a:t>
            </a:r>
            <a:r>
              <a:rPr lang="de-DE" dirty="0" err="1"/>
              <a:t>wght</a:t>
            </a:r>
            <a:r>
              <a:rPr lang="de-DE" dirty="0"/>
              <a:t> = </a:t>
            </a:r>
            <a:r>
              <a:rPr lang="de-DE" dirty="0" err="1"/>
              <a:t>minwght</a:t>
            </a:r>
            <a:r>
              <a:rPr lang="de-DE" dirty="0"/>
              <a:t> + </a:t>
            </a:r>
            <a:r>
              <a:rPr lang="de-DE" dirty="0" err="1"/>
              <a:t>wghtstep</a:t>
            </a:r>
            <a:r>
              <a:rPr lang="de-DE" dirty="0"/>
              <a:t> * </a:t>
            </a:r>
            <a:r>
              <a:rPr lang="de-DE" dirty="0" err="1"/>
              <a:t>k</a:t>
            </a:r>
            <a:r>
              <a:rPr lang="de-DE" dirty="0"/>
              <a:t>;     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l = 0; l &lt; </a:t>
            </a:r>
            <a:r>
              <a:rPr lang="de-DE" dirty="0" err="1"/>
              <a:t>pTab.n</a:t>
            </a:r>
            <a:r>
              <a:rPr lang="de-DE" dirty="0"/>
              <a:t>[3]; ++l) {         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  </a:t>
            </a:r>
            <a:r>
              <a:rPr lang="de-DE" dirty="0" err="1" smtClean="0"/>
              <a:t>const</a:t>
            </a:r>
            <a:r>
              <a:rPr lang="de-DE" dirty="0" smtClean="0"/>
              <a:t> </a:t>
            </a:r>
            <a:r>
              <a:rPr lang="de-DE" dirty="0" err="1"/>
              <a:t>float</a:t>
            </a:r>
            <a:r>
              <a:rPr lang="de-DE" dirty="0"/>
              <a:t> wind = </a:t>
            </a:r>
            <a:r>
              <a:rPr lang="de-DE" dirty="0" err="1"/>
              <a:t>minwind</a:t>
            </a:r>
            <a:r>
              <a:rPr lang="de-DE" dirty="0"/>
              <a:t> + l * </a:t>
            </a:r>
            <a:r>
              <a:rPr lang="de-DE" dirty="0" err="1"/>
              <a:t>windstep</a:t>
            </a:r>
            <a:r>
              <a:rPr lang="de-DE" dirty="0"/>
              <a:t>;          </a:t>
            </a:r>
            <a:endParaRPr lang="de-DE" dirty="0" smtClean="0"/>
          </a:p>
          <a:p>
            <a:r>
              <a:rPr lang="de-DE" dirty="0" smtClean="0"/>
              <a:t>               </a:t>
            </a:r>
            <a:r>
              <a:rPr lang="de-DE" dirty="0" err="1" smtClean="0"/>
              <a:t>ttt</a:t>
            </a:r>
            <a:r>
              <a:rPr lang="de-DE" dirty="0" smtClean="0"/>
              <a:t>[</a:t>
            </a:r>
            <a:r>
              <a:rPr lang="de-DE" dirty="0" err="1" smtClean="0"/>
              <a:t>tix</a:t>
            </a:r>
            <a:r>
              <a:rPr lang="de-DE" dirty="0"/>
              <a:t>++] = performance-&gt;</a:t>
            </a:r>
            <a:r>
              <a:rPr lang="de-DE" dirty="0" err="1"/>
              <a:t>getPerfFull</a:t>
            </a:r>
            <a:r>
              <a:rPr lang="de-DE" dirty="0"/>
              <a:t>(i * 1000.0, </a:t>
            </a:r>
            <a:r>
              <a:rPr lang="de-DE" dirty="0" err="1"/>
              <a:t>disa</a:t>
            </a:r>
            <a:r>
              <a:rPr lang="de-DE" dirty="0"/>
              <a:t>, </a:t>
            </a:r>
            <a:r>
              <a:rPr lang="de-DE" dirty="0" err="1"/>
              <a:t>wght</a:t>
            </a:r>
            <a:r>
              <a:rPr lang="de-DE" dirty="0"/>
              <a:t>, wind, </a:t>
            </a:r>
            <a:r>
              <a:rPr lang="de-DE" dirty="0" err="1"/>
              <a:t>sss</a:t>
            </a:r>
            <a:r>
              <a:rPr lang="de-DE" dirty="0"/>
              <a:t>);       </a:t>
            </a:r>
            <a:endParaRPr lang="de-DE" dirty="0" smtClean="0"/>
          </a:p>
          <a:p>
            <a:r>
              <a:rPr lang="de-DE" dirty="0" smtClean="0"/>
              <a:t>     }   </a:t>
            </a:r>
          </a:p>
          <a:p>
            <a:r>
              <a:rPr lang="de-DE" dirty="0" smtClean="0"/>
              <a:t>    }    </a:t>
            </a:r>
          </a:p>
          <a:p>
            <a:r>
              <a:rPr lang="de-DE" dirty="0" smtClean="0"/>
              <a:t>   }  </a:t>
            </a:r>
          </a:p>
          <a:p>
            <a:r>
              <a:rPr lang="de-DE" dirty="0" smtClean="0"/>
              <a:t>  }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32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772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Introduction to AC performance</vt:lpstr>
      <vt:lpstr>Introduction to the flight planning optimiser</vt:lpstr>
      <vt:lpstr>Two types of aircraft</vt:lpstr>
      <vt:lpstr>What we are calculating</vt:lpstr>
      <vt:lpstr>The BSAD format, our way of storing the ac perf data</vt:lpstr>
      <vt:lpstr>Visualisation of the data</vt:lpstr>
      <vt:lpstr>For data poor aircraft</vt:lpstr>
      <vt:lpstr>For data rich aircraft</vt:lpstr>
      <vt:lpstr>Loading aircraft performance data into the optimiser</vt:lpstr>
      <vt:lpstr>Data often available for a limited range or temperatures</vt:lpstr>
      <vt:lpstr>Goals of the project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 performance</dc:title>
  <dc:creator>Microsoft Office User</dc:creator>
  <cp:lastModifiedBy>Microsoft Office User</cp:lastModifiedBy>
  <cp:revision>21</cp:revision>
  <dcterms:created xsi:type="dcterms:W3CDTF">2019-11-14T15:05:27Z</dcterms:created>
  <dcterms:modified xsi:type="dcterms:W3CDTF">2019-11-15T08:23:12Z</dcterms:modified>
</cp:coreProperties>
</file>