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/>
      <c:barChart>
        <c:barDir val="col"/>
        <c:grouping val="clustered"/>
        <c:ser>
          <c:idx val="0"/>
          <c:order val="0"/>
          <c:tx>
            <c:strRef>
              <c:f>Arkusz1!$B$1</c:f>
              <c:strCache>
                <c:ptCount val="1"/>
                <c:pt idx="0">
                  <c:v>Wiosenny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Lipowy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Spadziowy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Arkusz1!$E$1</c:f>
              <c:strCache>
                <c:ptCount val="1"/>
                <c:pt idx="0">
                  <c:v>Wielokwiatowy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Arkusz1!$E$2:$E$5</c:f>
              <c:numCache>
                <c:formatCode>General</c:formatCode>
                <c:ptCount val="4"/>
                <c:pt idx="0">
                  <c:v>4.5</c:v>
                </c:pt>
                <c:pt idx="1">
                  <c:v>3.6</c:v>
                </c:pt>
                <c:pt idx="2">
                  <c:v>2.7</c:v>
                </c:pt>
                <c:pt idx="3">
                  <c:v>3.9</c:v>
                </c:pt>
              </c:numCache>
            </c:numRef>
          </c:val>
        </c:ser>
        <c:axId val="85653376"/>
        <c:axId val="85654912"/>
      </c:barChart>
      <c:catAx>
        <c:axId val="85653376"/>
        <c:scaling>
          <c:orientation val="minMax"/>
        </c:scaling>
        <c:axPos val="b"/>
        <c:tickLblPos val="nextTo"/>
        <c:crossAx val="85654912"/>
        <c:crosses val="autoZero"/>
        <c:auto val="1"/>
        <c:lblAlgn val="ctr"/>
        <c:lblOffset val="100"/>
      </c:catAx>
      <c:valAx>
        <c:axId val="85654912"/>
        <c:scaling>
          <c:orientation val="minMax"/>
        </c:scaling>
        <c:axPos val="l"/>
        <c:majorGridlines/>
        <c:numFmt formatCode="General" sourceLinked="1"/>
        <c:tickLblPos val="nextTo"/>
        <c:crossAx val="856533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/>
      <c:barChart>
        <c:barDir val="bar"/>
        <c:grouping val="clustered"/>
        <c:ser>
          <c:idx val="0"/>
          <c:order val="0"/>
          <c:tx>
            <c:strRef>
              <c:f>Arkusz1!$B$1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Miód</c:v>
                </c:pt>
                <c:pt idx="1">
                  <c:v>Wosk</c:v>
                </c:pt>
                <c:pt idx="2">
                  <c:v>Propolis</c:v>
                </c:pt>
                <c:pt idx="3">
                  <c:v>Mleczko pszczele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17</c:v>
                </c:pt>
                <c:pt idx="1">
                  <c:v>75</c:v>
                </c:pt>
                <c:pt idx="2">
                  <c:v>350</c:v>
                </c:pt>
                <c:pt idx="3">
                  <c:v>450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Miód</c:v>
                </c:pt>
                <c:pt idx="1">
                  <c:v>Wosk</c:v>
                </c:pt>
                <c:pt idx="2">
                  <c:v>Propolis</c:v>
                </c:pt>
                <c:pt idx="3">
                  <c:v>Mleczko pszczele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18</c:v>
                </c:pt>
                <c:pt idx="1">
                  <c:v>80</c:v>
                </c:pt>
                <c:pt idx="2">
                  <c:v>400</c:v>
                </c:pt>
                <c:pt idx="3">
                  <c:v>500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Miód</c:v>
                </c:pt>
                <c:pt idx="1">
                  <c:v>Wosk</c:v>
                </c:pt>
                <c:pt idx="2">
                  <c:v>Propolis</c:v>
                </c:pt>
                <c:pt idx="3">
                  <c:v>Mleczko pszczele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19</c:v>
                </c:pt>
                <c:pt idx="1">
                  <c:v>82</c:v>
                </c:pt>
                <c:pt idx="2">
                  <c:v>430</c:v>
                </c:pt>
                <c:pt idx="3">
                  <c:v>500</c:v>
                </c:pt>
              </c:numCache>
            </c:numRef>
          </c:val>
        </c:ser>
        <c:axId val="50664192"/>
        <c:axId val="50665728"/>
      </c:barChart>
      <c:catAx>
        <c:axId val="50664192"/>
        <c:scaling>
          <c:orientation val="minMax"/>
        </c:scaling>
        <c:axPos val="l"/>
        <c:tickLblPos val="nextTo"/>
        <c:crossAx val="50665728"/>
        <c:crosses val="autoZero"/>
        <c:auto val="1"/>
        <c:lblAlgn val="ctr"/>
        <c:lblOffset val="100"/>
      </c:catAx>
      <c:valAx>
        <c:axId val="50665728"/>
        <c:scaling>
          <c:orientation val="minMax"/>
        </c:scaling>
        <c:axPos val="b"/>
        <c:majorGridlines/>
        <c:numFmt formatCode="General" sourceLinked="1"/>
        <c:tickLblPos val="nextTo"/>
        <c:crossAx val="5066419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542CF-4655-4466-9543-3AFBC08D7C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ED014909-4E86-451C-8D77-86501DAF91AA}">
      <dgm:prSet phldrT="[Tekst]"/>
      <dgm:spPr/>
      <dgm:t>
        <a:bodyPr/>
        <a:lstStyle/>
        <a:p>
          <a:r>
            <a: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Łukasz Nawrotny</a:t>
          </a:r>
        </a:p>
        <a:p>
          <a:pPr rtl="0"/>
          <a:r>
            <a: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Dyrektor</a:t>
          </a:r>
          <a:endParaRPr lang="pl-PL" dirty="0"/>
        </a:p>
      </dgm:t>
    </dgm:pt>
    <dgm:pt modelId="{24D65F4F-CF51-453C-9B6C-A1313EF9AEAF}" type="parTrans" cxnId="{F9DA1A9F-AF80-4762-9F9E-6912A39193D1}">
      <dgm:prSet/>
      <dgm:spPr/>
      <dgm:t>
        <a:bodyPr/>
        <a:lstStyle/>
        <a:p>
          <a:endParaRPr lang="pl-PL"/>
        </a:p>
      </dgm:t>
    </dgm:pt>
    <dgm:pt modelId="{E5106D2F-AFF1-482F-A2DB-F979CD32E39A}" type="sibTrans" cxnId="{F9DA1A9F-AF80-4762-9F9E-6912A39193D1}">
      <dgm:prSet/>
      <dgm:spPr/>
      <dgm:t>
        <a:bodyPr/>
        <a:lstStyle/>
        <a:p>
          <a:endParaRPr lang="pl-PL"/>
        </a:p>
      </dgm:t>
    </dgm:pt>
    <dgm:pt modelId="{DE8525E9-55E8-4304-86E1-9A077952217F}">
      <dgm:prSet phldrT="[Tekst]"/>
      <dgm:spPr/>
      <dgm:t>
        <a:bodyPr/>
        <a:lstStyle/>
        <a:p>
          <a:r>
            <a: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Bartosz Gawron</a:t>
          </a:r>
        </a:p>
        <a:p>
          <a:pPr rtl="0"/>
          <a:r>
            <a: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Kierownik marketingu</a:t>
          </a:r>
          <a:endParaRPr lang="pl-PL" dirty="0"/>
        </a:p>
      </dgm:t>
    </dgm:pt>
    <dgm:pt modelId="{1922B92D-51E2-4126-8781-C529798C58D1}" type="parTrans" cxnId="{C6788E04-FD5B-4F42-8233-84A51CB16521}">
      <dgm:prSet/>
      <dgm:spPr/>
      <dgm:t>
        <a:bodyPr/>
        <a:lstStyle/>
        <a:p>
          <a:endParaRPr lang="pl-PL"/>
        </a:p>
      </dgm:t>
    </dgm:pt>
    <dgm:pt modelId="{F9D0F25A-89B8-47F4-A341-FC9D45D13F18}" type="sibTrans" cxnId="{C6788E04-FD5B-4F42-8233-84A51CB16521}">
      <dgm:prSet/>
      <dgm:spPr/>
      <dgm:t>
        <a:bodyPr/>
        <a:lstStyle/>
        <a:p>
          <a:endParaRPr lang="pl-PL"/>
        </a:p>
      </dgm:t>
    </dgm:pt>
    <dgm:pt modelId="{0AC747FC-3C83-4E97-B4A5-D7E280ED1C2D}">
      <dgm:prSet phldrT="[Tekst]"/>
      <dgm:spPr/>
      <dgm:t>
        <a:bodyPr/>
        <a:lstStyle/>
        <a:p>
          <a:r>
            <a: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Jerzy Truteń</a:t>
          </a:r>
        </a:p>
        <a:p>
          <a:pPr rtl="0"/>
          <a:r>
            <a: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Starszy pszczelarz</a:t>
          </a:r>
          <a:endParaRPr lang="pl-PL" dirty="0"/>
        </a:p>
      </dgm:t>
    </dgm:pt>
    <dgm:pt modelId="{C22A5AE2-7D56-400E-BD9A-4D58320CC272}" type="parTrans" cxnId="{F6E4E6A5-8AC7-40AD-8211-72143296C827}">
      <dgm:prSet/>
      <dgm:spPr/>
      <dgm:t>
        <a:bodyPr/>
        <a:lstStyle/>
        <a:p>
          <a:endParaRPr lang="pl-PL"/>
        </a:p>
      </dgm:t>
    </dgm:pt>
    <dgm:pt modelId="{3B85ECC0-FDB3-4397-8737-3CF57142AB67}" type="sibTrans" cxnId="{F6E4E6A5-8AC7-40AD-8211-72143296C827}">
      <dgm:prSet/>
      <dgm:spPr/>
      <dgm:t>
        <a:bodyPr/>
        <a:lstStyle/>
        <a:p>
          <a:endParaRPr lang="pl-PL"/>
        </a:p>
      </dgm:t>
    </dgm:pt>
    <dgm:pt modelId="{51CDA9EC-3A67-4F5C-9555-59944D89B2AB}">
      <dgm:prSet phldrT="[Tekst]"/>
      <dgm:spPr/>
      <dgm:t>
        <a:bodyPr/>
        <a:lstStyle/>
        <a:p>
          <a:r>
            <a: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Joanna Kapusta</a:t>
          </a:r>
        </a:p>
        <a:p>
          <a:pPr rtl="0"/>
          <a:r>
            <a: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Asystent</a:t>
          </a:r>
          <a:endParaRPr lang="pl-PL" dirty="0"/>
        </a:p>
      </dgm:t>
    </dgm:pt>
    <dgm:pt modelId="{E950D6D5-AD4D-4D90-B224-DF7914660C8C}" type="parTrans" cxnId="{B61EAA2A-C4A7-4DF0-B912-1F0DBFB05B03}">
      <dgm:prSet/>
      <dgm:spPr/>
      <dgm:t>
        <a:bodyPr/>
        <a:lstStyle/>
        <a:p>
          <a:endParaRPr lang="pl-PL"/>
        </a:p>
      </dgm:t>
    </dgm:pt>
    <dgm:pt modelId="{AFD83EA6-8C6A-4B3F-B005-BEB734B34D57}" type="sibTrans" cxnId="{B61EAA2A-C4A7-4DF0-B912-1F0DBFB05B03}">
      <dgm:prSet/>
      <dgm:spPr/>
      <dgm:t>
        <a:bodyPr/>
        <a:lstStyle/>
        <a:p>
          <a:endParaRPr lang="pl-PL"/>
        </a:p>
      </dgm:t>
    </dgm:pt>
    <dgm:pt modelId="{9627B36B-D9F5-4D44-A06D-A8DF83B57B88}" type="pres">
      <dgm:prSet presAssocID="{961542CF-4655-4466-9543-3AFBC08D7C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4FECB329-7139-4E25-9140-23F717886EBD}" type="pres">
      <dgm:prSet presAssocID="{ED014909-4E86-451C-8D77-86501DAF91AA}" presName="hierRoot1" presStyleCnt="0"/>
      <dgm:spPr/>
    </dgm:pt>
    <dgm:pt modelId="{D0F949CA-2F05-4A97-BC44-CE039AEF21F7}" type="pres">
      <dgm:prSet presAssocID="{ED014909-4E86-451C-8D77-86501DAF91AA}" presName="composite" presStyleCnt="0"/>
      <dgm:spPr/>
    </dgm:pt>
    <dgm:pt modelId="{3547E3AF-7BA9-45DD-9DB9-A013DF8AF480}" type="pres">
      <dgm:prSet presAssocID="{ED014909-4E86-451C-8D77-86501DAF91AA}" presName="background" presStyleLbl="node0" presStyleIdx="0" presStyleCnt="1"/>
      <dgm:spPr/>
    </dgm:pt>
    <dgm:pt modelId="{78E13A24-3506-40C2-A947-AA6F455BF4DB}" type="pres">
      <dgm:prSet presAssocID="{ED014909-4E86-451C-8D77-86501DAF91A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EF8C482-54AD-4686-8787-98CAA44565DB}" type="pres">
      <dgm:prSet presAssocID="{ED014909-4E86-451C-8D77-86501DAF91AA}" presName="hierChild2" presStyleCnt="0"/>
      <dgm:spPr/>
    </dgm:pt>
    <dgm:pt modelId="{E4362C28-6858-427C-9222-94489ECD7D81}" type="pres">
      <dgm:prSet presAssocID="{1922B92D-51E2-4126-8781-C529798C58D1}" presName="Name10" presStyleLbl="parChTrans1D2" presStyleIdx="0" presStyleCnt="2"/>
      <dgm:spPr/>
      <dgm:t>
        <a:bodyPr/>
        <a:lstStyle/>
        <a:p>
          <a:endParaRPr lang="pl-PL"/>
        </a:p>
      </dgm:t>
    </dgm:pt>
    <dgm:pt modelId="{E497616D-B861-48F2-A99B-1B82C9EDBB70}" type="pres">
      <dgm:prSet presAssocID="{DE8525E9-55E8-4304-86E1-9A077952217F}" presName="hierRoot2" presStyleCnt="0"/>
      <dgm:spPr/>
    </dgm:pt>
    <dgm:pt modelId="{659E49AE-3EA4-4B22-B990-EE92E3A819C0}" type="pres">
      <dgm:prSet presAssocID="{DE8525E9-55E8-4304-86E1-9A077952217F}" presName="composite2" presStyleCnt="0"/>
      <dgm:spPr/>
    </dgm:pt>
    <dgm:pt modelId="{D3B93274-F03F-4DC7-8DAF-ABEB6DB3D27F}" type="pres">
      <dgm:prSet presAssocID="{DE8525E9-55E8-4304-86E1-9A077952217F}" presName="background2" presStyleLbl="node2" presStyleIdx="0" presStyleCnt="2"/>
      <dgm:spPr/>
    </dgm:pt>
    <dgm:pt modelId="{40501A63-4CBF-4A1F-8279-1D4DD5530E75}" type="pres">
      <dgm:prSet presAssocID="{DE8525E9-55E8-4304-86E1-9A077952217F}" presName="text2" presStyleLbl="fgAcc2" presStyleIdx="0" presStyleCnt="2" custLinFactNeighborX="3207" custLinFactNeighborY="-394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51CEFF3-D6D7-4BF3-A054-43AA476DC12C}" type="pres">
      <dgm:prSet presAssocID="{DE8525E9-55E8-4304-86E1-9A077952217F}" presName="hierChild3" presStyleCnt="0"/>
      <dgm:spPr/>
    </dgm:pt>
    <dgm:pt modelId="{16C8A5F4-5608-4561-86C2-3163DD96B9E2}" type="pres">
      <dgm:prSet presAssocID="{C22A5AE2-7D56-400E-BD9A-4D58320CC272}" presName="Name10" presStyleLbl="parChTrans1D2" presStyleIdx="1" presStyleCnt="2"/>
      <dgm:spPr/>
      <dgm:t>
        <a:bodyPr/>
        <a:lstStyle/>
        <a:p>
          <a:endParaRPr lang="pl-PL"/>
        </a:p>
      </dgm:t>
    </dgm:pt>
    <dgm:pt modelId="{27B7C912-F662-45D1-80F5-4CA1ACE81079}" type="pres">
      <dgm:prSet presAssocID="{0AC747FC-3C83-4E97-B4A5-D7E280ED1C2D}" presName="hierRoot2" presStyleCnt="0"/>
      <dgm:spPr/>
    </dgm:pt>
    <dgm:pt modelId="{A3FA807F-A39E-402E-853E-C6BABC47D213}" type="pres">
      <dgm:prSet presAssocID="{0AC747FC-3C83-4E97-B4A5-D7E280ED1C2D}" presName="composite2" presStyleCnt="0"/>
      <dgm:spPr/>
    </dgm:pt>
    <dgm:pt modelId="{55181205-FC98-4398-8F3E-DC689354F0FC}" type="pres">
      <dgm:prSet presAssocID="{0AC747FC-3C83-4E97-B4A5-D7E280ED1C2D}" presName="background2" presStyleLbl="node2" presStyleIdx="1" presStyleCnt="2"/>
      <dgm:spPr/>
    </dgm:pt>
    <dgm:pt modelId="{3B5AA861-EDB1-4E82-8734-07B3C0275773}" type="pres">
      <dgm:prSet presAssocID="{0AC747FC-3C83-4E97-B4A5-D7E280ED1C2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24A733-9EC2-4B23-A200-B4830091180E}" type="pres">
      <dgm:prSet presAssocID="{0AC747FC-3C83-4E97-B4A5-D7E280ED1C2D}" presName="hierChild3" presStyleCnt="0"/>
      <dgm:spPr/>
    </dgm:pt>
    <dgm:pt modelId="{E45C7ABB-BB8B-4A32-B013-14FAF62485CB}" type="pres">
      <dgm:prSet presAssocID="{E950D6D5-AD4D-4D90-B224-DF7914660C8C}" presName="Name17" presStyleLbl="parChTrans1D3" presStyleIdx="0" presStyleCnt="1"/>
      <dgm:spPr/>
      <dgm:t>
        <a:bodyPr/>
        <a:lstStyle/>
        <a:p>
          <a:endParaRPr lang="pl-PL"/>
        </a:p>
      </dgm:t>
    </dgm:pt>
    <dgm:pt modelId="{A02CE608-194A-4497-8A02-29DA6C1C9982}" type="pres">
      <dgm:prSet presAssocID="{51CDA9EC-3A67-4F5C-9555-59944D89B2AB}" presName="hierRoot3" presStyleCnt="0"/>
      <dgm:spPr/>
    </dgm:pt>
    <dgm:pt modelId="{35D5D541-CAE9-47D5-8AB1-95F31BD90184}" type="pres">
      <dgm:prSet presAssocID="{51CDA9EC-3A67-4F5C-9555-59944D89B2AB}" presName="composite3" presStyleCnt="0"/>
      <dgm:spPr/>
    </dgm:pt>
    <dgm:pt modelId="{E73AD02B-FAA7-4F08-9CD9-A2FA376A157C}" type="pres">
      <dgm:prSet presAssocID="{51CDA9EC-3A67-4F5C-9555-59944D89B2AB}" presName="background3" presStyleLbl="node3" presStyleIdx="0" presStyleCnt="1"/>
      <dgm:spPr/>
    </dgm:pt>
    <dgm:pt modelId="{A608F222-C266-4AD4-B69D-239E607C78BC}" type="pres">
      <dgm:prSet presAssocID="{51CDA9EC-3A67-4F5C-9555-59944D89B2AB}" presName="text3" presStyleLbl="fgAcc3" presStyleIdx="0" presStyleCnt="1" custLinFactNeighborX="7" custLinFactNeighborY="-1459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388A001-E79A-4406-BB9F-B5F159A38854}" type="pres">
      <dgm:prSet presAssocID="{51CDA9EC-3A67-4F5C-9555-59944D89B2AB}" presName="hierChild4" presStyleCnt="0"/>
      <dgm:spPr/>
    </dgm:pt>
  </dgm:ptLst>
  <dgm:cxnLst>
    <dgm:cxn modelId="{F9DA1A9F-AF80-4762-9F9E-6912A39193D1}" srcId="{961542CF-4655-4466-9543-3AFBC08D7CD2}" destId="{ED014909-4E86-451C-8D77-86501DAF91AA}" srcOrd="0" destOrd="0" parTransId="{24D65F4F-CF51-453C-9B6C-A1313EF9AEAF}" sibTransId="{E5106D2F-AFF1-482F-A2DB-F979CD32E39A}"/>
    <dgm:cxn modelId="{F6E4E6A5-8AC7-40AD-8211-72143296C827}" srcId="{ED014909-4E86-451C-8D77-86501DAF91AA}" destId="{0AC747FC-3C83-4E97-B4A5-D7E280ED1C2D}" srcOrd="1" destOrd="0" parTransId="{C22A5AE2-7D56-400E-BD9A-4D58320CC272}" sibTransId="{3B85ECC0-FDB3-4397-8737-3CF57142AB67}"/>
    <dgm:cxn modelId="{C83D9DD1-CEE8-4988-999B-0F60F613C1D6}" type="presOf" srcId="{961542CF-4655-4466-9543-3AFBC08D7CD2}" destId="{9627B36B-D9F5-4D44-A06D-A8DF83B57B88}" srcOrd="0" destOrd="0" presId="urn:microsoft.com/office/officeart/2005/8/layout/hierarchy1"/>
    <dgm:cxn modelId="{2C0EBABB-1B68-4832-B895-C30DB09840F4}" type="presOf" srcId="{C22A5AE2-7D56-400E-BD9A-4D58320CC272}" destId="{16C8A5F4-5608-4561-86C2-3163DD96B9E2}" srcOrd="0" destOrd="0" presId="urn:microsoft.com/office/officeart/2005/8/layout/hierarchy1"/>
    <dgm:cxn modelId="{D1B585CD-40D4-417B-9229-7A5140387CFC}" type="presOf" srcId="{E950D6D5-AD4D-4D90-B224-DF7914660C8C}" destId="{E45C7ABB-BB8B-4A32-B013-14FAF62485CB}" srcOrd="0" destOrd="0" presId="urn:microsoft.com/office/officeart/2005/8/layout/hierarchy1"/>
    <dgm:cxn modelId="{348BD0BC-C355-4186-9FDE-CA6045D4D9DA}" type="presOf" srcId="{1922B92D-51E2-4126-8781-C529798C58D1}" destId="{E4362C28-6858-427C-9222-94489ECD7D81}" srcOrd="0" destOrd="0" presId="urn:microsoft.com/office/officeart/2005/8/layout/hierarchy1"/>
    <dgm:cxn modelId="{C6788E04-FD5B-4F42-8233-84A51CB16521}" srcId="{ED014909-4E86-451C-8D77-86501DAF91AA}" destId="{DE8525E9-55E8-4304-86E1-9A077952217F}" srcOrd="0" destOrd="0" parTransId="{1922B92D-51E2-4126-8781-C529798C58D1}" sibTransId="{F9D0F25A-89B8-47F4-A341-FC9D45D13F18}"/>
    <dgm:cxn modelId="{4EFFB343-3D23-4A50-834C-A2C6D41731B4}" type="presOf" srcId="{51CDA9EC-3A67-4F5C-9555-59944D89B2AB}" destId="{A608F222-C266-4AD4-B69D-239E607C78BC}" srcOrd="0" destOrd="0" presId="urn:microsoft.com/office/officeart/2005/8/layout/hierarchy1"/>
    <dgm:cxn modelId="{B61EAA2A-C4A7-4DF0-B912-1F0DBFB05B03}" srcId="{0AC747FC-3C83-4E97-B4A5-D7E280ED1C2D}" destId="{51CDA9EC-3A67-4F5C-9555-59944D89B2AB}" srcOrd="0" destOrd="0" parTransId="{E950D6D5-AD4D-4D90-B224-DF7914660C8C}" sibTransId="{AFD83EA6-8C6A-4B3F-B005-BEB734B34D57}"/>
    <dgm:cxn modelId="{BB5CF5C0-A6C7-416A-8CD2-E9B4A65C3EB2}" type="presOf" srcId="{DE8525E9-55E8-4304-86E1-9A077952217F}" destId="{40501A63-4CBF-4A1F-8279-1D4DD5530E75}" srcOrd="0" destOrd="0" presId="urn:microsoft.com/office/officeart/2005/8/layout/hierarchy1"/>
    <dgm:cxn modelId="{986184C3-2E60-4CCC-821D-084E5DEA7E1C}" type="presOf" srcId="{0AC747FC-3C83-4E97-B4A5-D7E280ED1C2D}" destId="{3B5AA861-EDB1-4E82-8734-07B3C0275773}" srcOrd="0" destOrd="0" presId="urn:microsoft.com/office/officeart/2005/8/layout/hierarchy1"/>
    <dgm:cxn modelId="{58A5B1F2-9614-4015-A7DA-8CC128F88D87}" type="presOf" srcId="{ED014909-4E86-451C-8D77-86501DAF91AA}" destId="{78E13A24-3506-40C2-A947-AA6F455BF4DB}" srcOrd="0" destOrd="0" presId="urn:microsoft.com/office/officeart/2005/8/layout/hierarchy1"/>
    <dgm:cxn modelId="{D34418C2-3DFB-4E69-9898-BFFCCA3D3802}" type="presParOf" srcId="{9627B36B-D9F5-4D44-A06D-A8DF83B57B88}" destId="{4FECB329-7139-4E25-9140-23F717886EBD}" srcOrd="0" destOrd="0" presId="urn:microsoft.com/office/officeart/2005/8/layout/hierarchy1"/>
    <dgm:cxn modelId="{F9A69158-DA14-47D9-9B3F-164E07702D9F}" type="presParOf" srcId="{4FECB329-7139-4E25-9140-23F717886EBD}" destId="{D0F949CA-2F05-4A97-BC44-CE039AEF21F7}" srcOrd="0" destOrd="0" presId="urn:microsoft.com/office/officeart/2005/8/layout/hierarchy1"/>
    <dgm:cxn modelId="{A234C4C8-23A1-4064-B66E-7227631CDDDC}" type="presParOf" srcId="{D0F949CA-2F05-4A97-BC44-CE039AEF21F7}" destId="{3547E3AF-7BA9-45DD-9DB9-A013DF8AF480}" srcOrd="0" destOrd="0" presId="urn:microsoft.com/office/officeart/2005/8/layout/hierarchy1"/>
    <dgm:cxn modelId="{60032C7D-AEF7-425D-A82B-A757CB5C64FD}" type="presParOf" srcId="{D0F949CA-2F05-4A97-BC44-CE039AEF21F7}" destId="{78E13A24-3506-40C2-A947-AA6F455BF4DB}" srcOrd="1" destOrd="0" presId="urn:microsoft.com/office/officeart/2005/8/layout/hierarchy1"/>
    <dgm:cxn modelId="{4D9AD0E0-3D63-4FF0-900F-368B164C6A60}" type="presParOf" srcId="{4FECB329-7139-4E25-9140-23F717886EBD}" destId="{5EF8C482-54AD-4686-8787-98CAA44565DB}" srcOrd="1" destOrd="0" presId="urn:microsoft.com/office/officeart/2005/8/layout/hierarchy1"/>
    <dgm:cxn modelId="{E1E0721C-9A1F-41A3-AE63-8FDCC45259C7}" type="presParOf" srcId="{5EF8C482-54AD-4686-8787-98CAA44565DB}" destId="{E4362C28-6858-427C-9222-94489ECD7D81}" srcOrd="0" destOrd="0" presId="urn:microsoft.com/office/officeart/2005/8/layout/hierarchy1"/>
    <dgm:cxn modelId="{572B28F2-A3B8-43D1-8BF5-E03B046141AA}" type="presParOf" srcId="{5EF8C482-54AD-4686-8787-98CAA44565DB}" destId="{E497616D-B861-48F2-A99B-1B82C9EDBB70}" srcOrd="1" destOrd="0" presId="urn:microsoft.com/office/officeart/2005/8/layout/hierarchy1"/>
    <dgm:cxn modelId="{DFD74987-D4A4-43FD-A2F8-3A8DCF544F05}" type="presParOf" srcId="{E497616D-B861-48F2-A99B-1B82C9EDBB70}" destId="{659E49AE-3EA4-4B22-B990-EE92E3A819C0}" srcOrd="0" destOrd="0" presId="urn:microsoft.com/office/officeart/2005/8/layout/hierarchy1"/>
    <dgm:cxn modelId="{993BDFFB-A9D8-44B5-8DD5-7985BB32B00A}" type="presParOf" srcId="{659E49AE-3EA4-4B22-B990-EE92E3A819C0}" destId="{D3B93274-F03F-4DC7-8DAF-ABEB6DB3D27F}" srcOrd="0" destOrd="0" presId="urn:microsoft.com/office/officeart/2005/8/layout/hierarchy1"/>
    <dgm:cxn modelId="{50554DE0-7191-4F09-8273-728A20715459}" type="presParOf" srcId="{659E49AE-3EA4-4B22-B990-EE92E3A819C0}" destId="{40501A63-4CBF-4A1F-8279-1D4DD5530E75}" srcOrd="1" destOrd="0" presId="urn:microsoft.com/office/officeart/2005/8/layout/hierarchy1"/>
    <dgm:cxn modelId="{7749CD73-DD28-4FC2-ABEB-40A79C064367}" type="presParOf" srcId="{E497616D-B861-48F2-A99B-1B82C9EDBB70}" destId="{551CEFF3-D6D7-4BF3-A054-43AA476DC12C}" srcOrd="1" destOrd="0" presId="urn:microsoft.com/office/officeart/2005/8/layout/hierarchy1"/>
    <dgm:cxn modelId="{03F5C59F-1F60-4E23-88E8-0AEB6ADEB71E}" type="presParOf" srcId="{5EF8C482-54AD-4686-8787-98CAA44565DB}" destId="{16C8A5F4-5608-4561-86C2-3163DD96B9E2}" srcOrd="2" destOrd="0" presId="urn:microsoft.com/office/officeart/2005/8/layout/hierarchy1"/>
    <dgm:cxn modelId="{A0DE730A-8525-46FA-8267-D5418A662733}" type="presParOf" srcId="{5EF8C482-54AD-4686-8787-98CAA44565DB}" destId="{27B7C912-F662-45D1-80F5-4CA1ACE81079}" srcOrd="3" destOrd="0" presId="urn:microsoft.com/office/officeart/2005/8/layout/hierarchy1"/>
    <dgm:cxn modelId="{5790211A-1334-4C92-8493-DFC716F2718E}" type="presParOf" srcId="{27B7C912-F662-45D1-80F5-4CA1ACE81079}" destId="{A3FA807F-A39E-402E-853E-C6BABC47D213}" srcOrd="0" destOrd="0" presId="urn:microsoft.com/office/officeart/2005/8/layout/hierarchy1"/>
    <dgm:cxn modelId="{7B8D22BA-8652-4E08-979D-73EA3302D936}" type="presParOf" srcId="{A3FA807F-A39E-402E-853E-C6BABC47D213}" destId="{55181205-FC98-4398-8F3E-DC689354F0FC}" srcOrd="0" destOrd="0" presId="urn:microsoft.com/office/officeart/2005/8/layout/hierarchy1"/>
    <dgm:cxn modelId="{5D01E7B4-803C-490E-A7A9-66069921D3D2}" type="presParOf" srcId="{A3FA807F-A39E-402E-853E-C6BABC47D213}" destId="{3B5AA861-EDB1-4E82-8734-07B3C0275773}" srcOrd="1" destOrd="0" presId="urn:microsoft.com/office/officeart/2005/8/layout/hierarchy1"/>
    <dgm:cxn modelId="{319180DA-E204-44D9-8A3C-E1F4FF43750A}" type="presParOf" srcId="{27B7C912-F662-45D1-80F5-4CA1ACE81079}" destId="{C924A733-9EC2-4B23-A200-B4830091180E}" srcOrd="1" destOrd="0" presId="urn:microsoft.com/office/officeart/2005/8/layout/hierarchy1"/>
    <dgm:cxn modelId="{237ECECB-4B91-49A0-B645-6F88356FCCB3}" type="presParOf" srcId="{C924A733-9EC2-4B23-A200-B4830091180E}" destId="{E45C7ABB-BB8B-4A32-B013-14FAF62485CB}" srcOrd="0" destOrd="0" presId="urn:microsoft.com/office/officeart/2005/8/layout/hierarchy1"/>
    <dgm:cxn modelId="{F1F5EA1A-3EF6-4F6C-BAA0-D7AE155FD027}" type="presParOf" srcId="{C924A733-9EC2-4B23-A200-B4830091180E}" destId="{A02CE608-194A-4497-8A02-29DA6C1C9982}" srcOrd="1" destOrd="0" presId="urn:microsoft.com/office/officeart/2005/8/layout/hierarchy1"/>
    <dgm:cxn modelId="{A4836051-9B38-42F4-A773-17F2976EC954}" type="presParOf" srcId="{A02CE608-194A-4497-8A02-29DA6C1C9982}" destId="{35D5D541-CAE9-47D5-8AB1-95F31BD90184}" srcOrd="0" destOrd="0" presId="urn:microsoft.com/office/officeart/2005/8/layout/hierarchy1"/>
    <dgm:cxn modelId="{B3F22501-3133-4283-996E-BC4D46838880}" type="presParOf" srcId="{35D5D541-CAE9-47D5-8AB1-95F31BD90184}" destId="{E73AD02B-FAA7-4F08-9CD9-A2FA376A157C}" srcOrd="0" destOrd="0" presId="urn:microsoft.com/office/officeart/2005/8/layout/hierarchy1"/>
    <dgm:cxn modelId="{CD842E9A-5CB9-426F-A11B-A41EBC03BED6}" type="presParOf" srcId="{35D5D541-CAE9-47D5-8AB1-95F31BD90184}" destId="{A608F222-C266-4AD4-B69D-239E607C78BC}" srcOrd="1" destOrd="0" presId="urn:microsoft.com/office/officeart/2005/8/layout/hierarchy1"/>
    <dgm:cxn modelId="{23DA27D0-4C05-4FB9-8FD2-4D9AD8819DDA}" type="presParOf" srcId="{A02CE608-194A-4497-8A02-29DA6C1C9982}" destId="{A388A001-E79A-4406-BB9F-B5F159A388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5C7ABB-BB8B-4A32-B013-14FAF62485CB}">
      <dsp:nvSpPr>
        <dsp:cNvPr id="0" name=""/>
        <dsp:cNvSpPr/>
      </dsp:nvSpPr>
      <dsp:spPr>
        <a:xfrm>
          <a:off x="5038509" y="2724914"/>
          <a:ext cx="91440" cy="4913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677"/>
              </a:lnTo>
              <a:lnTo>
                <a:pt x="45842" y="329677"/>
              </a:lnTo>
              <a:lnTo>
                <a:pt x="45842" y="4913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8A5F4-5608-4561-86C2-3163DD96B9E2}">
      <dsp:nvSpPr>
        <dsp:cNvPr id="0" name=""/>
        <dsp:cNvSpPr/>
      </dsp:nvSpPr>
      <dsp:spPr>
        <a:xfrm>
          <a:off x="4017857" y="1109360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62C28-6858-427C-9222-94489ECD7D81}">
      <dsp:nvSpPr>
        <dsp:cNvPr id="0" name=""/>
        <dsp:cNvSpPr/>
      </dsp:nvSpPr>
      <dsp:spPr>
        <a:xfrm>
          <a:off x="3007446" y="1109360"/>
          <a:ext cx="1010410" cy="463805"/>
        </a:xfrm>
        <a:custGeom>
          <a:avLst/>
          <a:gdLst/>
          <a:ahLst/>
          <a:cxnLst/>
          <a:rect l="0" t="0" r="0" b="0"/>
          <a:pathLst>
            <a:path>
              <a:moveTo>
                <a:pt x="1010410" y="0"/>
              </a:moveTo>
              <a:lnTo>
                <a:pt x="1010410" y="302153"/>
              </a:lnTo>
              <a:lnTo>
                <a:pt x="0" y="302153"/>
              </a:lnTo>
              <a:lnTo>
                <a:pt x="0" y="4638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7E3AF-7BA9-45DD-9DB9-A013DF8AF480}">
      <dsp:nvSpPr>
        <dsp:cNvPr id="0" name=""/>
        <dsp:cNvSpPr/>
      </dsp:nvSpPr>
      <dsp:spPr>
        <a:xfrm>
          <a:off x="3145370" y="1303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13A24-3506-40C2-A947-AA6F455BF4DB}">
      <dsp:nvSpPr>
        <dsp:cNvPr id="0" name=""/>
        <dsp:cNvSpPr/>
      </dsp:nvSpPr>
      <dsp:spPr>
        <a:xfrm>
          <a:off x="3339256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Łukasz Nawrotny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Dyrektor</a:t>
          </a:r>
          <a:endParaRPr lang="pl-PL" sz="1800" kern="1200" dirty="0"/>
        </a:p>
      </dsp:txBody>
      <dsp:txXfrm>
        <a:off x="3339256" y="185494"/>
        <a:ext cx="1744972" cy="1108057"/>
      </dsp:txXfrm>
    </dsp:sp>
    <dsp:sp modelId="{D3B93274-F03F-4DC7-8DAF-ABEB6DB3D27F}">
      <dsp:nvSpPr>
        <dsp:cNvPr id="0" name=""/>
        <dsp:cNvSpPr/>
      </dsp:nvSpPr>
      <dsp:spPr>
        <a:xfrm>
          <a:off x="2134959" y="157316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1A63-4CBF-4A1F-8279-1D4DD5530E75}">
      <dsp:nvSpPr>
        <dsp:cNvPr id="0" name=""/>
        <dsp:cNvSpPr/>
      </dsp:nvSpPr>
      <dsp:spPr>
        <a:xfrm>
          <a:off x="2328845" y="1757357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Bartosz Gawron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Kierownik marketingu</a:t>
          </a:r>
          <a:endParaRPr lang="pl-PL" sz="1800" kern="1200" dirty="0"/>
        </a:p>
      </dsp:txBody>
      <dsp:txXfrm>
        <a:off x="2328845" y="1757357"/>
        <a:ext cx="1744972" cy="1108057"/>
      </dsp:txXfrm>
    </dsp:sp>
    <dsp:sp modelId="{55181205-FC98-4398-8F3E-DC689354F0FC}">
      <dsp:nvSpPr>
        <dsp:cNvPr id="0" name=""/>
        <dsp:cNvSpPr/>
      </dsp:nvSpPr>
      <dsp:spPr>
        <a:xfrm>
          <a:off x="4211742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A861-EDB1-4E82-8734-07B3C0275773}">
      <dsp:nvSpPr>
        <dsp:cNvPr id="0" name=""/>
        <dsp:cNvSpPr/>
      </dsp:nvSpPr>
      <dsp:spPr>
        <a:xfrm>
          <a:off x="4405628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Jerzy Truteń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Starszy pszczelarz</a:t>
          </a:r>
          <a:endParaRPr lang="pl-PL" sz="1800" kern="1200" dirty="0"/>
        </a:p>
      </dsp:txBody>
      <dsp:txXfrm>
        <a:off x="4405628" y="1801048"/>
        <a:ext cx="1744972" cy="1108057"/>
      </dsp:txXfrm>
    </dsp:sp>
    <dsp:sp modelId="{E73AD02B-FAA7-4F08-9CD9-A2FA376A157C}">
      <dsp:nvSpPr>
        <dsp:cNvPr id="0" name=""/>
        <dsp:cNvSpPr/>
      </dsp:nvSpPr>
      <dsp:spPr>
        <a:xfrm>
          <a:off x="4211865" y="3216244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F222-C266-4AD4-B69D-239E607C78BC}">
      <dsp:nvSpPr>
        <dsp:cNvPr id="0" name=""/>
        <dsp:cNvSpPr/>
      </dsp:nvSpPr>
      <dsp:spPr>
        <a:xfrm>
          <a:off x="4405750" y="3400435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Joanna Kapusta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Asystent</a:t>
          </a:r>
          <a:endParaRPr lang="pl-PL" sz="1800" kern="1200" dirty="0"/>
        </a:p>
      </dsp:txBody>
      <dsp:txXfrm>
        <a:off x="4405750" y="3400435"/>
        <a:ext cx="1744972" cy="110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FD365-83E3-49BC-A35D-9504DE45DA41}" type="datetimeFigureOut">
              <a:rPr lang="pl-PL" smtClean="0"/>
              <a:t>2010-01-19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FD327-6693-48B0-8AF9-2C968AA5727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BEFFD-ED93-4C8D-A090-563A0258FD46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71CA5-B3DD-440B-889B-0FB73950A0F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Pytanie 4 – podpowiedź: wyświetl w obszarze roboczym slajd 2, na</a:t>
            </a:r>
            <a:r>
              <a:rPr lang="pl-PL" baseline="0" dirty="0" smtClean="0"/>
              <a:t> wstążce wybierz </a:t>
            </a:r>
            <a:r>
              <a:rPr lang="pl-PL" b="1" baseline="0" dirty="0" smtClean="0"/>
              <a:t>Widok</a:t>
            </a:r>
            <a:r>
              <a:rPr lang="pl-PL" baseline="0" dirty="0" smtClean="0"/>
              <a:t>, a następnie </a:t>
            </a:r>
            <a:r>
              <a:rPr lang="pl-PL" b="1" baseline="0" dirty="0" smtClean="0"/>
              <a:t>Wzorzec</a:t>
            </a:r>
            <a:r>
              <a:rPr lang="pl-PL" baseline="0" dirty="0" smtClean="0"/>
              <a:t> </a:t>
            </a:r>
            <a:r>
              <a:rPr lang="pl-PL" b="1" baseline="0" dirty="0" smtClean="0"/>
              <a:t>slajdów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Pytanie 8 – podpowiedź: wyświetl w obszarze roboczym slajd 3, na</a:t>
            </a:r>
            <a:r>
              <a:rPr lang="pl-PL" baseline="0" dirty="0" smtClean="0"/>
              <a:t> wstążce wybierz </a:t>
            </a:r>
            <a:r>
              <a:rPr lang="pl-PL" b="1" baseline="0" dirty="0" smtClean="0"/>
              <a:t>Widok</a:t>
            </a:r>
            <a:r>
              <a:rPr lang="pl-PL" baseline="0" dirty="0" smtClean="0"/>
              <a:t>, a następnie </a:t>
            </a:r>
            <a:r>
              <a:rPr lang="pl-PL" b="1" baseline="0" dirty="0" smtClean="0"/>
              <a:t>Wzorzec</a:t>
            </a:r>
            <a:r>
              <a:rPr lang="pl-PL" baseline="0" dirty="0" smtClean="0"/>
              <a:t> </a:t>
            </a:r>
            <a:r>
              <a:rPr lang="pl-PL" b="1" baseline="0" dirty="0" smtClean="0"/>
              <a:t>slajdów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C186-1BC4-42FB-8E2D-4F2A6B9BD0B1}" type="datetimeFigureOut">
              <a:rPr lang="pl-PL" smtClean="0"/>
              <a:pPr/>
              <a:t>2010-01-19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96C2-698C-4956-A793-89725F983C8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 u="sng" dirty="0" smtClean="0"/>
              <a:t>FIRMA PASIEKA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14436"/>
          </a:xfrm>
        </p:spPr>
        <p:txBody>
          <a:bodyPr/>
          <a:lstStyle/>
          <a:p>
            <a:pPr lvl="0"/>
            <a:r>
              <a:rPr lang="pl-PL" dirty="0" smtClean="0">
                <a:solidFill>
                  <a:schemeClr val="tx1"/>
                </a:solidFill>
              </a:rPr>
              <a:t>Ekspert w pozyskiwaniu produktów pszczelich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57356" y="930275"/>
            <a:ext cx="6161106" cy="1143000"/>
          </a:xfrm>
        </p:spPr>
        <p:txBody>
          <a:bodyPr>
            <a:normAutofit fontScale="90000"/>
          </a:bodyPr>
          <a:lstStyle/>
          <a:p>
            <a:pPr lvl="0"/>
            <a:r>
              <a:rPr lang="pl-PL" dirty="0" smtClean="0"/>
              <a:t>Oferty firmy Pasieka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/>
          <a:lstStyle/>
          <a:p>
            <a:r>
              <a:rPr lang="pl-PL" dirty="0" smtClean="0"/>
              <a:t>Miód</a:t>
            </a:r>
          </a:p>
          <a:p>
            <a:r>
              <a:rPr lang="pl-PL" dirty="0" smtClean="0"/>
              <a:t>Propolis</a:t>
            </a:r>
          </a:p>
          <a:p>
            <a:r>
              <a:rPr lang="pl-PL" dirty="0" smtClean="0"/>
              <a:t>Wosk</a:t>
            </a:r>
          </a:p>
          <a:p>
            <a:r>
              <a:rPr lang="pl-PL" dirty="0" smtClean="0"/>
              <a:t>Pyłek</a:t>
            </a:r>
          </a:p>
          <a:p>
            <a:r>
              <a:rPr lang="pl-PL" dirty="0" smtClean="0"/>
              <a:t>Mleczko pszczele</a:t>
            </a:r>
          </a:p>
          <a:p>
            <a:r>
              <a:rPr lang="pl-PL" dirty="0" smtClean="0"/>
              <a:t>Jad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28794" y="571480"/>
            <a:ext cx="5375289" cy="1143000"/>
          </a:xfrm>
        </p:spPr>
        <p:txBody>
          <a:bodyPr>
            <a:normAutofit fontScale="90000"/>
          </a:bodyPr>
          <a:lstStyle/>
          <a:p>
            <a:pPr lvl="0"/>
            <a:r>
              <a:rPr lang="pl-PL" dirty="0" smtClean="0"/>
              <a:t>Struktura firmy Pasieka</a:t>
            </a:r>
            <a:br>
              <a:rPr lang="pl-PL" dirty="0" smtClean="0"/>
            </a:br>
            <a:endParaRPr lang="pl-PL" dirty="0"/>
          </a:p>
        </p:txBody>
      </p:sp>
      <p:graphicFrame>
        <p:nvGraphicFramePr>
          <p:cNvPr id="23" name="Symbol zastępczy zawartości 22"/>
          <p:cNvGraphicFramePr>
            <a:graphicFrameLocks noGrp="1"/>
          </p:cNvGraphicFramePr>
          <p:nvPr>
            <p:ph idx="1"/>
          </p:nvPr>
        </p:nvGraphicFramePr>
        <p:xfrm>
          <a:off x="457200" y="1689119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85918" y="428604"/>
            <a:ext cx="6858048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Pozyskiwane i wytwarzane są: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pPr lvl="0" algn="ctr">
              <a:defRPr/>
            </a:pPr>
            <a:r>
              <a:rPr lang="pl-PL" dirty="0" smtClean="0">
                <a:solidFill>
                  <a:srgbClr val="FF0000"/>
                </a:solidFill>
              </a:rPr>
              <a:t>Miody nektarowe:</a:t>
            </a:r>
          </a:p>
          <a:p>
            <a:pPr lvl="1" algn="ctr">
              <a:defRPr/>
            </a:pPr>
            <a:r>
              <a:rPr lang="pl-PL" dirty="0" smtClean="0">
                <a:solidFill>
                  <a:srgbClr val="FF0000"/>
                </a:solidFill>
              </a:rPr>
              <a:t>akacjowy,</a:t>
            </a:r>
          </a:p>
          <a:p>
            <a:pPr lvl="1" algn="ctr">
              <a:defRPr/>
            </a:pPr>
            <a:r>
              <a:rPr lang="pl-PL" dirty="0" smtClean="0">
                <a:solidFill>
                  <a:srgbClr val="FF0000"/>
                </a:solidFill>
              </a:rPr>
              <a:t>rzepakowy,</a:t>
            </a:r>
          </a:p>
          <a:p>
            <a:pPr lvl="1" algn="ctr">
              <a:defRPr/>
            </a:pPr>
            <a:r>
              <a:rPr lang="pl-PL" dirty="0" smtClean="0">
                <a:solidFill>
                  <a:srgbClr val="FF0000"/>
                </a:solidFill>
              </a:rPr>
              <a:t>wielokwiatowy</a:t>
            </a:r>
          </a:p>
          <a:p>
            <a:pPr lvl="0" algn="ctr">
              <a:defRPr/>
            </a:pPr>
            <a:r>
              <a:rPr lang="pl-PL" dirty="0" smtClean="0">
                <a:solidFill>
                  <a:srgbClr val="FF0000"/>
                </a:solidFill>
              </a:rPr>
              <a:t>Miód spadziowy</a:t>
            </a:r>
          </a:p>
          <a:p>
            <a:pPr lvl="0" algn="ctr">
              <a:defRPr/>
            </a:pPr>
            <a:r>
              <a:rPr lang="pl-PL" dirty="0" smtClean="0">
                <a:solidFill>
                  <a:srgbClr val="FF0000"/>
                </a:solidFill>
              </a:rPr>
              <a:t>Pyłek kwiatowy</a:t>
            </a:r>
          </a:p>
          <a:p>
            <a:pPr lvl="0" algn="ctr">
              <a:defRPr/>
            </a:pPr>
            <a:r>
              <a:rPr lang="pl-PL" dirty="0" smtClean="0">
                <a:solidFill>
                  <a:srgbClr val="FF0000"/>
                </a:solidFill>
              </a:rPr>
              <a:t>Kit pszczeli (propolis)</a:t>
            </a:r>
          </a:p>
          <a:p>
            <a:pPr lvl="0" algn="ctr">
              <a:defRPr/>
            </a:pPr>
            <a:r>
              <a:rPr lang="pl-PL" dirty="0" smtClean="0">
                <a:solidFill>
                  <a:srgbClr val="FF0000"/>
                </a:solidFill>
              </a:rPr>
              <a:t>Wosk pszczeli</a:t>
            </a:r>
          </a:p>
        </p:txBody>
      </p:sp>
      <p:cxnSp>
        <p:nvCxnSpPr>
          <p:cNvPr id="5" name="Łącznik prosty 4"/>
          <p:cNvCxnSpPr/>
          <p:nvPr/>
        </p:nvCxnSpPr>
        <p:spPr>
          <a:xfrm>
            <a:off x="0" y="592933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2143108" y="600076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Firma Pasieka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5983" y="428604"/>
            <a:ext cx="4929223" cy="1143000"/>
          </a:xfrm>
        </p:spPr>
        <p:txBody>
          <a:bodyPr>
            <a:normAutofit/>
          </a:bodyPr>
          <a:lstStyle/>
          <a:p>
            <a:pPr lvl="0"/>
            <a:r>
              <a:rPr lang="pl-PL" b="1" i="1" dirty="0" smtClean="0"/>
              <a:t>Miody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046309"/>
            <a:ext cx="5400684" cy="4525963"/>
          </a:xfrm>
        </p:spPr>
        <p:txBody>
          <a:bodyPr/>
          <a:lstStyle/>
          <a:p>
            <a:pPr lvl="0">
              <a:defRPr/>
            </a:pPr>
            <a:r>
              <a:rPr lang="pl-PL" sz="2000" dirty="0" smtClean="0"/>
              <a:t>Miód lipowy:</a:t>
            </a:r>
          </a:p>
          <a:p>
            <a:pPr lvl="1">
              <a:defRPr/>
            </a:pPr>
            <a:r>
              <a:rPr lang="pl-PL" sz="2000" dirty="0" smtClean="0"/>
              <a:t>barwa jasnożółta,</a:t>
            </a:r>
          </a:p>
          <a:p>
            <a:pPr lvl="1">
              <a:defRPr/>
            </a:pPr>
            <a:r>
              <a:rPr lang="pl-PL" sz="2000" dirty="0" smtClean="0"/>
              <a:t>zapach aromatyczny,</a:t>
            </a:r>
          </a:p>
          <a:p>
            <a:pPr lvl="1">
              <a:defRPr/>
            </a:pPr>
            <a:r>
              <a:rPr lang="pl-PL" sz="2000" dirty="0" smtClean="0"/>
              <a:t>smak trochę pikantny,</a:t>
            </a:r>
          </a:p>
          <a:p>
            <a:pPr lvl="1">
              <a:defRPr/>
            </a:pPr>
            <a:r>
              <a:rPr lang="pl-PL" sz="2000" dirty="0" smtClean="0"/>
              <a:t>działa aseptycznie i uspokajająco.</a:t>
            </a:r>
          </a:p>
          <a:p>
            <a:pPr lvl="0">
              <a:defRPr/>
            </a:pPr>
            <a:r>
              <a:rPr lang="pl-PL" sz="2000" dirty="0" smtClean="0"/>
              <a:t>Miód spadziowy:</a:t>
            </a:r>
          </a:p>
          <a:p>
            <a:pPr lvl="1">
              <a:defRPr/>
            </a:pPr>
            <a:r>
              <a:rPr lang="pl-PL" sz="2000" dirty="0" smtClean="0"/>
              <a:t>barwa jasnożółta,</a:t>
            </a:r>
          </a:p>
          <a:p>
            <a:pPr lvl="1">
              <a:defRPr/>
            </a:pPr>
            <a:r>
              <a:rPr lang="pl-PL" sz="2000" dirty="0" smtClean="0"/>
              <a:t>smak lekko korzenny,</a:t>
            </a:r>
          </a:p>
          <a:p>
            <a:pPr lvl="1">
              <a:defRPr/>
            </a:pPr>
            <a:r>
              <a:rPr lang="pl-PL" sz="2000" dirty="0" smtClean="0"/>
              <a:t>zawiera najwięcej mikroelementów,</a:t>
            </a:r>
          </a:p>
          <a:p>
            <a:pPr lvl="1">
              <a:defRPr/>
            </a:pPr>
            <a:r>
              <a:rPr lang="pl-PL" sz="2000" dirty="0" smtClean="0"/>
              <a:t>działa bakteriobójczo i bakteriostatycznie.</a:t>
            </a:r>
          </a:p>
          <a:p>
            <a:pPr lvl="1">
              <a:defRPr/>
            </a:pPr>
            <a:endParaRPr lang="pl-PL" sz="2000" dirty="0" smtClean="0"/>
          </a:p>
          <a:p>
            <a:endParaRPr lang="pl-PL" dirty="0"/>
          </a:p>
        </p:txBody>
      </p:sp>
      <p:pic>
        <p:nvPicPr>
          <p:cNvPr id="4" name="Picture 7" descr="miod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785926"/>
            <a:ext cx="2514600" cy="1954213"/>
          </a:xfrm>
          <a:prstGeom prst="rect">
            <a:avLst/>
          </a:prstGeom>
          <a:noFill/>
        </p:spPr>
      </p:pic>
      <p:cxnSp>
        <p:nvCxnSpPr>
          <p:cNvPr id="6" name="Łącznik prosty 5"/>
          <p:cNvCxnSpPr/>
          <p:nvPr/>
        </p:nvCxnSpPr>
        <p:spPr>
          <a:xfrm>
            <a:off x="0" y="592933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/>
          <p:nvPr/>
        </p:nvSpPr>
        <p:spPr>
          <a:xfrm>
            <a:off x="2143108" y="600076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Firma Pasieka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5985" y="428604"/>
            <a:ext cx="5732478" cy="1143000"/>
          </a:xfrm>
        </p:spPr>
        <p:txBody>
          <a:bodyPr>
            <a:normAutofit/>
          </a:bodyPr>
          <a:lstStyle/>
          <a:p>
            <a:pPr lvl="0"/>
            <a:r>
              <a:rPr lang="pl-PL" b="1" i="1" dirty="0" smtClean="0"/>
              <a:t>Sprzedaż miodu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57421" y="357166"/>
            <a:ext cx="5661041" cy="1143000"/>
          </a:xfrm>
        </p:spPr>
        <p:txBody>
          <a:bodyPr/>
          <a:lstStyle/>
          <a:p>
            <a:r>
              <a:rPr lang="pl-PL" b="1" i="1" dirty="0" smtClean="0"/>
              <a:t>Ceny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00231" y="500042"/>
            <a:ext cx="6018231" cy="1143000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Adres firmy Pasieka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pl-PL" dirty="0" smtClean="0"/>
              <a:t>Siedziba główna firmy Pasieka</a:t>
            </a:r>
          </a:p>
          <a:p>
            <a:pPr lvl="0">
              <a:defRPr/>
            </a:pPr>
            <a:endParaRPr lang="pl-PL" dirty="0" smtClean="0"/>
          </a:p>
          <a:p>
            <a:pPr lvl="0">
              <a:defRPr/>
            </a:pPr>
            <a:r>
              <a:rPr lang="pl-PL" dirty="0" smtClean="0"/>
              <a:t>ul. Nadmorska 124</a:t>
            </a:r>
          </a:p>
          <a:p>
            <a:pPr lvl="0">
              <a:defRPr/>
            </a:pPr>
            <a:r>
              <a:rPr lang="pl-PL" dirty="0" smtClean="0"/>
              <a:t>80-900 Pyrzyce </a:t>
            </a:r>
          </a:p>
          <a:p>
            <a:pPr lvl="0">
              <a:defRPr/>
            </a:pPr>
            <a:endParaRPr lang="pl-PL" dirty="0" smtClean="0"/>
          </a:p>
          <a:p>
            <a:pPr lvl="0">
              <a:defRPr/>
            </a:pPr>
            <a:r>
              <a:rPr lang="pl-PL" dirty="0" smtClean="0"/>
              <a:t>tel. (58)  647-45-67</a:t>
            </a:r>
          </a:p>
          <a:p>
            <a:pPr lvl="0">
              <a:defRPr/>
            </a:pPr>
            <a:r>
              <a:rPr lang="pl-PL" dirty="0" err="1" smtClean="0"/>
              <a:t>fax</a:t>
            </a:r>
            <a:r>
              <a:rPr lang="pl-PL" dirty="0" smtClean="0"/>
              <a:t> (58) 647-46-77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179</Words>
  <Application>Microsoft Office PowerPoint</Application>
  <PresentationFormat>Pokaz na ekranie (4:3)</PresentationFormat>
  <Paragraphs>60</Paragraphs>
  <Slides>8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FIRMA PASIEKA </vt:lpstr>
      <vt:lpstr>Oferty firmy Pasieka </vt:lpstr>
      <vt:lpstr>Struktura firmy Pasieka </vt:lpstr>
      <vt:lpstr>Pozyskiwane i wytwarzane są:</vt:lpstr>
      <vt:lpstr>Miody</vt:lpstr>
      <vt:lpstr>Sprzedaż miodu</vt:lpstr>
      <vt:lpstr>Ceny</vt:lpstr>
      <vt:lpstr>Adres firmy Pasieka</vt:lpstr>
    </vt:vector>
  </TitlesOfParts>
  <Company>Ministrerstwo Edukacji Narodowej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Tadeusz Pietrzak</dc:creator>
  <cp:lastModifiedBy>x</cp:lastModifiedBy>
  <cp:revision>56</cp:revision>
  <dcterms:created xsi:type="dcterms:W3CDTF">2009-12-01T22:48:42Z</dcterms:created>
  <dcterms:modified xsi:type="dcterms:W3CDTF">2010-01-18T23:32:15Z</dcterms:modified>
</cp:coreProperties>
</file>