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8" r:id="rId4"/>
    <p:sldId id="259" r:id="rId5"/>
    <p:sldId id="279" r:id="rId6"/>
    <p:sldId id="280" r:id="rId7"/>
    <p:sldId id="281" r:id="rId8"/>
    <p:sldId id="258" r:id="rId9"/>
    <p:sldId id="261" r:id="rId10"/>
    <p:sldId id="269" r:id="rId11"/>
    <p:sldId id="260" r:id="rId12"/>
    <p:sldId id="277" r:id="rId13"/>
    <p:sldId id="263" r:id="rId14"/>
    <p:sldId id="264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82" r:id="rId24"/>
    <p:sldId id="283" r:id="rId25"/>
  </p:sldIdLst>
  <p:sldSz cx="9144000" cy="6858000" type="screen4x3"/>
  <p:notesSz cx="7102475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94709" autoAdjust="0"/>
  </p:normalViewPr>
  <p:slideViewPr>
    <p:cSldViewPr>
      <p:cViewPr varScale="1">
        <p:scale>
          <a:sx n="102" d="100"/>
          <a:sy n="102" d="100"/>
        </p:scale>
        <p:origin x="-19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BE2353DA-9004-44B1-A8A5-C2832AAFFD50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BE2CD8C-E623-44D7-9F87-15480BB9BB1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B7FA5AB-329C-487B-A741-2839521683CD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5C98EBD-4B96-4A03-B25D-D7A30088F6A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98EBD-4B96-4A03-B25D-D7A30088F6A6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Zespół szkół  szczecińskiej fundacji Talent-Promocja-Postęp.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142844" y="0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/>
              <a:t>Konkurs  „Bezpieczny Internet”</a:t>
            </a:r>
            <a:endParaRPr lang="pl-PL" sz="2400" b="1" dirty="0"/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0" y="571480"/>
            <a:ext cx="914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 userDrawn="1"/>
        </p:nvCxnSpPr>
        <p:spPr>
          <a:xfrm>
            <a:off x="-32" y="6284932"/>
            <a:ext cx="914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 userDrawn="1"/>
        </p:nvSpPr>
        <p:spPr>
          <a:xfrm>
            <a:off x="142844" y="71414"/>
            <a:ext cx="885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/>
              <a:t>Konkurs  „Bezpieczny Internet”</a:t>
            </a:r>
            <a:endParaRPr lang="pl-PL" sz="2400" b="1" dirty="0"/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0" y="571480"/>
            <a:ext cx="914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 userDrawn="1"/>
        </p:nvCxnSpPr>
        <p:spPr>
          <a:xfrm>
            <a:off x="-32" y="6284932"/>
            <a:ext cx="914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Obraz 9" descr="komputer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518381" cy="476672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9D91-1AAB-4258-B53C-9DACD2711D49}" type="datetimeFigureOut">
              <a:rPr lang="pl-PL" smtClean="0"/>
              <a:pPr/>
              <a:t>2011-11-26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A0FD-C4A5-4ED7-B82C-345367B8191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comb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28794" y="3286124"/>
            <a:ext cx="5286412" cy="92869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l-PL" sz="4000" dirty="0" smtClean="0"/>
              <a:t>Adres szkolnej witryny konkursu</a:t>
            </a:r>
          </a:p>
          <a:p>
            <a:pPr algn="ctr"/>
            <a:r>
              <a:rPr lang="pl-PL" sz="4600" dirty="0" smtClean="0"/>
              <a:t>http://www.tp.webserwer.pl/kbi/</a:t>
            </a:r>
            <a:endParaRPr lang="pl-PL" sz="4600" dirty="0"/>
          </a:p>
        </p:txBody>
      </p:sp>
      <p:sp>
        <p:nvSpPr>
          <p:cNvPr id="7" name="Prostokąt 6"/>
          <p:cNvSpPr/>
          <p:nvPr/>
        </p:nvSpPr>
        <p:spPr>
          <a:xfrm>
            <a:off x="3571868" y="-214338"/>
            <a:ext cx="3905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lvl="0" algn="r">
              <a:spcBef>
                <a:spcPct val="0"/>
              </a:spcBef>
            </a:pPr>
            <a:r>
              <a:rPr lang="pl-PL" sz="5400" dirty="0" smtClean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srgbClr val="FF388C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/>
            </a:r>
            <a:br>
              <a:rPr lang="pl-PL" sz="5400" dirty="0" smtClean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srgbClr val="FF388C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</a:br>
            <a:endParaRPr lang="pl-PL" sz="5400" dirty="0">
              <a:ln w="6350">
                <a:solidFill>
                  <a:srgbClr val="FF388C">
                    <a:shade val="43000"/>
                  </a:srgbClr>
                </a:solidFill>
              </a:ln>
              <a:solidFill>
                <a:srgbClr val="FF388C">
                  <a:tint val="83000"/>
                  <a:satMod val="150000"/>
                </a:srgb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071538" y="857232"/>
            <a:ext cx="707234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l-PL" sz="5400" dirty="0" smtClean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srgbClr val="FF388C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Zagrożenia </a:t>
            </a:r>
          </a:p>
          <a:p>
            <a:pPr algn="ctr"/>
            <a:r>
              <a:rPr lang="pl-PL" sz="5400" dirty="0" smtClean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srgbClr val="FF388C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w Internecie</a:t>
            </a:r>
            <a:endParaRPr lang="pl-PL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000" b="1" dirty="0" smtClean="0"/>
              <a:t>Co zwiększa ryzyko w Internecie?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0610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Oczywiste, łatwe do odgadnięcia hasła dostępu.</a:t>
            </a:r>
          </a:p>
          <a:p>
            <a:r>
              <a:rPr lang="pl-PL" sz="2800" dirty="0" smtClean="0"/>
              <a:t>Brak aktualizacji systemu i aplikacji.</a:t>
            </a:r>
          </a:p>
          <a:p>
            <a:r>
              <a:rPr lang="pl-PL" sz="2800" dirty="0" smtClean="0"/>
              <a:t>Ujawnianie informacji osobistych online.</a:t>
            </a:r>
          </a:p>
          <a:p>
            <a:r>
              <a:rPr lang="pl-PL" sz="2800" dirty="0" smtClean="0"/>
              <a:t>Nadmiar  zaufania.</a:t>
            </a:r>
          </a:p>
          <a:p>
            <a:r>
              <a:rPr lang="pl-PL" sz="2800" dirty="0" smtClean="0"/>
              <a:t>Nieaktualna ochrona antywirusowa.</a:t>
            </a:r>
          </a:p>
          <a:p>
            <a:r>
              <a:rPr lang="pl-PL" sz="2800" dirty="0" smtClean="0"/>
              <a:t>Brak dodatkowych zabezpieczeń.</a:t>
            </a:r>
          </a:p>
          <a:p>
            <a:r>
              <a:rPr lang="pl-PL" sz="2800" dirty="0" smtClean="0"/>
              <a:t>Ignorancja i liczenie na cud „mnie to się nigdy nie przytrafi”.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214546" y="6324921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az 4" descr="Wlamani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765054"/>
            <a:ext cx="1368152" cy="1365206"/>
          </a:xfrm>
          <a:prstGeom prst="roundRect">
            <a:avLst>
              <a:gd name="adj" fmla="val 279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Prostokąt 5"/>
          <p:cNvSpPr/>
          <p:nvPr/>
        </p:nvSpPr>
        <p:spPr>
          <a:xfrm>
            <a:off x="142844" y="71414"/>
            <a:ext cx="885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/>
              <a:t>Konkurs  „Bezpieczny Internet”</a:t>
            </a:r>
            <a:endParaRPr lang="pl-PL" sz="2400" b="1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Obraz 7" descr="kompu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518381" cy="476672"/>
          </a:xfrm>
          <a:prstGeom prst="rect">
            <a:avLst/>
          </a:prstGeom>
        </p:spPr>
      </p:pic>
      <p:cxnSp>
        <p:nvCxnSpPr>
          <p:cNvPr id="9" name="Łącznik prosty 8"/>
          <p:cNvCxnSpPr/>
          <p:nvPr/>
        </p:nvCxnSpPr>
        <p:spPr>
          <a:xfrm>
            <a:off x="-36512" y="6235724"/>
            <a:ext cx="918051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501122" cy="8424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l-PL" sz="4000" b="1" dirty="0" smtClean="0"/>
              <a:t>Włamania hakerów</a:t>
            </a:r>
            <a:endParaRPr lang="pl-PL" sz="3100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342928" y="2361990"/>
            <a:ext cx="8229600" cy="3659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/>
              <a:t> Do włamań hakerzy wykorzystują:</a:t>
            </a:r>
          </a:p>
          <a:p>
            <a:pPr marL="0" indent="0"/>
            <a:r>
              <a:rPr lang="pl-PL" dirty="0" smtClean="0"/>
              <a:t>słabe zabezpieczenia, </a:t>
            </a:r>
          </a:p>
          <a:p>
            <a:pPr marL="0" indent="0"/>
            <a:r>
              <a:rPr lang="pl-PL" dirty="0" smtClean="0"/>
              <a:t>luki w systemach operacyjnych nazywane eksploitami. </a:t>
            </a:r>
          </a:p>
          <a:p>
            <a:pPr marL="0" indent="0">
              <a:buNone/>
            </a:pPr>
            <a:r>
              <a:rPr lang="pl-PL" dirty="0" smtClean="0"/>
              <a:t>Haker po wejściu do systemu:</a:t>
            </a:r>
          </a:p>
          <a:p>
            <a:pPr marL="0" indent="0"/>
            <a:r>
              <a:rPr lang="pl-PL" dirty="0" smtClean="0"/>
              <a:t>szuka luk w innych programach, </a:t>
            </a:r>
          </a:p>
          <a:p>
            <a:pPr marL="0" indent="0"/>
            <a:r>
              <a:rPr lang="pl-PL" dirty="0" smtClean="0"/>
              <a:t>uzyskuje prawa administratora systemu,</a:t>
            </a:r>
          </a:p>
          <a:p>
            <a:pPr marL="0" indent="0" algn="just"/>
            <a:r>
              <a:rPr lang="pl-PL" dirty="0" smtClean="0"/>
              <a:t>instaluje </a:t>
            </a:r>
            <a:r>
              <a:rPr lang="pl-PL" dirty="0" err="1" smtClean="0"/>
              <a:t>trojana</a:t>
            </a:r>
            <a:r>
              <a:rPr lang="pl-PL" dirty="0" smtClean="0"/>
              <a:t>, umożliwiającego przejęcie kontroli nad systemem w innym czasie. </a:t>
            </a:r>
          </a:p>
          <a:p>
            <a:pPr marL="0" indent="0">
              <a:buNone/>
            </a:pPr>
            <a:r>
              <a:rPr lang="pl-PL" dirty="0" smtClean="0"/>
              <a:t>Równie częstymi atakami są ataki typu </a:t>
            </a:r>
            <a:r>
              <a:rPr lang="pl-PL" dirty="0" err="1" smtClean="0"/>
              <a:t>Dos</a:t>
            </a:r>
            <a:r>
              <a:rPr lang="pl-PL" dirty="0" smtClean="0"/>
              <a:t> i </a:t>
            </a:r>
            <a:r>
              <a:rPr lang="pl-PL" dirty="0" err="1" smtClean="0"/>
              <a:t>DDoS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214546" y="6396359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raz 8" descr="logo_h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3573016"/>
            <a:ext cx="1285884" cy="1285884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183880" cy="6943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>
                <a:solidFill>
                  <a:schemeClr val="tx1"/>
                </a:solidFill>
              </a:rPr>
              <a:t>Komputery zombie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85720" y="1571612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b="1" dirty="0" smtClean="0"/>
              <a:t>Komputery zombie</a:t>
            </a:r>
            <a:r>
              <a:rPr lang="pl-PL" sz="2800" dirty="0" smtClean="0"/>
              <a:t> – maszyny, nad którymi dzięki trojanom kontrolę przejęli hakerzy. Najczęściej służą do ataków typu DoS (Denial of Service), w których na dany adres wysyłana jest w jednej chwili gigantyczna liczba zapytań, by go zablokować. Ich inne zastosowanie to rozsyłanie spamu.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371102" y="63249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sz="4800" b="1" dirty="0" smtClean="0"/>
              <a:t>Fałszywe strony WWW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714488"/>
            <a:ext cx="8443914" cy="452282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buNone/>
            </a:pPr>
            <a:r>
              <a:rPr lang="pl-PL" sz="2400" dirty="0" smtClean="0"/>
              <a:t>Hakerzy tworzą fałszywe strony internetowe np. banku, sklepu i wyłudzają informacje od logujących się użytkowników. </a:t>
            </a:r>
          </a:p>
          <a:p>
            <a:pPr algn="just"/>
            <a:r>
              <a:rPr lang="pl-PL" sz="2400" dirty="0" smtClean="0"/>
              <a:t>Jeśli sklep internetowy ma stronę WWW w domenie drugiego lub trzeciego poziomu (np. </a:t>
            </a:r>
            <a:r>
              <a:rPr lang="pl-PL" sz="2400" dirty="0" err="1" smtClean="0"/>
              <a:t>firma.a.b.pl</a:t>
            </a:r>
            <a:r>
              <a:rPr lang="pl-PL" sz="2400" dirty="0" smtClean="0"/>
              <a:t>) lepiej zrezygnować z zakupów. Szanująca się firma zawsze znajdzie pieniądze na zarejestrowanie domeny pierwszego rzędu (np. </a:t>
            </a:r>
            <a:r>
              <a:rPr lang="pl-PL" sz="2400" dirty="0" err="1" smtClean="0"/>
              <a:t>firma.pl</a:t>
            </a:r>
            <a:r>
              <a:rPr lang="pl-PL" sz="2400" dirty="0" smtClean="0"/>
              <a:t>). </a:t>
            </a:r>
          </a:p>
          <a:p>
            <a:pPr algn="just"/>
            <a:r>
              <a:rPr lang="pl-PL" sz="2400" dirty="0" smtClean="0"/>
              <a:t>Sprawdź, gdzie i kiedy została zarejestrowana domena wykorzystywana przez sklep internetowy, gdzie jest zlokalizowana obsługa sklepu oraz czy podany adres i numer telefonu są prawdziwe.</a:t>
            </a:r>
          </a:p>
          <a:p>
            <a:pPr algn="just">
              <a:buNone/>
            </a:pPr>
            <a:endParaRPr lang="pl-PL" sz="24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6345816"/>
            <a:ext cx="2797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skle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737" y="5621408"/>
            <a:ext cx="4892667" cy="590494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128" y="714356"/>
            <a:ext cx="7700962" cy="7143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err="1" smtClean="0"/>
              <a:t>Sniffer</a:t>
            </a:r>
            <a:r>
              <a:rPr lang="pl-PL" sz="4800" b="1" dirty="0" smtClean="0"/>
              <a:t> pakietów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28" y="1500174"/>
            <a:ext cx="8229600" cy="3000396"/>
          </a:xfrm>
        </p:spPr>
        <p:txBody>
          <a:bodyPr>
            <a:normAutofit fontScale="85000" lnSpcReduction="10000"/>
          </a:bodyPr>
          <a:lstStyle/>
          <a:p>
            <a:pPr marL="0" indent="274320" algn="just">
              <a:buNone/>
            </a:pPr>
            <a:r>
              <a:rPr lang="pl-PL" b="1" dirty="0" err="1" smtClean="0"/>
              <a:t>Sniffer</a:t>
            </a:r>
            <a:r>
              <a:rPr lang="pl-PL" dirty="0" smtClean="0"/>
              <a:t> - program komputerowy lub urządzenie, którego zadaniem jest przechwytywanie i ewentualne analizowanie danych przepływających w sieci. </a:t>
            </a:r>
          </a:p>
          <a:p>
            <a:pPr marL="0" indent="274320" algn="just">
              <a:buNone/>
            </a:pPr>
            <a:r>
              <a:rPr lang="pl-PL" dirty="0" err="1" smtClean="0"/>
              <a:t>Sniffer</a:t>
            </a:r>
            <a:r>
              <a:rPr lang="pl-PL" dirty="0" smtClean="0"/>
              <a:t> stanowi narzędzie diagnostyczne dla administratorów sieci. Może być również stosowany do monitorowania aktywności sieciowej osób trzecich, co jest w większości przypadków niezgodne z prawem. </a:t>
            </a:r>
          </a:p>
          <a:p>
            <a:pPr marL="0" indent="274320" algn="just">
              <a:buNone/>
            </a:pPr>
            <a:endParaRPr lang="pl-PL" dirty="0"/>
          </a:p>
        </p:txBody>
      </p:sp>
      <p:pic>
        <p:nvPicPr>
          <p:cNvPr id="4" name="Obraz 3" descr="paki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4593146"/>
            <a:ext cx="2675429" cy="1550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rostokąt 4"/>
          <p:cNvSpPr/>
          <p:nvPr/>
        </p:nvSpPr>
        <p:spPr>
          <a:xfrm>
            <a:off x="3410143" y="6357958"/>
            <a:ext cx="232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041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sz="4800" b="1" dirty="0" smtClean="0"/>
              <a:t>Spoofing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28" y="1785926"/>
            <a:ext cx="8229600" cy="2207900"/>
          </a:xfrm>
        </p:spPr>
        <p:txBody>
          <a:bodyPr>
            <a:normAutofit/>
          </a:bodyPr>
          <a:lstStyle/>
          <a:p>
            <a:pPr marL="0" indent="274320" algn="just">
              <a:buNone/>
            </a:pPr>
            <a:r>
              <a:rPr lang="pl-PL" sz="2800" dirty="0" err="1" smtClean="0"/>
              <a:t>Spoofing</a:t>
            </a:r>
            <a:r>
              <a:rPr lang="pl-PL" sz="2800" dirty="0" smtClean="0"/>
              <a:t> - jest to proces fałszowania pakietów wykonanych w celu podania się za inny komputer, np. serwer WWW, usług pocztowych  lub DNS.</a:t>
            </a:r>
            <a:endParaRPr lang="pl-PL" sz="2800" dirty="0"/>
          </a:p>
        </p:txBody>
      </p:sp>
      <p:pic>
        <p:nvPicPr>
          <p:cNvPr id="4" name="Obraz 3" descr="paki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3" y="3214686"/>
            <a:ext cx="7592343" cy="29289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Prostokąt 4"/>
          <p:cNvSpPr/>
          <p:nvPr/>
        </p:nvSpPr>
        <p:spPr>
          <a:xfrm>
            <a:off x="3410143" y="6357958"/>
            <a:ext cx="232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l-PL" sz="4800" b="1" dirty="0" smtClean="0"/>
              <a:t>Riskware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785926"/>
            <a:ext cx="8572560" cy="4351040"/>
          </a:xfrm>
        </p:spPr>
        <p:txBody>
          <a:bodyPr>
            <a:noAutofit/>
          </a:bodyPr>
          <a:lstStyle/>
          <a:p>
            <a:pPr marL="0" indent="274320" algn="just">
              <a:buNone/>
            </a:pPr>
            <a:r>
              <a:rPr lang="pl-PL" sz="2800" b="1" dirty="0" err="1" smtClean="0"/>
              <a:t>Riskware</a:t>
            </a:r>
            <a:r>
              <a:rPr lang="pl-PL" sz="2800" dirty="0" smtClean="0"/>
              <a:t> – oprogramowanie, które nie jest złośliwe, lecz ze względu na swoje możliwości przy nieumiejętnym stosowaniu może być niebezpieczne dla użytkownika.</a:t>
            </a:r>
          </a:p>
          <a:p>
            <a:pPr marL="0" indent="274320" algn="just">
              <a:buNone/>
            </a:pPr>
            <a:r>
              <a:rPr lang="pl-PL" sz="2800" dirty="0" smtClean="0"/>
              <a:t>Przykładem jest rodzina programów VNC i NX – służących do zdalnej pracy na komputerze. Gdy użytkownik ustawi w tym  programie łatwe do odgadnięcia hasło lub zostawi je „puste”, wówczas atakujący haker może bardzo łatwo przejąć kontrolę nad takim komputerem.</a:t>
            </a:r>
          </a:p>
        </p:txBody>
      </p:sp>
      <p:sp>
        <p:nvSpPr>
          <p:cNvPr id="4" name="Prostokąt 3"/>
          <p:cNvSpPr/>
          <p:nvPr/>
        </p:nvSpPr>
        <p:spPr>
          <a:xfrm>
            <a:off x="3410143" y="6357958"/>
            <a:ext cx="232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786" y="714356"/>
            <a:ext cx="7772400" cy="7121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sz="4800" b="1" dirty="0" smtClean="0"/>
              <a:t>Keyloggery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571612"/>
            <a:ext cx="8515352" cy="4071966"/>
          </a:xfrm>
        </p:spPr>
        <p:txBody>
          <a:bodyPr>
            <a:normAutofit/>
          </a:bodyPr>
          <a:lstStyle/>
          <a:p>
            <a:pPr marL="0" indent="274320" algn="just">
              <a:buNone/>
            </a:pPr>
            <a:r>
              <a:rPr lang="pl-PL" sz="2800" b="1" dirty="0" err="1" smtClean="0"/>
              <a:t>Keylogger</a:t>
            </a:r>
            <a:r>
              <a:rPr lang="pl-PL" sz="2800" dirty="0" smtClean="0"/>
              <a:t> - typ programów komputerowych służących do wykradania haseł. </a:t>
            </a:r>
          </a:p>
          <a:p>
            <a:pPr marL="0" indent="274320" algn="just">
              <a:buNone/>
            </a:pPr>
            <a:r>
              <a:rPr lang="pl-PL" sz="2800" dirty="0" err="1" smtClean="0"/>
              <a:t>Keyloggery</a:t>
            </a:r>
            <a:r>
              <a:rPr lang="pl-PL" sz="2800" dirty="0" smtClean="0"/>
              <a:t> zawierają funkcje chroniące je przed wykryciem przez niedoświadczonego użytkownika komputera, a plik w którym zapisywane są dane ukryty jest np. w katalogach systemowych. Większość keyloggerów ma specjalnie stworzoną funkcję, która pozwala na wysłanie pliku z   hasłami na wyznaczony adres pocztowy.</a:t>
            </a:r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/>
          </a:p>
        </p:txBody>
      </p:sp>
      <p:sp>
        <p:nvSpPr>
          <p:cNvPr id="4" name="Prostokąt 3"/>
          <p:cNvSpPr/>
          <p:nvPr/>
        </p:nvSpPr>
        <p:spPr>
          <a:xfrm>
            <a:off x="2928926" y="6357958"/>
            <a:ext cx="328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az 4" descr="z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5143512"/>
            <a:ext cx="3949207" cy="1066667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401080" cy="7755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/>
              <a:t>Obrona przed zagrożeniami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643050"/>
            <a:ext cx="8572560" cy="2506030"/>
          </a:xfrm>
        </p:spPr>
        <p:txBody>
          <a:bodyPr>
            <a:normAutofit lnSpcReduction="10000"/>
          </a:bodyPr>
          <a:lstStyle/>
          <a:p>
            <a:pPr marL="0" indent="274320" algn="just">
              <a:buNone/>
            </a:pPr>
            <a:r>
              <a:rPr lang="pl-PL" sz="2800" dirty="0" smtClean="0"/>
              <a:t>Hakerzy nieustannie rozwijają swoje metody, aby poznać nasze nawyki i sposoby korzystania z komputera. Nowe techniki atakowania pozwalają im być ciągle o krok przed oprogramowaniem zabezpieczającym i przechytrzać nawet przezornych i znających się na zabezpieczeniach użytkowników.</a:t>
            </a:r>
            <a:endParaRPr lang="pl-PL" sz="2800" dirty="0"/>
          </a:p>
        </p:txBody>
      </p:sp>
      <p:sp>
        <p:nvSpPr>
          <p:cNvPr id="6" name="Prostokąt 5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uszka 6"/>
          <p:cNvSpPr/>
          <p:nvPr/>
        </p:nvSpPr>
        <p:spPr>
          <a:xfrm>
            <a:off x="755576" y="4653136"/>
            <a:ext cx="1728192" cy="1440160"/>
          </a:xfrm>
          <a:prstGeom prst="ca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Dysk C:\</a:t>
            </a:r>
            <a:endParaRPr lang="pl-PL" dirty="0"/>
          </a:p>
        </p:txBody>
      </p:sp>
      <p:sp>
        <p:nvSpPr>
          <p:cNvPr id="8" name="Słoneczko 7"/>
          <p:cNvSpPr/>
          <p:nvPr/>
        </p:nvSpPr>
        <p:spPr>
          <a:xfrm>
            <a:off x="2843808" y="4293096"/>
            <a:ext cx="2088232" cy="1872208"/>
          </a:xfrm>
          <a:prstGeom prst="su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Anty-wirus</a:t>
            </a:r>
            <a:endParaRPr lang="pl-PL" dirty="0"/>
          </a:p>
        </p:txBody>
      </p:sp>
      <p:sp>
        <p:nvSpPr>
          <p:cNvPr id="9" name="Znak zakazu 8"/>
          <p:cNvSpPr/>
          <p:nvPr/>
        </p:nvSpPr>
        <p:spPr>
          <a:xfrm>
            <a:off x="5148064" y="4653136"/>
            <a:ext cx="1584176" cy="136815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 smtClean="0">
                <a:solidFill>
                  <a:schemeClr val="tx1"/>
                </a:solidFill>
              </a:rPr>
              <a:t>Firewall</a:t>
            </a:r>
            <a:endParaRPr lang="pl-PL" sz="2000" b="1" dirty="0">
              <a:solidFill>
                <a:schemeClr val="tx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36296" y="5795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Haker</a:t>
            </a:r>
            <a:endParaRPr lang="pl-PL" b="1" dirty="0"/>
          </a:p>
        </p:txBody>
      </p:sp>
      <p:grpSp>
        <p:nvGrpSpPr>
          <p:cNvPr id="14" name="Grupa 13"/>
          <p:cNvGrpSpPr/>
          <p:nvPr/>
        </p:nvGrpSpPr>
        <p:grpSpPr>
          <a:xfrm>
            <a:off x="7164288" y="4149080"/>
            <a:ext cx="1512168" cy="1512168"/>
            <a:chOff x="7164288" y="4221088"/>
            <a:chExt cx="1512168" cy="1512168"/>
          </a:xfrm>
          <a:solidFill>
            <a:srgbClr val="FFFF00"/>
          </a:solidFill>
        </p:grpSpPr>
        <p:sp>
          <p:nvSpPr>
            <p:cNvPr id="10" name="Trójkąt równoramienny 9"/>
            <p:cNvSpPr/>
            <p:nvPr/>
          </p:nvSpPr>
          <p:spPr>
            <a:xfrm>
              <a:off x="7308304" y="4221088"/>
              <a:ext cx="288032" cy="43204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/>
            <p:cNvSpPr/>
            <p:nvPr/>
          </p:nvSpPr>
          <p:spPr>
            <a:xfrm>
              <a:off x="8244408" y="4221088"/>
              <a:ext cx="288032" cy="432048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Uśmiechnięta buźka 12"/>
            <p:cNvSpPr/>
            <p:nvPr/>
          </p:nvSpPr>
          <p:spPr>
            <a:xfrm>
              <a:off x="7164288" y="4293096"/>
              <a:ext cx="1512168" cy="1440160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469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l-PL" sz="4800" b="1" dirty="0" smtClean="0">
                <a:solidFill>
                  <a:schemeClr val="tx1"/>
                </a:solidFill>
              </a:rPr>
              <a:t>Tryb </a:t>
            </a:r>
            <a:r>
              <a:rPr lang="pl-PL" sz="4800" b="1" dirty="0" err="1" smtClean="0">
                <a:solidFill>
                  <a:schemeClr val="tx1"/>
                </a:solidFill>
              </a:rPr>
              <a:t>InPrivate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935480"/>
            <a:ext cx="4968552" cy="3869784"/>
          </a:xfrm>
        </p:spPr>
        <p:txBody>
          <a:bodyPr>
            <a:normAutofit fontScale="92500" lnSpcReduction="10000"/>
          </a:bodyPr>
          <a:lstStyle/>
          <a:p>
            <a:pPr marL="0" indent="274320" algn="just">
              <a:buNone/>
            </a:pPr>
            <a:r>
              <a:rPr lang="pl-PL" dirty="0" smtClean="0"/>
              <a:t>Tryb przeglądania </a:t>
            </a:r>
            <a:r>
              <a:rPr lang="pl-PL" dirty="0" err="1" smtClean="0"/>
              <a:t>InPrivate</a:t>
            </a:r>
            <a:r>
              <a:rPr lang="pl-PL" dirty="0" smtClean="0"/>
              <a:t> pozwala przeglądać sieć Web bez pozostawiania śladów w programie Internet Explorer. Dzięki temu inni użytkownicy komputera nie dowiedzą się o odwiedzanych miejscach i informacjach wyszukiwanych w sieci Web.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348880"/>
            <a:ext cx="3604390" cy="320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rostokąt 5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r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988840"/>
            <a:ext cx="4572000" cy="37465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715436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l-PL" sz="4400" b="1" dirty="0" smtClean="0">
                <a:solidFill>
                  <a:schemeClr val="tx1"/>
                </a:solidFill>
              </a:rPr>
              <a:t>Rodzaje </a:t>
            </a:r>
            <a:r>
              <a:rPr lang="pl-PL" sz="4000" b="1" dirty="0" smtClean="0">
                <a:solidFill>
                  <a:schemeClr val="tx1"/>
                </a:solidFill>
              </a:rPr>
              <a:t>złośliwego</a:t>
            </a:r>
            <a:r>
              <a:rPr lang="pl-PL" sz="4400" b="1" dirty="0" smtClean="0">
                <a:solidFill>
                  <a:schemeClr val="tx1"/>
                </a:solidFill>
              </a:rPr>
              <a:t> oprogramowania</a:t>
            </a:r>
            <a:endParaRPr lang="pl-PL" sz="4400" b="1" dirty="0">
              <a:solidFill>
                <a:schemeClr val="tx1"/>
              </a:solidFill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2339752" y="1844824"/>
            <a:ext cx="3816424" cy="4389120"/>
          </a:xfrm>
        </p:spPr>
        <p:txBody>
          <a:bodyPr/>
          <a:lstStyle/>
          <a:p>
            <a:r>
              <a:rPr lang="pl-PL" sz="3200" b="1" dirty="0" err="1" smtClean="0"/>
              <a:t>Malware</a:t>
            </a:r>
            <a:endParaRPr lang="pl-PL" sz="3200" b="1" dirty="0" smtClean="0"/>
          </a:p>
          <a:p>
            <a:r>
              <a:rPr lang="pl-PL" sz="3200" b="1" dirty="0" err="1" smtClean="0"/>
              <a:t>Spyware</a:t>
            </a:r>
            <a:endParaRPr lang="pl-PL" sz="3200" b="1" dirty="0" smtClean="0"/>
          </a:p>
          <a:p>
            <a:r>
              <a:rPr lang="pl-PL" sz="3200" b="1" dirty="0" smtClean="0"/>
              <a:t>Trojan</a:t>
            </a:r>
          </a:p>
          <a:p>
            <a:r>
              <a:rPr lang="pl-PL" sz="3200" b="1" dirty="0" err="1" smtClean="0"/>
              <a:t>Rootkit</a:t>
            </a:r>
            <a:endParaRPr lang="pl-PL" sz="3200" b="1" dirty="0" smtClean="0"/>
          </a:p>
          <a:p>
            <a:r>
              <a:rPr lang="pl-PL" sz="3200" b="1" dirty="0" smtClean="0"/>
              <a:t>Spam</a:t>
            </a:r>
          </a:p>
          <a:p>
            <a:r>
              <a:rPr lang="pl-PL" sz="3200" b="1" dirty="0" smtClean="0"/>
              <a:t>Phishing</a:t>
            </a:r>
          </a:p>
          <a:p>
            <a:r>
              <a:rPr lang="pl-PL" sz="3200" b="1" dirty="0" smtClean="0"/>
              <a:t>Wirusy i robaki</a:t>
            </a:r>
          </a:p>
          <a:p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214546" y="6324921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760040" y="916692"/>
            <a:ext cx="7772400" cy="7121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sz="4800" b="1" dirty="0" smtClean="0"/>
              <a:t>Zabezpieczanie danych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916832"/>
            <a:ext cx="8786842" cy="3240360"/>
          </a:xfrm>
        </p:spPr>
        <p:txBody>
          <a:bodyPr>
            <a:normAutofit fontScale="92500" lnSpcReduction="20000"/>
          </a:bodyPr>
          <a:lstStyle/>
          <a:p>
            <a:r>
              <a:rPr lang="pl-PL" sz="3400" dirty="0" smtClean="0"/>
              <a:t>Szyfrowanie danych za pomocą programu szyfrującego.</a:t>
            </a:r>
          </a:p>
          <a:p>
            <a:r>
              <a:rPr lang="pl-PL" sz="3400" dirty="0" smtClean="0"/>
              <a:t>Stosowanie silnych haseł</a:t>
            </a:r>
            <a:r>
              <a:rPr lang="pl-PL" sz="3400" dirty="0"/>
              <a:t>:</a:t>
            </a:r>
            <a:endParaRPr lang="pl-PL" sz="3400" dirty="0" smtClean="0"/>
          </a:p>
          <a:p>
            <a:r>
              <a:rPr lang="pl-PL" sz="3400" dirty="0"/>
              <a:t>p</a:t>
            </a:r>
            <a:r>
              <a:rPr lang="pl-PL" sz="3400" dirty="0" smtClean="0"/>
              <a:t>rzynajmniej 8 znaków,</a:t>
            </a:r>
          </a:p>
          <a:p>
            <a:r>
              <a:rPr lang="pl-PL" sz="3400" dirty="0" smtClean="0"/>
              <a:t> duże i małe litery, liczby, znaki specjalne.</a:t>
            </a:r>
          </a:p>
          <a:p>
            <a:r>
              <a:rPr lang="pl-PL" sz="3400" dirty="0" smtClean="0"/>
              <a:t>Ustawienie hasła do BIOS-u, dysku twardego.</a:t>
            </a:r>
          </a:p>
          <a:p>
            <a:r>
              <a:rPr lang="pl-PL" sz="3400" dirty="0" smtClean="0"/>
              <a:t>Wykorzystanie funkcji odzyskiwania danych.</a:t>
            </a:r>
          </a:p>
          <a:p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051720" y="5262299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 smtClean="0"/>
              <a:t>Md2fg%St76@bc</a:t>
            </a:r>
            <a:endParaRPr lang="pl-PL" sz="4800" b="1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785786" y="714356"/>
            <a:ext cx="7772400" cy="7121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sz="4800" b="1" dirty="0" smtClean="0"/>
              <a:t>Aktualizacje</a:t>
            </a:r>
            <a:endParaRPr lang="pl-PL" sz="4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28" y="1571612"/>
            <a:ext cx="8443914" cy="3214710"/>
          </a:xfrm>
        </p:spPr>
        <p:txBody>
          <a:bodyPr>
            <a:normAutofit fontScale="85000" lnSpcReduction="20000"/>
          </a:bodyPr>
          <a:lstStyle/>
          <a:p>
            <a:pPr marL="0" indent="274320" algn="just">
              <a:buNone/>
            </a:pPr>
            <a:r>
              <a:rPr lang="pl-PL" dirty="0" smtClean="0"/>
              <a:t>Aktualizacje systemu operacyjnego i zainstalowanych aplikacji blokują wtargnięcia różnych szkodników do  komputera. Choć produkty Microsoftu stanowią największy cel, luki i niedociągnięcia zdarzają się także w Linuksie i Mac OS X. W miarę jak te systemy operacyjne zdobywają coraz większą popularność stają się jednocześnie coraz bardziej atrakcyjnymi celami dla cyberprzestępców. Ci zaś coraz częściej atakują, wykorzystując luki w programach niezależnie od typu systemu operacyjnego.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4797152"/>
            <a:ext cx="3449652" cy="13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rostokąt 7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710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3600" b="1" dirty="0" smtClean="0"/>
              <a:t>Ujawnianie informacji osobistych online</a:t>
            </a:r>
            <a:endParaRPr lang="pl-PL" sz="3600" b="1" dirty="0"/>
          </a:p>
        </p:txBody>
      </p:sp>
      <p:graphicFrame>
        <p:nvGraphicFramePr>
          <p:cNvPr id="10" name="Symbol zastępczy zawartości 9"/>
          <p:cNvGraphicFramePr>
            <a:graphicFrameLocks noGrp="1"/>
          </p:cNvGraphicFramePr>
          <p:nvPr>
            <p:ph idx="1"/>
          </p:nvPr>
        </p:nvGraphicFramePr>
        <p:xfrm>
          <a:off x="251520" y="1772816"/>
          <a:ext cx="8568952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704856"/>
              </a:tblGrid>
              <a:tr h="4320480">
                <a:tc>
                  <a:txBody>
                    <a:bodyPr/>
                    <a:lstStyle/>
                    <a:p>
                      <a:r>
                        <a:rPr lang="pl-PL" sz="2200" dirty="0" smtClean="0"/>
                        <a:t>Portale społecznościowe: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sz="2200" dirty="0" err="1" smtClean="0"/>
                        <a:t>Facebook</a:t>
                      </a:r>
                      <a:r>
                        <a:rPr lang="pl-PL" sz="2200" dirty="0" smtClean="0"/>
                        <a:t>: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pl-PL" sz="1800" dirty="0" err="1" smtClean="0"/>
                        <a:t>pl-pl.facebook.com</a:t>
                      </a:r>
                      <a:r>
                        <a:rPr lang="pl-PL" sz="1800" dirty="0" smtClean="0"/>
                        <a:t>/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sz="2200" dirty="0" smtClean="0"/>
                        <a:t>Nasza – klasa: </a:t>
                      </a:r>
                      <a:r>
                        <a:rPr lang="pl-PL" sz="2200" dirty="0" err="1" smtClean="0"/>
                        <a:t>nk.pl</a:t>
                      </a:r>
                      <a:endParaRPr lang="pl-PL" sz="2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sz="2200" dirty="0" smtClean="0"/>
                        <a:t>Fotka.pl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200" dirty="0" smtClean="0"/>
                        <a:t>Ujawnianie zbyt wielu informacji o swoim życiu na niezabezpieczonych stronach społecznościowych umożliwia hakerowi przeprowadzenie skutecznego spersonalizowanego ataku. Przejęcia kontroli nad kontem i jego zablokowania agresorzy mogą dokonać, stosując phishing, złośliwe oprogramowanie i inne metody. Przywłaszczonego w ten sposób konta mogą nadużywać do wysyłanie niechcianej korespondencji, podkradania osobistych informacji, a nawet do naciągania na duże pieniądze znajomych właściciela profilu.</a:t>
                      </a:r>
                    </a:p>
                    <a:p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Prostokąt 11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915276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/>
              <a:t>Literatura</a:t>
            </a:r>
            <a:endParaRPr lang="pl-PL" sz="48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14282" y="1857364"/>
            <a:ext cx="86439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buFont typeface="+mj-lt"/>
              <a:buAutoNum type="arabicParenR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Chip. Styczeń 2007. Hakerzy w natarciu. </a:t>
            </a:r>
          </a:p>
          <a:p>
            <a:pPr indent="457200" algn="just">
              <a:buFont typeface="+mj-lt"/>
              <a:buAutoNum type="arabicParenR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Chip 02 / 2007. Koniec mitu.</a:t>
            </a:r>
          </a:p>
          <a:p>
            <a:pPr indent="457200" algn="just">
              <a:buFont typeface="+mj-lt"/>
              <a:buAutoNum type="arabicParenR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PC Format 4 / 2010. Poznaj swojego wroga.</a:t>
            </a:r>
          </a:p>
          <a:p>
            <a:pPr indent="457200">
              <a:buFont typeface="+mj-lt"/>
              <a:buAutoNum type="arabicParenR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Wikipedia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. – wolna encyklopedia  (</a:t>
            </a:r>
            <a:r>
              <a:rPr lang="pl-PL" sz="2400" dirty="0" smtClean="0">
                <a:latin typeface="Arial" pitchFamily="34" charset="0"/>
                <a:cs typeface="Arial" pitchFamily="34" charset="0"/>
                <a:hlinkClick r:id="rId2"/>
              </a:rPr>
              <a:t>http://pl.wikipedia.org/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indent="457200">
              <a:buFont typeface="+mj-lt"/>
              <a:buAutoNum type="arabicParenR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Witryna konkursu „Bezpieczny Internet”: </a:t>
            </a:r>
          </a:p>
          <a:p>
            <a:pPr indent="457200"/>
            <a:r>
              <a:rPr lang="pl-PL" sz="2400" dirty="0" smtClean="0">
                <a:latin typeface="Arial" pitchFamily="34" charset="0"/>
                <a:cs typeface="Arial" pitchFamily="34" charset="0"/>
              </a:rPr>
              <a:t> http://www.tp.webserwer.pl/kbi/</a:t>
            </a:r>
          </a:p>
          <a:p>
            <a:pPr indent="457200">
              <a:buFont typeface="+mj-lt"/>
              <a:buAutoNum type="arabicPeriod"/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buFont typeface="+mj-lt"/>
              <a:buAutoNum type="arabicPeriod"/>
            </a:pP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7915276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/>
              <a:t>Koniec</a:t>
            </a:r>
            <a:endParaRPr lang="pl-PL" sz="4800" b="1" dirty="0"/>
          </a:p>
        </p:txBody>
      </p:sp>
      <p:sp>
        <p:nvSpPr>
          <p:cNvPr id="12" name="Prostokąt 11"/>
          <p:cNvSpPr/>
          <p:nvPr/>
        </p:nvSpPr>
        <p:spPr>
          <a:xfrm>
            <a:off x="3143240" y="6357958"/>
            <a:ext cx="285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715436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err="1" smtClean="0">
                <a:solidFill>
                  <a:schemeClr val="tx1"/>
                </a:solidFill>
              </a:rPr>
              <a:t>Malware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214282" y="1928802"/>
            <a:ext cx="8643998" cy="1785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600" dirty="0" smtClean="0"/>
              <a:t>Ogólna nazwa wszystkich aplikacji i skryptów o szkodliwym działaniu wobec użytkownika komputera.</a:t>
            </a:r>
            <a:endParaRPr lang="pl-PL" sz="3600" b="1" dirty="0" smtClean="0"/>
          </a:p>
          <a:p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371102" y="63249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ZOMBI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645024"/>
            <a:ext cx="4393651" cy="2196826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715436" cy="10001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3600" b="1" dirty="0" smtClean="0"/>
              <a:t>Programy szpiegujące</a:t>
            </a:r>
            <a:r>
              <a:rPr lang="pl-PL" sz="3600" dirty="0" smtClean="0"/>
              <a:t> (ang. </a:t>
            </a:r>
            <a:r>
              <a:rPr lang="pl-PL" sz="3600" b="1" i="1" dirty="0" err="1" smtClean="0"/>
              <a:t>spyware</a:t>
            </a:r>
            <a:r>
              <a:rPr lang="pl-PL" sz="3600" dirty="0" smtClean="0"/>
              <a:t>) – do szpiegowania działań użytkownika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2143116"/>
            <a:ext cx="8643998" cy="4000528"/>
          </a:xfr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274320">
              <a:buNone/>
            </a:pPr>
            <a:r>
              <a:rPr lang="pl-PL" dirty="0" smtClean="0"/>
              <a:t>Programy te gromadzą informacje o użytkowniku i wysyłają je często bez jego wiedzy i zgody autorowi programu. </a:t>
            </a:r>
          </a:p>
          <a:p>
            <a:pPr marL="0" indent="274320">
              <a:buNone/>
            </a:pPr>
            <a:r>
              <a:rPr lang="pl-PL" dirty="0" smtClean="0"/>
              <a:t>Do takich informacji należeć mogą: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adresy  stron WWW odwiedzanych przez użytkownika,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dane osobowe,</a:t>
            </a:r>
          </a:p>
          <a:p>
            <a:pPr marL="400050" lvl="1" indent="274320">
              <a:spcAft>
                <a:spcPts val="600"/>
              </a:spcAft>
            </a:pPr>
            <a:r>
              <a:rPr lang="pl-PL" dirty="0" smtClean="0"/>
              <a:t>numery kart płatniczych,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hasła,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zainteresowania użytkownika,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adresy poczty elektronicznej,</a:t>
            </a:r>
          </a:p>
          <a:p>
            <a:pPr marL="0" indent="274320">
              <a:spcAft>
                <a:spcPts val="600"/>
              </a:spcAft>
            </a:pPr>
            <a:r>
              <a:rPr lang="pl-PL" dirty="0" smtClean="0"/>
              <a:t>archiwa.</a:t>
            </a:r>
          </a:p>
          <a:p>
            <a:pPr marL="0" indent="274320"/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214546" y="6324921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raz 5" descr="koł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3933056"/>
            <a:ext cx="3024336" cy="2062047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715436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>
                <a:solidFill>
                  <a:schemeClr val="tx1"/>
                </a:solidFill>
              </a:rPr>
              <a:t>Trojan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179512" y="1916832"/>
            <a:ext cx="8712968" cy="1656184"/>
          </a:xfrm>
        </p:spPr>
        <p:txBody>
          <a:bodyPr>
            <a:normAutofit/>
          </a:bodyPr>
          <a:lstStyle/>
          <a:p>
            <a:pPr marL="0" indent="274320" algn="just">
              <a:buNone/>
            </a:pPr>
            <a:r>
              <a:rPr lang="pl-PL" sz="3200" b="1" dirty="0" smtClean="0"/>
              <a:t>Koń trojański </a:t>
            </a:r>
            <a:r>
              <a:rPr lang="pl-PL" sz="3200" dirty="0" smtClean="0"/>
              <a:t> to określenie oprogramowania, które daje hakerowi możliwość kontrolowania komputera bez wiedzy jego użytkownika.</a:t>
            </a:r>
            <a:endParaRPr lang="pl-PL" sz="3200" b="1" dirty="0" smtClean="0"/>
          </a:p>
          <a:p>
            <a:pPr marL="0" indent="274320">
              <a:buNone/>
            </a:pP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214546" y="6324921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koń trojańsk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3645024"/>
            <a:ext cx="2297133" cy="2274557"/>
          </a:xfrm>
          <a:prstGeom prst="rect">
            <a:avLst/>
          </a:prstGeom>
        </p:spPr>
      </p:pic>
      <p:sp>
        <p:nvSpPr>
          <p:cNvPr id="8" name="Strzałka w prawo 7"/>
          <p:cNvSpPr/>
          <p:nvPr/>
        </p:nvSpPr>
        <p:spPr>
          <a:xfrm flipH="1" flipV="1">
            <a:off x="1835696" y="4293096"/>
            <a:ext cx="331236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715436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err="1" smtClean="0">
                <a:solidFill>
                  <a:schemeClr val="tx1"/>
                </a:solidFill>
              </a:rPr>
              <a:t>Rootkit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214282" y="1628800"/>
            <a:ext cx="8715436" cy="3168352"/>
          </a:xfrm>
        </p:spPr>
        <p:txBody>
          <a:bodyPr>
            <a:noAutofit/>
          </a:bodyPr>
          <a:lstStyle/>
          <a:p>
            <a:pPr marL="72000" indent="108000" algn="just">
              <a:spcBef>
                <a:spcPts val="0"/>
              </a:spcBef>
              <a:buNone/>
            </a:pPr>
            <a:r>
              <a:rPr lang="pl-PL" sz="2400" dirty="0" smtClean="0"/>
              <a:t>Program, który w systemie ukrywa obecność swojego i innego oprogramowania hackerskiego. Zazwyczaj blokuje oprogramowanie antywirusowe. Ukrywa on niebezpieczne pliki i procesy, które umożliwiają utrzymanie kontroli nad systemem. Może on np. ukryć siebie oraz konia trojańskiego przed administratorem oraz oprogramowaniem antywirusowym.  </a:t>
            </a:r>
            <a:r>
              <a:rPr lang="pl-PL" sz="2400" dirty="0" err="1" smtClean="0"/>
              <a:t>Rootkit</a:t>
            </a:r>
            <a:r>
              <a:rPr lang="pl-PL" sz="2400" dirty="0" smtClean="0"/>
              <a:t> może się dostać do komputera użytkownika wraz z aplikacją będącą w rzeczywistości </a:t>
            </a:r>
            <a:r>
              <a:rPr lang="pl-PL" sz="2400" dirty="0" err="1" smtClean="0"/>
              <a:t>trojanem</a:t>
            </a:r>
            <a:r>
              <a:rPr lang="pl-PL" sz="2400" dirty="0" smtClean="0"/>
              <a:t>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214546" y="63249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715436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>
                <a:solidFill>
                  <a:schemeClr val="tx1"/>
                </a:solidFill>
              </a:rPr>
              <a:t>Spam</a:t>
            </a:r>
            <a:endParaRPr lang="pl-PL" sz="4800" b="1" dirty="0">
              <a:solidFill>
                <a:schemeClr val="tx1"/>
              </a:solidFill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214282" y="1700808"/>
            <a:ext cx="7572428" cy="3659868"/>
          </a:xfrm>
        </p:spPr>
        <p:txBody>
          <a:bodyPr>
            <a:noAutofit/>
          </a:bodyPr>
          <a:lstStyle/>
          <a:p>
            <a:pPr marL="72000" indent="108000" algn="just">
              <a:spcBef>
                <a:spcPts val="0"/>
              </a:spcBef>
              <a:buNone/>
            </a:pPr>
            <a:r>
              <a:rPr lang="pl-PL" sz="2800" dirty="0" smtClean="0"/>
              <a:t>Niechciane lub niepotrzebne wiadomości elektroniczne. Najbardziej rozpowszechniony jest spam za pośrednictwem poczty elektronicznej. Część użytkowników doświadcza także spamu w komunikatorach (np. ICQ czy Gadu-Gadu). Istotą spamu jest rozsyłanie dużej ilości informacji o jednakowej treści do nieznanych sobie osób. Nie ma znaczenia, jaka jest treść tych wiadomości. 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214546" y="63249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az 4" descr="SPAM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1785926"/>
            <a:ext cx="1189412" cy="4369460"/>
          </a:xfrm>
          <a:prstGeom prst="rect">
            <a:avLst/>
          </a:prstGeom>
        </p:spPr>
      </p:pic>
      <p:grpSp>
        <p:nvGrpSpPr>
          <p:cNvPr id="11" name="Grupa 10"/>
          <p:cNvGrpSpPr/>
          <p:nvPr/>
        </p:nvGrpSpPr>
        <p:grpSpPr>
          <a:xfrm>
            <a:off x="2699792" y="5229200"/>
            <a:ext cx="2880320" cy="936104"/>
            <a:chOff x="2699792" y="5229200"/>
            <a:chExt cx="2880320" cy="936104"/>
          </a:xfrm>
        </p:grpSpPr>
        <p:sp>
          <p:nvSpPr>
            <p:cNvPr id="7" name="Uśmiechnięta buźka 6"/>
            <p:cNvSpPr/>
            <p:nvPr/>
          </p:nvSpPr>
          <p:spPr>
            <a:xfrm>
              <a:off x="2699792" y="5301208"/>
              <a:ext cx="1152128" cy="792088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Serce 7"/>
            <p:cNvSpPr/>
            <p:nvPr/>
          </p:nvSpPr>
          <p:spPr>
            <a:xfrm>
              <a:off x="3563888" y="5301208"/>
              <a:ext cx="1296144" cy="792088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Słoneczko 9"/>
            <p:cNvSpPr/>
            <p:nvPr/>
          </p:nvSpPr>
          <p:spPr>
            <a:xfrm>
              <a:off x="4355976" y="5229200"/>
              <a:ext cx="1224136" cy="936104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86409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/>
              <a:t>Phishing</a:t>
            </a:r>
            <a:endParaRPr lang="pl-PL" sz="48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14282" y="1643051"/>
            <a:ext cx="85341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2000" algn="just"/>
            <a:r>
              <a:rPr lang="pl-PL" sz="2800" dirty="0" smtClean="0"/>
              <a:t>Atak socjotechniczny oparty na inżynierii społecznej.  </a:t>
            </a:r>
          </a:p>
          <a:p>
            <a:pPr algn="just"/>
            <a:r>
              <a:rPr lang="pl-PL" sz="2800" dirty="0" smtClean="0"/>
              <a:t>Polega na:</a:t>
            </a:r>
          </a:p>
          <a:p>
            <a:pPr indent="252000" algn="just">
              <a:buFont typeface="Arial" pitchFamily="34" charset="0"/>
              <a:buChar char="•"/>
            </a:pPr>
            <a:r>
              <a:rPr lang="pl-PL" sz="2800" dirty="0" smtClean="0"/>
              <a:t>wysyłaniu spreparowanych e-maili, które kierują ofiarę do witryny łudząco przypominającej np. stronę banku ofiary, gdzie niczego nie świadomy użytkownik wpisuje na niej login i hasło,</a:t>
            </a:r>
          </a:p>
          <a:p>
            <a:pPr indent="252000" algn="just">
              <a:buFont typeface="Arial" pitchFamily="34" charset="0"/>
              <a:buChar char="•"/>
            </a:pPr>
            <a:r>
              <a:rPr lang="pl-PL" sz="2800" dirty="0" smtClean="0"/>
              <a:t>wyłudzaniu poufnych informacji osobistych (np. haseł lub szczegółów karty kredytowej) przez podszywanie się pod godną zaufania osobę lub instytucję, której te informacje są pilnie potrzebne.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371102" y="63249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BS2008\redirected$\student102c\Pulpit\wiru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3357562"/>
            <a:ext cx="2284544" cy="2164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l-PL" sz="4800" b="1" dirty="0" smtClean="0"/>
              <a:t>Wirusy i robaki</a:t>
            </a:r>
            <a:endParaRPr lang="pl-PL" sz="4800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42928" y="1714488"/>
            <a:ext cx="8515352" cy="4429156"/>
          </a:xfrm>
        </p:spPr>
        <p:txBody>
          <a:bodyPr>
            <a:normAutofit fontScale="85000" lnSpcReduction="10000"/>
          </a:bodyPr>
          <a:lstStyle/>
          <a:p>
            <a:pPr marL="0" indent="274320" algn="just">
              <a:buNone/>
            </a:pPr>
            <a:r>
              <a:rPr lang="pl-PL" dirty="0" smtClean="0"/>
              <a:t>Oprogramowanie rozpowszechniające swoje kopie. Wirusy infekują pliki wykonywalne, robaki rozpowszechniają się za pomocą poczty i komunikatorów.</a:t>
            </a:r>
          </a:p>
          <a:p>
            <a:pPr>
              <a:buNone/>
            </a:pPr>
            <a:r>
              <a:rPr lang="pl-PL" dirty="0" smtClean="0"/>
              <a:t>Wirusy  i robaki wykorzystują:</a:t>
            </a:r>
          </a:p>
          <a:p>
            <a:r>
              <a:rPr lang="pl-PL" dirty="0" smtClean="0"/>
              <a:t> słabość zabezpieczeń systemów komputerowych,</a:t>
            </a:r>
          </a:p>
          <a:p>
            <a:r>
              <a:rPr lang="pl-PL" dirty="0" smtClean="0"/>
              <a:t>luki w systemie operacyjnym, </a:t>
            </a:r>
          </a:p>
          <a:p>
            <a:r>
              <a:rPr lang="pl-PL" dirty="0" smtClean="0"/>
              <a:t>niedoświadczenie  użytkowników,</a:t>
            </a:r>
          </a:p>
          <a:p>
            <a:r>
              <a:rPr lang="pl-PL" dirty="0" smtClean="0"/>
              <a:t>naiwność i beztroskę użytkowników.</a:t>
            </a:r>
          </a:p>
          <a:p>
            <a:pPr marL="0" algn="just">
              <a:buNone/>
            </a:pPr>
            <a:r>
              <a:rPr lang="pl-PL" dirty="0" smtClean="0"/>
              <a:t>Do zwalczania, usuwania i zabezpieczania się przed wirusami używane są programy antywirusowe.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214546" y="6324921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Szczecin  2011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1201</Words>
  <Application>Microsoft Office PowerPoint</Application>
  <PresentationFormat>Pokaz na ekranie (4:3)</PresentationFormat>
  <Paragraphs>154</Paragraphs>
  <Slides>24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Slajd 1</vt:lpstr>
      <vt:lpstr>Rodzaje złośliwego oprogramowania</vt:lpstr>
      <vt:lpstr>Malware</vt:lpstr>
      <vt:lpstr>Programy szpiegujące (ang. spyware) – do szpiegowania działań użytkownika</vt:lpstr>
      <vt:lpstr>Trojan</vt:lpstr>
      <vt:lpstr>Rootkit</vt:lpstr>
      <vt:lpstr>Spam</vt:lpstr>
      <vt:lpstr>Phishing</vt:lpstr>
      <vt:lpstr>Wirusy i robaki</vt:lpstr>
      <vt:lpstr>Co zwiększa ryzyko w Internecie?</vt:lpstr>
      <vt:lpstr>Włamania hakerów</vt:lpstr>
      <vt:lpstr>Komputery zombie</vt:lpstr>
      <vt:lpstr>Fałszywe strony WWW</vt:lpstr>
      <vt:lpstr>Sniffer pakietów</vt:lpstr>
      <vt:lpstr>Spoofing</vt:lpstr>
      <vt:lpstr>Riskware</vt:lpstr>
      <vt:lpstr>Keyloggery</vt:lpstr>
      <vt:lpstr>Obrona przed zagrożeniami</vt:lpstr>
      <vt:lpstr>Tryb InPrivate</vt:lpstr>
      <vt:lpstr>Zabezpieczanie danych</vt:lpstr>
      <vt:lpstr>Aktualizacje</vt:lpstr>
      <vt:lpstr>Ujawnianie informacji osobistych online</vt:lpstr>
      <vt:lpstr>Literatura</vt:lpstr>
      <vt:lpstr>Koniec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Zagrożenie</dc:title>
  <dc:creator>student102c</dc:creator>
  <cp:lastModifiedBy>x</cp:lastModifiedBy>
  <cp:revision>334</cp:revision>
  <dcterms:created xsi:type="dcterms:W3CDTF">2010-03-31T08:43:53Z</dcterms:created>
  <dcterms:modified xsi:type="dcterms:W3CDTF">2011-11-26T20:17:17Z</dcterms:modified>
</cp:coreProperties>
</file>