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78521" autoAdjust="0"/>
  </p:normalViewPr>
  <p:slideViewPr>
    <p:cSldViewPr snapToGrid="0">
      <p:cViewPr>
        <p:scale>
          <a:sx n="50" d="100"/>
          <a:sy n="50" d="100"/>
        </p:scale>
        <p:origin x="928" y="188"/>
      </p:cViewPr>
      <p:guideLst/>
    </p:cSldViewPr>
  </p:slideViewPr>
  <p:notesTextViewPr>
    <p:cViewPr>
      <p:scale>
        <a:sx n="75" d="100"/>
        <a:sy n="75" d="100"/>
      </p:scale>
      <p:origin x="0" y="-2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2A707-4770-4ECF-865E-9408F2DEE71F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45C16-5EEB-4D40-A0E5-BC431389D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2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35143-D084-5B4A-5ADD-AE07BBEBE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C5CD68-EC8C-85AE-FA4D-3F822D050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4275082-7829-69A5-BB8C-5A2521104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Code coverage : </a:t>
            </a:r>
            <a:r>
              <a:rPr lang="zh-TW" altLang="en-US" dirty="0"/>
              <a:t>用來衡量驗證環境是否對 </a:t>
            </a:r>
            <a:r>
              <a:rPr lang="en-US" altLang="zh-TW" dirty="0"/>
              <a:t>design </a:t>
            </a:r>
            <a:r>
              <a:rPr lang="zh-TW" altLang="en-US" dirty="0"/>
              <a:t>做了完整的測試，可以透過 </a:t>
            </a:r>
            <a:r>
              <a:rPr lang="en-US" altLang="zh-TW" dirty="0"/>
              <a:t>block/s</a:t>
            </a:r>
            <a:r>
              <a:rPr lang="en-US" altLang="zh-TW" sz="1200" dirty="0"/>
              <a:t>tatement/</a:t>
            </a:r>
            <a:r>
              <a:rPr lang="en-US" altLang="zh-TW" dirty="0"/>
              <a:t>expression/toggle </a:t>
            </a:r>
            <a:r>
              <a:rPr lang="zh-TW" altLang="en-US" dirty="0"/>
              <a:t>來觀察是否有沒被覆蓋到的部分。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(Block: </a:t>
            </a:r>
            <a:r>
              <a:rPr lang="zh-TW" altLang="en-US" dirty="0"/>
              <a:t>，</a:t>
            </a:r>
            <a:r>
              <a:rPr lang="en-US" altLang="zh-TW" dirty="0"/>
              <a:t>Statement: </a:t>
            </a:r>
            <a:r>
              <a:rPr lang="zh-TW" altLang="en-US" dirty="0"/>
              <a:t>被執行的比例，</a:t>
            </a:r>
            <a:r>
              <a:rPr lang="en-US" altLang="zh-TW" dirty="0"/>
              <a:t>Toggle: </a:t>
            </a:r>
            <a:r>
              <a:rPr lang="zh-TW" altLang="en-US" dirty="0"/>
              <a:t>有出現的 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signal transitions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 比例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↑↓算完整的一次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TW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缺點</a:t>
            </a:r>
            <a:r>
              <a:rPr lang="en-US" altLang="zh-TW" dirty="0"/>
              <a:t>: 1. </a:t>
            </a:r>
            <a:r>
              <a:rPr lang="zh-TW" altLang="en-US" dirty="0"/>
              <a:t>只能代表有被執行的 </a:t>
            </a:r>
            <a:r>
              <a:rPr lang="en-US" altLang="zh-TW" dirty="0"/>
              <a:t>code </a:t>
            </a:r>
            <a:r>
              <a:rPr lang="zh-TW" altLang="en-US" dirty="0"/>
              <a:t>比例，無法由此確認 </a:t>
            </a:r>
            <a:r>
              <a:rPr lang="en-US" altLang="zh-TW" dirty="0"/>
              <a:t>function </a:t>
            </a:r>
            <a:r>
              <a:rPr lang="zh-TW" altLang="en-US" dirty="0"/>
              <a:t>的正確性 </a:t>
            </a:r>
            <a:r>
              <a:rPr lang="en-US" altLang="zh-TW" dirty="0"/>
              <a:t>2. </a:t>
            </a:r>
            <a:r>
              <a:rPr lang="zh-TW" altLang="en-US" dirty="0"/>
              <a:t>不考慮到 </a:t>
            </a:r>
            <a:r>
              <a:rPr lang="en-US" altLang="zh-TW" dirty="0"/>
              <a:t>corner case </a:t>
            </a:r>
            <a:r>
              <a:rPr lang="zh-TW" altLang="en-US" dirty="0"/>
              <a:t>或是處理 </a:t>
            </a:r>
            <a:r>
              <a:rPr lang="en-US" altLang="zh-TW" dirty="0"/>
              <a:t>error </a:t>
            </a:r>
            <a:r>
              <a:rPr lang="zh-TW" altLang="en-US" dirty="0"/>
              <a:t>的部分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Function Coverage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是用來衡量 </a:t>
            </a:r>
            <a:r>
              <a:rPr lang="en-US" altLang="zh-TW" dirty="0"/>
              <a:t>test </a:t>
            </a:r>
            <a:r>
              <a:rPr lang="zh-TW" altLang="en-US" dirty="0"/>
              <a:t>有無覆蓋特定電路功能的指標，會被用在 </a:t>
            </a:r>
            <a:r>
              <a:rPr lang="en-US" altLang="zh-TW" dirty="0"/>
              <a:t>CRV</a:t>
            </a:r>
            <a:r>
              <a:rPr lang="zh-TW" altLang="en-US" dirty="0"/>
              <a:t>，也就是在設定的限制下進行的隨機驗證。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容易陷入自證，</a:t>
            </a:r>
            <a:r>
              <a:rPr lang="en-US" altLang="zh-TW" dirty="0"/>
              <a:t>design/</a:t>
            </a:r>
            <a:r>
              <a:rPr lang="zh-TW" altLang="en-US" dirty="0"/>
              <a:t>驗證都由同一人負責的話，可能會漏掉某些功能沒有寫到 </a:t>
            </a:r>
            <a:r>
              <a:rPr lang="en-US" altLang="zh-TW" dirty="0"/>
              <a:t>function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/>
              <a:t>CRV: </a:t>
            </a:r>
            <a:r>
              <a:rPr lang="en-US" altLang="zh-TW" sz="1200" dirty="0"/>
              <a:t>a technique for generating randomized test cases with specific constraints</a:t>
            </a:r>
            <a:endParaRPr lang="zh-TW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4EBFDE-C9C3-247B-8936-FEACE2E9B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60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特色</a:t>
            </a:r>
            <a:r>
              <a:rPr lang="en-US" altLang="zh-TW" dirty="0"/>
              <a:t>: 1. </a:t>
            </a:r>
            <a:r>
              <a:rPr lang="zh-TW" altLang="en-US" dirty="0"/>
              <a:t>模組化 </a:t>
            </a:r>
            <a:r>
              <a:rPr lang="en-US" altLang="zh-TW" dirty="0"/>
              <a:t>2.</a:t>
            </a:r>
            <a:r>
              <a:rPr lang="zh-TW" altLang="en-US" dirty="0"/>
              <a:t>可重複使用性 </a:t>
            </a:r>
            <a:r>
              <a:rPr lang="en-US" altLang="zh-TW" dirty="0"/>
              <a:t>3. </a:t>
            </a:r>
            <a:r>
              <a:rPr lang="zh-TW" altLang="en-US" dirty="0"/>
              <a:t>測試平台組件和 </a:t>
            </a:r>
            <a:r>
              <a:rPr lang="en-US" altLang="zh-TW" dirty="0"/>
              <a:t>design(DUT) </a:t>
            </a:r>
            <a:r>
              <a:rPr lang="zh-TW" altLang="en-US" dirty="0"/>
              <a:t>之間有明確的分離 </a:t>
            </a:r>
            <a:r>
              <a:rPr lang="en-US" altLang="zh-TW" dirty="0"/>
              <a:t>4. </a:t>
            </a:r>
            <a:r>
              <a:rPr lang="zh-TW" altLang="en-US" dirty="0"/>
              <a:t>可以用來對 </a:t>
            </a:r>
            <a:r>
              <a:rPr lang="en-US" altLang="zh-TW" dirty="0"/>
              <a:t>TLM </a:t>
            </a:r>
            <a:r>
              <a:rPr lang="zh-TW" altLang="en-US" dirty="0"/>
              <a:t>或 </a:t>
            </a:r>
            <a:r>
              <a:rPr lang="en-US" altLang="zh-TW" dirty="0"/>
              <a:t>RTL model </a:t>
            </a:r>
            <a:r>
              <a:rPr lang="zh-TW" altLang="en-US" dirty="0"/>
              <a:t>做驗證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(TLM model</a:t>
            </a:r>
            <a:r>
              <a:rPr lang="zh-TW" altLang="en-US" dirty="0"/>
              <a:t> 就類似用 </a:t>
            </a:r>
            <a:r>
              <a:rPr lang="en-US" altLang="zh-TW" dirty="0" err="1"/>
              <a:t>SystemC</a:t>
            </a:r>
            <a:r>
              <a:rPr lang="en-US" altLang="zh-TW" dirty="0"/>
              <a:t> </a:t>
            </a:r>
            <a:r>
              <a:rPr lang="zh-TW" altLang="en-US" dirty="0"/>
              <a:t>寫的硬體模型，在 </a:t>
            </a:r>
            <a:r>
              <a:rPr lang="en-US" altLang="zh-TW" dirty="0"/>
              <a:t>RTL </a:t>
            </a:r>
            <a:r>
              <a:rPr lang="zh-TW" altLang="en-US" dirty="0"/>
              <a:t>裡面我們會宣告一個個 </a:t>
            </a:r>
            <a:r>
              <a:rPr lang="en-US" altLang="zh-TW" dirty="0"/>
              <a:t>register</a:t>
            </a:r>
            <a:r>
              <a:rPr lang="zh-TW" altLang="en-US" dirty="0"/>
              <a:t>，然後規定他們在每個 </a:t>
            </a:r>
            <a:r>
              <a:rPr lang="en-US" altLang="zh-TW" dirty="0"/>
              <a:t>clock cycle </a:t>
            </a:r>
            <a:r>
              <a:rPr lang="zh-TW" altLang="en-US" dirty="0"/>
              <a:t>的行為，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而 </a:t>
            </a:r>
            <a:r>
              <a:rPr lang="en-US" altLang="zh-TW" dirty="0"/>
              <a:t>TLM </a:t>
            </a:r>
            <a:r>
              <a:rPr lang="zh-TW" altLang="en-US" dirty="0"/>
              <a:t>則是在宣告 </a:t>
            </a:r>
            <a:r>
              <a:rPr lang="en-US" altLang="zh-TW" dirty="0"/>
              <a:t>register</a:t>
            </a:r>
            <a:r>
              <a:rPr lang="zh-TW" altLang="en-US" dirty="0"/>
              <a:t> 後去撰寫一個個 </a:t>
            </a:r>
            <a:r>
              <a:rPr lang="en-US" altLang="zh-TW" dirty="0"/>
              <a:t>reg/</a:t>
            </a:r>
            <a:r>
              <a:rPr lang="zh-TW" altLang="en-US" dirty="0"/>
              <a:t>一個個</a:t>
            </a:r>
            <a:r>
              <a:rPr lang="en-US" altLang="zh-TW" dirty="0"/>
              <a:t>module</a:t>
            </a:r>
            <a:r>
              <a:rPr lang="zh-TW" altLang="en-US" dirty="0"/>
              <a:t>之間傳遞 </a:t>
            </a:r>
            <a:r>
              <a:rPr lang="en-US" altLang="zh-TW" dirty="0"/>
              <a:t>data </a:t>
            </a:r>
            <a:r>
              <a:rPr lang="zh-TW" altLang="en-US" dirty="0"/>
              <a:t>的順序</a:t>
            </a:r>
            <a:r>
              <a:rPr lang="en-US" altLang="zh-TW" dirty="0"/>
              <a:t>/</a:t>
            </a:r>
            <a:r>
              <a:rPr lang="zh-TW" altLang="en-US" dirty="0"/>
              <a:t>可能花費的時間</a:t>
            </a:r>
            <a:r>
              <a:rPr lang="en-US" altLang="zh-TW" dirty="0"/>
              <a:t>/</a:t>
            </a:r>
            <a:r>
              <a:rPr lang="zh-TW" altLang="en-US" dirty="0"/>
              <a:t>中間有無 </a:t>
            </a:r>
            <a:r>
              <a:rPr lang="en-US" altLang="zh-TW" dirty="0" err="1"/>
              <a:t>fifo</a:t>
            </a:r>
            <a:r>
              <a:rPr lang="en-US" altLang="zh-TW" dirty="0"/>
              <a:t>…)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他的架構由一個個</a:t>
            </a:r>
            <a:r>
              <a:rPr lang="en-US" altLang="zh-TW" dirty="0"/>
              <a:t>component </a:t>
            </a:r>
            <a:r>
              <a:rPr lang="zh-TW" altLang="en-US" dirty="0"/>
              <a:t>組成，這些 </a:t>
            </a:r>
            <a:r>
              <a:rPr lang="en-US" altLang="zh-TW" dirty="0"/>
              <a:t>component </a:t>
            </a:r>
            <a:r>
              <a:rPr lang="zh-TW" altLang="en-US" dirty="0"/>
              <a:t>都已經有完整的 </a:t>
            </a:r>
            <a:r>
              <a:rPr lang="en-US" altLang="zh-TW" dirty="0"/>
              <a:t>code</a:t>
            </a:r>
            <a:r>
              <a:rPr lang="zh-TW" altLang="en-US" dirty="0"/>
              <a:t>，使用者只須要知道怎麼去對他們做連接和使用。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driver: </a:t>
            </a:r>
            <a:r>
              <a:rPr lang="zh-TW" altLang="en-US" dirty="0"/>
              <a:t>接收 </a:t>
            </a:r>
            <a:r>
              <a:rPr lang="en-US" altLang="zh-TW" dirty="0"/>
              <a:t>sequencer </a:t>
            </a:r>
            <a:r>
              <a:rPr lang="zh-TW" altLang="en-US" dirty="0"/>
              <a:t>的 </a:t>
            </a:r>
            <a:r>
              <a:rPr lang="en-US" altLang="zh-TW" dirty="0"/>
              <a:t>data (sequence)</a:t>
            </a:r>
            <a:r>
              <a:rPr lang="zh-TW" altLang="en-US" dirty="0"/>
              <a:t>，兩者之間會有簡單的 </a:t>
            </a:r>
            <a:r>
              <a:rPr lang="en-US" altLang="zh-TW" dirty="0"/>
              <a:t>hand shake </a:t>
            </a:r>
            <a:r>
              <a:rPr lang="zh-TW" altLang="en-US" dirty="0"/>
              <a:t>確保 </a:t>
            </a:r>
            <a:r>
              <a:rPr lang="en-US" altLang="zh-TW" dirty="0"/>
              <a:t>sequence </a:t>
            </a:r>
            <a:r>
              <a:rPr lang="zh-TW" altLang="en-US" dirty="0"/>
              <a:t>確實傳到 </a:t>
            </a:r>
            <a:r>
              <a:rPr lang="en-US" altLang="zh-TW" dirty="0"/>
              <a:t>driver </a:t>
            </a:r>
            <a:r>
              <a:rPr lang="zh-TW" altLang="en-US" dirty="0"/>
              <a:t>手上，並對 </a:t>
            </a:r>
            <a:r>
              <a:rPr lang="en-US" altLang="zh-TW" dirty="0"/>
              <a:t>DUT </a:t>
            </a:r>
            <a:r>
              <a:rPr lang="zh-TW" altLang="en-US" dirty="0"/>
              <a:t>提供測資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monitor</a:t>
            </a:r>
            <a:r>
              <a:rPr lang="zh-CN" altLang="en-US" dirty="0"/>
              <a:t>的行为与其相对，用于收集</a:t>
            </a:r>
            <a:r>
              <a:rPr lang="en-US" altLang="zh-CN" dirty="0"/>
              <a:t>DUT</a:t>
            </a:r>
            <a:r>
              <a:rPr lang="zh-CN" altLang="en-US" dirty="0"/>
              <a:t>的</a:t>
            </a:r>
            <a:r>
              <a:rPr lang="zh-TW" altLang="en-US" dirty="0"/>
              <a:t>輸出</a:t>
            </a:r>
            <a:r>
              <a:rPr lang="zh-CN" altLang="en-US" dirty="0"/>
              <a:t>，</a:t>
            </a:r>
            <a:r>
              <a:rPr lang="zh-TW" altLang="en-US" dirty="0"/>
              <a:t>並透過 </a:t>
            </a:r>
            <a:r>
              <a:rPr lang="en-US" altLang="zh-TW" dirty="0"/>
              <a:t>transaction</a:t>
            </a:r>
            <a:r>
              <a:rPr lang="zh-TW" altLang="en-US" dirty="0"/>
              <a:t> 交</a:t>
            </a:r>
            <a:r>
              <a:rPr lang="zh-CN" altLang="en-US" dirty="0"/>
              <a:t>给后续的组件如</a:t>
            </a:r>
            <a:r>
              <a:rPr lang="en-US" altLang="zh-CN" dirty="0"/>
              <a:t>reference model</a:t>
            </a:r>
            <a:r>
              <a:rPr lang="zh-CN" altLang="en-US" dirty="0"/>
              <a:t>、</a:t>
            </a:r>
            <a:r>
              <a:rPr lang="en-US" altLang="zh-CN" dirty="0"/>
              <a:t>scoreboard</a:t>
            </a:r>
            <a:r>
              <a:rPr lang="zh-CN" altLang="en-US" dirty="0"/>
              <a:t>等处理。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(</a:t>
            </a:r>
            <a:r>
              <a:rPr lang="zh-TW" altLang="en-US" dirty="0"/>
              <a:t>事實上，</a:t>
            </a:r>
            <a:r>
              <a:rPr lang="en-US" altLang="zh-CN" dirty="0" err="1"/>
              <a:t>in_agent</a:t>
            </a:r>
            <a:r>
              <a:rPr lang="en-US" altLang="zh-CN" dirty="0"/>
              <a:t> </a:t>
            </a:r>
            <a:r>
              <a:rPr lang="zh-TW" altLang="en-US" dirty="0"/>
              <a:t>的 </a:t>
            </a:r>
            <a:r>
              <a:rPr lang="en-US" altLang="zh-CN" dirty="0" err="1"/>
              <a:t>mon</a:t>
            </a:r>
            <a:r>
              <a:rPr lang="en-US" altLang="zh-CN" dirty="0"/>
              <a:t> </a:t>
            </a:r>
            <a:r>
              <a:rPr lang="zh-TW" altLang="en-US" dirty="0"/>
              <a:t>有點多餘，不過為了 </a:t>
            </a:r>
            <a:r>
              <a:rPr lang="en-US" altLang="zh-CN" dirty="0"/>
              <a:t>agent </a:t>
            </a:r>
            <a:r>
              <a:rPr lang="zh-TW" altLang="en-US" dirty="0"/>
              <a:t>這個 </a:t>
            </a:r>
            <a:r>
              <a:rPr lang="en-US" altLang="zh-TW" dirty="0"/>
              <a:t>class </a:t>
            </a:r>
            <a:r>
              <a:rPr lang="zh-TW" altLang="en-US" dirty="0"/>
              <a:t>的可重用性，還是會建立 </a:t>
            </a:r>
            <a:r>
              <a:rPr lang="en-US" altLang="zh-CN" dirty="0" err="1"/>
              <a:t>in_agent.mon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agent: driver</a:t>
            </a:r>
            <a:r>
              <a:rPr lang="zh-TW" altLang="en-US" dirty="0"/>
              <a:t>和</a:t>
            </a:r>
            <a:r>
              <a:rPr lang="en-US" altLang="zh-TW" dirty="0"/>
              <a:t>monitor</a:t>
            </a:r>
            <a:r>
              <a:rPr lang="zh-TW" altLang="en-US" dirty="0"/>
              <a:t>之间的</a:t>
            </a:r>
            <a:r>
              <a:rPr lang="en-US" altLang="zh-TW" dirty="0"/>
              <a:t>code</a:t>
            </a:r>
            <a:r>
              <a:rPr lang="zh-TW" altLang="en-US" dirty="0"/>
              <a:t>高度相似。其本质是因为二者处理的是同一种协议，在同样一套既定的规则下做着不同的事情。由于二者的这种相似性，</a:t>
            </a:r>
            <a:r>
              <a:rPr lang="en-US" altLang="zh-TW" dirty="0"/>
              <a:t>UVM</a:t>
            </a:r>
            <a:r>
              <a:rPr lang="zh-TW" altLang="en-US" dirty="0"/>
              <a:t>中通常将二者封装在一起，成为一个</a:t>
            </a:r>
            <a:r>
              <a:rPr lang="en-US" altLang="zh-TW" dirty="0"/>
              <a:t>agent</a:t>
            </a:r>
            <a:r>
              <a:rPr lang="zh-TW" altLang="en-US" dirty="0"/>
              <a:t>。因此，不同的</a:t>
            </a:r>
            <a:r>
              <a:rPr lang="en-US" altLang="zh-TW" dirty="0"/>
              <a:t>agent</a:t>
            </a:r>
            <a:r>
              <a:rPr lang="zh-TW" altLang="en-US" dirty="0"/>
              <a:t>就代表了不同的协议。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Sequence : </a:t>
            </a:r>
            <a:r>
              <a:rPr lang="zh-CN" altLang="en-US" dirty="0"/>
              <a:t>在多個 </a:t>
            </a:r>
            <a:r>
              <a:rPr lang="en-US" altLang="zh-CN" dirty="0"/>
              <a:t>component </a:t>
            </a:r>
            <a:r>
              <a:rPr lang="zh-CN" altLang="en-US" dirty="0"/>
              <a:t>之间</a:t>
            </a:r>
            <a:r>
              <a:rPr lang="zh-TW" altLang="en-US" dirty="0"/>
              <a:t>傳遞</a:t>
            </a:r>
            <a:r>
              <a:rPr lang="zh-CN" altLang="en-US" dirty="0"/>
              <a:t>的信息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Transaction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規範了</a:t>
            </a:r>
            <a:r>
              <a:rPr lang="en-US" altLang="zh-TW" dirty="0"/>
              <a:t>sequence </a:t>
            </a:r>
            <a:r>
              <a:rPr lang="zh-TW" altLang="en-US" dirty="0"/>
              <a:t>的格式，通常也會把寫在這裡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物理协议中的数据交换都是以帧或者包为单位的，以</a:t>
            </a:r>
            <a:r>
              <a:rPr lang="zh-TW" altLang="en-US" dirty="0"/>
              <a:t>網路</a:t>
            </a:r>
            <a:r>
              <a:rPr lang="zh-CN" altLang="en-US" dirty="0"/>
              <a:t>为例，每个包</a:t>
            </a:r>
            <a:r>
              <a:rPr lang="zh-TW" altLang="en-US" dirty="0"/>
              <a:t>有固定大小</a:t>
            </a:r>
            <a:r>
              <a:rPr lang="zh-CN" altLang="en-US" dirty="0"/>
              <a:t>。这个包中要包括源地址、目的地址、包的类型、整个包的</a:t>
            </a:r>
            <a:r>
              <a:rPr lang="en-US" altLang="zh-CN" dirty="0"/>
              <a:t>CRC</a:t>
            </a:r>
            <a:r>
              <a:rPr lang="zh-CN" altLang="en-US" dirty="0"/>
              <a:t>校验数据等。</a:t>
            </a:r>
            <a:r>
              <a:rPr lang="en-US" altLang="zh-CN" dirty="0"/>
              <a:t>transaction</a:t>
            </a:r>
            <a:r>
              <a:rPr lang="zh-CN" altLang="en-US" dirty="0"/>
              <a:t>就是用于模拟这种实际情况。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在整个仿真期间，</a:t>
            </a:r>
            <a:r>
              <a:rPr lang="en-US" altLang="zh-CN" dirty="0"/>
              <a:t>driver</a:t>
            </a:r>
            <a:r>
              <a:rPr lang="zh-CN" altLang="en-US" dirty="0"/>
              <a:t>是一直存在的，</a:t>
            </a:r>
            <a:r>
              <a:rPr lang="en-US" altLang="zh-CN" dirty="0"/>
              <a:t>Sequence</a:t>
            </a:r>
            <a:r>
              <a:rPr lang="zh-TW" altLang="en-US" dirty="0"/>
              <a:t> </a:t>
            </a:r>
            <a:r>
              <a:rPr lang="zh-CN" altLang="en-US" dirty="0"/>
              <a:t>不同，它有生命周期。它在</a:t>
            </a:r>
            <a:r>
              <a:rPr lang="en-US" altLang="zh-CN" dirty="0"/>
              <a:t>simulation</a:t>
            </a:r>
            <a:r>
              <a:rPr lang="zh-TW" altLang="en-US" dirty="0"/>
              <a:t> 的</a:t>
            </a:r>
            <a:r>
              <a:rPr lang="zh-CN" altLang="en-US" dirty="0"/>
              <a:t>某一时间产生，经过</a:t>
            </a:r>
            <a:r>
              <a:rPr lang="en-US" altLang="zh-CN" dirty="0"/>
              <a:t>driver</a:t>
            </a:r>
            <a:r>
              <a:rPr lang="zh-CN" altLang="en-US" dirty="0"/>
              <a:t>驱动，再经过</a:t>
            </a:r>
            <a:r>
              <a:rPr lang="en-US" altLang="zh-CN" dirty="0"/>
              <a:t>reference model</a:t>
            </a:r>
            <a:r>
              <a:rPr lang="zh-CN" altLang="en-US" dirty="0"/>
              <a:t>处理，最终由</a:t>
            </a:r>
            <a:r>
              <a:rPr lang="en-US" altLang="zh-CN" dirty="0"/>
              <a:t>scoreboard</a:t>
            </a:r>
            <a:r>
              <a:rPr lang="zh-CN" altLang="en-US" dirty="0"/>
              <a:t>比较完成后，其生命周期就结束了。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UVM</a:t>
            </a:r>
            <a:r>
              <a:rPr lang="zh-TW" altLang="en-US" dirty="0"/>
              <a:t> 把每個 </a:t>
            </a:r>
            <a:r>
              <a:rPr lang="en-US" altLang="zh-TW" dirty="0"/>
              <a:t>component</a:t>
            </a:r>
            <a:r>
              <a:rPr lang="zh-TW" altLang="en-US" dirty="0"/>
              <a:t> 的功能訂得很明確，</a:t>
            </a:r>
            <a:r>
              <a:rPr lang="en-US" altLang="zh-TW" dirty="0"/>
              <a:t>driver</a:t>
            </a:r>
            <a:r>
              <a:rPr lang="zh-TW" altLang="en-US" dirty="0"/>
              <a:t> 只負責傳送資料，那產生資料就要由 </a:t>
            </a:r>
            <a:r>
              <a:rPr lang="en-US" altLang="zh-TW" dirty="0"/>
              <a:t>sequencer </a:t>
            </a:r>
            <a:r>
              <a:rPr lang="zh-TW" altLang="en-US" dirty="0"/>
              <a:t>來完成。 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Sequencer</a:t>
            </a:r>
            <a:r>
              <a:rPr lang="zh-TW" altLang="en-US" dirty="0"/>
              <a:t> 產生了一個 </a:t>
            </a:r>
            <a:r>
              <a:rPr lang="en-US" altLang="zh-TW" dirty="0"/>
              <a:t>seq</a:t>
            </a:r>
            <a:r>
              <a:rPr lang="zh-TW" altLang="en-US" dirty="0"/>
              <a:t>，</a:t>
            </a:r>
            <a:r>
              <a:rPr lang="en-US" altLang="zh-TW" dirty="0"/>
              <a:t>seq </a:t>
            </a:r>
            <a:r>
              <a:rPr lang="zh-TW" altLang="en-US" dirty="0"/>
              <a:t>會根據 </a:t>
            </a:r>
            <a:r>
              <a:rPr lang="en-US" altLang="zh-TW" dirty="0"/>
              <a:t>trans </a:t>
            </a:r>
            <a:r>
              <a:rPr lang="zh-TW" altLang="en-US" dirty="0"/>
              <a:t>產生對應的隨機資料並由 </a:t>
            </a:r>
            <a:r>
              <a:rPr lang="en-US" altLang="zh-TW" dirty="0" err="1"/>
              <a:t>seqr</a:t>
            </a:r>
            <a:r>
              <a:rPr lang="en-US" altLang="zh-TW" dirty="0"/>
              <a:t> </a:t>
            </a:r>
            <a:r>
              <a:rPr lang="zh-TW" altLang="en-US" dirty="0"/>
              <a:t>將他往下傳送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其他</a:t>
            </a:r>
            <a:r>
              <a:rPr lang="en-US" altLang="zh-TW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scoreboard: </a:t>
            </a:r>
            <a:r>
              <a:rPr lang="zh-TW" altLang="en-US" dirty="0"/>
              <a:t>根据</a:t>
            </a:r>
            <a:r>
              <a:rPr lang="en-US" altLang="zh-TW" dirty="0"/>
              <a:t>DUT</a:t>
            </a:r>
            <a:r>
              <a:rPr lang="zh-TW" altLang="en-US" dirty="0"/>
              <a:t>的输出，判断</a:t>
            </a:r>
            <a:r>
              <a:rPr lang="en-US" altLang="zh-TW" dirty="0"/>
              <a:t>DUT</a:t>
            </a:r>
            <a:r>
              <a:rPr lang="zh-TW" altLang="en-US" dirty="0"/>
              <a:t>的行为是否与预期相符合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reference model: </a:t>
            </a:r>
            <a:r>
              <a:rPr lang="zh-TW" altLang="en-US" dirty="0"/>
              <a:t>產生判斷標準</a:t>
            </a:r>
            <a:r>
              <a:rPr lang="en-US" altLang="zh-TW" dirty="0"/>
              <a:t>(golden answer) </a:t>
            </a:r>
            <a:r>
              <a:rPr lang="zh-TW" altLang="en-US" dirty="0"/>
              <a:t>的過程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0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939C-5C96-1683-02F2-F4CC2ED1F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C99EC99-6279-592D-D823-2F7BAD1BF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538ABAC-138F-6C34-6AC8-DA65D7EF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在 </a:t>
            </a:r>
            <a:r>
              <a:rPr lang="en-US" altLang="zh-TW" dirty="0"/>
              <a:t>testbench </a:t>
            </a:r>
            <a:r>
              <a:rPr lang="zh-TW" altLang="en-US" dirty="0"/>
              <a:t>裡面創建整個 </a:t>
            </a:r>
            <a:r>
              <a:rPr lang="en-US" altLang="zh-TW" dirty="0"/>
              <a:t>UVM</a:t>
            </a:r>
            <a:r>
              <a:rPr lang="zh-TW" altLang="en-US" dirty="0"/>
              <a:t> 環境的函數是 </a:t>
            </a:r>
            <a:r>
              <a:rPr lang="en-US" altLang="zh-TW" dirty="0" err="1"/>
              <a:t>run_test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雖然他可以在創建環境後提供許多函數做使用，但一個 </a:t>
            </a:r>
            <a:r>
              <a:rPr lang="en-US" altLang="zh-TW" dirty="0" err="1"/>
              <a:t>run_test</a:t>
            </a:r>
            <a:r>
              <a:rPr lang="en-US" altLang="zh-TW" dirty="0"/>
              <a:t> </a:t>
            </a:r>
            <a:r>
              <a:rPr lang="zh-TW" altLang="en-US" dirty="0"/>
              <a:t>也只能實例畫一個實例。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Env : </a:t>
            </a:r>
            <a:r>
              <a:rPr lang="zh-TW" altLang="en-US" dirty="0"/>
              <a:t>需要一個 </a:t>
            </a:r>
            <a:r>
              <a:rPr lang="en-US" altLang="zh-TW" dirty="0"/>
              <a:t>environment class</a:t>
            </a:r>
            <a:r>
              <a:rPr lang="zh-TW" altLang="en-US" dirty="0"/>
              <a:t>，裡面包含了 </a:t>
            </a:r>
            <a:r>
              <a:rPr lang="en-US" altLang="zh-TW" dirty="0"/>
              <a:t>driver</a:t>
            </a:r>
            <a:r>
              <a:rPr lang="zh-TW" altLang="en-US" dirty="0"/>
              <a:t>、</a:t>
            </a:r>
            <a:r>
              <a:rPr lang="en-US" altLang="zh-TW" dirty="0"/>
              <a:t>monitor</a:t>
            </a:r>
            <a:r>
              <a:rPr lang="zh-TW" altLang="en-US" dirty="0"/>
              <a:t>、</a:t>
            </a:r>
            <a:r>
              <a:rPr lang="en-US" altLang="zh-TW" dirty="0"/>
              <a:t>reference model</a:t>
            </a:r>
            <a:r>
              <a:rPr lang="zh-TW" altLang="en-US" dirty="0"/>
              <a:t>和</a:t>
            </a:r>
            <a:r>
              <a:rPr lang="en-US" altLang="zh-TW" dirty="0"/>
              <a:t>scoreboard</a:t>
            </a:r>
            <a:r>
              <a:rPr lang="zh-TW" altLang="en-US" dirty="0"/>
              <a:t>等等。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以後 </a:t>
            </a:r>
            <a:r>
              <a:rPr lang="en-US" altLang="zh-TW" dirty="0" err="1"/>
              <a:t>run_test</a:t>
            </a:r>
            <a:r>
              <a:rPr lang="en-US" altLang="zh-TW" dirty="0"/>
              <a:t> </a:t>
            </a:r>
            <a:r>
              <a:rPr lang="zh-TW" altLang="en-US" dirty="0"/>
              <a:t>創建的就是 </a:t>
            </a:r>
            <a:r>
              <a:rPr lang="en-US" altLang="zh-TW" dirty="0" err="1"/>
              <a:t>unv_env</a:t>
            </a:r>
            <a:r>
              <a:rPr lang="zh-TW" altLang="en-US" dirty="0"/>
              <a:t>，而 </a:t>
            </a:r>
            <a:r>
              <a:rPr lang="en-US" altLang="zh-TW" dirty="0"/>
              <a:t>env </a:t>
            </a:r>
            <a:r>
              <a:rPr lang="zh-TW" altLang="en-US" dirty="0"/>
              <a:t>裡面會自動創建我們所要的 </a:t>
            </a:r>
            <a:r>
              <a:rPr lang="en-US" altLang="zh-TW" dirty="0"/>
              <a:t>component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Base_test</a:t>
            </a:r>
            <a:r>
              <a:rPr lang="en-US" altLang="zh-TW" dirty="0"/>
              <a:t> : </a:t>
            </a:r>
            <a:r>
              <a:rPr lang="zh-TW" altLang="en-US" dirty="0"/>
              <a:t>又因為 為了要對同一個環境跑不同的 </a:t>
            </a:r>
            <a:r>
              <a:rPr lang="en-US" altLang="zh-TW" dirty="0"/>
              <a:t>simulation (random/direct pattern)</a:t>
            </a:r>
            <a:r>
              <a:rPr lang="zh-TW" altLang="en-US" dirty="0"/>
              <a:t>，我們會 訂定許多個 </a:t>
            </a:r>
            <a:r>
              <a:rPr lang="en-US" altLang="zh-TW" dirty="0"/>
              <a:t>test</a:t>
            </a:r>
            <a:r>
              <a:rPr lang="zh-TW" altLang="en-US" dirty="0"/>
              <a:t>，每個 </a:t>
            </a:r>
            <a:r>
              <a:rPr lang="en-US" altLang="zh-TW" dirty="0"/>
              <a:t>test </a:t>
            </a:r>
            <a:r>
              <a:rPr lang="zh-TW" altLang="en-US" dirty="0"/>
              <a:t>都會創建同一個環境並給予不同設定，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然後從指令端決定要跑讓 </a:t>
            </a:r>
            <a:r>
              <a:rPr lang="en-US" altLang="zh-TW" dirty="0" err="1"/>
              <a:t>run_test</a:t>
            </a:r>
            <a:r>
              <a:rPr lang="zh-TW" altLang="en-US" dirty="0"/>
              <a:t> 跑哪個 </a:t>
            </a:r>
            <a:r>
              <a:rPr lang="en-US" altLang="zh-TW" dirty="0"/>
              <a:t>test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virtual interface: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1. </a:t>
            </a:r>
            <a:r>
              <a:rPr lang="zh-TW" altLang="en-US" dirty="0"/>
              <a:t>用於避免在 </a:t>
            </a:r>
            <a:r>
              <a:rPr lang="en-US" altLang="zh-TW" dirty="0"/>
              <a:t>drive </a:t>
            </a:r>
            <a:r>
              <a:rPr lang="zh-TW" altLang="en-US" dirty="0"/>
              <a:t>等 </a:t>
            </a:r>
            <a:r>
              <a:rPr lang="en-US" altLang="zh-TW" dirty="0"/>
              <a:t>component </a:t>
            </a:r>
            <a:r>
              <a:rPr lang="zh-TW" altLang="en-US" dirty="0"/>
              <a:t>內使用絕對路徑來呼叫變數 </a:t>
            </a:r>
            <a:r>
              <a:rPr lang="en-US" altLang="zh-TW" dirty="0"/>
              <a:t>(</a:t>
            </a:r>
            <a:r>
              <a:rPr lang="zh-TW" altLang="en-US" dirty="0"/>
              <a:t>這會導致平台的可移植性降低</a:t>
            </a:r>
            <a:r>
              <a:rPr lang="en-US" altLang="zh-TW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有了 </a:t>
            </a:r>
            <a:r>
              <a:rPr lang="en-US" altLang="zh-TW" dirty="0" err="1"/>
              <a:t>vif</a:t>
            </a:r>
            <a:r>
              <a:rPr lang="en-US" altLang="zh-TW" dirty="0"/>
              <a:t> </a:t>
            </a:r>
            <a:r>
              <a:rPr lang="zh-TW" altLang="en-US" dirty="0"/>
              <a:t>之後，我們就可以單獨移植一個 </a:t>
            </a:r>
            <a:r>
              <a:rPr lang="en-US" altLang="zh-TW" dirty="0"/>
              <a:t>driver </a:t>
            </a:r>
            <a:r>
              <a:rPr lang="zh-TW" altLang="en-US" dirty="0"/>
              <a:t>的類到別的平台做使用了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2. </a:t>
            </a:r>
            <a:r>
              <a:rPr lang="zh-TW" altLang="en-US" dirty="0"/>
              <a:t>在 </a:t>
            </a:r>
            <a:r>
              <a:rPr lang="en-US" altLang="zh-TW" dirty="0"/>
              <a:t>testbench </a:t>
            </a:r>
            <a:r>
              <a:rPr lang="zh-TW" altLang="en-US" dirty="0"/>
              <a:t>宣告 </a:t>
            </a:r>
            <a:r>
              <a:rPr lang="en-US" altLang="zh-TW" dirty="0"/>
              <a:t>virtual interface </a:t>
            </a:r>
            <a:r>
              <a:rPr lang="zh-TW" altLang="en-US" dirty="0"/>
              <a:t>並賦值到一個個底層的 </a:t>
            </a:r>
            <a:r>
              <a:rPr lang="en-US" altLang="zh-TW" dirty="0"/>
              <a:t>component</a:t>
            </a:r>
            <a:r>
              <a:rPr lang="zh-TW" altLang="en-US" dirty="0"/>
              <a:t>，就可以讓我們直接從 </a:t>
            </a:r>
            <a:r>
              <a:rPr lang="en-US" altLang="zh-TW" dirty="0"/>
              <a:t>top level </a:t>
            </a:r>
            <a:r>
              <a:rPr lang="zh-TW" altLang="en-US" dirty="0"/>
              <a:t>看到底層的變數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Virtual </a:t>
            </a:r>
            <a:r>
              <a:rPr lang="en-US" altLang="zh-TW" dirty="0" err="1"/>
              <a:t>seqr</a:t>
            </a:r>
            <a:r>
              <a:rPr lang="en-US" altLang="zh-TW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同理，</a:t>
            </a:r>
            <a:r>
              <a:rPr lang="en-US" altLang="zh-TW" dirty="0"/>
              <a:t>top level </a:t>
            </a:r>
            <a:r>
              <a:rPr lang="zh-TW" altLang="en-US" dirty="0"/>
              <a:t>也可以透過 </a:t>
            </a:r>
            <a:r>
              <a:rPr lang="en-US" altLang="zh-TW" dirty="0" err="1"/>
              <a:t>vseqr</a:t>
            </a:r>
            <a:r>
              <a:rPr lang="en-US" altLang="zh-TW" dirty="0"/>
              <a:t> </a:t>
            </a:r>
            <a:r>
              <a:rPr lang="zh-TW" altLang="en-US" dirty="0"/>
              <a:t>直接控制 </a:t>
            </a:r>
            <a:r>
              <a:rPr lang="en-US" altLang="zh-TW" dirty="0" err="1"/>
              <a:t>seqr</a:t>
            </a:r>
            <a:r>
              <a:rPr lang="en-US" altLang="zh-TW" dirty="0"/>
              <a:t> → </a:t>
            </a:r>
            <a:r>
              <a:rPr lang="zh-TW" altLang="en-US" dirty="0"/>
              <a:t>控制到底層的 </a:t>
            </a:r>
            <a:r>
              <a:rPr lang="en-US" altLang="zh-TW" dirty="0"/>
              <a:t>driver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這邊並沒有看到 </a:t>
            </a:r>
            <a:r>
              <a:rPr lang="en-US" altLang="zh-TW" dirty="0"/>
              <a:t>scoreboard/ref model</a:t>
            </a:r>
            <a:r>
              <a:rPr lang="zh-TW" altLang="en-US" dirty="0"/>
              <a:t>，因為較常用的方法是直接在 </a:t>
            </a:r>
            <a:r>
              <a:rPr lang="en-US" altLang="zh-TW" dirty="0"/>
              <a:t>monitor </a:t>
            </a:r>
            <a:r>
              <a:rPr lang="zh-TW" altLang="en-US" dirty="0"/>
              <a:t>透過其他 </a:t>
            </a:r>
            <a:r>
              <a:rPr lang="en-US" altLang="zh-TW" dirty="0"/>
              <a:t>c-model </a:t>
            </a:r>
            <a:r>
              <a:rPr lang="zh-TW" altLang="en-US" dirty="0"/>
              <a:t>來產生答案</a:t>
            </a:r>
            <a:r>
              <a:rPr lang="en-US" altLang="zh-TW" dirty="0"/>
              <a:t>&amp;</a:t>
            </a:r>
            <a:r>
              <a:rPr lang="zh-TW" altLang="en-US" dirty="0"/>
              <a:t>對答案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4EB3B1-22E1-EEEE-6CFD-55893915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7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2330C-CB26-FB6F-C713-F967CE4E6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11B0375-C70A-AB8E-E36D-64E729D90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0C8D585-D521-DD52-2F20-05BD62C52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總結起來，</a:t>
            </a:r>
            <a:r>
              <a:rPr lang="en-US" altLang="zh-TW" dirty="0"/>
              <a:t>top level </a:t>
            </a:r>
            <a:r>
              <a:rPr lang="zh-TW" altLang="en-US" dirty="0"/>
              <a:t>的 </a:t>
            </a:r>
            <a:r>
              <a:rPr lang="en-US" altLang="zh-TW" dirty="0" err="1"/>
              <a:t>test_bench</a:t>
            </a:r>
            <a:r>
              <a:rPr lang="en-US" altLang="zh-TW" dirty="0"/>
              <a:t> </a:t>
            </a:r>
            <a:r>
              <a:rPr lang="zh-TW" altLang="en-US" dirty="0"/>
              <a:t>會 </a:t>
            </a:r>
            <a:r>
              <a:rPr lang="en-US" altLang="zh-TW" dirty="0"/>
              <a:t>1. </a:t>
            </a:r>
            <a:r>
              <a:rPr lang="zh-TW" altLang="en-US" dirty="0"/>
              <a:t>宣告 </a:t>
            </a:r>
            <a:r>
              <a:rPr lang="en-US" altLang="zh-TW" dirty="0" err="1"/>
              <a:t>vif</a:t>
            </a:r>
            <a:r>
              <a:rPr lang="en-US" altLang="zh-TW" dirty="0"/>
              <a:t> &amp; </a:t>
            </a:r>
            <a:r>
              <a:rPr lang="en-US" altLang="zh-TW" dirty="0" err="1"/>
              <a:t>vseqr</a:t>
            </a:r>
            <a:r>
              <a:rPr lang="en-US" altLang="zh-TW" dirty="0"/>
              <a:t> 2. </a:t>
            </a:r>
            <a:r>
              <a:rPr lang="en-US" altLang="zh-TW" dirty="0" err="1"/>
              <a:t>run_test</a:t>
            </a:r>
            <a:r>
              <a:rPr lang="en-US" altLang="zh-TW" dirty="0"/>
              <a:t>() 3. </a:t>
            </a:r>
            <a:r>
              <a:rPr lang="zh-TW" altLang="en-US" dirty="0"/>
              <a:t>宣告 </a:t>
            </a:r>
            <a:r>
              <a:rPr lang="en-US" altLang="zh-TW" dirty="0"/>
              <a:t>DUT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然後阿，宣告了 </a:t>
            </a:r>
            <a:r>
              <a:rPr lang="en-US" altLang="zh-TW" dirty="0" err="1"/>
              <a:t>vif</a:t>
            </a:r>
            <a:r>
              <a:rPr lang="en-US" altLang="zh-TW" dirty="0"/>
              <a:t> </a:t>
            </a:r>
            <a:r>
              <a:rPr lang="zh-TW" altLang="en-US" dirty="0"/>
              <a:t>就要把他們賦值到對應的 </a:t>
            </a:r>
            <a:r>
              <a:rPr lang="en-US" altLang="zh-TW" dirty="0"/>
              <a:t>agent/driver/</a:t>
            </a:r>
            <a:r>
              <a:rPr lang="en-US" altLang="zh-TW" dirty="0" err="1"/>
              <a:t>mon</a:t>
            </a:r>
            <a:r>
              <a:rPr lang="zh-TW" altLang="en-US" dirty="0"/>
              <a:t>，但透過 </a:t>
            </a:r>
            <a:r>
              <a:rPr lang="en-US" altLang="zh-TW" dirty="0" err="1"/>
              <a:t>run_test</a:t>
            </a:r>
            <a:r>
              <a:rPr lang="en-US" altLang="zh-TW" dirty="0"/>
              <a:t> </a:t>
            </a:r>
            <a:r>
              <a:rPr lang="zh-TW" altLang="en-US" dirty="0"/>
              <a:t>創建的是 </a:t>
            </a:r>
            <a:r>
              <a:rPr lang="en-US" altLang="zh-TW" dirty="0"/>
              <a:t>UVM</a:t>
            </a:r>
            <a:r>
              <a:rPr lang="zh-TW" altLang="en-US" dirty="0"/>
              <a:t>層級的 </a:t>
            </a:r>
            <a:r>
              <a:rPr lang="en-US" altLang="zh-TW" dirty="0"/>
              <a:t>class </a:t>
            </a:r>
            <a:r>
              <a:rPr lang="zh-TW" altLang="en-US" dirty="0"/>
              <a:t>，就不能直接透過</a:t>
            </a:r>
            <a:r>
              <a:rPr lang="en-US" altLang="zh-TW" dirty="0"/>
              <a:t>“=”</a:t>
            </a:r>
            <a:r>
              <a:rPr lang="zh-TW" altLang="en-US" dirty="0"/>
              <a:t>賦值，而是要利用 </a:t>
            </a:r>
            <a:r>
              <a:rPr lang="en-US" altLang="zh-TW" dirty="0" err="1"/>
              <a:t>uvm_config_db.set</a:t>
            </a:r>
            <a:r>
              <a:rPr lang="en-US" altLang="zh-TW" dirty="0"/>
              <a:t>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相對的，在 </a:t>
            </a:r>
            <a:r>
              <a:rPr lang="en-US" altLang="zh-TW" dirty="0"/>
              <a:t>component</a:t>
            </a:r>
            <a:r>
              <a:rPr lang="zh-TW" altLang="en-US" dirty="0"/>
              <a:t> 端也要有一個 </a:t>
            </a:r>
            <a:r>
              <a:rPr lang="en-US" altLang="zh-TW" dirty="0" err="1"/>
              <a:t>connect_phase</a:t>
            </a:r>
            <a:r>
              <a:rPr lang="zh-TW" altLang="en-US" dirty="0"/>
              <a:t>，用 </a:t>
            </a:r>
            <a:r>
              <a:rPr lang="en-US" altLang="zh-TW" dirty="0" err="1"/>
              <a:t>uvm_config_db.get</a:t>
            </a:r>
            <a:r>
              <a:rPr lang="en-US" altLang="zh-TW" dirty="0"/>
              <a:t> </a:t>
            </a:r>
            <a:r>
              <a:rPr lang="zh-TW" altLang="en-US" dirty="0"/>
              <a:t>來確保 </a:t>
            </a:r>
            <a:r>
              <a:rPr lang="en-US" altLang="zh-TW" dirty="0"/>
              <a:t>top level</a:t>
            </a:r>
            <a:r>
              <a:rPr lang="zh-TW" altLang="en-US" dirty="0"/>
              <a:t> 的 </a:t>
            </a:r>
            <a:r>
              <a:rPr lang="en-US" altLang="zh-TW" dirty="0"/>
              <a:t>virtual interface </a:t>
            </a:r>
            <a:r>
              <a:rPr lang="zh-TW" altLang="en-US" dirty="0"/>
              <a:t>是有連接到底層的。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放</a:t>
            </a:r>
            <a:r>
              <a:rPr lang="en-US" altLang="zh-TW" dirty="0"/>
              <a:t>code: 1. testbench </a:t>
            </a:r>
            <a:r>
              <a:rPr lang="zh-TW" altLang="en-US" dirty="0"/>
              <a:t>的 </a:t>
            </a:r>
            <a:r>
              <a:rPr lang="en-US" altLang="zh-TW" dirty="0"/>
              <a:t>DUT,</a:t>
            </a:r>
            <a:r>
              <a:rPr lang="zh-TW" altLang="en-US" dirty="0"/>
              <a:t> 每個 </a:t>
            </a:r>
            <a:r>
              <a:rPr lang="en-US" altLang="zh-TW" dirty="0"/>
              <a:t>component </a:t>
            </a:r>
            <a:r>
              <a:rPr lang="zh-TW" altLang="en-US" dirty="0"/>
              <a:t>的 </a:t>
            </a:r>
            <a:r>
              <a:rPr lang="en-US" altLang="zh-TW" dirty="0"/>
              <a:t>create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2. testbench </a:t>
            </a:r>
            <a:r>
              <a:rPr lang="zh-TW" altLang="en-US" dirty="0"/>
              <a:t>的 </a:t>
            </a:r>
            <a:r>
              <a:rPr lang="en-US" altLang="zh-TW" dirty="0"/>
              <a:t>virtual interface,</a:t>
            </a:r>
            <a:r>
              <a:rPr lang="zh-TW" altLang="en-US" dirty="0"/>
              <a:t> 對應 </a:t>
            </a:r>
            <a:r>
              <a:rPr lang="en-US" altLang="zh-TW" dirty="0"/>
              <a:t>driver </a:t>
            </a:r>
            <a:r>
              <a:rPr lang="zh-TW" altLang="en-US" dirty="0"/>
              <a:t>的 </a:t>
            </a:r>
            <a:r>
              <a:rPr lang="en-US" altLang="zh-TW" dirty="0"/>
              <a:t>connect phase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Raise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drop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 err="1"/>
              <a:t>Seqr</a:t>
            </a:r>
            <a:r>
              <a:rPr lang="zh-TW" altLang="en-US" dirty="0"/>
              <a:t> 的 </a:t>
            </a:r>
            <a:r>
              <a:rPr lang="en-US" altLang="zh-TW" dirty="0" err="1"/>
              <a:t>seq.start</a:t>
            </a:r>
            <a:r>
              <a:rPr lang="en-US" altLang="zh-TW" dirty="0"/>
              <a:t>, </a:t>
            </a:r>
            <a:r>
              <a:rPr lang="zh-TW" altLang="en-US" dirty="0"/>
              <a:t>對應 </a:t>
            </a:r>
            <a:r>
              <a:rPr lang="en-US" altLang="zh-TW" dirty="0"/>
              <a:t>Driver</a:t>
            </a:r>
            <a:r>
              <a:rPr lang="zh-TW" altLang="en-US" dirty="0"/>
              <a:t> 的 </a:t>
            </a:r>
            <a:r>
              <a:rPr lang="en-US" altLang="zh-TW" dirty="0" err="1"/>
              <a:t>get_next_item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5.</a:t>
            </a:r>
            <a:r>
              <a:rPr lang="zh-TW" altLang="en-US" dirty="0"/>
              <a:t> </a:t>
            </a:r>
            <a:r>
              <a:rPr lang="en-US" altLang="zh-TW" dirty="0"/>
              <a:t>Default</a:t>
            </a:r>
            <a:r>
              <a:rPr lang="zh-TW" altLang="en-US" dirty="0"/>
              <a:t> </a:t>
            </a:r>
            <a:r>
              <a:rPr lang="en-US" altLang="zh-TW" dirty="0"/>
              <a:t>sequence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665D54-6CF8-BA27-ED6C-DF780F346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0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E76D4-7F32-F484-BE85-C26355DA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545798-A65C-C30E-2125-8550B05E6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7800E-8FCF-F4EA-D06A-4E15C92D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6595B-3CB1-3C8C-FD17-F6A41968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201D9-FF2F-B6FC-18FC-8401DEFE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6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B8FAB-B98C-49D3-CC10-CA4CD051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FE3E2-61D7-FEE1-C85C-7246EB26C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92DC9D-11C5-1A15-CFEF-78D10A77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B8DA1-EA7C-9E9C-B633-0A8E0CE2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4EC89-54F9-6D45-7F0E-92273E25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BD2F6-E034-F16A-9B7B-0DB218ED1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197240-1C34-32FD-7928-8F1D5A31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A9E69-1861-C831-E9C6-BA1DD248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E0439-A159-2553-132D-9F39269A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7111E-01A4-2122-BC4B-63CDB516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31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48F94-1CAC-910F-7C35-97A14E80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0EB14-720A-7114-AC7F-134AC5C5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2FC937-8588-B37B-63D2-C4390162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89BD37-0580-742B-2A0F-EF58FD43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A3BFF9-DC06-0DF0-B6B4-F4E0A95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8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6C50B-AB7B-AF2D-E56D-79651D5E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F3722E-2D15-15CF-96DA-A2781A2C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B0828-BE56-C3B9-BDBB-31CCB62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CA35B5-C526-0651-5C1D-D777843B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CC41F-2162-9524-77AD-380CBF8B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2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55F4C-B479-19FB-2BC5-C72B2C48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8355-F766-F6E6-FAA8-9E360F7A3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3A6D7D-9B41-2DCD-7AA3-F167ACD5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635B47-B9A3-315F-7CB2-F64D5272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4F2FDB-5CC9-8FD0-D378-A0B6906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FF0C91-B46D-5888-B6D4-E7FC34C6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6D7CB-44B3-BD32-D73E-BBCEABEA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2CFF4C-EB39-76BE-7DD0-A488358B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C69030-96DC-71C6-86DD-4082598A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20784E-AA13-E29D-204B-E8BE8DE71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26E4C4-6BBD-B469-1DA8-A8CBF9BC2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DD9848-259D-6840-E91B-EFE44417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C70990-324B-34B9-C062-1ECA8834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DC9DC9-E0EE-85AC-B9C6-6F3F9D1F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63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9F146-8D61-7354-AC87-539EBBF1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A36407-4C3C-C8FD-743D-3984B7DD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52F842-7268-5432-A869-8E5DD523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3D0FFF-7E37-2713-5B01-D7F8D946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A1BA1E-6D98-A52A-953A-E6DDD426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8B4E5E-0059-956E-A3D5-50FBE48B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89EDB8-0162-53C2-5CE1-F6CFDE1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69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A81E2-30D7-6628-3854-257994FC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FB2D35-DF01-73CA-9BC5-03B3A54C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1EF939-AE7A-63A1-178E-058C8BDA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FDDE89-1C1F-854D-B35E-0B9BA436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9A115-9A53-1BCB-7A66-C9ECCCBA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E38466-6A57-BD8F-F141-64B22EDE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95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80C35-2E25-424B-72F3-EC28CAD6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D09FA7-F18C-F0E7-4D26-DA7AA7C3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63A0AB-24FE-8AB3-C819-FD9A58532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4FEDF3-4CE5-2B09-19BC-DAD2B5AA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AF924A-90BB-FE1D-4C54-C49E664A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94A09F-6455-7998-53C3-4C74C686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60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E77CF-FF19-3161-591F-F81CAFB9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45E4A4-CAFA-0509-E93A-319151319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C4795-652E-816C-BF64-4A4A3BC01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01A2B-40AC-45C7-906B-A3ADF6C5B2C8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4920-6234-0D06-E251-75DEB7A80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EB176A-831C-3FB6-F12B-839BF8105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9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01D77-FA58-76F1-9230-660858EC1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AABBB9-0A16-F67E-7979-753D094F8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3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D330C-012F-9C45-65FC-15CE3E6B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7B091-717A-EBBB-0395-4B9B88C2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Code Coverage</a:t>
            </a:r>
            <a:r>
              <a:rPr lang="zh-TW" altLang="en-US" sz="2000" dirty="0"/>
              <a:t> </a:t>
            </a:r>
            <a:r>
              <a:rPr lang="en-US" altLang="zh-TW" sz="1600" dirty="0"/>
              <a:t>(Block/Statement/Expression/Toggle Coverage)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600" dirty="0"/>
              <a:t>It helps to identify untested or under-tested parts of the design.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TW" sz="1600" dirty="0"/>
              <a:t>It does not take into account the design's </a:t>
            </a:r>
            <a:r>
              <a:rPr lang="en-US" altLang="zh-TW" sz="1600" b="1" dirty="0"/>
              <a:t>corner cases and error handling</a:t>
            </a:r>
            <a:r>
              <a:rPr lang="en-US" altLang="zh-TW" sz="1600" dirty="0"/>
              <a:t>.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TW" sz="1600" dirty="0"/>
              <a:t>It does not ensure </a:t>
            </a:r>
            <a:r>
              <a:rPr lang="en-US" altLang="zh-TW" sz="1600" b="1" dirty="0"/>
              <a:t>correct functionality</a:t>
            </a:r>
            <a:r>
              <a:rPr lang="en-US" altLang="zh-TW" sz="1600" dirty="0"/>
              <a:t>.</a:t>
            </a:r>
          </a:p>
          <a:p>
            <a:r>
              <a:rPr lang="en-US" altLang="zh-TW" sz="2000" dirty="0"/>
              <a:t>Function Coverage</a:t>
            </a:r>
          </a:p>
          <a:p>
            <a:pPr lvl="1"/>
            <a:r>
              <a:rPr lang="en-US" altLang="zh-TW" sz="1600" dirty="0"/>
              <a:t>a measure of what functionalities/features have been exercised by the tests. </a:t>
            </a:r>
          </a:p>
          <a:p>
            <a:pPr lvl="1"/>
            <a:r>
              <a:rPr lang="en-US" altLang="zh-TW" sz="1600" dirty="0"/>
              <a:t>It can be useful in constrained random verification (CRV). 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TW" sz="1600" dirty="0"/>
              <a:t>need to make sure that all the required information from the design specification is included in the functional coverage block.</a:t>
            </a:r>
          </a:p>
          <a:p>
            <a:r>
              <a:rPr lang="en-US" altLang="zh-TW" sz="2200" dirty="0"/>
              <a:t>Constraint Random Verification</a:t>
            </a:r>
            <a:r>
              <a:rPr lang="zh-TW" altLang="en-US" sz="2200" dirty="0"/>
              <a:t> </a:t>
            </a:r>
            <a:r>
              <a:rPr lang="en-US" altLang="zh-TW" sz="2200" dirty="0"/>
              <a:t>vs. Directed Verification</a:t>
            </a:r>
          </a:p>
          <a:p>
            <a:endParaRPr lang="en-US" altLang="zh-TW" sz="2200" dirty="0"/>
          </a:p>
          <a:p>
            <a:r>
              <a:rPr lang="zh-TW" altLang="en-US" sz="2200" dirty="0"/>
              <a:t>搭配 </a:t>
            </a:r>
            <a:r>
              <a:rPr lang="en-US" altLang="zh-TW" sz="2200" dirty="0"/>
              <a:t>p.3</a:t>
            </a:r>
          </a:p>
        </p:txBody>
      </p:sp>
    </p:spTree>
    <p:extLst>
      <p:ext uri="{BB962C8B-B14F-4D97-AF65-F5344CB8AC3E}">
        <p14:creationId xmlns:p14="http://schemas.microsoft.com/office/powerpoint/2010/main" val="409740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5E8C9CD-E00F-B874-9CBB-0113462DEFEB}"/>
              </a:ext>
            </a:extLst>
          </p:cNvPr>
          <p:cNvSpPr/>
          <p:nvPr/>
        </p:nvSpPr>
        <p:spPr>
          <a:xfrm>
            <a:off x="7145627" y="2439375"/>
            <a:ext cx="1660960" cy="19870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82521B-A617-795F-B502-22FEC3E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UVM</a:t>
            </a:r>
            <a:r>
              <a:rPr lang="zh-TW" altLang="en-US" sz="2000" dirty="0"/>
              <a:t> </a:t>
            </a:r>
            <a:r>
              <a:rPr lang="en-US" altLang="zh-TW" sz="2000" dirty="0"/>
              <a:t>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400" dirty="0"/>
              <a:t>It provides a framework for creating </a:t>
            </a:r>
            <a:r>
              <a:rPr lang="en-US" altLang="zh-TW" sz="1400" b="1" dirty="0"/>
              <a:t>modular</a:t>
            </a:r>
            <a:r>
              <a:rPr lang="en-US" altLang="zh-TW" sz="1400" dirty="0"/>
              <a:t>, </a:t>
            </a:r>
            <a:r>
              <a:rPr lang="en-US" altLang="zh-TW" sz="1400" b="1" dirty="0"/>
              <a:t>reusable</a:t>
            </a:r>
            <a:r>
              <a:rPr lang="en-US" altLang="zh-TW" sz="1400" dirty="0"/>
              <a:t> testbench components that can be easily integrated into the design verification process.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400" dirty="0"/>
              <a:t>It supports for both </a:t>
            </a:r>
            <a:r>
              <a:rPr lang="en-US" altLang="zh-TW" sz="1400" b="1" dirty="0"/>
              <a:t>TLM and RTL modeling</a:t>
            </a:r>
            <a:r>
              <a:rPr lang="en-US" altLang="zh-TW" sz="1400" dirty="0"/>
              <a:t>.</a:t>
            </a:r>
          </a:p>
          <a:p>
            <a:pPr lvl="1"/>
            <a:endParaRPr lang="en-US" altLang="zh-TW" sz="1400" dirty="0"/>
          </a:p>
          <a:p>
            <a:pPr lvl="1"/>
            <a:r>
              <a:rPr lang="en-US" altLang="zh-TW" sz="1400" dirty="0"/>
              <a:t>Composed of Components</a:t>
            </a:r>
          </a:p>
          <a:p>
            <a:pPr lvl="1"/>
            <a:endParaRPr lang="zh-TW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385CC-79BA-52A4-7F04-8068CBEA80C3}"/>
              </a:ext>
            </a:extLst>
          </p:cNvPr>
          <p:cNvSpPr/>
          <p:nvPr/>
        </p:nvSpPr>
        <p:spPr>
          <a:xfrm>
            <a:off x="9093506" y="2597466"/>
            <a:ext cx="1876927" cy="644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scoreboard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CD1FFE-19E7-7924-1AB1-C43E591FD2EA}"/>
              </a:ext>
            </a:extLst>
          </p:cNvPr>
          <p:cNvSpPr/>
          <p:nvPr/>
        </p:nvSpPr>
        <p:spPr>
          <a:xfrm>
            <a:off x="7324294" y="2643351"/>
            <a:ext cx="1281765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sequencer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139BC-0339-B18A-80D3-45E5A64A97C7}"/>
              </a:ext>
            </a:extLst>
          </p:cNvPr>
          <p:cNvSpPr/>
          <p:nvPr/>
        </p:nvSpPr>
        <p:spPr>
          <a:xfrm>
            <a:off x="7324294" y="3281024"/>
            <a:ext cx="1281765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8D4CDA-DC35-1E13-3AF8-A5FE71BB5F5B}"/>
              </a:ext>
            </a:extLst>
          </p:cNvPr>
          <p:cNvSpPr/>
          <p:nvPr/>
        </p:nvSpPr>
        <p:spPr>
          <a:xfrm>
            <a:off x="7324295" y="3918698"/>
            <a:ext cx="1281765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monitor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E623F9-5397-BABE-C386-14B9D7EDE323}"/>
              </a:ext>
            </a:extLst>
          </p:cNvPr>
          <p:cNvSpPr/>
          <p:nvPr/>
        </p:nvSpPr>
        <p:spPr>
          <a:xfrm>
            <a:off x="9470729" y="3918698"/>
            <a:ext cx="1281765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monitor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6257CF-7B1D-7D8F-2026-3C512E08C6A0}"/>
              </a:ext>
            </a:extLst>
          </p:cNvPr>
          <p:cNvSpPr/>
          <p:nvPr/>
        </p:nvSpPr>
        <p:spPr>
          <a:xfrm>
            <a:off x="7443008" y="4727193"/>
            <a:ext cx="2751222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30C0F6-CAA1-B48E-7202-2B7FA803B414}"/>
              </a:ext>
            </a:extLst>
          </p:cNvPr>
          <p:cNvSpPr/>
          <p:nvPr/>
        </p:nvSpPr>
        <p:spPr>
          <a:xfrm>
            <a:off x="7804758" y="5505573"/>
            <a:ext cx="2027721" cy="671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DUT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157A7B-DE8D-277F-6CAE-B62C9DEF3312}"/>
              </a:ext>
            </a:extLst>
          </p:cNvPr>
          <p:cNvSpPr/>
          <p:nvPr/>
        </p:nvSpPr>
        <p:spPr>
          <a:xfrm>
            <a:off x="5852975" y="2881157"/>
            <a:ext cx="1532226" cy="51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Sequence</a:t>
            </a:r>
          </a:p>
          <a:p>
            <a:pPr algn="ctr"/>
            <a:r>
              <a:rPr lang="en-US" altLang="zh-TW" dirty="0"/>
              <a:t>#(transaction)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73ED297-E144-0AC4-95C5-205553F7371D}"/>
              </a:ext>
            </a:extLst>
          </p:cNvPr>
          <p:cNvCxnSpPr>
            <a:cxnSpLocks/>
          </p:cNvCxnSpPr>
          <p:nvPr/>
        </p:nvCxnSpPr>
        <p:spPr>
          <a:xfrm>
            <a:off x="8400188" y="3052426"/>
            <a:ext cx="0" cy="2384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65EF1B9-EA1D-20A5-241B-F5C7D5EA38DE}"/>
              </a:ext>
            </a:extLst>
          </p:cNvPr>
          <p:cNvCxnSpPr>
            <a:cxnSpLocks/>
          </p:cNvCxnSpPr>
          <p:nvPr/>
        </p:nvCxnSpPr>
        <p:spPr>
          <a:xfrm flipV="1">
            <a:off x="8606059" y="4374274"/>
            <a:ext cx="0" cy="1131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1CD3A9A-7C7E-D31C-0175-CA11A3E016D0}"/>
              </a:ext>
            </a:extLst>
          </p:cNvPr>
          <p:cNvCxnSpPr>
            <a:cxnSpLocks/>
          </p:cNvCxnSpPr>
          <p:nvPr/>
        </p:nvCxnSpPr>
        <p:spPr>
          <a:xfrm flipV="1">
            <a:off x="9736359" y="4366080"/>
            <a:ext cx="0" cy="1131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2945178-BF75-BB5C-CA40-8D3A990FD7AD}"/>
              </a:ext>
            </a:extLst>
          </p:cNvPr>
          <p:cNvCxnSpPr>
            <a:cxnSpLocks/>
          </p:cNvCxnSpPr>
          <p:nvPr/>
        </p:nvCxnSpPr>
        <p:spPr>
          <a:xfrm flipV="1">
            <a:off x="9736359" y="3281024"/>
            <a:ext cx="0" cy="1131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D2321-F093-A227-C737-1681B30378FE}"/>
              </a:ext>
            </a:extLst>
          </p:cNvPr>
          <p:cNvSpPr/>
          <p:nvPr/>
        </p:nvSpPr>
        <p:spPr>
          <a:xfrm>
            <a:off x="9201490" y="3832870"/>
            <a:ext cx="1660960" cy="64489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30F0B68-FED6-4D75-D15A-51322150E14B}"/>
              </a:ext>
            </a:extLst>
          </p:cNvPr>
          <p:cNvSpPr/>
          <p:nvPr/>
        </p:nvSpPr>
        <p:spPr>
          <a:xfrm>
            <a:off x="6991755" y="2013162"/>
            <a:ext cx="1049053" cy="5158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In_agent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352E58-A337-2027-8960-085BA601E949}"/>
              </a:ext>
            </a:extLst>
          </p:cNvPr>
          <p:cNvSpPr/>
          <p:nvPr/>
        </p:nvSpPr>
        <p:spPr>
          <a:xfrm>
            <a:off x="9723622" y="3384831"/>
            <a:ext cx="1533731" cy="5158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Out_agent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602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F6B17-EB11-531B-FB43-D408D34AB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E29F0-6C44-7056-D24F-F7B97925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UVM</a:t>
            </a:r>
            <a:r>
              <a:rPr lang="zh-TW" altLang="en-US" sz="2000" dirty="0"/>
              <a:t> </a:t>
            </a:r>
            <a:r>
              <a:rPr lang="en-US" altLang="zh-TW" sz="2000" dirty="0"/>
              <a:t>Architecture</a:t>
            </a:r>
          </a:p>
          <a:p>
            <a:pPr lvl="1"/>
            <a:r>
              <a:rPr lang="zh-TW" altLang="en-US" sz="1600" dirty="0"/>
              <a:t>放 </a:t>
            </a:r>
            <a:r>
              <a:rPr lang="en-US" altLang="zh-TW" sz="1600" dirty="0"/>
              <a:t>hierarchy </a:t>
            </a:r>
            <a:r>
              <a:rPr lang="zh-TW" altLang="en-US" sz="1600" dirty="0"/>
              <a:t>圖</a:t>
            </a:r>
            <a:endParaRPr lang="en-US" altLang="zh-TW" sz="1600" dirty="0"/>
          </a:p>
          <a:p>
            <a:pPr lvl="1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959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2AA02-44C2-7A59-DECC-2750BE0FA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D4D0-6CFA-6218-61D9-7C8DA290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放 </a:t>
            </a:r>
            <a:r>
              <a:rPr lang="en-US" altLang="zh-TW" sz="2000" dirty="0"/>
              <a:t>TB code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018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1327</Words>
  <Application>Microsoft Office PowerPoint</Application>
  <PresentationFormat>寬螢幕</PresentationFormat>
  <Paragraphs>93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雨軒 周</dc:creator>
  <cp:lastModifiedBy>雨軒 周</cp:lastModifiedBy>
  <cp:revision>1</cp:revision>
  <dcterms:created xsi:type="dcterms:W3CDTF">2024-11-11T14:56:34Z</dcterms:created>
  <dcterms:modified xsi:type="dcterms:W3CDTF">2024-11-11T18:06:23Z</dcterms:modified>
</cp:coreProperties>
</file>