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1" r:id="rId6"/>
    <p:sldId id="262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8ED973"/>
    <a:srgbClr val="0000FF"/>
    <a:srgbClr val="FFFF99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78873" autoAdjust="0"/>
  </p:normalViewPr>
  <p:slideViewPr>
    <p:cSldViewPr snapToGrid="0">
      <p:cViewPr>
        <p:scale>
          <a:sx n="50" d="100"/>
          <a:sy n="50" d="100"/>
        </p:scale>
        <p:origin x="928" y="-4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2A707-4770-4ECF-865E-9408F2DEE71F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45C16-5EEB-4D40-A0E5-BC431389D1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28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35143-D084-5B4A-5ADD-AE07BBEBE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C5CD68-EC8C-85AE-FA4D-3F822D050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4275082-7829-69A5-BB8C-5A2521104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Code coverage : </a:t>
            </a:r>
            <a:r>
              <a:rPr lang="zh-TW" altLang="en-US"/>
              <a:t>用來衡量驗證環境是否對 </a:t>
            </a:r>
            <a:r>
              <a:rPr lang="en-US" altLang="zh-TW"/>
              <a:t>design </a:t>
            </a:r>
            <a:r>
              <a:rPr lang="zh-TW" altLang="en-US"/>
              <a:t>做了完整的測試，可以透過 </a:t>
            </a:r>
            <a:r>
              <a:rPr lang="en-US" altLang="zh-TW"/>
              <a:t>block/s</a:t>
            </a:r>
            <a:r>
              <a:rPr lang="en-US" altLang="zh-TW" sz="1200"/>
              <a:t>tatement/</a:t>
            </a:r>
            <a:r>
              <a:rPr lang="en-US" altLang="zh-TW"/>
              <a:t>expression/toggle </a:t>
            </a:r>
            <a:r>
              <a:rPr lang="zh-TW" altLang="en-US"/>
              <a:t>來觀察是否有沒被覆蓋到的部分。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(Block: </a:t>
            </a:r>
            <a:r>
              <a:rPr lang="zh-TW" altLang="en-US"/>
              <a:t>，</a:t>
            </a:r>
            <a:r>
              <a:rPr lang="en-US" altLang="zh-TW"/>
              <a:t>Statement: </a:t>
            </a:r>
            <a:r>
              <a:rPr lang="zh-TW" altLang="en-US"/>
              <a:t>被執行的比例，</a:t>
            </a:r>
            <a:r>
              <a:rPr lang="en-US" altLang="zh-TW"/>
              <a:t>Toggle: </a:t>
            </a:r>
            <a:r>
              <a:rPr lang="zh-TW" altLang="en-US"/>
              <a:t>有出現的 </a:t>
            </a:r>
            <a:r>
              <a:rPr lang="en-US" altLang="zh-TW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signal transitions</a:t>
            </a:r>
            <a:r>
              <a:rPr lang="zh-TW" altLang="en-US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 比例</a:t>
            </a:r>
            <a:r>
              <a:rPr lang="en-US" altLang="zh-TW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zh-TW" altLang="en-US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↑↓算完整的一次</a:t>
            </a:r>
            <a:r>
              <a:rPr lang="en-US" altLang="zh-TW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zh-TW" altLang="en-US" b="0" i="0">
                <a:solidFill>
                  <a:srgbClr val="666666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TW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/>
              <a:t>缺點</a:t>
            </a:r>
            <a:r>
              <a:rPr lang="en-US" altLang="zh-TW"/>
              <a:t>: 1. </a:t>
            </a:r>
            <a:r>
              <a:rPr lang="zh-TW" altLang="en-US"/>
              <a:t>只能代表有被執行的 </a:t>
            </a:r>
            <a:r>
              <a:rPr lang="en-US" altLang="zh-TW"/>
              <a:t>code </a:t>
            </a:r>
            <a:r>
              <a:rPr lang="zh-TW" altLang="en-US"/>
              <a:t>比例，無法由此確認 </a:t>
            </a:r>
            <a:r>
              <a:rPr lang="en-US" altLang="zh-TW"/>
              <a:t>function </a:t>
            </a:r>
            <a:r>
              <a:rPr lang="zh-TW" altLang="en-US"/>
              <a:t>的正確性 </a:t>
            </a:r>
            <a:r>
              <a:rPr lang="en-US" altLang="zh-TW"/>
              <a:t>2. </a:t>
            </a:r>
            <a:r>
              <a:rPr lang="zh-TW" altLang="en-US"/>
              <a:t>不考慮到 </a:t>
            </a:r>
            <a:r>
              <a:rPr lang="en-US" altLang="zh-TW"/>
              <a:t>corner case </a:t>
            </a:r>
            <a:r>
              <a:rPr lang="zh-TW" altLang="en-US"/>
              <a:t>或是處理 </a:t>
            </a:r>
            <a:r>
              <a:rPr lang="en-US" altLang="zh-TW"/>
              <a:t>error </a:t>
            </a:r>
            <a:r>
              <a:rPr lang="zh-TW" altLang="en-US"/>
              <a:t>的部分</a:t>
            </a: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Function Coverage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是用來衡量 </a:t>
            </a:r>
            <a:r>
              <a:rPr lang="en-US" altLang="zh-TW"/>
              <a:t>test </a:t>
            </a:r>
            <a:r>
              <a:rPr lang="zh-TW" altLang="en-US"/>
              <a:t>有無覆蓋特定電路功能的指標，會被用在 </a:t>
            </a:r>
            <a:r>
              <a:rPr lang="en-US" altLang="zh-TW"/>
              <a:t>CRV</a:t>
            </a:r>
            <a:r>
              <a:rPr lang="zh-TW" altLang="en-US"/>
              <a:t>，也就是在設定的限制下進行的隨機驗證。</a:t>
            </a: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/>
              <a:t>容易陷入自證，</a:t>
            </a:r>
            <a:r>
              <a:rPr lang="en-US" altLang="zh-TW"/>
              <a:t>design/</a:t>
            </a:r>
            <a:r>
              <a:rPr lang="zh-TW" altLang="en-US"/>
              <a:t>驗證都由同一人負責的話，可能會漏掉某些功能沒有寫到 </a:t>
            </a:r>
            <a:r>
              <a:rPr lang="en-US" altLang="zh-TW"/>
              <a:t>function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/>
              <a:t>CRV: </a:t>
            </a:r>
            <a:r>
              <a:rPr lang="en-US" altLang="zh-TW" sz="1200"/>
              <a:t>a technique for generating randomized test cases with specific constraints</a:t>
            </a:r>
            <a:endParaRPr lang="zh-TW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/>
              <a:t>至於驗證的 </a:t>
            </a:r>
            <a:r>
              <a:rPr lang="en-US" altLang="zh-TW"/>
              <a:t>patter </a:t>
            </a:r>
            <a:r>
              <a:rPr lang="zh-TW" altLang="en-US"/>
              <a:t>有分為 </a:t>
            </a:r>
            <a:r>
              <a:rPr lang="en-US" altLang="zh-TW"/>
              <a:t>random/direct</a:t>
            </a:r>
            <a:r>
              <a:rPr lang="zh-TW" altLang="en-US"/>
              <a:t>，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Random: </a:t>
            </a:r>
            <a:r>
              <a:rPr lang="zh-TW" altLang="en-US"/>
              <a:t>快但不容易覆蓋到 </a:t>
            </a:r>
            <a:r>
              <a:rPr lang="en-US" altLang="zh-TW"/>
              <a:t>corner case</a:t>
            </a:r>
            <a:r>
              <a:rPr lang="zh-TW" altLang="en-US"/>
              <a:t>，因此會先用 </a:t>
            </a:r>
            <a:r>
              <a:rPr lang="en-US" altLang="zh-TW"/>
              <a:t>random pattern </a:t>
            </a:r>
            <a:r>
              <a:rPr lang="zh-TW" altLang="en-US"/>
              <a:t>達到一定的 </a:t>
            </a:r>
            <a:r>
              <a:rPr lang="en-US" altLang="zh-TW"/>
              <a:t>function coverage </a:t>
            </a:r>
            <a:r>
              <a:rPr lang="zh-TW" altLang="en-US"/>
              <a:t>之後再用 </a:t>
            </a:r>
            <a:r>
              <a:rPr lang="en-US" altLang="zh-TW"/>
              <a:t>direct pattern</a:t>
            </a:r>
            <a:r>
              <a:rPr lang="zh-TW" altLang="en-US"/>
              <a:t> 更快速的達到 </a:t>
            </a:r>
            <a:r>
              <a:rPr lang="en-US" altLang="zh-TW"/>
              <a:t>100% coverage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4EBFDE-C9C3-247B-8936-FEACE2E9B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605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4094C-F432-D1DB-1729-AD5F82D2F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B677E0-7717-40F5-A728-F4584853D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AE2913-82BD-2E52-6100-0C971ACE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77B68-0382-FC80-EE48-A25D7F62F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60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1F4DE-B67D-44A3-D015-BEC3E2A35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D04FB29-0B01-6022-9C97-CCD1FD013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0EF6247-D449-8221-9BAD-3226B5205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2C1CFF-4E95-5AE8-9505-6CB072952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568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39C8B-E7CA-9BA0-2E58-98DF6B61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E8BFD3E-7C99-0A5A-F5CD-DE138775E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BB0C41C-7DFD-BB43-CB8E-DF11BBD1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165CCF-8CB8-086F-66B2-A48748C74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4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E9079-E73C-5EEA-B4DE-524026423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CAE24DF-4AAF-8C37-80E5-5329A054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646638B-8445-575C-DE34-E2BBA5587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79BA6-2CCD-56E8-D414-09CCD8731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491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DD6E8-08FC-EF37-2535-7091F2C57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A404969-2A0B-A63C-6ADB-571375647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4C7A50-A3C1-713A-1F9A-0A0BA709D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3AFBDC-2A52-67C1-2A40-34A506C12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52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/>
              <a:t>特色</a:t>
            </a:r>
            <a:r>
              <a:rPr lang="en-US" altLang="zh-TW"/>
              <a:t>: 1. </a:t>
            </a:r>
            <a:r>
              <a:rPr lang="zh-TW" altLang="en-US"/>
              <a:t>模組化 </a:t>
            </a:r>
            <a:r>
              <a:rPr lang="en-US" altLang="zh-TW"/>
              <a:t>2.</a:t>
            </a:r>
            <a:r>
              <a:rPr lang="zh-TW" altLang="en-US"/>
              <a:t>可重複使用性 </a:t>
            </a:r>
            <a:r>
              <a:rPr lang="en-US" altLang="zh-TW"/>
              <a:t>3. </a:t>
            </a:r>
            <a:r>
              <a:rPr lang="zh-TW" altLang="en-US"/>
              <a:t>測試平台組件和 </a:t>
            </a:r>
            <a:r>
              <a:rPr lang="en-US" altLang="zh-TW"/>
              <a:t>design(DUT) </a:t>
            </a:r>
            <a:r>
              <a:rPr lang="zh-TW" altLang="en-US"/>
              <a:t>之間有明確的分離 </a:t>
            </a:r>
            <a:r>
              <a:rPr lang="en-US" altLang="zh-TW"/>
              <a:t>4. </a:t>
            </a:r>
            <a:r>
              <a:rPr lang="zh-TW" altLang="en-US"/>
              <a:t>可以用來對 </a:t>
            </a:r>
            <a:r>
              <a:rPr lang="en-US" altLang="zh-TW"/>
              <a:t>TLM </a:t>
            </a:r>
            <a:r>
              <a:rPr lang="zh-TW" altLang="en-US"/>
              <a:t>或 </a:t>
            </a:r>
            <a:r>
              <a:rPr lang="en-US" altLang="zh-TW"/>
              <a:t>RTL model </a:t>
            </a:r>
            <a:r>
              <a:rPr lang="zh-TW" altLang="en-US"/>
              <a:t>做驗證</a:t>
            </a:r>
            <a:endParaRPr lang="en-US" altLang="zh-TW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/>
              <a:t>(TLM model</a:t>
            </a:r>
            <a:r>
              <a:rPr lang="zh-TW" altLang="en-US"/>
              <a:t> 就類似用 </a:t>
            </a:r>
            <a:r>
              <a:rPr lang="en-US" altLang="zh-TW" err="1"/>
              <a:t>SystemC</a:t>
            </a:r>
            <a:r>
              <a:rPr lang="en-US" altLang="zh-TW"/>
              <a:t> </a:t>
            </a:r>
            <a:r>
              <a:rPr lang="zh-TW" altLang="en-US"/>
              <a:t>寫的硬體模型，在 </a:t>
            </a:r>
            <a:r>
              <a:rPr lang="en-US" altLang="zh-TW"/>
              <a:t>RTL </a:t>
            </a:r>
            <a:r>
              <a:rPr lang="zh-TW" altLang="en-US"/>
              <a:t>裡面我們會宣告一個個 </a:t>
            </a:r>
            <a:r>
              <a:rPr lang="en-US" altLang="zh-TW"/>
              <a:t>register</a:t>
            </a:r>
            <a:r>
              <a:rPr lang="zh-TW" altLang="en-US"/>
              <a:t>，然後規定他們在每個 </a:t>
            </a:r>
            <a:r>
              <a:rPr lang="en-US" altLang="zh-TW"/>
              <a:t>clock cycle </a:t>
            </a:r>
            <a:r>
              <a:rPr lang="zh-TW" altLang="en-US"/>
              <a:t>的行為，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而 </a:t>
            </a:r>
            <a:r>
              <a:rPr lang="en-US" altLang="zh-TW"/>
              <a:t>TLM </a:t>
            </a:r>
            <a:r>
              <a:rPr lang="zh-TW" altLang="en-US"/>
              <a:t>則是在宣告 </a:t>
            </a:r>
            <a:r>
              <a:rPr lang="en-US" altLang="zh-TW"/>
              <a:t>register</a:t>
            </a:r>
            <a:r>
              <a:rPr lang="zh-TW" altLang="en-US"/>
              <a:t> 後去撰寫一個個 </a:t>
            </a:r>
            <a:r>
              <a:rPr lang="en-US" altLang="zh-TW"/>
              <a:t>reg/</a:t>
            </a:r>
            <a:r>
              <a:rPr lang="zh-TW" altLang="en-US"/>
              <a:t>一個個</a:t>
            </a:r>
            <a:r>
              <a:rPr lang="en-US" altLang="zh-TW"/>
              <a:t>module</a:t>
            </a:r>
            <a:r>
              <a:rPr lang="zh-TW" altLang="en-US"/>
              <a:t>之間傳遞 </a:t>
            </a:r>
            <a:r>
              <a:rPr lang="en-US" altLang="zh-TW"/>
              <a:t>data </a:t>
            </a:r>
            <a:r>
              <a:rPr lang="zh-TW" altLang="en-US"/>
              <a:t>的順序</a:t>
            </a:r>
            <a:r>
              <a:rPr lang="en-US" altLang="zh-TW"/>
              <a:t>/</a:t>
            </a:r>
            <a:r>
              <a:rPr lang="zh-TW" altLang="en-US"/>
              <a:t>可能花費的時間</a:t>
            </a:r>
            <a:r>
              <a:rPr lang="en-US" altLang="zh-TW"/>
              <a:t>/</a:t>
            </a:r>
            <a:r>
              <a:rPr lang="zh-TW" altLang="en-US"/>
              <a:t>中間有無 </a:t>
            </a:r>
            <a:r>
              <a:rPr lang="en-US" altLang="zh-TW" err="1"/>
              <a:t>fifo</a:t>
            </a:r>
            <a:r>
              <a:rPr lang="en-US" altLang="zh-TW"/>
              <a:t>…)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他的架構由一個個</a:t>
            </a:r>
            <a:r>
              <a:rPr lang="en-US" altLang="zh-TW"/>
              <a:t>component </a:t>
            </a:r>
            <a:r>
              <a:rPr lang="zh-TW" altLang="en-US"/>
              <a:t>組成，這些 </a:t>
            </a:r>
            <a:r>
              <a:rPr lang="en-US" altLang="zh-TW"/>
              <a:t>component </a:t>
            </a:r>
            <a:r>
              <a:rPr lang="zh-TW" altLang="en-US"/>
              <a:t>都已經有完整的 </a:t>
            </a:r>
            <a:r>
              <a:rPr lang="en-US" altLang="zh-TW"/>
              <a:t>code</a:t>
            </a:r>
            <a:r>
              <a:rPr lang="zh-TW" altLang="en-US"/>
              <a:t>，使用者只須要知道怎麼去對他們做連接和使用。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driver: </a:t>
            </a:r>
            <a:r>
              <a:rPr lang="zh-TW" altLang="en-US"/>
              <a:t>接收 </a:t>
            </a:r>
            <a:r>
              <a:rPr lang="en-US" altLang="zh-TW"/>
              <a:t>sequencer </a:t>
            </a:r>
            <a:r>
              <a:rPr lang="zh-TW" altLang="en-US"/>
              <a:t>的 </a:t>
            </a:r>
            <a:r>
              <a:rPr lang="en-US" altLang="zh-TW"/>
              <a:t>data (sequence)</a:t>
            </a:r>
            <a:r>
              <a:rPr lang="zh-TW" altLang="en-US"/>
              <a:t>，兩者之間會有簡單的 </a:t>
            </a:r>
            <a:r>
              <a:rPr lang="en-US" altLang="zh-TW"/>
              <a:t>hand shake </a:t>
            </a:r>
            <a:r>
              <a:rPr lang="zh-TW" altLang="en-US"/>
              <a:t>確保 </a:t>
            </a:r>
            <a:r>
              <a:rPr lang="en-US" altLang="zh-TW"/>
              <a:t>sequence </a:t>
            </a:r>
            <a:r>
              <a:rPr lang="zh-TW" altLang="en-US"/>
              <a:t>確實傳到 </a:t>
            </a:r>
            <a:r>
              <a:rPr lang="en-US" altLang="zh-TW"/>
              <a:t>driver </a:t>
            </a:r>
            <a:r>
              <a:rPr lang="zh-TW" altLang="en-US"/>
              <a:t>手上，並對 </a:t>
            </a:r>
            <a:r>
              <a:rPr lang="en-US" altLang="zh-TW"/>
              <a:t>DUT </a:t>
            </a:r>
            <a:r>
              <a:rPr lang="zh-TW" altLang="en-US"/>
              <a:t>提供測資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monitor</a:t>
            </a:r>
            <a:r>
              <a:rPr lang="zh-CN" altLang="en-US"/>
              <a:t>的行为与其相对，用于收集</a:t>
            </a:r>
            <a:r>
              <a:rPr lang="en-US" altLang="zh-CN"/>
              <a:t>DUT</a:t>
            </a:r>
            <a:r>
              <a:rPr lang="zh-CN" altLang="en-US"/>
              <a:t>的</a:t>
            </a:r>
            <a:r>
              <a:rPr lang="zh-TW" altLang="en-US"/>
              <a:t>輸出</a:t>
            </a:r>
            <a:r>
              <a:rPr lang="zh-CN" altLang="en-US"/>
              <a:t>，</a:t>
            </a:r>
            <a:r>
              <a:rPr lang="zh-TW" altLang="en-US"/>
              <a:t>並透過 </a:t>
            </a:r>
            <a:r>
              <a:rPr lang="en-US" altLang="zh-TW"/>
              <a:t>transaction</a:t>
            </a:r>
            <a:r>
              <a:rPr lang="zh-TW" altLang="en-US"/>
              <a:t> 交</a:t>
            </a:r>
            <a:r>
              <a:rPr lang="zh-CN" altLang="en-US"/>
              <a:t>给后续的组件如</a:t>
            </a:r>
            <a:r>
              <a:rPr lang="en-US" altLang="zh-CN"/>
              <a:t>reference model</a:t>
            </a:r>
            <a:r>
              <a:rPr lang="zh-CN" altLang="en-US"/>
              <a:t>、</a:t>
            </a:r>
            <a:r>
              <a:rPr lang="en-US" altLang="zh-CN"/>
              <a:t>scoreboard</a:t>
            </a:r>
            <a:r>
              <a:rPr lang="zh-CN" altLang="en-US"/>
              <a:t>等处理。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另外他也會負責產生判斷標準</a:t>
            </a:r>
            <a:r>
              <a:rPr lang="en-US" altLang="zh-TW"/>
              <a:t>(golden answer) 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(</a:t>
            </a:r>
            <a:r>
              <a:rPr lang="zh-TW" altLang="en-US"/>
              <a:t>事實上，</a:t>
            </a:r>
            <a:r>
              <a:rPr lang="en-US" altLang="zh-CN" err="1"/>
              <a:t>in_agent</a:t>
            </a:r>
            <a:r>
              <a:rPr lang="en-US" altLang="zh-CN"/>
              <a:t> </a:t>
            </a:r>
            <a:r>
              <a:rPr lang="zh-TW" altLang="en-US"/>
              <a:t>的 </a:t>
            </a:r>
            <a:r>
              <a:rPr lang="en-US" altLang="zh-CN" err="1"/>
              <a:t>mon</a:t>
            </a:r>
            <a:r>
              <a:rPr lang="en-US" altLang="zh-CN"/>
              <a:t> </a:t>
            </a:r>
            <a:r>
              <a:rPr lang="zh-TW" altLang="en-US"/>
              <a:t>有點多餘，不過為了 </a:t>
            </a:r>
            <a:r>
              <a:rPr lang="en-US" altLang="zh-CN"/>
              <a:t>agent </a:t>
            </a:r>
            <a:r>
              <a:rPr lang="zh-TW" altLang="en-US"/>
              <a:t>這個 </a:t>
            </a:r>
            <a:r>
              <a:rPr lang="en-US" altLang="zh-TW"/>
              <a:t>class </a:t>
            </a:r>
            <a:r>
              <a:rPr lang="zh-TW" altLang="en-US"/>
              <a:t>的可重用性，還是會建立 </a:t>
            </a:r>
            <a:r>
              <a:rPr lang="en-US" altLang="zh-CN" err="1"/>
              <a:t>in_agent.mon</a:t>
            </a:r>
            <a:r>
              <a:rPr lang="en-US" altLang="zh-CN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/>
              <a:t>agent: driver</a:t>
            </a:r>
            <a:r>
              <a:rPr lang="zh-TW" altLang="en-US"/>
              <a:t>和</a:t>
            </a:r>
            <a:r>
              <a:rPr lang="en-US" altLang="zh-TW"/>
              <a:t>monitor</a:t>
            </a:r>
            <a:r>
              <a:rPr lang="zh-TW" altLang="en-US"/>
              <a:t>之间的</a:t>
            </a:r>
            <a:r>
              <a:rPr lang="en-US" altLang="zh-TW"/>
              <a:t>code</a:t>
            </a:r>
            <a:r>
              <a:rPr lang="zh-TW" altLang="en-US"/>
              <a:t>高度相似。其本质是因为二者处理的是同一种协议，在同样一套既定的规则下做着不同的事情。由于二者的这种相似性，</a:t>
            </a:r>
            <a:r>
              <a:rPr lang="en-US" altLang="zh-TW"/>
              <a:t>UVM</a:t>
            </a:r>
            <a:r>
              <a:rPr lang="zh-TW" altLang="en-US"/>
              <a:t>中通常将二者封装在一起，成为一个</a:t>
            </a:r>
            <a:r>
              <a:rPr lang="en-US" altLang="zh-TW"/>
              <a:t>agent</a:t>
            </a:r>
            <a:r>
              <a:rPr lang="zh-TW" altLang="en-US"/>
              <a:t>。因此，不同的</a:t>
            </a:r>
            <a:r>
              <a:rPr lang="en-US" altLang="zh-TW"/>
              <a:t>agent</a:t>
            </a:r>
            <a:r>
              <a:rPr lang="zh-TW" altLang="en-US"/>
              <a:t>就代表了不同的协议。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Sequence : </a:t>
            </a:r>
            <a:r>
              <a:rPr lang="zh-CN" altLang="en-US"/>
              <a:t>在多個 </a:t>
            </a:r>
            <a:r>
              <a:rPr lang="en-US" altLang="zh-CN"/>
              <a:t>component </a:t>
            </a:r>
            <a:r>
              <a:rPr lang="zh-CN" altLang="en-US"/>
              <a:t>之间</a:t>
            </a:r>
            <a:r>
              <a:rPr lang="zh-TW" altLang="en-US"/>
              <a:t>傳遞</a:t>
            </a:r>
            <a:r>
              <a:rPr lang="zh-CN" altLang="en-US"/>
              <a:t>的信息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Transaction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規範了</a:t>
            </a:r>
            <a:r>
              <a:rPr lang="en-US" altLang="zh-TW"/>
              <a:t>sequence </a:t>
            </a:r>
            <a:r>
              <a:rPr lang="zh-TW" altLang="en-US"/>
              <a:t>的格式，通常也會把寫在這裡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物理协议中的数据交换都是以帧或者包为单位的，以</a:t>
            </a:r>
            <a:r>
              <a:rPr lang="zh-TW" altLang="en-US"/>
              <a:t>網路</a:t>
            </a:r>
            <a:r>
              <a:rPr lang="zh-CN" altLang="en-US"/>
              <a:t>为例，每个包</a:t>
            </a:r>
            <a:r>
              <a:rPr lang="zh-TW" altLang="en-US"/>
              <a:t>有固定大小</a:t>
            </a:r>
            <a:r>
              <a:rPr lang="zh-CN" altLang="en-US"/>
              <a:t>。这个包中要包括源地址、目的地址、包的类型、整个包的</a:t>
            </a:r>
            <a:r>
              <a:rPr lang="en-US" altLang="zh-CN"/>
              <a:t>CRC</a:t>
            </a:r>
            <a:r>
              <a:rPr lang="zh-CN" altLang="en-US"/>
              <a:t>校验数据等。</a:t>
            </a:r>
            <a:r>
              <a:rPr lang="en-US" altLang="zh-CN"/>
              <a:t>transaction</a:t>
            </a:r>
            <a:r>
              <a:rPr lang="zh-CN" altLang="en-US"/>
              <a:t>就是用于模拟这种实际情况。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在整个仿真期间，</a:t>
            </a:r>
            <a:r>
              <a:rPr lang="en-US" altLang="zh-CN"/>
              <a:t>driver</a:t>
            </a:r>
            <a:r>
              <a:rPr lang="zh-CN" altLang="en-US"/>
              <a:t>是一直存在的，</a:t>
            </a:r>
            <a:r>
              <a:rPr lang="en-US" altLang="zh-CN"/>
              <a:t>Sequence</a:t>
            </a:r>
            <a:r>
              <a:rPr lang="zh-TW" altLang="en-US"/>
              <a:t> </a:t>
            </a:r>
            <a:r>
              <a:rPr lang="zh-CN" altLang="en-US"/>
              <a:t>不同，它有生命周期。它在</a:t>
            </a:r>
            <a:r>
              <a:rPr lang="en-US" altLang="zh-CN"/>
              <a:t>simulation</a:t>
            </a:r>
            <a:r>
              <a:rPr lang="zh-TW" altLang="en-US"/>
              <a:t> 的</a:t>
            </a:r>
            <a:r>
              <a:rPr lang="zh-CN" altLang="en-US"/>
              <a:t>某一时间产生，经过</a:t>
            </a:r>
            <a:r>
              <a:rPr lang="en-US" altLang="zh-CN"/>
              <a:t>driver</a:t>
            </a:r>
            <a:r>
              <a:rPr lang="zh-CN" altLang="en-US"/>
              <a:t>驱动，再经过</a:t>
            </a:r>
            <a:r>
              <a:rPr lang="en-US" altLang="zh-CN"/>
              <a:t>reference model</a:t>
            </a:r>
            <a:r>
              <a:rPr lang="zh-CN" altLang="en-US"/>
              <a:t>处理，最终由</a:t>
            </a:r>
            <a:r>
              <a:rPr lang="en-US" altLang="zh-CN"/>
              <a:t>scoreboard</a:t>
            </a:r>
            <a:r>
              <a:rPr lang="zh-CN" altLang="en-US"/>
              <a:t>比较完成后，其生命周期就结束了。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/>
              <a:t>UVM</a:t>
            </a:r>
            <a:r>
              <a:rPr lang="zh-TW" altLang="en-US"/>
              <a:t> 把每個 </a:t>
            </a:r>
            <a:r>
              <a:rPr lang="en-US" altLang="zh-TW"/>
              <a:t>component</a:t>
            </a:r>
            <a:r>
              <a:rPr lang="zh-TW" altLang="en-US"/>
              <a:t> 的功能訂得很明確，</a:t>
            </a:r>
            <a:r>
              <a:rPr lang="en-US" altLang="zh-TW"/>
              <a:t>driver</a:t>
            </a:r>
            <a:r>
              <a:rPr lang="zh-TW" altLang="en-US"/>
              <a:t> 只負責傳送資料，那產生資料就要由 </a:t>
            </a:r>
            <a:r>
              <a:rPr lang="en-US" altLang="zh-TW"/>
              <a:t>sequencer </a:t>
            </a:r>
            <a:r>
              <a:rPr lang="zh-TW" altLang="en-US"/>
              <a:t>來完成。 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Sequencer</a:t>
            </a:r>
            <a:r>
              <a:rPr lang="zh-TW" altLang="en-US"/>
              <a:t> 產生了一個 </a:t>
            </a:r>
            <a:r>
              <a:rPr lang="en-US" altLang="zh-TW"/>
              <a:t>seq</a:t>
            </a:r>
            <a:r>
              <a:rPr lang="zh-TW" altLang="en-US"/>
              <a:t>，</a:t>
            </a:r>
            <a:r>
              <a:rPr lang="en-US" altLang="zh-TW"/>
              <a:t>seq </a:t>
            </a:r>
            <a:r>
              <a:rPr lang="zh-TW" altLang="en-US"/>
              <a:t>會根據 </a:t>
            </a:r>
            <a:r>
              <a:rPr lang="en-US" altLang="zh-TW"/>
              <a:t>trans </a:t>
            </a:r>
            <a:r>
              <a:rPr lang="zh-TW" altLang="en-US"/>
              <a:t>產生對應的隨機資料並由 </a:t>
            </a:r>
            <a:r>
              <a:rPr lang="en-US" altLang="zh-TW" err="1"/>
              <a:t>seqr</a:t>
            </a:r>
            <a:r>
              <a:rPr lang="en-US" altLang="zh-TW"/>
              <a:t> </a:t>
            </a:r>
            <a:r>
              <a:rPr lang="zh-TW" altLang="en-US"/>
              <a:t>將他往下傳送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其他</a:t>
            </a:r>
            <a:r>
              <a:rPr lang="en-US" altLang="zh-TW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scoreboard: </a:t>
            </a:r>
            <a:r>
              <a:rPr lang="zh-TW" altLang="en-US"/>
              <a:t>根据</a:t>
            </a:r>
            <a:r>
              <a:rPr lang="en-US" altLang="zh-TW"/>
              <a:t>DUT</a:t>
            </a:r>
            <a:r>
              <a:rPr lang="zh-TW" altLang="en-US"/>
              <a:t>的输出，判断</a:t>
            </a:r>
            <a:r>
              <a:rPr lang="en-US" altLang="zh-TW"/>
              <a:t>DUT</a:t>
            </a:r>
            <a:r>
              <a:rPr lang="zh-TW" altLang="en-US"/>
              <a:t>的行为是否与预期相符合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08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939C-5C96-1683-02F2-F4CC2ED1F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C99EC99-6279-592D-D823-2F7BAD1BF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538ABAC-138F-6C34-6AC8-DA65D7EF3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在 </a:t>
            </a:r>
            <a:r>
              <a:rPr lang="en-US" altLang="zh-TW"/>
              <a:t>testbench </a:t>
            </a:r>
            <a:r>
              <a:rPr lang="zh-TW" altLang="en-US"/>
              <a:t>裡面創建整個 </a:t>
            </a:r>
            <a:r>
              <a:rPr lang="en-US" altLang="zh-TW"/>
              <a:t>UVM</a:t>
            </a:r>
            <a:r>
              <a:rPr lang="zh-TW" altLang="en-US"/>
              <a:t> 環境的函數是 </a:t>
            </a:r>
            <a:r>
              <a:rPr lang="en-US" altLang="zh-TW" err="1"/>
              <a:t>run_test</a:t>
            </a:r>
            <a:r>
              <a:rPr lang="en-US" altLang="zh-TW"/>
              <a:t>()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雖然他可以在創建環境後提供許多函數做使用，但一個 </a:t>
            </a:r>
            <a:r>
              <a:rPr lang="en-US" altLang="zh-TW" err="1"/>
              <a:t>run_test</a:t>
            </a:r>
            <a:r>
              <a:rPr lang="en-US" altLang="zh-TW"/>
              <a:t> </a:t>
            </a:r>
            <a:r>
              <a:rPr lang="zh-TW" altLang="en-US"/>
              <a:t>也只能實例畫一個實例。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Env : </a:t>
            </a:r>
            <a:r>
              <a:rPr lang="zh-TW" altLang="en-US"/>
              <a:t>需要一個 </a:t>
            </a:r>
            <a:r>
              <a:rPr lang="en-US" altLang="zh-TW"/>
              <a:t>environment class</a:t>
            </a:r>
            <a:r>
              <a:rPr lang="zh-TW" altLang="en-US"/>
              <a:t>，裡面包含了 </a:t>
            </a:r>
            <a:r>
              <a:rPr lang="en-US" altLang="zh-TW"/>
              <a:t>driver</a:t>
            </a:r>
            <a:r>
              <a:rPr lang="zh-TW" altLang="en-US"/>
              <a:t>、</a:t>
            </a:r>
            <a:r>
              <a:rPr lang="en-US" altLang="zh-TW"/>
              <a:t>monitor</a:t>
            </a:r>
            <a:r>
              <a:rPr lang="zh-TW" altLang="en-US"/>
              <a:t>、</a:t>
            </a:r>
            <a:r>
              <a:rPr lang="en-US" altLang="zh-TW"/>
              <a:t>reference model</a:t>
            </a:r>
            <a:r>
              <a:rPr lang="zh-TW" altLang="en-US"/>
              <a:t>和</a:t>
            </a:r>
            <a:r>
              <a:rPr lang="en-US" altLang="zh-TW"/>
              <a:t>scoreboard</a:t>
            </a:r>
            <a:r>
              <a:rPr lang="zh-TW" altLang="en-US"/>
              <a:t>等等。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以後 </a:t>
            </a:r>
            <a:r>
              <a:rPr lang="en-US" altLang="zh-TW" err="1"/>
              <a:t>run_test</a:t>
            </a:r>
            <a:r>
              <a:rPr lang="en-US" altLang="zh-TW"/>
              <a:t> </a:t>
            </a:r>
            <a:r>
              <a:rPr lang="zh-TW" altLang="en-US"/>
              <a:t>創建的就是 </a:t>
            </a:r>
            <a:r>
              <a:rPr lang="en-US" altLang="zh-TW" err="1"/>
              <a:t>unv_env</a:t>
            </a:r>
            <a:r>
              <a:rPr lang="zh-TW" altLang="en-US"/>
              <a:t>，而 </a:t>
            </a:r>
            <a:r>
              <a:rPr lang="en-US" altLang="zh-TW"/>
              <a:t>env </a:t>
            </a:r>
            <a:r>
              <a:rPr lang="zh-TW" altLang="en-US"/>
              <a:t>裡面會自動創建我們所要的 </a:t>
            </a:r>
            <a:r>
              <a:rPr lang="en-US" altLang="zh-TW"/>
              <a:t>component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err="1"/>
              <a:t>Base_test</a:t>
            </a:r>
            <a:r>
              <a:rPr lang="en-US" altLang="zh-TW"/>
              <a:t> : </a:t>
            </a:r>
            <a:r>
              <a:rPr lang="zh-TW" altLang="en-US"/>
              <a:t>又因為 為了要對同一個環境跑不同的 </a:t>
            </a:r>
            <a:r>
              <a:rPr lang="en-US" altLang="zh-TW"/>
              <a:t>simulation (random/direct pattern)</a:t>
            </a:r>
            <a:r>
              <a:rPr lang="zh-TW" altLang="en-US"/>
              <a:t>，我們會 訂定許多個 </a:t>
            </a:r>
            <a:r>
              <a:rPr lang="en-US" altLang="zh-TW"/>
              <a:t>test</a:t>
            </a:r>
            <a:r>
              <a:rPr lang="zh-TW" altLang="en-US"/>
              <a:t>，每個 </a:t>
            </a:r>
            <a:r>
              <a:rPr lang="en-US" altLang="zh-TW"/>
              <a:t>test </a:t>
            </a:r>
            <a:r>
              <a:rPr lang="zh-TW" altLang="en-US"/>
              <a:t>都會創建同一個環境並給予不同設定，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然後從指令端決定要跑讓 </a:t>
            </a:r>
            <a:r>
              <a:rPr lang="en-US" altLang="zh-TW" err="1"/>
              <a:t>run_test</a:t>
            </a:r>
            <a:r>
              <a:rPr lang="zh-TW" altLang="en-US"/>
              <a:t> 跑哪個 </a:t>
            </a:r>
            <a:r>
              <a:rPr lang="en-US" altLang="zh-TW"/>
              <a:t>test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virtual interface: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1. </a:t>
            </a:r>
            <a:r>
              <a:rPr lang="zh-TW" altLang="en-US"/>
              <a:t>用於避免在 </a:t>
            </a:r>
            <a:r>
              <a:rPr lang="en-US" altLang="zh-TW"/>
              <a:t>drive </a:t>
            </a:r>
            <a:r>
              <a:rPr lang="zh-TW" altLang="en-US"/>
              <a:t>等 </a:t>
            </a:r>
            <a:r>
              <a:rPr lang="en-US" altLang="zh-TW"/>
              <a:t>component </a:t>
            </a:r>
            <a:r>
              <a:rPr lang="zh-TW" altLang="en-US"/>
              <a:t>內使用絕對路徑來呼叫變數 </a:t>
            </a:r>
            <a:r>
              <a:rPr lang="en-US" altLang="zh-TW"/>
              <a:t>(</a:t>
            </a:r>
            <a:r>
              <a:rPr lang="zh-TW" altLang="en-US"/>
              <a:t>這會導致平台的可移植性降低</a:t>
            </a:r>
            <a:r>
              <a:rPr lang="en-US" altLang="zh-TW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有了 </a:t>
            </a:r>
            <a:r>
              <a:rPr lang="en-US" altLang="zh-TW" err="1"/>
              <a:t>vif</a:t>
            </a:r>
            <a:r>
              <a:rPr lang="en-US" altLang="zh-TW"/>
              <a:t> </a:t>
            </a:r>
            <a:r>
              <a:rPr lang="zh-TW" altLang="en-US"/>
              <a:t>之後，我們就可以單獨移植一個 </a:t>
            </a:r>
            <a:r>
              <a:rPr lang="en-US" altLang="zh-TW"/>
              <a:t>driver </a:t>
            </a:r>
            <a:r>
              <a:rPr lang="zh-TW" altLang="en-US"/>
              <a:t>的類到別的平台做使用了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2. </a:t>
            </a:r>
            <a:r>
              <a:rPr lang="zh-TW" altLang="en-US"/>
              <a:t>在 </a:t>
            </a:r>
            <a:r>
              <a:rPr lang="en-US" altLang="zh-TW"/>
              <a:t>testbench </a:t>
            </a:r>
            <a:r>
              <a:rPr lang="zh-TW" altLang="en-US"/>
              <a:t>宣告 </a:t>
            </a:r>
            <a:r>
              <a:rPr lang="en-US" altLang="zh-TW"/>
              <a:t>virtual interface </a:t>
            </a:r>
            <a:r>
              <a:rPr lang="zh-TW" altLang="en-US"/>
              <a:t>並賦值到一個個底層的 </a:t>
            </a:r>
            <a:r>
              <a:rPr lang="en-US" altLang="zh-TW"/>
              <a:t>component</a:t>
            </a:r>
            <a:r>
              <a:rPr lang="zh-TW" altLang="en-US"/>
              <a:t>，就可以讓我們直接從 </a:t>
            </a:r>
            <a:r>
              <a:rPr lang="en-US" altLang="zh-TW"/>
              <a:t>top level </a:t>
            </a:r>
            <a:r>
              <a:rPr lang="zh-TW" altLang="en-US"/>
              <a:t>看到底層的變數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/>
              <a:t>Virtual </a:t>
            </a:r>
            <a:r>
              <a:rPr lang="en-US" altLang="zh-TW" err="1"/>
              <a:t>seqr</a:t>
            </a:r>
            <a:r>
              <a:rPr lang="en-US" altLang="zh-TW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同理，</a:t>
            </a:r>
            <a:r>
              <a:rPr lang="en-US" altLang="zh-TW"/>
              <a:t>top level </a:t>
            </a:r>
            <a:r>
              <a:rPr lang="zh-TW" altLang="en-US"/>
              <a:t>也可以透過 </a:t>
            </a:r>
            <a:r>
              <a:rPr lang="en-US" altLang="zh-TW" err="1"/>
              <a:t>vseqr</a:t>
            </a:r>
            <a:r>
              <a:rPr lang="en-US" altLang="zh-TW"/>
              <a:t> </a:t>
            </a:r>
            <a:r>
              <a:rPr lang="zh-TW" altLang="en-US"/>
              <a:t>直接控制 </a:t>
            </a:r>
            <a:r>
              <a:rPr lang="en-US" altLang="zh-TW" err="1"/>
              <a:t>seqr</a:t>
            </a:r>
            <a:r>
              <a:rPr lang="en-US" altLang="zh-TW"/>
              <a:t> → </a:t>
            </a:r>
            <a:r>
              <a:rPr lang="zh-TW" altLang="en-US"/>
              <a:t>控制到底層的 </a:t>
            </a:r>
            <a:r>
              <a:rPr lang="en-US" altLang="zh-TW"/>
              <a:t>driver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這邊並沒有看到 </a:t>
            </a:r>
            <a:r>
              <a:rPr lang="en-US" altLang="zh-TW"/>
              <a:t>scoreboard/ref model</a:t>
            </a:r>
            <a:r>
              <a:rPr lang="zh-TW" altLang="en-US"/>
              <a:t>，因為較常用的方法是直接在 </a:t>
            </a:r>
            <a:r>
              <a:rPr lang="en-US" altLang="zh-TW"/>
              <a:t>monitor </a:t>
            </a:r>
            <a:r>
              <a:rPr lang="zh-TW" altLang="en-US"/>
              <a:t>透過其他 </a:t>
            </a:r>
            <a:r>
              <a:rPr lang="en-US" altLang="zh-TW"/>
              <a:t>c-model </a:t>
            </a:r>
            <a:r>
              <a:rPr lang="zh-TW" altLang="en-US"/>
              <a:t>來產生答案</a:t>
            </a:r>
            <a:r>
              <a:rPr lang="en-US" altLang="zh-TW"/>
              <a:t>&amp;</a:t>
            </a:r>
            <a:r>
              <a:rPr lang="zh-TW" altLang="en-US"/>
              <a:t>對答案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4EB3B1-22E1-EEEE-6CFD-55893915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87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330C-CB26-FB6F-C713-F967CE4E6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11B0375-C70A-AB8E-E36D-64E729D90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0C8D585-D521-DD52-2F20-05BD62C52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每個 </a:t>
            </a:r>
            <a:r>
              <a:rPr lang="en-US" altLang="zh-TW"/>
              <a:t>component </a:t>
            </a:r>
            <a:r>
              <a:rPr lang="zh-TW" altLang="en-US"/>
              <a:t>都要加上 </a:t>
            </a:r>
            <a:r>
              <a:rPr lang="en-US" altLang="zh-TW"/>
              <a:t>`uvm…utils</a:t>
            </a:r>
            <a:r>
              <a:rPr lang="zh-TW" altLang="en-US"/>
              <a:t>，才能被</a:t>
            </a:r>
            <a:r>
              <a:rPr lang="en-US" altLang="zh-TW"/>
              <a:t>“</a:t>
            </a:r>
            <a:r>
              <a:rPr lang="zh-TW" altLang="en-US"/>
              <a:t>登記</a:t>
            </a:r>
            <a:r>
              <a:rPr lang="en-US" altLang="zh-TW"/>
              <a:t>”</a:t>
            </a:r>
            <a:r>
              <a:rPr lang="zh-TW" altLang="en-US"/>
              <a:t>為 </a:t>
            </a:r>
            <a:r>
              <a:rPr lang="en-US" altLang="zh-TW"/>
              <a:t>UVM </a:t>
            </a:r>
            <a:r>
              <a:rPr lang="zh-TW" altLang="en-US"/>
              <a:t>的物件，在未來才能使用 </a:t>
            </a:r>
            <a:r>
              <a:rPr lang="en-US" altLang="zh-TW"/>
              <a:t>UVM </a:t>
            </a:r>
            <a:r>
              <a:rPr lang="zh-TW" altLang="en-US"/>
              <a:t>提供的許多 </a:t>
            </a:r>
            <a:r>
              <a:rPr lang="en-US" altLang="zh-TW"/>
              <a:t>function</a:t>
            </a:r>
            <a:r>
              <a:rPr lang="zh-TW" altLang="en-US"/>
              <a:t>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並且因為</a:t>
            </a:r>
            <a:r>
              <a:rPr lang="en-US" altLang="zh-TW"/>
              <a:t>uvm_component </a:t>
            </a:r>
            <a:r>
              <a:rPr lang="zh-TW" altLang="en-US"/>
              <a:t>屬於另一個 </a:t>
            </a:r>
            <a:r>
              <a:rPr lang="en-US" altLang="zh-TW"/>
              <a:t>UVM </a:t>
            </a:r>
            <a:r>
              <a:rPr lang="zh-TW" altLang="en-US"/>
              <a:t>層級的類別，不能單純的 </a:t>
            </a:r>
            <a:r>
              <a:rPr lang="en-US" altLang="zh-TW"/>
              <a:t>new</a:t>
            </a:r>
            <a:r>
              <a:rPr lang="zh-TW" altLang="en-US"/>
              <a:t>，而是要透過 </a:t>
            </a:r>
            <a:r>
              <a:rPr lang="en-US" altLang="zh-TW"/>
              <a:t>create </a:t>
            </a:r>
            <a:r>
              <a:rPr lang="zh-TW" altLang="en-US"/>
              <a:t>來實例化。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放</a:t>
            </a:r>
            <a:r>
              <a:rPr lang="en-US" altLang="zh-TW"/>
              <a:t>code: testbench </a:t>
            </a:r>
            <a:r>
              <a:rPr lang="zh-TW" altLang="en-US"/>
              <a:t>的 </a:t>
            </a:r>
            <a:r>
              <a:rPr lang="en-US" altLang="zh-TW"/>
              <a:t>DUT,</a:t>
            </a:r>
            <a:r>
              <a:rPr lang="zh-TW" altLang="en-US"/>
              <a:t> 每個 </a:t>
            </a:r>
            <a:r>
              <a:rPr lang="en-US" altLang="zh-TW"/>
              <a:t>component </a:t>
            </a:r>
            <a:r>
              <a:rPr lang="zh-TW" altLang="en-US"/>
              <a:t>的 </a:t>
            </a:r>
            <a:r>
              <a:rPr lang="en-US" altLang="zh-TW"/>
              <a:t>create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665D54-6CF8-BA27-ED6C-DF780F346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0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A75F4-7BD9-B212-54F4-9EF669F3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A22AFF6-DF31-06B8-10BF-3CEA246C6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6D4836A-5877-E137-0855-F9A4B23AA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總結起來，</a:t>
            </a:r>
            <a:r>
              <a:rPr lang="en-US" altLang="zh-TW"/>
              <a:t>top level </a:t>
            </a:r>
            <a:r>
              <a:rPr lang="zh-TW" altLang="en-US"/>
              <a:t>的 </a:t>
            </a:r>
            <a:r>
              <a:rPr lang="en-US" altLang="zh-TW" err="1"/>
              <a:t>test_bench</a:t>
            </a:r>
            <a:r>
              <a:rPr lang="en-US" altLang="zh-TW"/>
              <a:t> </a:t>
            </a:r>
            <a:r>
              <a:rPr lang="zh-TW" altLang="en-US"/>
              <a:t>會 </a:t>
            </a:r>
            <a:r>
              <a:rPr lang="en-US" altLang="zh-TW"/>
              <a:t>1. </a:t>
            </a:r>
            <a:r>
              <a:rPr lang="zh-TW" altLang="en-US"/>
              <a:t>宣告 </a:t>
            </a:r>
            <a:r>
              <a:rPr lang="en-US" altLang="zh-TW" err="1"/>
              <a:t>vif</a:t>
            </a:r>
            <a:r>
              <a:rPr lang="en-US" altLang="zh-TW"/>
              <a:t> &amp; </a:t>
            </a:r>
            <a:r>
              <a:rPr lang="en-US" altLang="zh-TW" err="1"/>
              <a:t>vseqr</a:t>
            </a:r>
            <a:r>
              <a:rPr lang="en-US" altLang="zh-TW"/>
              <a:t> 2. </a:t>
            </a:r>
            <a:r>
              <a:rPr lang="en-US" altLang="zh-TW" err="1"/>
              <a:t>run_test</a:t>
            </a:r>
            <a:r>
              <a:rPr lang="en-US" altLang="zh-TW"/>
              <a:t>() 3. </a:t>
            </a:r>
            <a:r>
              <a:rPr lang="zh-TW" altLang="en-US"/>
              <a:t>宣告 </a:t>
            </a:r>
            <a:r>
              <a:rPr lang="en-US" altLang="zh-TW"/>
              <a:t>DUT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然後阿，宣告了 </a:t>
            </a:r>
            <a:r>
              <a:rPr lang="en-US" altLang="zh-TW" err="1"/>
              <a:t>vif</a:t>
            </a:r>
            <a:r>
              <a:rPr lang="en-US" altLang="zh-TW"/>
              <a:t> </a:t>
            </a:r>
            <a:r>
              <a:rPr lang="zh-TW" altLang="en-US"/>
              <a:t>就要把他們賦值到對應的 </a:t>
            </a:r>
            <a:r>
              <a:rPr lang="en-US" altLang="zh-TW"/>
              <a:t>agent/driver/</a:t>
            </a:r>
            <a:r>
              <a:rPr lang="en-US" altLang="zh-TW" err="1"/>
              <a:t>mon</a:t>
            </a:r>
            <a:r>
              <a:rPr lang="zh-TW" altLang="en-US"/>
              <a:t>，但透過 </a:t>
            </a:r>
            <a:r>
              <a:rPr lang="en-US" altLang="zh-TW" err="1"/>
              <a:t>run_test</a:t>
            </a:r>
            <a:r>
              <a:rPr lang="en-US" altLang="zh-TW"/>
              <a:t> </a:t>
            </a:r>
            <a:r>
              <a:rPr lang="zh-TW" altLang="en-US"/>
              <a:t>創建的是 </a:t>
            </a:r>
            <a:r>
              <a:rPr lang="en-US" altLang="zh-TW"/>
              <a:t>UVM</a:t>
            </a:r>
            <a:r>
              <a:rPr lang="zh-TW" altLang="en-US"/>
              <a:t>層級的 </a:t>
            </a:r>
            <a:r>
              <a:rPr lang="en-US" altLang="zh-TW"/>
              <a:t>class </a:t>
            </a:r>
            <a:r>
              <a:rPr lang="zh-TW" altLang="en-US"/>
              <a:t>，就不能直接透過</a:t>
            </a:r>
            <a:r>
              <a:rPr lang="en-US" altLang="zh-TW"/>
              <a:t>“=”</a:t>
            </a:r>
            <a:r>
              <a:rPr lang="zh-TW" altLang="en-US"/>
              <a:t>賦值，而是要利用 </a:t>
            </a:r>
            <a:r>
              <a:rPr lang="en-US" altLang="zh-TW" err="1"/>
              <a:t>uvm_config_db.set</a:t>
            </a:r>
            <a:r>
              <a:rPr lang="en-US" altLang="zh-TW"/>
              <a:t>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相對的，在 </a:t>
            </a:r>
            <a:r>
              <a:rPr lang="en-US" altLang="zh-TW"/>
              <a:t>component</a:t>
            </a:r>
            <a:r>
              <a:rPr lang="zh-TW" altLang="en-US"/>
              <a:t> 端也要有一個 </a:t>
            </a:r>
            <a:r>
              <a:rPr lang="en-US" altLang="zh-TW" err="1"/>
              <a:t>connect_phase</a:t>
            </a:r>
            <a:r>
              <a:rPr lang="zh-TW" altLang="en-US"/>
              <a:t>，用 </a:t>
            </a:r>
            <a:r>
              <a:rPr lang="en-US" altLang="zh-TW" err="1"/>
              <a:t>uvm_config_db.get</a:t>
            </a:r>
            <a:r>
              <a:rPr lang="en-US" altLang="zh-TW"/>
              <a:t> </a:t>
            </a:r>
            <a:r>
              <a:rPr lang="zh-TW" altLang="en-US"/>
              <a:t>來確保 </a:t>
            </a:r>
            <a:r>
              <a:rPr lang="en-US" altLang="zh-TW"/>
              <a:t>top level</a:t>
            </a:r>
            <a:r>
              <a:rPr lang="zh-TW" altLang="en-US"/>
              <a:t> 的 </a:t>
            </a:r>
            <a:r>
              <a:rPr lang="en-US" altLang="zh-TW"/>
              <a:t>virtual interface </a:t>
            </a:r>
            <a:r>
              <a:rPr lang="zh-TW" altLang="en-US"/>
              <a:t>是有連接到底層的。</a:t>
            </a: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放</a:t>
            </a:r>
            <a:r>
              <a:rPr lang="en-US" altLang="zh-TW"/>
              <a:t>code: testbench </a:t>
            </a:r>
            <a:r>
              <a:rPr lang="zh-TW" altLang="en-US"/>
              <a:t>的 </a:t>
            </a:r>
            <a:r>
              <a:rPr lang="en-US" altLang="zh-TW"/>
              <a:t>virtual interface,</a:t>
            </a:r>
            <a:r>
              <a:rPr lang="zh-TW" altLang="en-US"/>
              <a:t> 對應 </a:t>
            </a:r>
            <a:r>
              <a:rPr lang="en-US" altLang="zh-TW"/>
              <a:t>driver </a:t>
            </a:r>
            <a:r>
              <a:rPr lang="zh-TW" altLang="en-US"/>
              <a:t>的 </a:t>
            </a:r>
            <a:r>
              <a:rPr lang="en-US" altLang="zh-TW"/>
              <a:t>connect phase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1FC04D-08AD-03A4-5102-A0CAD248E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87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9B09C-6431-3B3A-A80F-F871DCBD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E8BC0C3-A1DD-A9C3-2A18-CC1A9C5F6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A6A805-1D6A-5A91-81D6-027757789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/>
              <a:t>放</a:t>
            </a:r>
            <a:r>
              <a:rPr lang="en-US" altLang="zh-TW"/>
              <a:t>code</a:t>
            </a:r>
            <a:r>
              <a:rPr lang="zh-TW" altLang="en-US"/>
              <a:t> </a:t>
            </a:r>
            <a:r>
              <a:rPr lang="en-US" altLang="zh-TW"/>
              <a:t>: Seqr</a:t>
            </a:r>
            <a:r>
              <a:rPr lang="zh-TW" altLang="en-US"/>
              <a:t> 的 </a:t>
            </a:r>
            <a:r>
              <a:rPr lang="en-US" altLang="zh-TW" err="1"/>
              <a:t>seq.start</a:t>
            </a:r>
            <a:r>
              <a:rPr lang="en-US" altLang="zh-TW"/>
              <a:t>, </a:t>
            </a:r>
            <a:r>
              <a:rPr lang="zh-TW" altLang="en-US"/>
              <a:t>對應 </a:t>
            </a:r>
            <a:r>
              <a:rPr lang="en-US" altLang="zh-TW"/>
              <a:t>Driver</a:t>
            </a:r>
            <a:r>
              <a:rPr lang="zh-TW" altLang="en-US"/>
              <a:t> 的 </a:t>
            </a:r>
            <a:r>
              <a:rPr lang="en-US" altLang="zh-TW" err="1"/>
              <a:t>get_next_</a:t>
            </a:r>
            <a:r>
              <a:rPr lang="en-US" altLang="zh-TW"/>
              <a:t>item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903244-C1C7-31C3-D9D9-8F3BF8BE5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52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6CB1-4083-B74D-A9A3-FD58866C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44D39C3-953A-5434-DFCA-D4A0AF386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84B20C-1DB3-0928-7C9E-2DB327AE3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放</a:t>
            </a:r>
            <a:r>
              <a:rPr lang="en-US" altLang="zh-TW"/>
              <a:t>code</a:t>
            </a:r>
            <a:r>
              <a:rPr lang="zh-TW" altLang="en-US"/>
              <a:t> </a:t>
            </a:r>
            <a:r>
              <a:rPr lang="en-US" altLang="zh-TW"/>
              <a:t>: </a:t>
            </a:r>
            <a:r>
              <a:rPr lang="en-US" altLang="zh-TW" sz="2000"/>
              <a:t>Virtual Sequencer</a:t>
            </a:r>
            <a:endParaRPr lang="en-US" altLang="zh-TW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0BF860-C8A4-ED77-A18E-FF7B98448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50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19B16-BC62-67F5-8C3F-21068CFA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54C8733-A702-A0AA-6CD0-9E69815D1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0B31D1E-C8EA-1244-392E-03F58021A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1DF6DB-06A9-7A08-D1BE-BAF64D86E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3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B339F-7F9A-D7C4-63DC-DF30EE5CC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EDF0D6A-26C9-1B05-464B-92D9D8048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8BA299D-4014-BC37-95B9-57E300C79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7C2828-A271-A4E9-A174-4C8722E85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45C16-5EEB-4D40-A0E5-BC431389D18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64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E76D4-7F32-F484-BE85-C26355DA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545798-A65C-C30E-2125-8550B05E6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87800E-8FCF-F4EA-D06A-4E15C92D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6595B-3CB1-3C8C-FD17-F6A41968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201D9-FF2F-B6FC-18FC-8401DEFE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6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B8FAB-B98C-49D3-CC10-CA4CD05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7FE3E2-61D7-FEE1-C85C-7246EB26C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92DC9D-11C5-1A15-CFEF-78D10A77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B8DA1-EA7C-9E9C-B633-0A8E0CE2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4EC89-54F9-6D45-7F0E-92273E25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0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BD2F6-E034-F16A-9B7B-0DB218ED1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197240-1C34-32FD-7928-8F1D5A31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A9E69-1861-C831-E9C6-BA1DD248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E0439-A159-2553-132D-9F39269A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7111E-01A4-2122-BC4B-63CDB516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31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48F94-1CAC-910F-7C35-97A14E80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30EB14-720A-7114-AC7F-134AC5C5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2FC937-8588-B37B-63D2-C4390162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89BD37-0580-742B-2A0F-EF58FD43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A3BFF9-DC06-0DF0-B6B4-F4E0A959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8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6C50B-AB7B-AF2D-E56D-79651D5E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F3722E-2D15-15CF-96DA-A2781A2C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B0828-BE56-C3B9-BDBB-31CCB62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CA35B5-C526-0651-5C1D-D777843B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CC41F-2162-9524-77AD-380CBF8B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2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55F4C-B479-19FB-2BC5-C72B2C48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6F8355-F766-F6E6-FAA8-9E360F7A3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3A6D7D-9B41-2DCD-7AA3-F167ACD5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635B47-B9A3-315F-7CB2-F64D5272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4F2FDB-5CC9-8FD0-D378-A0B6906F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FF0C91-B46D-5888-B6D4-E7FC34C6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6D7CB-44B3-BD32-D73E-BBCEABEA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2CFF4C-EB39-76BE-7DD0-A488358B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C69030-96DC-71C6-86DD-4082598AA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20784E-AA13-E29D-204B-E8BE8DE71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26E4C4-6BBD-B469-1DA8-A8CBF9BC2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DD9848-259D-6840-E91B-EFE44417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C70990-324B-34B9-C062-1ECA8834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DC9DC9-E0EE-85AC-B9C6-6F3F9D1F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63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9F146-8D61-7354-AC87-539EBBF1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A36407-4C3C-C8FD-743D-3984B7DD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52F842-7268-5432-A869-8E5DD523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3D0FFF-7E37-2713-5B01-D7F8D946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1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A1BA1E-6D98-A52A-953A-E6DDD426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8B4E5E-0059-956E-A3D5-50FBE48B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89EDB8-0162-53C2-5CE1-F6CFDE1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69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A81E2-30D7-6628-3854-257994FC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B2D35-DF01-73CA-9BC5-03B3A54C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1EF939-AE7A-63A1-178E-058C8BDA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FDDE89-1C1F-854D-B35E-0B9BA436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9A115-9A53-1BCB-7A66-C9ECCCBA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E38466-6A57-BD8F-F141-64B22EDE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95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80C35-2E25-424B-72F3-EC28CAD6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D09FA7-F18C-F0E7-4D26-DA7AA7C3F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63A0AB-24FE-8AB3-C819-FD9A5853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4FEDF3-4CE5-2B09-19BC-DAD2B5AA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AF924A-90BB-FE1D-4C54-C49E664A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94A09F-6455-7998-53C3-4C74C686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60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E77CF-FF19-3161-591F-F81CAFB9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45E4A4-CAFA-0509-E93A-319151319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2C4795-652E-816C-BF64-4A4A3BC01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01A2B-40AC-45C7-906B-A3ADF6C5B2C8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4920-6234-0D06-E251-75DEB7A80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EB176A-831C-3FB6-F12B-839BF8105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26B36-23BB-48D9-A0EA-8D1AAF0B42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9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01D77-FA58-76F1-9230-660858EC1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AABBB9-0A16-F67E-7979-753D094F8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53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6151C-2B6C-B738-641C-491C5DD7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4E83F8-B73C-C512-F7CA-3728F1801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1"/>
            <a:ext cx="10515600" cy="5174484"/>
          </a:xfrm>
        </p:spPr>
        <p:txBody>
          <a:bodyPr>
            <a:normAutofit/>
          </a:bodyPr>
          <a:lstStyle/>
          <a:p>
            <a:r>
              <a:rPr lang="en-US" altLang="zh-TW" sz="1800"/>
              <a:t>driver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DC6C9B-501E-6F1A-10F2-3A2C98C35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8" y="1613410"/>
            <a:ext cx="11536385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5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63FB-1197-725B-B9C8-5FE288F9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F57DE-4027-8A8C-F8D8-62FC1C5D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78" y="400051"/>
            <a:ext cx="10515600" cy="5174484"/>
          </a:xfrm>
        </p:spPr>
        <p:txBody>
          <a:bodyPr>
            <a:normAutofit/>
          </a:bodyPr>
          <a:lstStyle/>
          <a:p>
            <a:r>
              <a:rPr lang="en-US" altLang="zh-TW" sz="1400"/>
              <a:t>Monitor: monitor</a:t>
            </a:r>
            <a:r>
              <a:rPr lang="zh-TW" altLang="en-US" sz="1400"/>
              <a:t>做的事情与</a:t>
            </a:r>
            <a:r>
              <a:rPr lang="en-US" altLang="zh-TW" sz="1400"/>
              <a:t>driver</a:t>
            </a:r>
            <a:r>
              <a:rPr lang="zh-TW" altLang="en-US" sz="1400"/>
              <a:t>相反，</a:t>
            </a:r>
            <a:r>
              <a:rPr lang="en-US" altLang="zh-TW" sz="1400"/>
              <a:t>driver</a:t>
            </a:r>
            <a:r>
              <a:rPr lang="zh-TW" altLang="en-US" sz="1400"/>
              <a:t>向</a:t>
            </a:r>
            <a:r>
              <a:rPr lang="en-US" altLang="zh-TW" sz="1400"/>
              <a:t>DUT</a:t>
            </a:r>
            <a:r>
              <a:rPr lang="zh-TW" altLang="en-US" sz="1400"/>
              <a:t>的</a:t>
            </a:r>
            <a:r>
              <a:rPr lang="en-US" altLang="zh-TW" sz="1400"/>
              <a:t>pin</a:t>
            </a:r>
            <a:r>
              <a:rPr lang="zh-TW" altLang="en-US" sz="1400"/>
              <a:t>上发送数据，而 </a:t>
            </a:r>
            <a:r>
              <a:rPr lang="en-US" altLang="zh-TW" sz="1400"/>
              <a:t>monitor</a:t>
            </a:r>
            <a:r>
              <a:rPr lang="zh-TW" altLang="en-US" sz="1400"/>
              <a:t>则是从</a:t>
            </a:r>
            <a:r>
              <a:rPr lang="en-US" altLang="zh-TW" sz="1400"/>
              <a:t>DUT</a:t>
            </a:r>
            <a:r>
              <a:rPr lang="zh-TW" altLang="en-US" sz="1400"/>
              <a:t>的</a:t>
            </a:r>
            <a:r>
              <a:rPr lang="en-US" altLang="zh-TW" sz="1400"/>
              <a:t>pin</a:t>
            </a:r>
            <a:r>
              <a:rPr lang="zh-TW" altLang="en-US" sz="1400"/>
              <a:t>上接收数据，并且把接收到的数据转换成</a:t>
            </a:r>
            <a:r>
              <a:rPr lang="en-US" altLang="zh-TW" sz="1400"/>
              <a:t>transaction</a:t>
            </a:r>
            <a:r>
              <a:rPr lang="zh-TW" altLang="en-US" sz="1400"/>
              <a:t>级别的</a:t>
            </a:r>
            <a:r>
              <a:rPr lang="en-US" altLang="zh-TW" sz="1400"/>
              <a:t>sequence_item</a:t>
            </a:r>
            <a:r>
              <a:rPr lang="zh-TW" altLang="en-US" sz="1400"/>
              <a:t>，再把转换后的数据发送给 </a:t>
            </a:r>
            <a:r>
              <a:rPr lang="en-US" altLang="zh-TW" sz="1400"/>
              <a:t>scoreboard</a:t>
            </a:r>
            <a:r>
              <a:rPr lang="zh-TW" altLang="en-US" sz="1400"/>
              <a:t>，供其比较。</a:t>
            </a:r>
            <a:endParaRPr lang="en-US" altLang="zh-TW" sz="1400"/>
          </a:p>
          <a:p>
            <a:pPr lvl="1"/>
            <a:r>
              <a:rPr lang="zh-TW" altLang="en-US" sz="1400" b="1"/>
              <a:t>几乎没有做任何扩充</a:t>
            </a:r>
            <a:r>
              <a:rPr lang="zh-TW" altLang="en-US" sz="1400"/>
              <a:t>。虽然从理论上来说所有的</a:t>
            </a:r>
            <a:r>
              <a:rPr lang="en-US" altLang="zh-TW" sz="1400"/>
              <a:t>monitor</a:t>
            </a:r>
            <a:r>
              <a:rPr lang="zh-TW" altLang="en-US" sz="1400"/>
              <a:t>要从</a:t>
            </a:r>
            <a:r>
              <a:rPr lang="en-US" altLang="zh-TW" sz="1400"/>
              <a:t>uvm_monitor</a:t>
            </a:r>
            <a:r>
              <a:rPr lang="zh-TW" altLang="en-US" sz="1400"/>
              <a:t>派生。但是实际上如果从</a:t>
            </a:r>
            <a:r>
              <a:rPr lang="en-US" altLang="zh-TW" sz="1400"/>
              <a:t>uvm_component</a:t>
            </a:r>
            <a:r>
              <a:rPr lang="zh-TW" altLang="en-US" sz="1400"/>
              <a:t>派生，也没有任何问题。</a:t>
            </a:r>
            <a:endParaRPr lang="en-US" altLang="zh-TW" sz="1400"/>
          </a:p>
          <a:p>
            <a:endParaRPr lang="en-US" altLang="zh-TW" sz="1400"/>
          </a:p>
          <a:p>
            <a:r>
              <a:rPr lang="en-US" altLang="zh-TW" sz="1400"/>
              <a:t>Sequencer: </a:t>
            </a:r>
            <a:r>
              <a:rPr lang="zh-TW" altLang="en-US" sz="1400"/>
              <a:t>他的功能就是组织管理</a:t>
            </a:r>
            <a:r>
              <a:rPr lang="en-US" altLang="zh-TW" sz="1400"/>
              <a:t>sequence</a:t>
            </a:r>
            <a:r>
              <a:rPr lang="zh-TW" altLang="en-US" sz="1400"/>
              <a:t>，</a:t>
            </a:r>
            <a:endParaRPr lang="en-US" altLang="zh-TW" sz="1400"/>
          </a:p>
          <a:p>
            <a:pPr lvl="1"/>
            <a:r>
              <a:rPr lang="zh-TW" altLang="en-US" sz="1400"/>
              <a:t>当</a:t>
            </a:r>
            <a:r>
              <a:rPr lang="en-US" altLang="zh-TW" sz="1400"/>
              <a:t>driver</a:t>
            </a:r>
            <a:r>
              <a:rPr lang="zh-TW" altLang="en-US" sz="1400"/>
              <a:t>要求数据时，它就把</a:t>
            </a:r>
            <a:r>
              <a:rPr lang="en-US" altLang="zh-TW" sz="1400"/>
              <a:t>sequence</a:t>
            </a:r>
            <a:r>
              <a:rPr lang="zh-TW" altLang="en-US" sz="1400"/>
              <a:t>生成的</a:t>
            </a:r>
            <a:r>
              <a:rPr lang="en-US" altLang="zh-TW" sz="1400"/>
              <a:t>sequence_item</a:t>
            </a:r>
            <a:r>
              <a:rPr lang="zh-TW" altLang="en-US" sz="1400"/>
              <a:t>转发给</a:t>
            </a:r>
            <a:r>
              <a:rPr lang="en-US" altLang="zh-TW" sz="1400"/>
              <a:t>driver</a:t>
            </a:r>
            <a:r>
              <a:rPr lang="zh-TW" altLang="en-US" sz="1400"/>
              <a:t>。</a:t>
            </a:r>
            <a:endParaRPr lang="en-US" altLang="zh-TW" sz="1400"/>
          </a:p>
          <a:p>
            <a:pPr lvl="1"/>
            <a:endParaRPr lang="en-US" altLang="zh-TW" sz="1400"/>
          </a:p>
          <a:p>
            <a:r>
              <a:rPr lang="en-US" altLang="zh-TW" sz="1400"/>
              <a:t>reference model:</a:t>
            </a:r>
            <a:r>
              <a:rPr lang="zh-TW" altLang="en-US" sz="1400"/>
              <a:t> 他的作用就是模仿</a:t>
            </a:r>
            <a:r>
              <a:rPr lang="en-US" altLang="zh-TW" sz="1400"/>
              <a:t>DUT</a:t>
            </a:r>
            <a:r>
              <a:rPr lang="zh-TW" altLang="en-US" sz="1400"/>
              <a:t>，完成与</a:t>
            </a:r>
            <a:r>
              <a:rPr lang="en-US" altLang="zh-TW" sz="1400"/>
              <a:t>DUT</a:t>
            </a:r>
            <a:r>
              <a:rPr lang="zh-TW" altLang="en-US" sz="1400"/>
              <a:t>相同的功能。</a:t>
            </a:r>
            <a:endParaRPr lang="en-US" altLang="zh-TW" sz="1400"/>
          </a:p>
          <a:p>
            <a:pPr lvl="1"/>
            <a:r>
              <a:rPr lang="en-US" altLang="zh-TW" sz="1400"/>
              <a:t>DUT</a:t>
            </a:r>
            <a:r>
              <a:rPr lang="zh-TW" altLang="en-US" sz="1400"/>
              <a:t>是用</a:t>
            </a:r>
            <a:r>
              <a:rPr lang="en-US" altLang="zh-TW" sz="1400"/>
              <a:t>Verilog</a:t>
            </a:r>
            <a:r>
              <a:rPr lang="zh-TW" altLang="en-US" sz="1400"/>
              <a:t>写成的时序电路，而</a:t>
            </a:r>
            <a:r>
              <a:rPr lang="en-US" altLang="zh-TW" sz="1400"/>
              <a:t>reference model</a:t>
            </a:r>
            <a:r>
              <a:rPr lang="zh-TW" altLang="en-US" sz="1400"/>
              <a:t>则可以直接使用</a:t>
            </a:r>
            <a:r>
              <a:rPr lang="en-US" altLang="zh-TW" sz="1400"/>
              <a:t>SystemVerilog</a:t>
            </a:r>
            <a:r>
              <a:rPr lang="zh-TW" altLang="en-US" sz="1400"/>
              <a:t>高级语言的特性，同时还可以通过</a:t>
            </a:r>
            <a:r>
              <a:rPr lang="en-US" altLang="zh-TW" sz="1400"/>
              <a:t>DPI</a:t>
            </a:r>
            <a:r>
              <a:rPr lang="zh-TW" altLang="en-US" sz="1400"/>
              <a:t>等接口调用其他语言来完成与</a:t>
            </a:r>
            <a:r>
              <a:rPr lang="en-US" altLang="zh-TW" sz="1400"/>
              <a:t>DUT</a:t>
            </a:r>
            <a:r>
              <a:rPr lang="zh-TW" altLang="en-US" sz="1400"/>
              <a:t>相同的功能</a:t>
            </a:r>
            <a:endParaRPr lang="en-US" altLang="zh-TW" sz="1400"/>
          </a:p>
          <a:p>
            <a:pPr lvl="1"/>
            <a:r>
              <a:rPr lang="zh-TW" altLang="en-US" sz="1400" b="1"/>
              <a:t>几乎没有做任何扩充</a:t>
            </a:r>
            <a:endParaRPr lang="en-US" altLang="zh-TW" sz="1400" b="1"/>
          </a:p>
          <a:p>
            <a:pPr lvl="1"/>
            <a:endParaRPr lang="en-US" altLang="zh-TW" sz="1400"/>
          </a:p>
          <a:p>
            <a:r>
              <a:rPr lang="en-US" altLang="zh-TW" sz="1400"/>
              <a:t>uvm_agent</a:t>
            </a:r>
            <a:r>
              <a:rPr lang="zh-TW" altLang="en-US" sz="1400"/>
              <a:t>：它只是把</a:t>
            </a:r>
            <a:r>
              <a:rPr lang="en-US" altLang="zh-TW" sz="1400"/>
              <a:t>driver</a:t>
            </a:r>
            <a:r>
              <a:rPr lang="zh-TW" altLang="en-US" sz="1400"/>
              <a:t>和</a:t>
            </a:r>
            <a:r>
              <a:rPr lang="en-US" altLang="zh-TW" sz="1400"/>
              <a:t>monitor</a:t>
            </a:r>
            <a:r>
              <a:rPr lang="zh-TW" altLang="en-US" sz="1400"/>
              <a:t>封装在一起，根据 </a:t>
            </a:r>
            <a:r>
              <a:rPr lang="en-US" altLang="zh-TW" sz="1400"/>
              <a:t>is_active </a:t>
            </a:r>
            <a:r>
              <a:rPr lang="zh-TW" altLang="en-US" sz="1400"/>
              <a:t>来决定是只实例化</a:t>
            </a:r>
            <a:r>
              <a:rPr lang="en-US" altLang="zh-TW" sz="1400"/>
              <a:t>monitor</a:t>
            </a:r>
            <a:r>
              <a:rPr lang="zh-TW" altLang="en-US" sz="1400"/>
              <a:t>还是要同时实例化</a:t>
            </a:r>
            <a:r>
              <a:rPr lang="en-US" altLang="zh-TW" sz="1400"/>
              <a:t>driver</a:t>
            </a:r>
            <a:r>
              <a:rPr lang="zh-TW" altLang="en-US" sz="1400"/>
              <a:t>和</a:t>
            </a:r>
            <a:r>
              <a:rPr lang="en-US" altLang="zh-TW" sz="1400"/>
              <a:t>monitor</a:t>
            </a:r>
            <a:r>
              <a:rPr lang="zh-TW" altLang="en-US" sz="1400"/>
              <a:t>。</a:t>
            </a:r>
            <a:r>
              <a:rPr lang="en-US" altLang="zh-TW" sz="1400"/>
              <a:t>agent</a:t>
            </a:r>
            <a:r>
              <a:rPr lang="zh-TW" altLang="en-US" sz="1400"/>
              <a:t>的使用主要是从可重用性的角度来考虑的。</a:t>
            </a:r>
            <a:endParaRPr lang="en-US" altLang="zh-TW" sz="1400"/>
          </a:p>
          <a:p>
            <a:pPr lvl="1"/>
            <a:r>
              <a:rPr lang="zh-TW" altLang="en-US" sz="1400"/>
              <a:t>如果在不考虑可重用性，那么</a:t>
            </a:r>
            <a:r>
              <a:rPr lang="en-US" altLang="zh-TW" sz="1400"/>
              <a:t>agent</a:t>
            </a:r>
            <a:r>
              <a:rPr lang="zh-TW" altLang="en-US" sz="1400"/>
              <a:t>其实是可有可无的。</a:t>
            </a:r>
            <a:endParaRPr lang="en-US" altLang="zh-TW" sz="1400"/>
          </a:p>
          <a:p>
            <a:pPr lvl="1"/>
            <a:r>
              <a:rPr lang="zh-TW" altLang="en-US" sz="1400"/>
              <a:t>与</a:t>
            </a:r>
            <a:r>
              <a:rPr lang="en-US" altLang="zh-TW" sz="1400"/>
              <a:t>uvm_component</a:t>
            </a:r>
            <a:r>
              <a:rPr lang="zh-TW" altLang="en-US" sz="1400"/>
              <a:t>相比，</a:t>
            </a:r>
            <a:r>
              <a:rPr lang="en-US" altLang="zh-TW" sz="1400"/>
              <a:t>uvm_agent</a:t>
            </a:r>
            <a:r>
              <a:rPr lang="zh-TW" altLang="en-US" sz="1400"/>
              <a:t>的最大改动在于引入了一个变量</a:t>
            </a:r>
            <a:r>
              <a:rPr lang="en-US" altLang="zh-TW" sz="1400"/>
              <a:t>is_active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23599E-17C1-033D-9992-6728E8788F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9" t="34004" r="5361" b="10364"/>
          <a:stretch/>
        </p:blipFill>
        <p:spPr>
          <a:xfrm>
            <a:off x="1850832" y="5124908"/>
            <a:ext cx="8681291" cy="13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A5577-DD95-E70B-9FB1-450128322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6B2E90-6049-BA9A-5DC8-B85F7799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78" y="400051"/>
            <a:ext cx="10515600" cy="5174484"/>
          </a:xfrm>
        </p:spPr>
        <p:txBody>
          <a:bodyPr>
            <a:normAutofit/>
          </a:bodyPr>
          <a:lstStyle/>
          <a:p>
            <a:r>
              <a:rPr lang="en-US" altLang="zh-TW" sz="1400"/>
              <a:t>uvm_object_utils</a:t>
            </a:r>
            <a:r>
              <a:rPr lang="zh-TW" altLang="en-US" sz="1400"/>
              <a:t>：它用于把一个直接或间接派生自</a:t>
            </a:r>
            <a:r>
              <a:rPr lang="en-US" altLang="zh-TW" sz="1400"/>
              <a:t>uvm_object</a:t>
            </a:r>
            <a:r>
              <a:rPr lang="zh-TW" altLang="en-US" sz="1400"/>
              <a:t>的类注册到</a:t>
            </a:r>
            <a:r>
              <a:rPr lang="en-US" altLang="zh-TW" sz="1400"/>
              <a:t>factory</a:t>
            </a:r>
            <a:r>
              <a:rPr lang="zh-TW" altLang="en-US" sz="1400"/>
              <a:t>中</a:t>
            </a:r>
            <a:endParaRPr lang="en-US" altLang="zh-TW" sz="1400"/>
          </a:p>
          <a:p>
            <a:endParaRPr lang="en-US" altLang="zh-TW" sz="1400"/>
          </a:p>
          <a:p>
            <a:r>
              <a:rPr lang="en-US" altLang="zh-TW" sz="1400"/>
              <a:t>Phase</a:t>
            </a:r>
            <a:r>
              <a:rPr lang="zh-TW" altLang="en-US" sz="1400"/>
              <a:t> 機制</a:t>
            </a:r>
            <a:endParaRPr lang="en-US" altLang="zh-TW" sz="1400"/>
          </a:p>
          <a:p>
            <a:pPr lvl="1"/>
            <a:r>
              <a:rPr lang="zh-TW" altLang="en-US" sz="1400"/>
              <a:t>使用 </a:t>
            </a:r>
            <a:r>
              <a:rPr lang="en-US" altLang="zh-TW" sz="1400"/>
              <a:t>phase </a:t>
            </a:r>
            <a:r>
              <a:rPr lang="zh-TW" altLang="en-US" sz="1400"/>
              <a:t>機制的好處是 </a:t>
            </a:r>
            <a:r>
              <a:rPr lang="en-US" altLang="zh-TW" sz="1400"/>
              <a:t>1. </a:t>
            </a:r>
            <a:r>
              <a:rPr lang="zh-TW" altLang="en-US" sz="1400"/>
              <a:t>可以有系統地執行 </a:t>
            </a:r>
            <a:r>
              <a:rPr lang="en-US" altLang="zh-TW" sz="1400"/>
              <a:t>UVM </a:t>
            </a:r>
            <a:r>
              <a:rPr lang="zh-TW" altLang="en-US" sz="1400"/>
              <a:t>的每個階段 </a:t>
            </a:r>
            <a:r>
              <a:rPr lang="en-US" altLang="zh-TW" sz="1400"/>
              <a:t>2. </a:t>
            </a:r>
            <a:r>
              <a:rPr lang="zh-TW" altLang="en-US" sz="1400"/>
              <a:t>可以使用跳轉功能，如例子中的 </a:t>
            </a:r>
            <a:r>
              <a:rPr lang="en-US" altLang="zh-TW" sz="1400"/>
              <a:t>my_driver</a:t>
            </a:r>
          </a:p>
          <a:p>
            <a:pPr lvl="1"/>
            <a:r>
              <a:rPr lang="en-US" altLang="zh-TW" sz="1400"/>
              <a:t>function phase/task phase</a:t>
            </a:r>
            <a:r>
              <a:rPr lang="zh-TW" altLang="en-US" sz="1400"/>
              <a:t> 的差異在於是否會消耗 </a:t>
            </a:r>
            <a:r>
              <a:rPr lang="en-US" altLang="zh-TW" sz="1400"/>
              <a:t>cycle time</a:t>
            </a:r>
          </a:p>
          <a:p>
            <a:pPr lvl="1"/>
            <a:r>
              <a:rPr lang="en-US" altLang="zh-TW" sz="1400"/>
              <a:t>Function phase</a:t>
            </a:r>
          </a:p>
          <a:p>
            <a:pPr lvl="2"/>
            <a:r>
              <a:rPr lang="en-US" altLang="zh-TW" sz="1400"/>
              <a:t>build_phase </a:t>
            </a:r>
            <a:r>
              <a:rPr lang="zh-TW" altLang="en-US" sz="1400"/>
              <a:t>在結構上由上而下的執行，其餘如 </a:t>
            </a:r>
            <a:r>
              <a:rPr lang="en-US" altLang="zh-TW" sz="1400"/>
              <a:t>connect phase</a:t>
            </a:r>
            <a:r>
              <a:rPr lang="zh-TW" altLang="en-US" sz="1400"/>
              <a:t>則相反。</a:t>
            </a:r>
            <a:endParaRPr lang="en-US" altLang="zh-TW" sz="1400"/>
          </a:p>
          <a:p>
            <a:pPr lvl="1"/>
            <a:r>
              <a:rPr lang="en-US" altLang="zh-TW" sz="1400"/>
              <a:t>task phase</a:t>
            </a:r>
          </a:p>
          <a:p>
            <a:pPr lvl="2"/>
            <a:r>
              <a:rPr lang="en-US" altLang="zh-TW" sz="1400"/>
              <a:t>run_phase</a:t>
            </a:r>
            <a:r>
              <a:rPr lang="zh-TW" altLang="en-US" sz="1400"/>
              <a:t>和</a:t>
            </a:r>
            <a:r>
              <a:rPr lang="en-US" altLang="zh-TW" sz="1400"/>
              <a:t>pre_reset_phase</a:t>
            </a:r>
            <a:r>
              <a:rPr lang="zh-TW" altLang="en-US" sz="1400"/>
              <a:t>等</a:t>
            </a:r>
            <a:r>
              <a:rPr lang="en-US" altLang="zh-TW" sz="1400"/>
              <a:t>12</a:t>
            </a:r>
            <a:r>
              <a:rPr lang="zh-TW" altLang="en-US" sz="1400"/>
              <a:t>个小的</a:t>
            </a:r>
            <a:r>
              <a:rPr lang="en-US" altLang="zh-TW" sz="1400"/>
              <a:t>phase</a:t>
            </a:r>
            <a:r>
              <a:rPr lang="zh-TW" altLang="en-US" sz="1400"/>
              <a:t>并行运行 </a:t>
            </a:r>
            <a:r>
              <a:rPr lang="en-US" altLang="zh-TW" sz="1400"/>
              <a:t>(</a:t>
            </a:r>
            <a:r>
              <a:rPr lang="zh-TW" altLang="en-US" sz="1400"/>
              <a:t>更精確地說，是自下而上的啟動，並行運行</a:t>
            </a:r>
            <a:r>
              <a:rPr lang="en-US" altLang="zh-TW" sz="1400"/>
              <a:t>)</a:t>
            </a:r>
          </a:p>
          <a:p>
            <a:pPr lvl="1"/>
            <a:endParaRPr lang="en-US" altLang="zh-TW" sz="14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D664A0-7DEC-93B7-8B0A-959F109FB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78" y="3527422"/>
            <a:ext cx="5634517" cy="29305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45C4DBE-8410-F1FC-B872-1B27E8CFADF5}"/>
              </a:ext>
            </a:extLst>
          </p:cNvPr>
          <p:cNvSpPr txBox="1"/>
          <p:nvPr/>
        </p:nvSpPr>
        <p:spPr>
          <a:xfrm>
            <a:off x="6574621" y="3538644"/>
            <a:ext cx="281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模拟</a:t>
            </a:r>
            <a:r>
              <a:rPr lang="en-US" altLang="zh-CN">
                <a:solidFill>
                  <a:srgbClr val="FF0000"/>
                </a:solidFill>
              </a:rPr>
              <a:t>DUT</a:t>
            </a:r>
            <a:r>
              <a:rPr lang="zh-CN" altLang="en-US">
                <a:solidFill>
                  <a:srgbClr val="FF0000"/>
                </a:solidFill>
              </a:rPr>
              <a:t>的正常工作方式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87F3B77-345A-9FC1-0607-287204B9ED63}"/>
              </a:ext>
            </a:extLst>
          </p:cNvPr>
          <p:cNvCxnSpPr>
            <a:cxnSpLocks/>
          </p:cNvCxnSpPr>
          <p:nvPr/>
        </p:nvCxnSpPr>
        <p:spPr>
          <a:xfrm flipH="1">
            <a:off x="6568195" y="6065672"/>
            <a:ext cx="503586" cy="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DBE111A-4C5E-08D4-D2B8-58107960CD7D}"/>
              </a:ext>
            </a:extLst>
          </p:cNvPr>
          <p:cNvCxnSpPr>
            <a:cxnSpLocks/>
          </p:cNvCxnSpPr>
          <p:nvPr/>
        </p:nvCxnSpPr>
        <p:spPr>
          <a:xfrm flipH="1">
            <a:off x="6568195" y="5369774"/>
            <a:ext cx="503586" cy="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2E27EB-2F9C-F298-7EEF-5A9D71AA7DEF}"/>
              </a:ext>
            </a:extLst>
          </p:cNvPr>
          <p:cNvCxnSpPr>
            <a:cxnSpLocks/>
          </p:cNvCxnSpPr>
          <p:nvPr/>
        </p:nvCxnSpPr>
        <p:spPr>
          <a:xfrm flipH="1">
            <a:off x="6574621" y="4701315"/>
            <a:ext cx="503586" cy="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8CDC12-0DEA-5CF3-33D2-C1AB70CD731F}"/>
              </a:ext>
            </a:extLst>
          </p:cNvPr>
          <p:cNvCxnSpPr>
            <a:cxnSpLocks/>
          </p:cNvCxnSpPr>
          <p:nvPr/>
        </p:nvCxnSpPr>
        <p:spPr>
          <a:xfrm flipH="1">
            <a:off x="6568195" y="3983382"/>
            <a:ext cx="503586" cy="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AEED6-B091-D5F2-480E-A87B9E23F447}"/>
              </a:ext>
            </a:extLst>
          </p:cNvPr>
          <p:cNvSpPr txBox="1"/>
          <p:nvPr/>
        </p:nvSpPr>
        <p:spPr>
          <a:xfrm>
            <a:off x="8041483" y="4123279"/>
            <a:ext cx="3654845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/>
              <a:t>task my_driver::main_phase(uvm_phase phase);</a:t>
            </a:r>
          </a:p>
          <a:p>
            <a:r>
              <a:rPr lang="zh-TW" altLang="en-US" sz="1200"/>
              <a:t>    </a:t>
            </a:r>
            <a:r>
              <a:rPr lang="en-US" altLang="zh-TW" sz="1200"/>
              <a:t>fork</a:t>
            </a:r>
          </a:p>
          <a:p>
            <a:r>
              <a:rPr lang="zh-TW" altLang="en-US" sz="1200"/>
              <a:t>          </a:t>
            </a:r>
            <a:r>
              <a:rPr lang="en-US" altLang="zh-TW" sz="1200"/>
              <a:t>while(1) begin</a:t>
            </a:r>
          </a:p>
          <a:p>
            <a:r>
              <a:rPr lang="zh-TW" altLang="en-US" sz="1200"/>
              <a:t>                </a:t>
            </a:r>
            <a:r>
              <a:rPr lang="en-US" altLang="zh-TW" sz="1200"/>
              <a:t>seq_item_port.get_next_item(req);</a:t>
            </a:r>
          </a:p>
          <a:p>
            <a:r>
              <a:rPr lang="zh-TW" altLang="en-US" sz="1200"/>
              <a:t>                </a:t>
            </a:r>
            <a:r>
              <a:rPr lang="en-US" altLang="zh-TW" sz="1200"/>
              <a:t>drive_one_pkt(req);</a:t>
            </a:r>
          </a:p>
          <a:p>
            <a:r>
              <a:rPr lang="zh-TW" altLang="en-US" sz="1200"/>
              <a:t>                </a:t>
            </a:r>
            <a:r>
              <a:rPr lang="en-US" altLang="zh-TW" sz="1200"/>
              <a:t>seq_item_port.item_done();</a:t>
            </a:r>
          </a:p>
          <a:p>
            <a:r>
              <a:rPr lang="zh-TW" altLang="en-US" sz="1200"/>
              <a:t>          </a:t>
            </a:r>
            <a:r>
              <a:rPr lang="en-US" altLang="zh-TW" sz="1200"/>
              <a:t>end</a:t>
            </a:r>
          </a:p>
          <a:p>
            <a:r>
              <a:rPr lang="zh-TW" altLang="en-US" sz="1200"/>
              <a:t>          </a:t>
            </a:r>
            <a:r>
              <a:rPr lang="en-US" altLang="zh-TW" sz="1200"/>
              <a:t>begin</a:t>
            </a:r>
          </a:p>
          <a:p>
            <a:r>
              <a:rPr lang="zh-TW" altLang="en-US" sz="1200"/>
              <a:t>                  </a:t>
            </a:r>
            <a:r>
              <a:rPr lang="en-US" altLang="zh-TW" sz="1200"/>
              <a:t>@(negedge vif.rst_n);</a:t>
            </a:r>
          </a:p>
          <a:p>
            <a:r>
              <a:rPr lang="zh-TW" altLang="en-US" sz="1200"/>
              <a:t>                  </a:t>
            </a:r>
            <a:r>
              <a:rPr lang="en-US" altLang="zh-TW" sz="1200"/>
              <a:t>phase.jump(uvm_reset_phase::get());</a:t>
            </a:r>
          </a:p>
          <a:p>
            <a:r>
              <a:rPr lang="zh-TW" altLang="en-US" sz="1200"/>
              <a:t>          </a:t>
            </a:r>
            <a:r>
              <a:rPr lang="en-US" altLang="zh-TW" sz="1200"/>
              <a:t>end</a:t>
            </a:r>
          </a:p>
          <a:p>
            <a:r>
              <a:rPr lang="zh-TW" altLang="en-US" sz="1200"/>
              <a:t>    </a:t>
            </a:r>
            <a:r>
              <a:rPr lang="en-US" altLang="zh-TW" sz="1200"/>
              <a:t>join</a:t>
            </a:r>
          </a:p>
          <a:p>
            <a:r>
              <a:rPr lang="en-US" altLang="zh-TW" sz="1200"/>
              <a:t>endtask</a:t>
            </a:r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93230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AB0FC-ED15-524D-C4C0-989D2BB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BB3434-0B1E-AB5F-7463-4BA81881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78" y="400051"/>
            <a:ext cx="10515600" cy="140671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400"/>
              <a:t>這裡先列出 </a:t>
            </a:r>
            <a:r>
              <a:rPr lang="en-US" altLang="zh-TW" sz="1400"/>
              <a:t>block level</a:t>
            </a:r>
            <a:r>
              <a:rPr lang="zh-TW" altLang="en-US" sz="1400"/>
              <a:t> 的 </a:t>
            </a:r>
            <a:r>
              <a:rPr lang="en-US" altLang="zh-TW" sz="1400"/>
              <a:t>uvm_component</a:t>
            </a:r>
            <a:r>
              <a:rPr lang="zh-TW" altLang="en-US" sz="1400"/>
              <a:t> 樹狀結構</a:t>
            </a:r>
            <a:endParaRPr lang="en-US" altLang="zh-TW" sz="1400"/>
          </a:p>
          <a:p>
            <a:r>
              <a:rPr lang="en-US" altLang="zh-TW" sz="1400"/>
              <a:t>Public_driver</a:t>
            </a:r>
            <a:r>
              <a:rPr lang="zh-TW" altLang="en-US" sz="1400"/>
              <a:t> 輸入來自前一個 </a:t>
            </a:r>
            <a:r>
              <a:rPr lang="en-US" altLang="zh-TW" sz="1400"/>
              <a:t>module </a:t>
            </a:r>
            <a:r>
              <a:rPr lang="zh-TW" altLang="en-US" sz="1400"/>
              <a:t>的</a:t>
            </a:r>
            <a:r>
              <a:rPr lang="en-US" altLang="zh-TW" sz="1400"/>
              <a:t>data</a:t>
            </a:r>
            <a:r>
              <a:rPr lang="zh-TW" altLang="en-US" sz="1400"/>
              <a:t>、解析度等等資訊</a:t>
            </a:r>
            <a:endParaRPr lang="en-US" altLang="zh-TW" sz="1400"/>
          </a:p>
          <a:p>
            <a:r>
              <a:rPr lang="en-US" altLang="zh-TW" sz="1400"/>
              <a:t>Ira_reg_driver</a:t>
            </a:r>
            <a:r>
              <a:rPr lang="zh-TW" altLang="en-US" sz="1400"/>
              <a:t> 輸入來自 </a:t>
            </a:r>
            <a:r>
              <a:rPr lang="en-US" altLang="zh-TW" sz="1400"/>
              <a:t>cmd reg</a:t>
            </a:r>
            <a:r>
              <a:rPr lang="zh-TW" altLang="en-US" sz="1400"/>
              <a:t> 的 </a:t>
            </a:r>
            <a:r>
              <a:rPr lang="en-US" altLang="zh-TW" sz="1400"/>
              <a:t>data</a:t>
            </a:r>
          </a:p>
          <a:p>
            <a:r>
              <a:rPr lang="en-US" altLang="zh-TW" sz="1400"/>
              <a:t>Public_monitor/ira_reg_monitor</a:t>
            </a:r>
            <a:r>
              <a:rPr lang="zh-TW" altLang="en-US" sz="1400"/>
              <a:t> 不太需要做什麼事</a:t>
            </a:r>
            <a:r>
              <a:rPr lang="en-US" altLang="zh-TW" sz="1400"/>
              <a:t>…</a:t>
            </a:r>
          </a:p>
          <a:p>
            <a:r>
              <a:rPr lang="en-US" altLang="zh-TW" sz="1400"/>
              <a:t>Ira_out_monitor </a:t>
            </a:r>
            <a:r>
              <a:rPr lang="zh-TW" altLang="en-US" sz="1400"/>
              <a:t>接收 </a:t>
            </a:r>
            <a:r>
              <a:rPr lang="en-US" altLang="zh-TW" sz="1400"/>
              <a:t>DUT </a:t>
            </a:r>
            <a:r>
              <a:rPr lang="zh-TW" altLang="en-US" sz="1400"/>
              <a:t>的輸出，順便跟外部程式</a:t>
            </a:r>
            <a:r>
              <a:rPr lang="en-US" altLang="zh-TW" sz="1400"/>
              <a:t>(DPI-C)</a:t>
            </a:r>
            <a:r>
              <a:rPr lang="zh-TW" altLang="en-US" sz="1400"/>
              <a:t>產生的 </a:t>
            </a:r>
            <a:r>
              <a:rPr lang="en-US" altLang="zh-TW" sz="1400"/>
              <a:t>golden answer</a:t>
            </a:r>
            <a:r>
              <a:rPr lang="zh-TW" altLang="en-US" sz="1400"/>
              <a:t> 做比較</a:t>
            </a:r>
            <a:endParaRPr lang="en-US" altLang="zh-TW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464FFC-4385-5316-957C-56C798EABF0A}"/>
              </a:ext>
            </a:extLst>
          </p:cNvPr>
          <p:cNvSpPr/>
          <p:nvPr/>
        </p:nvSpPr>
        <p:spPr>
          <a:xfrm>
            <a:off x="654989" y="4780642"/>
            <a:ext cx="1292767" cy="8221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AAFC3C-9DF3-0912-622F-ADFD5B041BF3}"/>
              </a:ext>
            </a:extLst>
          </p:cNvPr>
          <p:cNvSpPr/>
          <p:nvPr/>
        </p:nvSpPr>
        <p:spPr>
          <a:xfrm>
            <a:off x="3876964" y="2952957"/>
            <a:ext cx="1449517" cy="5047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Ira_base_test</a:t>
            </a:r>
          </a:p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(test_top)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EB30628-AB96-D4CA-DB82-274BEFF00BFB}"/>
              </a:ext>
            </a:extLst>
          </p:cNvPr>
          <p:cNvSpPr/>
          <p:nvPr/>
        </p:nvSpPr>
        <p:spPr>
          <a:xfrm>
            <a:off x="3865229" y="3760871"/>
            <a:ext cx="1449517" cy="411752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FFC000"/>
                </a:solidFill>
              </a:rPr>
              <a:t>Ira_environment</a:t>
            </a:r>
            <a:endParaRPr lang="zh-TW" altLang="en-US" sz="1400">
              <a:solidFill>
                <a:srgbClr val="FFC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D1DD2A-3895-B9A5-58B4-3DDB9B89248F}"/>
              </a:ext>
            </a:extLst>
          </p:cNvPr>
          <p:cNvSpPr/>
          <p:nvPr/>
        </p:nvSpPr>
        <p:spPr>
          <a:xfrm>
            <a:off x="2704885" y="4702192"/>
            <a:ext cx="1293964" cy="32703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Public_agent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5A0B69-AEE4-BBB8-0003-AB92E5B07610}"/>
              </a:ext>
            </a:extLst>
          </p:cNvPr>
          <p:cNvSpPr/>
          <p:nvPr/>
        </p:nvSpPr>
        <p:spPr>
          <a:xfrm>
            <a:off x="4271392" y="4699000"/>
            <a:ext cx="1293964" cy="32703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Ira_reg_agent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58B817-D476-6D1D-05AB-25967F66902C}"/>
              </a:ext>
            </a:extLst>
          </p:cNvPr>
          <p:cNvSpPr/>
          <p:nvPr/>
        </p:nvSpPr>
        <p:spPr>
          <a:xfrm>
            <a:off x="6004618" y="4699909"/>
            <a:ext cx="1293964" cy="32703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Ira_out_agent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D188C62-123F-F4E1-4B55-2929276BA0D0}"/>
              </a:ext>
            </a:extLst>
          </p:cNvPr>
          <p:cNvSpPr/>
          <p:nvPr/>
        </p:nvSpPr>
        <p:spPr>
          <a:xfrm>
            <a:off x="2527697" y="5211040"/>
            <a:ext cx="1210495" cy="3375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00B050"/>
                </a:solidFill>
              </a:rPr>
              <a:t>Public_driver</a:t>
            </a:r>
            <a:endParaRPr lang="zh-TW" altLang="en-US" sz="1400">
              <a:solidFill>
                <a:srgbClr val="00B05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087AB79-2CC3-B022-DF8A-C0F40EA70536}"/>
              </a:ext>
            </a:extLst>
          </p:cNvPr>
          <p:cNvSpPr/>
          <p:nvPr/>
        </p:nvSpPr>
        <p:spPr>
          <a:xfrm>
            <a:off x="4083659" y="5204656"/>
            <a:ext cx="1293964" cy="3375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00B050"/>
                </a:solidFill>
              </a:rPr>
              <a:t>Ira_reg_driver</a:t>
            </a:r>
            <a:endParaRPr lang="zh-TW" altLang="en-US" sz="1400">
              <a:solidFill>
                <a:srgbClr val="00B05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0DC62CC-7F0F-49E2-1FB6-816B44498D24}"/>
              </a:ext>
            </a:extLst>
          </p:cNvPr>
          <p:cNvSpPr/>
          <p:nvPr/>
        </p:nvSpPr>
        <p:spPr>
          <a:xfrm>
            <a:off x="4271392" y="5656956"/>
            <a:ext cx="1416492" cy="337514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Ira_reg_monitor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F54CF8-3D3E-BB7D-89A4-F13C30B88985}"/>
              </a:ext>
            </a:extLst>
          </p:cNvPr>
          <p:cNvSpPr/>
          <p:nvPr/>
        </p:nvSpPr>
        <p:spPr>
          <a:xfrm>
            <a:off x="5893218" y="5657865"/>
            <a:ext cx="1433719" cy="337514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Ira_out_monitor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61D06B-8F70-22C1-1ED0-B4155D753C7C}"/>
              </a:ext>
            </a:extLst>
          </p:cNvPr>
          <p:cNvSpPr/>
          <p:nvPr/>
        </p:nvSpPr>
        <p:spPr>
          <a:xfrm>
            <a:off x="2704885" y="5656956"/>
            <a:ext cx="1361173" cy="337514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Public_monitor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307DDB4-4145-B13F-F261-7D18572A2C0A}"/>
              </a:ext>
            </a:extLst>
          </p:cNvPr>
          <p:cNvCxnSpPr>
            <a:cxnSpLocks/>
          </p:cNvCxnSpPr>
          <p:nvPr/>
        </p:nvCxnSpPr>
        <p:spPr>
          <a:xfrm>
            <a:off x="3865229" y="5026036"/>
            <a:ext cx="0" cy="63092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F078A0C-7A8F-52B3-9F45-04F2C642A11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775066" y="4172623"/>
            <a:ext cx="814922" cy="5038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0925010-C39B-11F5-32A9-1C1AC1DB2F0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589988" y="4172623"/>
            <a:ext cx="368193" cy="5458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A830576-3862-3333-E9C7-8F86DD27D9FC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4589988" y="4172623"/>
            <a:ext cx="2061612" cy="52728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C166843-11A1-9CCF-D3F4-9B8D3EADEF4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351867" y="5029228"/>
            <a:ext cx="0" cy="1754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46FE0E43-8EBF-C929-9312-18C348C5E4E1}"/>
              </a:ext>
            </a:extLst>
          </p:cNvPr>
          <p:cNvCxnSpPr>
            <a:cxnSpLocks/>
          </p:cNvCxnSpPr>
          <p:nvPr/>
        </p:nvCxnSpPr>
        <p:spPr>
          <a:xfrm>
            <a:off x="4860139" y="5026036"/>
            <a:ext cx="0" cy="1754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089824E-EDE8-5852-26D1-728646AA02E1}"/>
              </a:ext>
            </a:extLst>
          </p:cNvPr>
          <p:cNvSpPr/>
          <p:nvPr/>
        </p:nvSpPr>
        <p:spPr>
          <a:xfrm>
            <a:off x="5893218" y="2994643"/>
            <a:ext cx="901137" cy="4213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DUT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485255C-8176-3188-E24B-D7E631869707}"/>
              </a:ext>
            </a:extLst>
          </p:cNvPr>
          <p:cNvCxnSpPr>
            <a:cxnSpLocks/>
          </p:cNvCxnSpPr>
          <p:nvPr/>
        </p:nvCxnSpPr>
        <p:spPr>
          <a:xfrm>
            <a:off x="5451793" y="5026036"/>
            <a:ext cx="0" cy="63092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5157DA1-9D5A-E94E-763A-5BBAF93B0EF0}"/>
              </a:ext>
            </a:extLst>
          </p:cNvPr>
          <p:cNvCxnSpPr>
            <a:cxnSpLocks/>
          </p:cNvCxnSpPr>
          <p:nvPr/>
        </p:nvCxnSpPr>
        <p:spPr>
          <a:xfrm>
            <a:off x="7163485" y="5026036"/>
            <a:ext cx="0" cy="63092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532A713-7A6F-6732-5B03-F9E107E4FD53}"/>
              </a:ext>
            </a:extLst>
          </p:cNvPr>
          <p:cNvCxnSpPr>
            <a:cxnSpLocks/>
          </p:cNvCxnSpPr>
          <p:nvPr/>
        </p:nvCxnSpPr>
        <p:spPr>
          <a:xfrm flipV="1">
            <a:off x="823689" y="5263259"/>
            <a:ext cx="1024638" cy="1077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9052B91-3A26-66F8-674F-883B280893F9}"/>
              </a:ext>
            </a:extLst>
          </p:cNvPr>
          <p:cNvSpPr/>
          <p:nvPr/>
        </p:nvSpPr>
        <p:spPr>
          <a:xfrm>
            <a:off x="492102" y="4954638"/>
            <a:ext cx="1293964" cy="3270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initiate</a:t>
            </a:r>
            <a:endParaRPr lang="zh-TW" altLang="en-US" sz="1400">
              <a:solidFill>
                <a:schemeClr val="tx1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A054C176-0A19-C23C-002A-C7396D5F032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601722" y="3457663"/>
            <a:ext cx="1" cy="3065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FBB1B41-A80B-9FE4-380A-C88A665E153E}"/>
              </a:ext>
            </a:extLst>
          </p:cNvPr>
          <p:cNvCxnSpPr>
            <a:cxnSpLocks/>
          </p:cNvCxnSpPr>
          <p:nvPr/>
        </p:nvCxnSpPr>
        <p:spPr>
          <a:xfrm flipH="1">
            <a:off x="4590260" y="2763813"/>
            <a:ext cx="527840" cy="19651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34713F68-F319-FC2C-9557-E0AC04665E81}"/>
              </a:ext>
            </a:extLst>
          </p:cNvPr>
          <p:cNvSpPr/>
          <p:nvPr/>
        </p:nvSpPr>
        <p:spPr>
          <a:xfrm>
            <a:off x="4918374" y="2362369"/>
            <a:ext cx="1086244" cy="4014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FF0000"/>
                </a:solidFill>
              </a:rPr>
              <a:t>testbench</a:t>
            </a:r>
            <a:endParaRPr lang="zh-TW" altLang="en-US" sz="1400">
              <a:solidFill>
                <a:srgbClr val="FF0000"/>
              </a:solidFill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83A380EC-1C93-14F9-7186-4B9A5D22CC78}"/>
              </a:ext>
            </a:extLst>
          </p:cNvPr>
          <p:cNvCxnSpPr>
            <a:cxnSpLocks/>
          </p:cNvCxnSpPr>
          <p:nvPr/>
        </p:nvCxnSpPr>
        <p:spPr>
          <a:xfrm>
            <a:off x="5847589" y="2763813"/>
            <a:ext cx="417384" cy="21373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0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B1F0D-33F4-9D3E-A87F-EFEB2D92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F0BF5EEC-99D4-724D-80D3-97628037AEFF}"/>
              </a:ext>
            </a:extLst>
          </p:cNvPr>
          <p:cNvCxnSpPr>
            <a:cxnSpLocks/>
          </p:cNvCxnSpPr>
          <p:nvPr/>
        </p:nvCxnSpPr>
        <p:spPr>
          <a:xfrm>
            <a:off x="5823906" y="2446838"/>
            <a:ext cx="0" cy="154699"/>
          </a:xfrm>
          <a:prstGeom prst="straightConnector1">
            <a:avLst/>
          </a:prstGeom>
          <a:ln>
            <a:solidFill>
              <a:srgbClr val="F6C6AD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D586FC-6112-E59E-0BF1-09346794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78" y="400051"/>
            <a:ext cx="10515600" cy="1406715"/>
          </a:xfrm>
        </p:spPr>
        <p:txBody>
          <a:bodyPr>
            <a:normAutofit/>
          </a:bodyPr>
          <a:lstStyle/>
          <a:p>
            <a:r>
              <a:rPr lang="zh-TW" altLang="en-US" sz="1400"/>
              <a:t>加入 </a:t>
            </a:r>
            <a:r>
              <a:rPr lang="en-US" altLang="zh-TW" sz="1400"/>
              <a:t>virtual interface </a:t>
            </a:r>
            <a:r>
              <a:rPr lang="zh-TW" altLang="en-US" sz="1400"/>
              <a:t>的結構</a:t>
            </a:r>
            <a:endParaRPr lang="en-US" altLang="zh-TW" sz="1400"/>
          </a:p>
          <a:p>
            <a:r>
              <a:rPr lang="en-US" altLang="zh-TW" sz="1400"/>
              <a:t>Bfm</a:t>
            </a:r>
            <a:r>
              <a:rPr lang="zh-TW" altLang="en-US" sz="1400"/>
              <a:t> 的作用除了連接 </a:t>
            </a:r>
            <a:r>
              <a:rPr lang="en-US" altLang="zh-TW" sz="1400"/>
              <a:t>virtual interface</a:t>
            </a:r>
            <a:r>
              <a:rPr lang="zh-TW" altLang="en-US" sz="1400"/>
              <a:t>，還可以實作一些 </a:t>
            </a:r>
            <a:r>
              <a:rPr lang="en-US" altLang="zh-TW" sz="1400"/>
              <a:t>task </a:t>
            </a:r>
            <a:r>
              <a:rPr lang="zh-TW" altLang="en-US" sz="1400"/>
              <a:t>方便給 </a:t>
            </a:r>
            <a:r>
              <a:rPr lang="en-US" altLang="zh-TW" sz="1400"/>
              <a:t>driver or monitor</a:t>
            </a:r>
            <a:r>
              <a:rPr lang="zh-TW" altLang="en-US" sz="1400"/>
              <a:t> 做使用</a:t>
            </a:r>
            <a:endParaRPr lang="en-US" altLang="zh-TW" sz="1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72A62B-1C67-9788-E69E-63182ADF1427}"/>
              </a:ext>
            </a:extLst>
          </p:cNvPr>
          <p:cNvSpPr/>
          <p:nvPr/>
        </p:nvSpPr>
        <p:spPr>
          <a:xfrm>
            <a:off x="4025400" y="3544930"/>
            <a:ext cx="1449517" cy="5047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Ira_base_test</a:t>
            </a:r>
          </a:p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(test_top)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F0E5DC-D4A2-280A-45F7-D85F66104B13}"/>
              </a:ext>
            </a:extLst>
          </p:cNvPr>
          <p:cNvSpPr/>
          <p:nvPr/>
        </p:nvSpPr>
        <p:spPr>
          <a:xfrm>
            <a:off x="4025400" y="4256299"/>
            <a:ext cx="1449517" cy="411752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FFC000"/>
                </a:solidFill>
              </a:rPr>
              <a:t>Ira_environment</a:t>
            </a:r>
            <a:endParaRPr lang="zh-TW" altLang="en-US" sz="1400">
              <a:solidFill>
                <a:srgbClr val="FFC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03F7A-A60B-B9F1-5A7F-455F940D16E5}"/>
              </a:ext>
            </a:extLst>
          </p:cNvPr>
          <p:cNvSpPr/>
          <p:nvPr/>
        </p:nvSpPr>
        <p:spPr>
          <a:xfrm>
            <a:off x="2865056" y="5197620"/>
            <a:ext cx="1293964" cy="32703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Public_agent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966E6E-0DD8-75A2-9DEC-9D564EF065BF}"/>
              </a:ext>
            </a:extLst>
          </p:cNvPr>
          <p:cNvSpPr/>
          <p:nvPr/>
        </p:nvSpPr>
        <p:spPr>
          <a:xfrm>
            <a:off x="5372180" y="5194428"/>
            <a:ext cx="1293964" cy="32703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Ira_reg_agent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B3C384-0717-CE27-2A23-745E9DF1C40C}"/>
              </a:ext>
            </a:extLst>
          </p:cNvPr>
          <p:cNvSpPr/>
          <p:nvPr/>
        </p:nvSpPr>
        <p:spPr>
          <a:xfrm>
            <a:off x="8018810" y="5195337"/>
            <a:ext cx="1293964" cy="32703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Ira_out_agent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1AAC63-709E-3CD9-BC22-01CC9AABEAF7}"/>
              </a:ext>
            </a:extLst>
          </p:cNvPr>
          <p:cNvSpPr/>
          <p:nvPr/>
        </p:nvSpPr>
        <p:spPr>
          <a:xfrm>
            <a:off x="2687868" y="5706468"/>
            <a:ext cx="1210495" cy="3375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00B050"/>
                </a:solidFill>
              </a:rPr>
              <a:t>Public_driver</a:t>
            </a:r>
            <a:endParaRPr lang="zh-TW" altLang="en-US" sz="1400">
              <a:solidFill>
                <a:srgbClr val="00B05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84F24F-2BC2-F106-FCDF-A2F9FC25C569}"/>
              </a:ext>
            </a:extLst>
          </p:cNvPr>
          <p:cNvSpPr/>
          <p:nvPr/>
        </p:nvSpPr>
        <p:spPr>
          <a:xfrm>
            <a:off x="5184447" y="5700084"/>
            <a:ext cx="1293964" cy="3375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00B050"/>
                </a:solidFill>
              </a:rPr>
              <a:t>Ira_reg_driver</a:t>
            </a:r>
            <a:endParaRPr lang="zh-TW" altLang="en-US" sz="1400">
              <a:solidFill>
                <a:srgbClr val="00B05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E8328EB-73D7-6907-E44A-5B980FA61BBB}"/>
              </a:ext>
            </a:extLst>
          </p:cNvPr>
          <p:cNvSpPr/>
          <p:nvPr/>
        </p:nvSpPr>
        <p:spPr>
          <a:xfrm>
            <a:off x="5372180" y="6152384"/>
            <a:ext cx="1416492" cy="337514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Ira_reg_monitor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5E6207F-1876-ACB0-68B5-51FCDD95FF53}"/>
              </a:ext>
            </a:extLst>
          </p:cNvPr>
          <p:cNvSpPr/>
          <p:nvPr/>
        </p:nvSpPr>
        <p:spPr>
          <a:xfrm>
            <a:off x="7907410" y="6153293"/>
            <a:ext cx="1433719" cy="337514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Ira_out_monitor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CB395AA-E9BF-7028-41FD-F4B5DE11CA95}"/>
              </a:ext>
            </a:extLst>
          </p:cNvPr>
          <p:cNvSpPr/>
          <p:nvPr/>
        </p:nvSpPr>
        <p:spPr>
          <a:xfrm>
            <a:off x="2865056" y="6152384"/>
            <a:ext cx="1361173" cy="337514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Public_monitor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B067A01-731E-3B96-17D1-71333469B58B}"/>
              </a:ext>
            </a:extLst>
          </p:cNvPr>
          <p:cNvCxnSpPr>
            <a:cxnSpLocks/>
          </p:cNvCxnSpPr>
          <p:nvPr/>
        </p:nvCxnSpPr>
        <p:spPr>
          <a:xfrm>
            <a:off x="4025400" y="5521464"/>
            <a:ext cx="0" cy="63092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D905566-455C-978D-CA36-B512005B656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3512038" y="4668051"/>
            <a:ext cx="1238121" cy="529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24BC411C-3E00-13AA-44E1-096FEC14BB81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4750159" y="4668051"/>
            <a:ext cx="1269003" cy="526377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81231AE-37AE-95EB-C8E0-C84C89F79511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4750159" y="4668051"/>
            <a:ext cx="3915633" cy="52728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4852CE3-56DD-CF43-B074-CAC4B3E0ADB4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512038" y="5524656"/>
            <a:ext cx="0" cy="1754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905E512-CEC1-1190-2F00-A23005AB7D56}"/>
              </a:ext>
            </a:extLst>
          </p:cNvPr>
          <p:cNvCxnSpPr>
            <a:cxnSpLocks/>
          </p:cNvCxnSpPr>
          <p:nvPr/>
        </p:nvCxnSpPr>
        <p:spPr>
          <a:xfrm>
            <a:off x="5960927" y="5521464"/>
            <a:ext cx="0" cy="1754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6728A8C-6D87-D211-9AC4-DE4BB61A054B}"/>
              </a:ext>
            </a:extLst>
          </p:cNvPr>
          <p:cNvSpPr/>
          <p:nvPr/>
        </p:nvSpPr>
        <p:spPr>
          <a:xfrm>
            <a:off x="6282316" y="1244077"/>
            <a:ext cx="901137" cy="4213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DUT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B74275D-D654-DED0-978F-C192C7FAD437}"/>
              </a:ext>
            </a:extLst>
          </p:cNvPr>
          <p:cNvCxnSpPr>
            <a:cxnSpLocks/>
          </p:cNvCxnSpPr>
          <p:nvPr/>
        </p:nvCxnSpPr>
        <p:spPr>
          <a:xfrm>
            <a:off x="6552581" y="5521464"/>
            <a:ext cx="0" cy="63092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E856828-C9C9-DC87-EE0D-BE7D4ECE44B2}"/>
              </a:ext>
            </a:extLst>
          </p:cNvPr>
          <p:cNvCxnSpPr>
            <a:cxnSpLocks/>
          </p:cNvCxnSpPr>
          <p:nvPr/>
        </p:nvCxnSpPr>
        <p:spPr>
          <a:xfrm>
            <a:off x="9177677" y="5521464"/>
            <a:ext cx="0" cy="63092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969DE6E0-C4A0-CE68-1945-77D069362E4E}"/>
              </a:ext>
            </a:extLst>
          </p:cNvPr>
          <p:cNvSpPr/>
          <p:nvPr/>
        </p:nvSpPr>
        <p:spPr>
          <a:xfrm>
            <a:off x="3293583" y="1794852"/>
            <a:ext cx="1696970" cy="4213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Public_agent_bus</a:t>
            </a:r>
          </a:p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(public_if)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60409A-6802-9929-F56E-CC7DEE77A16C}"/>
              </a:ext>
            </a:extLst>
          </p:cNvPr>
          <p:cNvSpPr/>
          <p:nvPr/>
        </p:nvSpPr>
        <p:spPr>
          <a:xfrm>
            <a:off x="5206065" y="1799097"/>
            <a:ext cx="1696970" cy="4213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Ira_reg_agent_bus</a:t>
            </a:r>
          </a:p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(ira_reg_if)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7ED4EBF-1E13-8596-AFE4-228109B81B97}"/>
              </a:ext>
            </a:extLst>
          </p:cNvPr>
          <p:cNvSpPr/>
          <p:nvPr/>
        </p:nvSpPr>
        <p:spPr>
          <a:xfrm>
            <a:off x="7221357" y="1806766"/>
            <a:ext cx="1696970" cy="4213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Ira_out_agent_bus</a:t>
            </a:r>
          </a:p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(ira_out_if)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99191A2-EE57-974A-F165-E5D7C708F857}"/>
              </a:ext>
            </a:extLst>
          </p:cNvPr>
          <p:cNvSpPr/>
          <p:nvPr/>
        </p:nvSpPr>
        <p:spPr>
          <a:xfrm>
            <a:off x="3293583" y="2594689"/>
            <a:ext cx="1686226" cy="275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Public_driver_bfm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A3A543F-1925-2D1A-F184-4A54EB7F6D9D}"/>
              </a:ext>
            </a:extLst>
          </p:cNvPr>
          <p:cNvCxnSpPr>
            <a:cxnSpLocks/>
          </p:cNvCxnSpPr>
          <p:nvPr/>
        </p:nvCxnSpPr>
        <p:spPr>
          <a:xfrm flipV="1">
            <a:off x="495454" y="5089441"/>
            <a:ext cx="1024638" cy="1077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D93E76C5-87C8-0F25-44F4-1FCD6154241F}"/>
              </a:ext>
            </a:extLst>
          </p:cNvPr>
          <p:cNvSpPr/>
          <p:nvPr/>
        </p:nvSpPr>
        <p:spPr>
          <a:xfrm>
            <a:off x="163867" y="4780820"/>
            <a:ext cx="1293964" cy="3270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initiate</a:t>
            </a:r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7901503-C330-332D-37D5-B37CEEBBDA45}"/>
              </a:ext>
            </a:extLst>
          </p:cNvPr>
          <p:cNvSpPr/>
          <p:nvPr/>
        </p:nvSpPr>
        <p:spPr>
          <a:xfrm>
            <a:off x="101606" y="5110897"/>
            <a:ext cx="1293964" cy="3270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bg1">
                    <a:lumMod val="65000"/>
                  </a:schemeClr>
                </a:solidFill>
              </a:rPr>
              <a:t>input</a:t>
            </a:r>
            <a:endParaRPr lang="zh-TW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BC9630D-26BC-CF95-5B4A-9B77275D304E}"/>
              </a:ext>
            </a:extLst>
          </p:cNvPr>
          <p:cNvCxnSpPr>
            <a:cxnSpLocks/>
          </p:cNvCxnSpPr>
          <p:nvPr/>
        </p:nvCxnSpPr>
        <p:spPr>
          <a:xfrm flipV="1">
            <a:off x="495454" y="5416477"/>
            <a:ext cx="1024638" cy="107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FE372095-029B-C869-9561-9EDD855FC77A}"/>
              </a:ext>
            </a:extLst>
          </p:cNvPr>
          <p:cNvCxnSpPr>
            <a:cxnSpLocks/>
          </p:cNvCxnSpPr>
          <p:nvPr/>
        </p:nvCxnSpPr>
        <p:spPr>
          <a:xfrm>
            <a:off x="4118519" y="2224150"/>
            <a:ext cx="0" cy="377387"/>
          </a:xfrm>
          <a:prstGeom prst="straightConnector1">
            <a:avLst/>
          </a:prstGeom>
          <a:ln>
            <a:solidFill>
              <a:srgbClr val="F6C6AD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6ED46B3-709D-99E1-41B8-01BDED9C1071}"/>
              </a:ext>
            </a:extLst>
          </p:cNvPr>
          <p:cNvCxnSpPr>
            <a:cxnSpLocks/>
          </p:cNvCxnSpPr>
          <p:nvPr/>
        </p:nvCxnSpPr>
        <p:spPr>
          <a:xfrm>
            <a:off x="6012888" y="2224150"/>
            <a:ext cx="0" cy="377387"/>
          </a:xfrm>
          <a:prstGeom prst="straightConnector1">
            <a:avLst/>
          </a:prstGeom>
          <a:ln>
            <a:solidFill>
              <a:srgbClr val="F6C6AD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5827005B-FD44-4453-61C6-6A1806970834}"/>
              </a:ext>
            </a:extLst>
          </p:cNvPr>
          <p:cNvSpPr/>
          <p:nvPr/>
        </p:nvSpPr>
        <p:spPr>
          <a:xfrm>
            <a:off x="5206065" y="2594689"/>
            <a:ext cx="1686226" cy="275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Ira_reg_driver_bfm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64AFEB9-4C63-206C-3043-3A4CD561B62D}"/>
              </a:ext>
            </a:extLst>
          </p:cNvPr>
          <p:cNvSpPr/>
          <p:nvPr/>
        </p:nvSpPr>
        <p:spPr>
          <a:xfrm>
            <a:off x="3293583" y="3056531"/>
            <a:ext cx="1784268" cy="2759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Public_monitor_bfm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4BD2A2B-C938-847B-5067-FAEA800B2B13}"/>
              </a:ext>
            </a:extLst>
          </p:cNvPr>
          <p:cNvSpPr/>
          <p:nvPr/>
        </p:nvSpPr>
        <p:spPr>
          <a:xfrm>
            <a:off x="5206065" y="3056531"/>
            <a:ext cx="1784268" cy="2759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Ira_reg_monitor_bfm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7E81EAD-45F3-0960-5BAB-401869DB8F6D}"/>
              </a:ext>
            </a:extLst>
          </p:cNvPr>
          <p:cNvSpPr/>
          <p:nvPr/>
        </p:nvSpPr>
        <p:spPr>
          <a:xfrm>
            <a:off x="7239362" y="3062784"/>
            <a:ext cx="1846507" cy="275997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Ira_out_monitor_bfm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282DEC9-7BA3-CE08-D3D8-0FED32980E6F}"/>
              </a:ext>
            </a:extLst>
          </p:cNvPr>
          <p:cNvCxnSpPr>
            <a:cxnSpLocks/>
          </p:cNvCxnSpPr>
          <p:nvPr/>
        </p:nvCxnSpPr>
        <p:spPr>
          <a:xfrm>
            <a:off x="4118519" y="2440585"/>
            <a:ext cx="3463671" cy="0"/>
          </a:xfrm>
          <a:prstGeom prst="straightConnector1">
            <a:avLst/>
          </a:prstGeom>
          <a:ln>
            <a:solidFill>
              <a:srgbClr val="F6C6A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3A35A3A9-3CFD-E127-742C-CA48B4910F32}"/>
              </a:ext>
            </a:extLst>
          </p:cNvPr>
          <p:cNvCxnSpPr>
            <a:cxnSpLocks/>
          </p:cNvCxnSpPr>
          <p:nvPr/>
        </p:nvCxnSpPr>
        <p:spPr>
          <a:xfrm>
            <a:off x="7582190" y="2440585"/>
            <a:ext cx="0" cy="615946"/>
          </a:xfrm>
          <a:prstGeom prst="straightConnector1">
            <a:avLst/>
          </a:prstGeom>
          <a:ln>
            <a:solidFill>
              <a:srgbClr val="F6C6AD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94D5D89-E214-7C6D-E10B-315C360E718E}"/>
              </a:ext>
            </a:extLst>
          </p:cNvPr>
          <p:cNvCxnSpPr>
            <a:cxnSpLocks/>
          </p:cNvCxnSpPr>
          <p:nvPr/>
        </p:nvCxnSpPr>
        <p:spPr>
          <a:xfrm>
            <a:off x="6012888" y="2338985"/>
            <a:ext cx="1985862" cy="0"/>
          </a:xfrm>
          <a:prstGeom prst="straightConnector1">
            <a:avLst/>
          </a:prstGeom>
          <a:ln>
            <a:solidFill>
              <a:srgbClr val="F6C6A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7FC3A4E8-43DE-CCF3-DF7F-D3EDCB869C15}"/>
              </a:ext>
            </a:extLst>
          </p:cNvPr>
          <p:cNvCxnSpPr>
            <a:cxnSpLocks/>
          </p:cNvCxnSpPr>
          <p:nvPr/>
        </p:nvCxnSpPr>
        <p:spPr>
          <a:xfrm flipH="1">
            <a:off x="7985665" y="2334635"/>
            <a:ext cx="4259" cy="721896"/>
          </a:xfrm>
          <a:prstGeom prst="straightConnector1">
            <a:avLst/>
          </a:prstGeom>
          <a:ln>
            <a:solidFill>
              <a:srgbClr val="F6C6AD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2B930E4-0199-9E3E-B427-EF4480188FB1}"/>
              </a:ext>
            </a:extLst>
          </p:cNvPr>
          <p:cNvCxnSpPr>
            <a:cxnSpLocks/>
          </p:cNvCxnSpPr>
          <p:nvPr/>
        </p:nvCxnSpPr>
        <p:spPr>
          <a:xfrm>
            <a:off x="8405142" y="2224150"/>
            <a:ext cx="0" cy="832381"/>
          </a:xfrm>
          <a:prstGeom prst="straightConnector1">
            <a:avLst/>
          </a:prstGeom>
          <a:ln>
            <a:solidFill>
              <a:srgbClr val="F6C6AD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71863E6-5AA9-F74C-63C4-EE659D0DDCCA}"/>
              </a:ext>
            </a:extLst>
          </p:cNvPr>
          <p:cNvSpPr/>
          <p:nvPr/>
        </p:nvSpPr>
        <p:spPr>
          <a:xfrm>
            <a:off x="2013324" y="6173633"/>
            <a:ext cx="576477" cy="316265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bfm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6F65873-F260-74D4-3BAB-D8EE512726D1}"/>
              </a:ext>
            </a:extLst>
          </p:cNvPr>
          <p:cNvSpPr/>
          <p:nvPr/>
        </p:nvSpPr>
        <p:spPr>
          <a:xfrm>
            <a:off x="4534727" y="6161252"/>
            <a:ext cx="576477" cy="316265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bfm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ABB2712-E26A-1068-C478-458B6896938E}"/>
              </a:ext>
            </a:extLst>
          </p:cNvPr>
          <p:cNvSpPr/>
          <p:nvPr/>
        </p:nvSpPr>
        <p:spPr>
          <a:xfrm>
            <a:off x="7040484" y="6161003"/>
            <a:ext cx="576477" cy="316265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bfm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71092E-A06C-60D2-F398-C50AE23AF80D}"/>
              </a:ext>
            </a:extLst>
          </p:cNvPr>
          <p:cNvSpPr/>
          <p:nvPr/>
        </p:nvSpPr>
        <p:spPr>
          <a:xfrm>
            <a:off x="210255" y="5405412"/>
            <a:ext cx="1293964" cy="3270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/>
                </a:solidFill>
              </a:rPr>
              <a:t>connect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71F968-971E-BBB5-764E-E98474365616}"/>
              </a:ext>
            </a:extLst>
          </p:cNvPr>
          <p:cNvSpPr/>
          <p:nvPr/>
        </p:nvSpPr>
        <p:spPr>
          <a:xfrm>
            <a:off x="1822724" y="5717092"/>
            <a:ext cx="576477" cy="316265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00B050"/>
                </a:solidFill>
              </a:rPr>
              <a:t>bfm</a:t>
            </a:r>
            <a:endParaRPr lang="zh-TW" altLang="en-US" sz="1400">
              <a:solidFill>
                <a:srgbClr val="00B05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AF0A60-AD1A-250E-DADC-8DA9678D17AD}"/>
              </a:ext>
            </a:extLst>
          </p:cNvPr>
          <p:cNvSpPr/>
          <p:nvPr/>
        </p:nvSpPr>
        <p:spPr>
          <a:xfrm>
            <a:off x="4343238" y="5696892"/>
            <a:ext cx="576477" cy="316265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00B050"/>
                </a:solidFill>
              </a:rPr>
              <a:t>bfm</a:t>
            </a:r>
            <a:endParaRPr lang="zh-TW" altLang="en-US" sz="1400">
              <a:solidFill>
                <a:srgbClr val="00B05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C92BD0-A902-DFB1-05EC-24307A87C278}"/>
              </a:ext>
            </a:extLst>
          </p:cNvPr>
          <p:cNvSpPr/>
          <p:nvPr/>
        </p:nvSpPr>
        <p:spPr>
          <a:xfrm>
            <a:off x="244913" y="5780139"/>
            <a:ext cx="1293964" cy="3270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Bfm_bind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箭號: 左-右雙向 35">
            <a:extLst>
              <a:ext uri="{FF2B5EF4-FFF2-40B4-BE49-F238E27FC236}">
                <a16:creationId xmlns:a16="http://schemas.microsoft.com/office/drawing/2014/main" id="{4447D0C6-DA5D-40FD-5555-5757AF94570F}"/>
              </a:ext>
            </a:extLst>
          </p:cNvPr>
          <p:cNvSpPr/>
          <p:nvPr/>
        </p:nvSpPr>
        <p:spPr>
          <a:xfrm>
            <a:off x="495453" y="6113524"/>
            <a:ext cx="1043423" cy="120485"/>
          </a:xfrm>
          <a:prstGeom prst="leftRightArrow">
            <a:avLst>
              <a:gd name="adj1" fmla="val 50000"/>
              <a:gd name="adj2" fmla="val 91885"/>
            </a:avLst>
          </a:prstGeom>
          <a:solidFill>
            <a:srgbClr val="8ED97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左-右雙向 36">
            <a:extLst>
              <a:ext uri="{FF2B5EF4-FFF2-40B4-BE49-F238E27FC236}">
                <a16:creationId xmlns:a16="http://schemas.microsoft.com/office/drawing/2014/main" id="{362460C2-27EB-FA36-9E91-F359BC292321}"/>
              </a:ext>
            </a:extLst>
          </p:cNvPr>
          <p:cNvSpPr/>
          <p:nvPr/>
        </p:nvSpPr>
        <p:spPr>
          <a:xfrm>
            <a:off x="2576640" y="6275567"/>
            <a:ext cx="288416" cy="152400"/>
          </a:xfrm>
          <a:prstGeom prst="leftRightArrow">
            <a:avLst>
              <a:gd name="adj1" fmla="val 33955"/>
              <a:gd name="adj2" fmla="val 78828"/>
            </a:avLst>
          </a:prstGeom>
          <a:solidFill>
            <a:srgbClr val="8ED97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左-右雙向 38">
            <a:extLst>
              <a:ext uri="{FF2B5EF4-FFF2-40B4-BE49-F238E27FC236}">
                <a16:creationId xmlns:a16="http://schemas.microsoft.com/office/drawing/2014/main" id="{73D770A5-7A60-2114-014E-9D6222CA19CE}"/>
              </a:ext>
            </a:extLst>
          </p:cNvPr>
          <p:cNvSpPr/>
          <p:nvPr/>
        </p:nvSpPr>
        <p:spPr>
          <a:xfrm>
            <a:off x="2399285" y="5842777"/>
            <a:ext cx="288416" cy="120485"/>
          </a:xfrm>
          <a:prstGeom prst="leftRightArrow">
            <a:avLst>
              <a:gd name="adj1" fmla="val 33955"/>
              <a:gd name="adj2" fmla="val 78828"/>
            </a:avLst>
          </a:prstGeom>
          <a:solidFill>
            <a:srgbClr val="8ED97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左-右雙向 40">
            <a:extLst>
              <a:ext uri="{FF2B5EF4-FFF2-40B4-BE49-F238E27FC236}">
                <a16:creationId xmlns:a16="http://schemas.microsoft.com/office/drawing/2014/main" id="{7A65A904-9F29-AC5B-2FF1-ECA746BEF8F1}"/>
              </a:ext>
            </a:extLst>
          </p:cNvPr>
          <p:cNvSpPr/>
          <p:nvPr/>
        </p:nvSpPr>
        <p:spPr>
          <a:xfrm>
            <a:off x="4899602" y="5804357"/>
            <a:ext cx="288416" cy="120485"/>
          </a:xfrm>
          <a:prstGeom prst="leftRightArrow">
            <a:avLst>
              <a:gd name="adj1" fmla="val 33955"/>
              <a:gd name="adj2" fmla="val 78828"/>
            </a:avLst>
          </a:prstGeom>
          <a:solidFill>
            <a:srgbClr val="8ED97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左-右雙向 42">
            <a:extLst>
              <a:ext uri="{FF2B5EF4-FFF2-40B4-BE49-F238E27FC236}">
                <a16:creationId xmlns:a16="http://schemas.microsoft.com/office/drawing/2014/main" id="{F0D386A4-6145-53EE-917A-3221943B9284}"/>
              </a:ext>
            </a:extLst>
          </p:cNvPr>
          <p:cNvSpPr/>
          <p:nvPr/>
        </p:nvSpPr>
        <p:spPr>
          <a:xfrm>
            <a:off x="5104628" y="6254338"/>
            <a:ext cx="288416" cy="120485"/>
          </a:xfrm>
          <a:prstGeom prst="leftRightArrow">
            <a:avLst>
              <a:gd name="adj1" fmla="val 33955"/>
              <a:gd name="adj2" fmla="val 78828"/>
            </a:avLst>
          </a:prstGeom>
          <a:solidFill>
            <a:srgbClr val="8ED97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箭號: 左-右雙向 43">
            <a:extLst>
              <a:ext uri="{FF2B5EF4-FFF2-40B4-BE49-F238E27FC236}">
                <a16:creationId xmlns:a16="http://schemas.microsoft.com/office/drawing/2014/main" id="{36CFED65-7B8B-3F40-99A7-467A9D305DB9}"/>
              </a:ext>
            </a:extLst>
          </p:cNvPr>
          <p:cNvSpPr/>
          <p:nvPr/>
        </p:nvSpPr>
        <p:spPr>
          <a:xfrm>
            <a:off x="7622690" y="6246621"/>
            <a:ext cx="278991" cy="120486"/>
          </a:xfrm>
          <a:prstGeom prst="leftRightArrow">
            <a:avLst>
              <a:gd name="adj1" fmla="val 33955"/>
              <a:gd name="adj2" fmla="val 78828"/>
            </a:avLst>
          </a:prstGeom>
          <a:solidFill>
            <a:srgbClr val="8ED97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2BBB120-AD87-FCDB-9F01-DF9D3BB0595D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750159" y="4049636"/>
            <a:ext cx="0" cy="206663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AACD9E21-4E9A-34E4-9544-4F21663AE6DE}"/>
              </a:ext>
            </a:extLst>
          </p:cNvPr>
          <p:cNvCxnSpPr>
            <a:cxnSpLocks/>
          </p:cNvCxnSpPr>
          <p:nvPr/>
        </p:nvCxnSpPr>
        <p:spPr>
          <a:xfrm>
            <a:off x="4142068" y="1294350"/>
            <a:ext cx="2145743" cy="234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A3B85E52-5B48-918B-CC98-4E0AB0AD084B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4142068" y="1294350"/>
            <a:ext cx="0" cy="500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541A51F-5E34-C736-7D97-C67429C5B837}"/>
              </a:ext>
            </a:extLst>
          </p:cNvPr>
          <p:cNvCxnSpPr>
            <a:cxnSpLocks/>
          </p:cNvCxnSpPr>
          <p:nvPr/>
        </p:nvCxnSpPr>
        <p:spPr>
          <a:xfrm>
            <a:off x="6012888" y="1454744"/>
            <a:ext cx="0" cy="3520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A8B87E26-CC6D-127E-FD80-9BB5E74BAB23}"/>
              </a:ext>
            </a:extLst>
          </p:cNvPr>
          <p:cNvCxnSpPr>
            <a:cxnSpLocks/>
          </p:cNvCxnSpPr>
          <p:nvPr/>
        </p:nvCxnSpPr>
        <p:spPr>
          <a:xfrm>
            <a:off x="6012888" y="1454744"/>
            <a:ext cx="276409" cy="106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042499A0-F56E-456E-AA97-DF057A15BF90}"/>
              </a:ext>
            </a:extLst>
          </p:cNvPr>
          <p:cNvCxnSpPr>
            <a:cxnSpLocks/>
          </p:cNvCxnSpPr>
          <p:nvPr/>
        </p:nvCxnSpPr>
        <p:spPr>
          <a:xfrm>
            <a:off x="7191815" y="1454744"/>
            <a:ext cx="121332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D5166B5B-25E4-3E55-2999-6692ED511C55}"/>
              </a:ext>
            </a:extLst>
          </p:cNvPr>
          <p:cNvCxnSpPr>
            <a:cxnSpLocks/>
          </p:cNvCxnSpPr>
          <p:nvPr/>
        </p:nvCxnSpPr>
        <p:spPr>
          <a:xfrm>
            <a:off x="8405142" y="1454744"/>
            <a:ext cx="0" cy="3520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D0601B1E-5845-9F65-8CEA-49AB77B1CC54}"/>
              </a:ext>
            </a:extLst>
          </p:cNvPr>
          <p:cNvCxnSpPr>
            <a:cxnSpLocks/>
          </p:cNvCxnSpPr>
          <p:nvPr/>
        </p:nvCxnSpPr>
        <p:spPr>
          <a:xfrm flipV="1">
            <a:off x="514238" y="5713228"/>
            <a:ext cx="1024638" cy="10771"/>
          </a:xfrm>
          <a:prstGeom prst="straightConnector1">
            <a:avLst/>
          </a:prstGeom>
          <a:ln>
            <a:solidFill>
              <a:srgbClr val="F6C6AD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89706EB9-271D-521E-B320-120CD0FDCED8}"/>
              </a:ext>
            </a:extLst>
          </p:cNvPr>
          <p:cNvCxnSpPr>
            <a:cxnSpLocks/>
          </p:cNvCxnSpPr>
          <p:nvPr/>
        </p:nvCxnSpPr>
        <p:spPr>
          <a:xfrm>
            <a:off x="2348021" y="2732687"/>
            <a:ext cx="0" cy="2984405"/>
          </a:xfrm>
          <a:prstGeom prst="straightConnector1">
            <a:avLst/>
          </a:prstGeom>
          <a:ln>
            <a:solidFill>
              <a:srgbClr val="F6C6AD"/>
            </a:solidFill>
            <a:headEnd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6F8407D-053C-7777-1276-8CF0895C8374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2348021" y="2732687"/>
            <a:ext cx="945562" cy="1"/>
          </a:xfrm>
          <a:prstGeom prst="straightConnector1">
            <a:avLst/>
          </a:prstGeom>
          <a:ln>
            <a:solidFill>
              <a:srgbClr val="F6C6AD"/>
            </a:solidFill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1A2BE630-474E-68D2-51EF-B5A34279629D}"/>
              </a:ext>
            </a:extLst>
          </p:cNvPr>
          <p:cNvCxnSpPr>
            <a:cxnSpLocks/>
          </p:cNvCxnSpPr>
          <p:nvPr/>
        </p:nvCxnSpPr>
        <p:spPr>
          <a:xfrm>
            <a:off x="2531292" y="3199087"/>
            <a:ext cx="0" cy="2984405"/>
          </a:xfrm>
          <a:prstGeom prst="straightConnector1">
            <a:avLst/>
          </a:prstGeom>
          <a:ln>
            <a:solidFill>
              <a:srgbClr val="F6C6AD"/>
            </a:solidFill>
            <a:headEnd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D7159FC5-6453-9E0E-C481-CA7562700CA9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2523453" y="3191055"/>
            <a:ext cx="770130" cy="3475"/>
          </a:xfrm>
          <a:prstGeom prst="straightConnector1">
            <a:avLst/>
          </a:prstGeom>
          <a:ln>
            <a:solidFill>
              <a:srgbClr val="F6C6AD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2B7A926E-72BA-81D4-9731-5396D1B4AD27}"/>
              </a:ext>
            </a:extLst>
          </p:cNvPr>
          <p:cNvCxnSpPr>
            <a:cxnSpLocks/>
          </p:cNvCxnSpPr>
          <p:nvPr/>
        </p:nvCxnSpPr>
        <p:spPr>
          <a:xfrm flipH="1">
            <a:off x="4808029" y="2736720"/>
            <a:ext cx="396114" cy="3752"/>
          </a:xfrm>
          <a:prstGeom prst="straightConnector1">
            <a:avLst/>
          </a:prstGeom>
          <a:ln>
            <a:solidFill>
              <a:srgbClr val="F6C6AD"/>
            </a:solidFill>
            <a:headEnd type="triangle" w="lg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84941945-A78A-71AE-D05F-8D87D4D47150}"/>
              </a:ext>
            </a:extLst>
          </p:cNvPr>
          <p:cNvCxnSpPr>
            <a:cxnSpLocks/>
          </p:cNvCxnSpPr>
          <p:nvPr/>
        </p:nvCxnSpPr>
        <p:spPr>
          <a:xfrm>
            <a:off x="4800485" y="2712487"/>
            <a:ext cx="0" cy="2984405"/>
          </a:xfrm>
          <a:prstGeom prst="straightConnector1">
            <a:avLst/>
          </a:prstGeom>
          <a:ln>
            <a:solidFill>
              <a:srgbClr val="F6C6AD"/>
            </a:solidFill>
            <a:headEnd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FB12CFF3-B227-FEC2-C0C2-935472DB1734}"/>
              </a:ext>
            </a:extLst>
          </p:cNvPr>
          <p:cNvCxnSpPr>
            <a:cxnSpLocks/>
          </p:cNvCxnSpPr>
          <p:nvPr/>
        </p:nvCxnSpPr>
        <p:spPr>
          <a:xfrm flipH="1" flipV="1">
            <a:off x="4953277" y="3178957"/>
            <a:ext cx="256795" cy="9462"/>
          </a:xfrm>
          <a:prstGeom prst="straightConnector1">
            <a:avLst/>
          </a:prstGeom>
          <a:ln>
            <a:solidFill>
              <a:srgbClr val="F6C6AD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61D48DD4-AAB3-C6DE-3B3C-BC75D2DF0F31}"/>
              </a:ext>
            </a:extLst>
          </p:cNvPr>
          <p:cNvCxnSpPr>
            <a:cxnSpLocks/>
          </p:cNvCxnSpPr>
          <p:nvPr/>
        </p:nvCxnSpPr>
        <p:spPr>
          <a:xfrm>
            <a:off x="4955014" y="3189228"/>
            <a:ext cx="0" cy="2984405"/>
          </a:xfrm>
          <a:prstGeom prst="straightConnector1">
            <a:avLst/>
          </a:prstGeom>
          <a:ln>
            <a:solidFill>
              <a:srgbClr val="F6C6AD"/>
            </a:solidFill>
            <a:headEnd w="lg" len="lg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2DF064D8-E31A-B958-527F-AE4A7DCA6D02}"/>
              </a:ext>
            </a:extLst>
          </p:cNvPr>
          <p:cNvCxnSpPr>
            <a:cxnSpLocks/>
          </p:cNvCxnSpPr>
          <p:nvPr/>
        </p:nvCxnSpPr>
        <p:spPr>
          <a:xfrm>
            <a:off x="7446352" y="3347360"/>
            <a:ext cx="0" cy="2813643"/>
          </a:xfrm>
          <a:prstGeom prst="straightConnector1">
            <a:avLst/>
          </a:prstGeom>
          <a:ln>
            <a:solidFill>
              <a:srgbClr val="F6C6AD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8FA8D40A-F4B2-BB44-DADE-CD4DE0166159}"/>
              </a:ext>
            </a:extLst>
          </p:cNvPr>
          <p:cNvCxnSpPr>
            <a:cxnSpLocks/>
          </p:cNvCxnSpPr>
          <p:nvPr/>
        </p:nvCxnSpPr>
        <p:spPr>
          <a:xfrm>
            <a:off x="4118519" y="2515540"/>
            <a:ext cx="0" cy="536051"/>
          </a:xfrm>
          <a:prstGeom prst="straightConnector1">
            <a:avLst/>
          </a:prstGeom>
          <a:ln>
            <a:solidFill>
              <a:srgbClr val="F6C6AD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7023A8BB-759C-C33A-F3F8-5400BF5E454B}"/>
              </a:ext>
            </a:extLst>
          </p:cNvPr>
          <p:cNvCxnSpPr>
            <a:cxnSpLocks/>
          </p:cNvCxnSpPr>
          <p:nvPr/>
        </p:nvCxnSpPr>
        <p:spPr>
          <a:xfrm>
            <a:off x="6012888" y="2526733"/>
            <a:ext cx="0" cy="536051"/>
          </a:xfrm>
          <a:prstGeom prst="straightConnector1">
            <a:avLst/>
          </a:prstGeom>
          <a:ln>
            <a:solidFill>
              <a:srgbClr val="F6C6AD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9F007204-3BAF-BEF8-4891-1D6EABA6D485}"/>
              </a:ext>
            </a:extLst>
          </p:cNvPr>
          <p:cNvSpPr/>
          <p:nvPr/>
        </p:nvSpPr>
        <p:spPr>
          <a:xfrm>
            <a:off x="346912" y="3810001"/>
            <a:ext cx="1292767" cy="26445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E8C1901-04EC-86ED-6B08-7B1DE1A34A96}"/>
              </a:ext>
            </a:extLst>
          </p:cNvPr>
          <p:cNvSpPr/>
          <p:nvPr/>
        </p:nvSpPr>
        <p:spPr>
          <a:xfrm>
            <a:off x="427966" y="4021602"/>
            <a:ext cx="1081245" cy="3250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component</a:t>
            </a:r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ECCA1D8-EABD-3DF8-6085-700949AD6C65}"/>
              </a:ext>
            </a:extLst>
          </p:cNvPr>
          <p:cNvSpPr/>
          <p:nvPr/>
        </p:nvSpPr>
        <p:spPr>
          <a:xfrm>
            <a:off x="444435" y="4440623"/>
            <a:ext cx="1081245" cy="32731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interface</a:t>
            </a:r>
            <a:endParaRPr lang="zh-TW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55DF9-05F2-1067-4650-924977260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C3828-C723-587E-BAF4-29249A8CD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78" y="400051"/>
            <a:ext cx="10515600" cy="1406715"/>
          </a:xfrm>
        </p:spPr>
        <p:txBody>
          <a:bodyPr>
            <a:normAutofit/>
          </a:bodyPr>
          <a:lstStyle/>
          <a:p>
            <a:r>
              <a:rPr lang="en-US" altLang="zh-TW" sz="1400"/>
              <a:t>Configuration</a:t>
            </a:r>
            <a:r>
              <a:rPr lang="zh-TW" altLang="en-US" sz="1400"/>
              <a:t> 的目的</a:t>
            </a:r>
            <a:r>
              <a:rPr lang="en-US" altLang="zh-TW" sz="1400"/>
              <a:t>: 1. </a:t>
            </a:r>
            <a:r>
              <a:rPr lang="zh-TW" altLang="en-US" sz="1400"/>
              <a:t>提供像是 </a:t>
            </a:r>
            <a:r>
              <a:rPr lang="en-US" altLang="zh-TW" sz="1400"/>
              <a:t>is_active </a:t>
            </a:r>
            <a:r>
              <a:rPr lang="zh-TW" altLang="en-US" sz="1400"/>
              <a:t>之類的資訊 </a:t>
            </a:r>
            <a:r>
              <a:rPr lang="en-US" altLang="zh-TW" sz="1400"/>
              <a:t>2. </a:t>
            </a:r>
            <a:r>
              <a:rPr lang="zh-TW" altLang="en-US" sz="1400"/>
              <a:t>提供 </a:t>
            </a:r>
            <a:r>
              <a:rPr lang="en-US" altLang="zh-TW" sz="1400"/>
              <a:t>sequencer</a:t>
            </a:r>
            <a:r>
              <a:rPr lang="zh-TW" altLang="en-US" sz="1400"/>
              <a:t> 的位址，連接到</a:t>
            </a:r>
            <a:r>
              <a:rPr lang="en-US" altLang="zh-TW" sz="1400"/>
              <a:t>agent </a:t>
            </a:r>
            <a:r>
              <a:rPr lang="zh-TW" altLang="en-US" sz="1400"/>
              <a:t>底下的 </a:t>
            </a:r>
            <a:r>
              <a:rPr lang="en-US" altLang="zh-TW" sz="1400"/>
              <a:t>sequencer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3204F2-14FB-B100-7C0C-D1FBF86868D1}"/>
              </a:ext>
            </a:extLst>
          </p:cNvPr>
          <p:cNvSpPr/>
          <p:nvPr/>
        </p:nvSpPr>
        <p:spPr>
          <a:xfrm>
            <a:off x="6423921" y="5239162"/>
            <a:ext cx="1574029" cy="3375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Public_agent_seq</a:t>
            </a:r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BE945C-E1A4-87DB-8B6D-CFC47E78FCA7}"/>
              </a:ext>
            </a:extLst>
          </p:cNvPr>
          <p:cNvSpPr/>
          <p:nvPr/>
        </p:nvSpPr>
        <p:spPr>
          <a:xfrm>
            <a:off x="6227966" y="4134726"/>
            <a:ext cx="1292767" cy="33751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Public_config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C5DFC9-70D5-E4EA-F748-DDA308DED0BF}"/>
              </a:ext>
            </a:extLst>
          </p:cNvPr>
          <p:cNvSpPr/>
          <p:nvPr/>
        </p:nvSpPr>
        <p:spPr>
          <a:xfrm>
            <a:off x="7420137" y="3214126"/>
            <a:ext cx="1348192" cy="337514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FFC000"/>
                </a:solidFill>
              </a:rPr>
              <a:t>Top_level_seq</a:t>
            </a:r>
            <a:endParaRPr lang="zh-TW" altLang="en-US" sz="1400">
              <a:solidFill>
                <a:srgbClr val="FFC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C3264A-C9AC-A44C-D7D6-8BFAC6CE24FD}"/>
              </a:ext>
            </a:extLst>
          </p:cNvPr>
          <p:cNvSpPr/>
          <p:nvPr/>
        </p:nvSpPr>
        <p:spPr>
          <a:xfrm>
            <a:off x="8081946" y="5239162"/>
            <a:ext cx="1574029" cy="3375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ira_reg_agent_seq</a:t>
            </a:r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3C365C-6080-661D-AC3E-B8C9955A3240}"/>
              </a:ext>
            </a:extLst>
          </p:cNvPr>
          <p:cNvSpPr/>
          <p:nvPr/>
        </p:nvSpPr>
        <p:spPr>
          <a:xfrm>
            <a:off x="6312122" y="4694345"/>
            <a:ext cx="1172698" cy="337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Public_seqr</a:t>
            </a:r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54FD9D-D3C2-57A1-4F45-F636BB094C67}"/>
              </a:ext>
            </a:extLst>
          </p:cNvPr>
          <p:cNvSpPr/>
          <p:nvPr/>
        </p:nvSpPr>
        <p:spPr>
          <a:xfrm>
            <a:off x="8526816" y="4713721"/>
            <a:ext cx="1123288" cy="337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ira_reg_seqr</a:t>
            </a:r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F66640-DD5C-02A2-C83A-EE4CEC3F7082}"/>
              </a:ext>
            </a:extLst>
          </p:cNvPr>
          <p:cNvSpPr/>
          <p:nvPr/>
        </p:nvSpPr>
        <p:spPr>
          <a:xfrm>
            <a:off x="8357337" y="4135895"/>
            <a:ext cx="1292767" cy="33751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Ira_reg_config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75B06BA-0A36-602D-971C-F98F94EEFFC4}"/>
              </a:ext>
            </a:extLst>
          </p:cNvPr>
          <p:cNvCxnSpPr>
            <a:cxnSpLocks/>
          </p:cNvCxnSpPr>
          <p:nvPr/>
        </p:nvCxnSpPr>
        <p:spPr>
          <a:xfrm>
            <a:off x="7334729" y="4465347"/>
            <a:ext cx="0" cy="22899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BB7478-AA9D-D9F3-05B7-F688F6B132E8}"/>
              </a:ext>
            </a:extLst>
          </p:cNvPr>
          <p:cNvCxnSpPr>
            <a:cxnSpLocks/>
          </p:cNvCxnSpPr>
          <p:nvPr/>
        </p:nvCxnSpPr>
        <p:spPr>
          <a:xfrm>
            <a:off x="8559229" y="4484723"/>
            <a:ext cx="0" cy="22899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FFE9150-240C-B04F-FA2A-68905229E4F4}"/>
              </a:ext>
            </a:extLst>
          </p:cNvPr>
          <p:cNvCxnSpPr>
            <a:cxnSpLocks/>
          </p:cNvCxnSpPr>
          <p:nvPr/>
        </p:nvCxnSpPr>
        <p:spPr>
          <a:xfrm>
            <a:off x="8205055" y="3541090"/>
            <a:ext cx="0" cy="168752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D1CC053C-0779-D8C6-B340-BD9E1807DFFF}"/>
              </a:ext>
            </a:extLst>
          </p:cNvPr>
          <p:cNvCxnSpPr>
            <a:cxnSpLocks/>
          </p:cNvCxnSpPr>
          <p:nvPr/>
        </p:nvCxnSpPr>
        <p:spPr>
          <a:xfrm>
            <a:off x="7828425" y="3551640"/>
            <a:ext cx="0" cy="168752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0FBBE68A-D63E-0C46-ADEB-A8AC3714C044}"/>
              </a:ext>
            </a:extLst>
          </p:cNvPr>
          <p:cNvCxnSpPr>
            <a:cxnSpLocks/>
          </p:cNvCxnSpPr>
          <p:nvPr/>
        </p:nvCxnSpPr>
        <p:spPr>
          <a:xfrm>
            <a:off x="7461739" y="3551640"/>
            <a:ext cx="0" cy="58308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0E8C42D1-80C4-868E-134E-68CE3B315C5D}"/>
              </a:ext>
            </a:extLst>
          </p:cNvPr>
          <p:cNvCxnSpPr>
            <a:cxnSpLocks/>
          </p:cNvCxnSpPr>
          <p:nvPr/>
        </p:nvCxnSpPr>
        <p:spPr>
          <a:xfrm>
            <a:off x="8416927" y="3558069"/>
            <a:ext cx="0" cy="58308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02F9A905-28AF-321F-ABF5-A5F3AD9BFB3D}"/>
              </a:ext>
            </a:extLst>
          </p:cNvPr>
          <p:cNvSpPr/>
          <p:nvPr/>
        </p:nvSpPr>
        <p:spPr>
          <a:xfrm>
            <a:off x="1630785" y="2465424"/>
            <a:ext cx="1449517" cy="504706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Ira_base_test</a:t>
            </a:r>
          </a:p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(test_top)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76AAC20-CC88-E8C4-54F3-414199B6334A}"/>
              </a:ext>
            </a:extLst>
          </p:cNvPr>
          <p:cNvSpPr/>
          <p:nvPr/>
        </p:nvSpPr>
        <p:spPr>
          <a:xfrm>
            <a:off x="1619050" y="3273338"/>
            <a:ext cx="1449517" cy="411752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FFC000"/>
                </a:solidFill>
              </a:rPr>
              <a:t>Ira_environment</a:t>
            </a:r>
            <a:endParaRPr lang="zh-TW" altLang="en-US" sz="1400">
              <a:solidFill>
                <a:srgbClr val="FFC000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B5310D6-42EB-EB07-C47A-EBDC0E11E7C5}"/>
              </a:ext>
            </a:extLst>
          </p:cNvPr>
          <p:cNvSpPr/>
          <p:nvPr/>
        </p:nvSpPr>
        <p:spPr>
          <a:xfrm>
            <a:off x="458706" y="4214659"/>
            <a:ext cx="1293964" cy="32703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Public_agent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16D825C-0D0A-CF2F-8193-2A9AD9D9C003}"/>
              </a:ext>
            </a:extLst>
          </p:cNvPr>
          <p:cNvSpPr/>
          <p:nvPr/>
        </p:nvSpPr>
        <p:spPr>
          <a:xfrm>
            <a:off x="2025213" y="4211467"/>
            <a:ext cx="1293964" cy="32703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Ira_reg_agent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027A28F-0679-06B0-8BF7-8538047D1AFD}"/>
              </a:ext>
            </a:extLst>
          </p:cNvPr>
          <p:cNvSpPr/>
          <p:nvPr/>
        </p:nvSpPr>
        <p:spPr>
          <a:xfrm>
            <a:off x="3758439" y="4212376"/>
            <a:ext cx="1293964" cy="32703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Ira_out_agent</a:t>
            </a:r>
            <a:endParaRPr lang="zh-TW" altLang="en-US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4493677-D90A-1925-B1A8-482986ABECEC}"/>
              </a:ext>
            </a:extLst>
          </p:cNvPr>
          <p:cNvSpPr/>
          <p:nvPr/>
        </p:nvSpPr>
        <p:spPr>
          <a:xfrm>
            <a:off x="281518" y="4723507"/>
            <a:ext cx="1210495" cy="3375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00B050"/>
                </a:solidFill>
              </a:rPr>
              <a:t>Public_driver</a:t>
            </a:r>
            <a:endParaRPr lang="zh-TW" altLang="en-US" sz="1400">
              <a:solidFill>
                <a:srgbClr val="00B05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95EAE73-E379-7B2A-39BE-F48FC3D05BF3}"/>
              </a:ext>
            </a:extLst>
          </p:cNvPr>
          <p:cNvSpPr/>
          <p:nvPr/>
        </p:nvSpPr>
        <p:spPr>
          <a:xfrm>
            <a:off x="1837480" y="4717123"/>
            <a:ext cx="1293964" cy="337514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00B050"/>
                </a:solidFill>
              </a:rPr>
              <a:t>Ira_reg_driver</a:t>
            </a:r>
            <a:endParaRPr lang="zh-TW" altLang="en-US" sz="1400">
              <a:solidFill>
                <a:srgbClr val="00B05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58041F0-D03D-CB8A-86A5-9BCA05EAB09F}"/>
              </a:ext>
            </a:extLst>
          </p:cNvPr>
          <p:cNvSpPr/>
          <p:nvPr/>
        </p:nvSpPr>
        <p:spPr>
          <a:xfrm>
            <a:off x="2025213" y="5169423"/>
            <a:ext cx="1416492" cy="337514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Ira_reg_monitor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727C23D-A650-8564-F59F-5862E0BF6E13}"/>
              </a:ext>
            </a:extLst>
          </p:cNvPr>
          <p:cNvSpPr/>
          <p:nvPr/>
        </p:nvSpPr>
        <p:spPr>
          <a:xfrm>
            <a:off x="3647039" y="5170332"/>
            <a:ext cx="1433719" cy="337514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Ira_out_monitor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A1BC5C3-D86B-4526-BDDA-DF22ACD17AF5}"/>
              </a:ext>
            </a:extLst>
          </p:cNvPr>
          <p:cNvSpPr/>
          <p:nvPr/>
        </p:nvSpPr>
        <p:spPr>
          <a:xfrm>
            <a:off x="458706" y="5169423"/>
            <a:ext cx="1361173" cy="337514"/>
          </a:xfrm>
          <a:prstGeom prst="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Public_monitor</a:t>
            </a:r>
            <a:endParaRPr lang="zh-TW" altLang="en-US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DA5739F4-A6A1-0A14-3C40-4F08F06C0DB0}"/>
              </a:ext>
            </a:extLst>
          </p:cNvPr>
          <p:cNvCxnSpPr>
            <a:cxnSpLocks/>
          </p:cNvCxnSpPr>
          <p:nvPr/>
        </p:nvCxnSpPr>
        <p:spPr>
          <a:xfrm>
            <a:off x="1619050" y="4538503"/>
            <a:ext cx="0" cy="63092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04D66D76-2864-93D7-D661-F3C66F742EDA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1528887" y="3685090"/>
            <a:ext cx="814922" cy="5038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0DD7F4EB-158E-FA97-7AAD-55B70F092D00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2343809" y="3685090"/>
            <a:ext cx="368193" cy="5458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9BCEA0FB-C015-16CA-3557-EB5E17388B90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>
            <a:off x="2343809" y="3685090"/>
            <a:ext cx="2061612" cy="52728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44D04A4E-7306-9267-3709-51551E898D0E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1105688" y="4541695"/>
            <a:ext cx="0" cy="1754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67161292-7DFB-9C92-74D5-643EDDBF9D5A}"/>
              </a:ext>
            </a:extLst>
          </p:cNvPr>
          <p:cNvCxnSpPr>
            <a:cxnSpLocks/>
          </p:cNvCxnSpPr>
          <p:nvPr/>
        </p:nvCxnSpPr>
        <p:spPr>
          <a:xfrm>
            <a:off x="2613960" y="4538503"/>
            <a:ext cx="0" cy="1754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2706D47A-9429-9422-D815-B6120D715B3B}"/>
              </a:ext>
            </a:extLst>
          </p:cNvPr>
          <p:cNvSpPr/>
          <p:nvPr/>
        </p:nvSpPr>
        <p:spPr>
          <a:xfrm>
            <a:off x="3647039" y="2507110"/>
            <a:ext cx="901137" cy="421334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DUT</a:t>
            </a:r>
            <a:endParaRPr lang="zh-TW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3653DD1D-A21B-70C4-4ED0-EF9375483DBC}"/>
              </a:ext>
            </a:extLst>
          </p:cNvPr>
          <p:cNvCxnSpPr>
            <a:cxnSpLocks/>
          </p:cNvCxnSpPr>
          <p:nvPr/>
        </p:nvCxnSpPr>
        <p:spPr>
          <a:xfrm>
            <a:off x="3205614" y="4538503"/>
            <a:ext cx="0" cy="63092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D139721D-DB74-774D-D334-48993CF30F64}"/>
              </a:ext>
            </a:extLst>
          </p:cNvPr>
          <p:cNvCxnSpPr>
            <a:cxnSpLocks/>
          </p:cNvCxnSpPr>
          <p:nvPr/>
        </p:nvCxnSpPr>
        <p:spPr>
          <a:xfrm>
            <a:off x="4917306" y="4538503"/>
            <a:ext cx="0" cy="63092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B154C849-ABA4-854E-DAEE-1FF065D0BFE9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2355543" y="2970130"/>
            <a:ext cx="1" cy="3065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10EEE73E-F33E-A6D2-DF1E-BE969E4974B1}"/>
              </a:ext>
            </a:extLst>
          </p:cNvPr>
          <p:cNvCxnSpPr>
            <a:cxnSpLocks/>
          </p:cNvCxnSpPr>
          <p:nvPr/>
        </p:nvCxnSpPr>
        <p:spPr>
          <a:xfrm flipH="1">
            <a:off x="2344081" y="2276280"/>
            <a:ext cx="527840" cy="19651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C47FAC37-BA36-DF35-C060-4F4057877EB2}"/>
              </a:ext>
            </a:extLst>
          </p:cNvPr>
          <p:cNvSpPr/>
          <p:nvPr/>
        </p:nvSpPr>
        <p:spPr>
          <a:xfrm>
            <a:off x="2672195" y="1874836"/>
            <a:ext cx="1086244" cy="4014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rgbClr val="FF0000"/>
                </a:solidFill>
              </a:rPr>
              <a:t>testbench</a:t>
            </a:r>
            <a:endParaRPr lang="zh-TW" altLang="en-US" sz="1400">
              <a:solidFill>
                <a:srgbClr val="FF0000"/>
              </a:solidFill>
            </a:endParaRPr>
          </a:p>
        </p:txBody>
      </p: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208E70C2-4C90-A45B-4E70-EB04B22BF9AF}"/>
              </a:ext>
            </a:extLst>
          </p:cNvPr>
          <p:cNvCxnSpPr>
            <a:cxnSpLocks/>
          </p:cNvCxnSpPr>
          <p:nvPr/>
        </p:nvCxnSpPr>
        <p:spPr>
          <a:xfrm>
            <a:off x="3601410" y="2276280"/>
            <a:ext cx="417384" cy="21373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1E57492C-452A-8A12-3754-C2BAED0C5622}"/>
              </a:ext>
            </a:extLst>
          </p:cNvPr>
          <p:cNvCxnSpPr>
            <a:cxnSpLocks/>
          </p:cNvCxnSpPr>
          <p:nvPr/>
        </p:nvCxnSpPr>
        <p:spPr>
          <a:xfrm>
            <a:off x="8104914" y="3030289"/>
            <a:ext cx="0" cy="19378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7E6A7BDE-AA5F-177C-2A01-B5B4817C86F8}"/>
              </a:ext>
            </a:extLst>
          </p:cNvPr>
          <p:cNvCxnSpPr>
            <a:cxnSpLocks/>
          </p:cNvCxnSpPr>
          <p:nvPr/>
        </p:nvCxnSpPr>
        <p:spPr>
          <a:xfrm>
            <a:off x="2368700" y="3030289"/>
            <a:ext cx="573621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7C480FED-7BA6-1518-3CD4-A172F2E5D3E4}"/>
              </a:ext>
            </a:extLst>
          </p:cNvPr>
          <p:cNvSpPr/>
          <p:nvPr/>
        </p:nvSpPr>
        <p:spPr>
          <a:xfrm>
            <a:off x="10041153" y="4705659"/>
            <a:ext cx="1123288" cy="337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ira_reg_seqr</a:t>
            </a:r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6F34E11A-BF09-17BD-38D2-D30B9E1577B2}"/>
              </a:ext>
            </a:extLst>
          </p:cNvPr>
          <p:cNvSpPr/>
          <p:nvPr/>
        </p:nvSpPr>
        <p:spPr>
          <a:xfrm>
            <a:off x="9871674" y="4127833"/>
            <a:ext cx="1292767" cy="337514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Ira_reg_config</a:t>
            </a: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97CBB713-2EC9-D0F2-B9A2-70F219DB0C0A}"/>
              </a:ext>
            </a:extLst>
          </p:cNvPr>
          <p:cNvCxnSpPr>
            <a:cxnSpLocks/>
          </p:cNvCxnSpPr>
          <p:nvPr/>
        </p:nvCxnSpPr>
        <p:spPr>
          <a:xfrm>
            <a:off x="10073566" y="4476661"/>
            <a:ext cx="0" cy="22899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74B9D0B8-48C8-1559-581B-6A63403C39D3}"/>
              </a:ext>
            </a:extLst>
          </p:cNvPr>
          <p:cNvCxnSpPr>
            <a:cxnSpLocks/>
          </p:cNvCxnSpPr>
          <p:nvPr/>
        </p:nvCxnSpPr>
        <p:spPr>
          <a:xfrm>
            <a:off x="9931264" y="3757798"/>
            <a:ext cx="0" cy="375295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EE2F625F-B9E8-C7F4-D6DC-41A9FB3EDA0F}"/>
              </a:ext>
            </a:extLst>
          </p:cNvPr>
          <p:cNvCxnSpPr>
            <a:cxnSpLocks/>
          </p:cNvCxnSpPr>
          <p:nvPr/>
        </p:nvCxnSpPr>
        <p:spPr>
          <a:xfrm>
            <a:off x="8559229" y="3558069"/>
            <a:ext cx="0" cy="211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EDFED9B4-C9B0-A37C-C2F6-115B5CFC1D20}"/>
              </a:ext>
            </a:extLst>
          </p:cNvPr>
          <p:cNvCxnSpPr>
            <a:cxnSpLocks/>
          </p:cNvCxnSpPr>
          <p:nvPr/>
        </p:nvCxnSpPr>
        <p:spPr>
          <a:xfrm flipH="1">
            <a:off x="8559229" y="3757798"/>
            <a:ext cx="1372035" cy="113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7AF19E6F-CCF8-98C4-5D02-EBA8C5E2BCF9}"/>
              </a:ext>
            </a:extLst>
          </p:cNvPr>
          <p:cNvSpPr/>
          <p:nvPr/>
        </p:nvSpPr>
        <p:spPr>
          <a:xfrm>
            <a:off x="340814" y="4704121"/>
            <a:ext cx="527101" cy="283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seqr</a:t>
            </a:r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78D5DBF-3265-D8A7-8670-33CE7F7D6620}"/>
              </a:ext>
            </a:extLst>
          </p:cNvPr>
          <p:cNvSpPr/>
          <p:nvPr/>
        </p:nvSpPr>
        <p:spPr>
          <a:xfrm>
            <a:off x="1908050" y="4694345"/>
            <a:ext cx="527101" cy="283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seqr</a:t>
            </a:r>
            <a:endParaRPr lang="zh-TW" altLang="en-US" sz="140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FC9B7A4E-22AB-46FE-34BA-304A4FE26C42}"/>
              </a:ext>
            </a:extLst>
          </p:cNvPr>
          <p:cNvSpPr/>
          <p:nvPr/>
        </p:nvSpPr>
        <p:spPr>
          <a:xfrm>
            <a:off x="3666905" y="4724754"/>
            <a:ext cx="527101" cy="283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seqr</a:t>
            </a:r>
            <a:endParaRPr lang="zh-TW" altLang="en-US" sz="1400">
              <a:solidFill>
                <a:schemeClr val="tx1"/>
              </a:solidFill>
            </a:endParaRPr>
          </a:p>
        </p:txBody>
      </p: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AAAC7A37-0B11-3C63-F9E8-2EC0E6A93B94}"/>
              </a:ext>
            </a:extLst>
          </p:cNvPr>
          <p:cNvCxnSpPr>
            <a:cxnSpLocks/>
          </p:cNvCxnSpPr>
          <p:nvPr/>
        </p:nvCxnSpPr>
        <p:spPr>
          <a:xfrm>
            <a:off x="602612" y="4544577"/>
            <a:ext cx="0" cy="1754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102ADCD7-48F3-38B7-C87F-0FCBEBBF06D6}"/>
              </a:ext>
            </a:extLst>
          </p:cNvPr>
          <p:cNvCxnSpPr>
            <a:cxnSpLocks/>
          </p:cNvCxnSpPr>
          <p:nvPr/>
        </p:nvCxnSpPr>
        <p:spPr>
          <a:xfrm>
            <a:off x="2171600" y="4541168"/>
            <a:ext cx="0" cy="1754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43798B00-4422-D1C0-2734-32E707D5FECB}"/>
              </a:ext>
            </a:extLst>
          </p:cNvPr>
          <p:cNvCxnSpPr>
            <a:cxnSpLocks/>
          </p:cNvCxnSpPr>
          <p:nvPr/>
        </p:nvCxnSpPr>
        <p:spPr>
          <a:xfrm>
            <a:off x="3951428" y="4537160"/>
            <a:ext cx="0" cy="17542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手繪多邊形: 圖案 184">
            <a:extLst>
              <a:ext uri="{FF2B5EF4-FFF2-40B4-BE49-F238E27FC236}">
                <a16:creationId xmlns:a16="http://schemas.microsoft.com/office/drawing/2014/main" id="{10C08285-D473-8D73-CA7F-615C4A79A0E6}"/>
              </a:ext>
            </a:extLst>
          </p:cNvPr>
          <p:cNvSpPr/>
          <p:nvPr/>
        </p:nvSpPr>
        <p:spPr>
          <a:xfrm>
            <a:off x="541867" y="4986867"/>
            <a:ext cx="5794678" cy="1248833"/>
          </a:xfrm>
          <a:custGeom>
            <a:avLst/>
            <a:gdLst>
              <a:gd name="connsiteX0" fmla="*/ 0 w 6324600"/>
              <a:gd name="connsiteY0" fmla="*/ 0 h 1481684"/>
              <a:gd name="connsiteX1" fmla="*/ 2895600 w 6324600"/>
              <a:gd name="connsiteY1" fmla="*/ 1481666 h 1481684"/>
              <a:gd name="connsiteX2" fmla="*/ 6324600 w 6324600"/>
              <a:gd name="connsiteY2" fmla="*/ 25400 h 148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600" h="1481684">
                <a:moveTo>
                  <a:pt x="0" y="0"/>
                </a:moveTo>
                <a:cubicBezTo>
                  <a:pt x="920750" y="738716"/>
                  <a:pt x="1841500" y="1477433"/>
                  <a:pt x="2895600" y="1481666"/>
                </a:cubicBezTo>
                <a:cubicBezTo>
                  <a:pt x="3949700" y="1485899"/>
                  <a:pt x="5137150" y="755649"/>
                  <a:pt x="6324600" y="25400"/>
                </a:cubicBezTo>
              </a:path>
            </a:pathLst>
          </a:custGeom>
          <a:noFill/>
          <a:ln w="28575">
            <a:solidFill>
              <a:srgbClr val="F6C6AD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手繪多邊形: 圖案 185">
            <a:extLst>
              <a:ext uri="{FF2B5EF4-FFF2-40B4-BE49-F238E27FC236}">
                <a16:creationId xmlns:a16="http://schemas.microsoft.com/office/drawing/2014/main" id="{F00E2813-2995-7851-8642-ED6248A20561}"/>
              </a:ext>
            </a:extLst>
          </p:cNvPr>
          <p:cNvSpPr/>
          <p:nvPr/>
        </p:nvSpPr>
        <p:spPr>
          <a:xfrm>
            <a:off x="2122118" y="4986867"/>
            <a:ext cx="6404698" cy="1110865"/>
          </a:xfrm>
          <a:custGeom>
            <a:avLst/>
            <a:gdLst>
              <a:gd name="connsiteX0" fmla="*/ 0 w 6324600"/>
              <a:gd name="connsiteY0" fmla="*/ 0 h 1481684"/>
              <a:gd name="connsiteX1" fmla="*/ 2895600 w 6324600"/>
              <a:gd name="connsiteY1" fmla="*/ 1481666 h 1481684"/>
              <a:gd name="connsiteX2" fmla="*/ 6324600 w 6324600"/>
              <a:gd name="connsiteY2" fmla="*/ 25400 h 148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4600" h="1481684">
                <a:moveTo>
                  <a:pt x="0" y="0"/>
                </a:moveTo>
                <a:cubicBezTo>
                  <a:pt x="920750" y="738716"/>
                  <a:pt x="1841500" y="1477433"/>
                  <a:pt x="2895600" y="1481666"/>
                </a:cubicBezTo>
                <a:cubicBezTo>
                  <a:pt x="3949700" y="1485899"/>
                  <a:pt x="5137150" y="755649"/>
                  <a:pt x="6324600" y="25400"/>
                </a:cubicBezTo>
              </a:path>
            </a:pathLst>
          </a:custGeom>
          <a:noFill/>
          <a:ln w="28575">
            <a:solidFill>
              <a:srgbClr val="F6C6AD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5C94BAFB-BF2E-965F-B974-615494E1AE87}"/>
              </a:ext>
            </a:extLst>
          </p:cNvPr>
          <p:cNvSpPr/>
          <p:nvPr/>
        </p:nvSpPr>
        <p:spPr>
          <a:xfrm>
            <a:off x="933224" y="5767717"/>
            <a:ext cx="1682874" cy="2850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Is_active==ACTIVE</a:t>
            </a:r>
            <a:endParaRPr lang="zh-TW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DDD38A2A-846A-E406-82DA-1EAC15B0477E}"/>
              </a:ext>
            </a:extLst>
          </p:cNvPr>
          <p:cNvSpPr/>
          <p:nvPr/>
        </p:nvSpPr>
        <p:spPr>
          <a:xfrm>
            <a:off x="2647361" y="5663872"/>
            <a:ext cx="1682874" cy="2850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Is_active==ACTIVE</a:t>
            </a:r>
            <a:endParaRPr lang="zh-TW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D330C-012F-9C45-65FC-15CE3E6B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7B091-717A-EBBB-0395-4B9B88C2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Code Coverage</a:t>
            </a:r>
            <a:r>
              <a:rPr lang="zh-TW" altLang="en-US" sz="2000"/>
              <a:t> </a:t>
            </a:r>
            <a:r>
              <a:rPr lang="en-US" altLang="zh-TW" sz="1600"/>
              <a:t>(Block/Statement/Expression/Toggle Coverage)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600"/>
              <a:t>It helps to identify untested or under-tested parts of the design.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TW" sz="1600"/>
              <a:t>It does not take into account the design's </a:t>
            </a:r>
            <a:r>
              <a:rPr lang="en-US" altLang="zh-TW" sz="1600" b="1"/>
              <a:t>corner cases and error handling</a:t>
            </a:r>
            <a:r>
              <a:rPr lang="en-US" altLang="zh-TW" sz="1600"/>
              <a:t>.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TW" sz="1600"/>
              <a:t>It does not ensure </a:t>
            </a:r>
            <a:r>
              <a:rPr lang="en-US" altLang="zh-TW" sz="1600" b="1"/>
              <a:t>correct functionality</a:t>
            </a:r>
            <a:r>
              <a:rPr lang="en-US" altLang="zh-TW" sz="1600"/>
              <a:t>.</a:t>
            </a:r>
          </a:p>
          <a:p>
            <a:r>
              <a:rPr lang="en-US" altLang="zh-TW" sz="2000"/>
              <a:t>Function Coverage</a:t>
            </a:r>
          </a:p>
          <a:p>
            <a:pPr lvl="1"/>
            <a:r>
              <a:rPr lang="en-US" altLang="zh-TW" sz="1600"/>
              <a:t>a measure of what functionalities/features have been exercised by the tests. </a:t>
            </a:r>
          </a:p>
          <a:p>
            <a:pPr lvl="1"/>
            <a:r>
              <a:rPr lang="en-US" altLang="zh-TW" sz="1600"/>
              <a:t>It can be useful in constrained random verification (CRV). 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TW" sz="1600"/>
              <a:t>need to make sure that all the required information from the design specification is included in the functional coverage block.</a:t>
            </a:r>
          </a:p>
          <a:p>
            <a:r>
              <a:rPr lang="en-US" altLang="zh-TW" sz="2200"/>
              <a:t>Constraint Random Verification</a:t>
            </a:r>
            <a:r>
              <a:rPr lang="zh-TW" altLang="en-US" sz="2200"/>
              <a:t> </a:t>
            </a:r>
            <a:r>
              <a:rPr lang="en-US" altLang="zh-TW" sz="2200"/>
              <a:t>vs. Directed Verification</a:t>
            </a:r>
          </a:p>
          <a:p>
            <a:endParaRPr lang="en-US" altLang="zh-TW" sz="2200"/>
          </a:p>
          <a:p>
            <a:r>
              <a:rPr lang="zh-TW" altLang="en-US" sz="2200">
                <a:solidFill>
                  <a:srgbClr val="FF0000"/>
                </a:solidFill>
              </a:rPr>
              <a:t>搭配 </a:t>
            </a:r>
            <a:r>
              <a:rPr lang="en-US" altLang="zh-TW" sz="2200">
                <a:solidFill>
                  <a:srgbClr val="FF0000"/>
                </a:solidFill>
              </a:rPr>
              <a:t>p.3</a:t>
            </a:r>
            <a:r>
              <a:rPr lang="zh-TW" altLang="en-US" sz="2200">
                <a:solidFill>
                  <a:srgbClr val="FF0000"/>
                </a:solidFill>
              </a:rPr>
              <a:t>的圖</a:t>
            </a:r>
            <a:endParaRPr lang="en-US" altLang="zh-TW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0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5E8C9CD-E00F-B874-9CBB-0113462DEFEB}"/>
              </a:ext>
            </a:extLst>
          </p:cNvPr>
          <p:cNvSpPr/>
          <p:nvPr/>
        </p:nvSpPr>
        <p:spPr>
          <a:xfrm>
            <a:off x="6629791" y="3405453"/>
            <a:ext cx="2451651" cy="13931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82521B-A617-795F-B502-22FEC3E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UVM</a:t>
            </a:r>
            <a:r>
              <a:rPr lang="zh-TW" altLang="en-US" sz="2000"/>
              <a:t> </a:t>
            </a:r>
            <a:r>
              <a:rPr lang="en-US" altLang="zh-TW" sz="2000"/>
              <a:t>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400"/>
              <a:t>It provides a framework for creating </a:t>
            </a:r>
            <a:r>
              <a:rPr lang="en-US" altLang="zh-TW" sz="1400" b="1"/>
              <a:t>modular</a:t>
            </a:r>
            <a:r>
              <a:rPr lang="en-US" altLang="zh-TW" sz="1400"/>
              <a:t>, </a:t>
            </a:r>
            <a:r>
              <a:rPr lang="en-US" altLang="zh-TW" sz="1400" b="1"/>
              <a:t>reusable</a:t>
            </a:r>
            <a:r>
              <a:rPr lang="en-US" altLang="zh-TW" sz="1400"/>
              <a:t> testbench components that can be easily integrated into the design verification process.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400"/>
              <a:t>It supports for both </a:t>
            </a:r>
            <a:r>
              <a:rPr lang="en-US" altLang="zh-TW" sz="1400" b="1"/>
              <a:t>TLM and RTL modeling</a:t>
            </a:r>
            <a:r>
              <a:rPr lang="en-US" altLang="zh-TW" sz="1400"/>
              <a:t>.</a:t>
            </a:r>
          </a:p>
          <a:p>
            <a:pPr lvl="1"/>
            <a:endParaRPr lang="en-US" altLang="zh-TW" sz="1400"/>
          </a:p>
          <a:p>
            <a:pPr lvl="1"/>
            <a:r>
              <a:rPr lang="en-US" altLang="zh-TW" sz="1400"/>
              <a:t>Composed of Components</a:t>
            </a:r>
          </a:p>
          <a:p>
            <a:pPr lvl="2"/>
            <a:r>
              <a:rPr lang="en-US" altLang="zh-TW" sz="1400"/>
              <a:t>Driver: take transaction from sequencer, and send to the DUT.</a:t>
            </a:r>
          </a:p>
          <a:p>
            <a:pPr lvl="2"/>
            <a:r>
              <a:rPr lang="en-US" altLang="zh-TW" sz="1400"/>
              <a:t>Monitor: 1. collect the info. of local agent 2. generate results 3. functional coverage</a:t>
            </a:r>
          </a:p>
          <a:p>
            <a:pPr lvl="2"/>
            <a:r>
              <a:rPr lang="en-US" altLang="zh-TW" sz="1400"/>
              <a:t>Sequencer: Grouping the sequences, and send to driver.</a:t>
            </a:r>
          </a:p>
          <a:p>
            <a:pPr lvl="2"/>
            <a:r>
              <a:rPr lang="en-US" altLang="zh-TW" sz="1400"/>
              <a:t>Scoreboard: Compare results from monitor of each agent.</a:t>
            </a:r>
            <a:endParaRPr lang="zh-TW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0385CC-79BA-52A4-7F04-8068CBEA80C3}"/>
              </a:ext>
            </a:extLst>
          </p:cNvPr>
          <p:cNvSpPr/>
          <p:nvPr/>
        </p:nvSpPr>
        <p:spPr>
          <a:xfrm>
            <a:off x="9282071" y="3166899"/>
            <a:ext cx="1876927" cy="515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scoreboard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CD1FFE-19E7-7924-1AB1-C43E591FD2EA}"/>
              </a:ext>
            </a:extLst>
          </p:cNvPr>
          <p:cNvSpPr/>
          <p:nvPr/>
        </p:nvSpPr>
        <p:spPr>
          <a:xfrm>
            <a:off x="7228345" y="3531265"/>
            <a:ext cx="128176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sequencer</a:t>
            </a:r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139BC-0339-B18A-80D3-45E5A64A97C7}"/>
              </a:ext>
            </a:extLst>
          </p:cNvPr>
          <p:cNvSpPr/>
          <p:nvPr/>
        </p:nvSpPr>
        <p:spPr>
          <a:xfrm>
            <a:off x="6709021" y="4300127"/>
            <a:ext cx="106717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driver</a:t>
            </a:r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8D4CDA-DC35-1E13-3AF8-A5FE71BB5F5B}"/>
              </a:ext>
            </a:extLst>
          </p:cNvPr>
          <p:cNvSpPr/>
          <p:nvPr/>
        </p:nvSpPr>
        <p:spPr>
          <a:xfrm>
            <a:off x="7934030" y="4300126"/>
            <a:ext cx="1036090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monitor</a:t>
            </a:r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E623F9-5397-BABE-C386-14B9D7EDE323}"/>
              </a:ext>
            </a:extLst>
          </p:cNvPr>
          <p:cNvSpPr/>
          <p:nvPr/>
        </p:nvSpPr>
        <p:spPr>
          <a:xfrm>
            <a:off x="9282071" y="4297924"/>
            <a:ext cx="1281765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monitor</a:t>
            </a:r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6257CF-7B1D-7D8F-2026-3C512E08C6A0}"/>
              </a:ext>
            </a:extLst>
          </p:cNvPr>
          <p:cNvSpPr/>
          <p:nvPr/>
        </p:nvSpPr>
        <p:spPr>
          <a:xfrm>
            <a:off x="7096897" y="5034182"/>
            <a:ext cx="3406079" cy="409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30C0F6-CAA1-B48E-7202-2B7FA803B414}"/>
              </a:ext>
            </a:extLst>
          </p:cNvPr>
          <p:cNvSpPr/>
          <p:nvPr/>
        </p:nvSpPr>
        <p:spPr>
          <a:xfrm>
            <a:off x="7592804" y="5841268"/>
            <a:ext cx="2027721" cy="4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DUT</a:t>
            </a:r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73ED297-E144-0AC4-95C5-205553F7371D}"/>
              </a:ext>
            </a:extLst>
          </p:cNvPr>
          <p:cNvCxnSpPr>
            <a:cxnSpLocks/>
          </p:cNvCxnSpPr>
          <p:nvPr/>
        </p:nvCxnSpPr>
        <p:spPr>
          <a:xfrm>
            <a:off x="7686584" y="3933437"/>
            <a:ext cx="0" cy="110074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D2321-F093-A227-C737-1681B30378FE}"/>
              </a:ext>
            </a:extLst>
          </p:cNvPr>
          <p:cNvSpPr/>
          <p:nvPr/>
        </p:nvSpPr>
        <p:spPr>
          <a:xfrm>
            <a:off x="9176375" y="4139860"/>
            <a:ext cx="2034050" cy="6586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30F0B68-FED6-4D75-D15A-51322150E14B}"/>
              </a:ext>
            </a:extLst>
          </p:cNvPr>
          <p:cNvSpPr/>
          <p:nvPr/>
        </p:nvSpPr>
        <p:spPr>
          <a:xfrm>
            <a:off x="6572370" y="2966244"/>
            <a:ext cx="1049053" cy="5158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chemeClr val="accent6">
                    <a:lumMod val="75000"/>
                  </a:schemeClr>
                </a:solidFill>
              </a:rPr>
              <a:t>In_agent</a:t>
            </a:r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352E58-A337-2027-8960-085BA601E949}"/>
              </a:ext>
            </a:extLst>
          </p:cNvPr>
          <p:cNvSpPr/>
          <p:nvPr/>
        </p:nvSpPr>
        <p:spPr>
          <a:xfrm>
            <a:off x="9820069" y="3742803"/>
            <a:ext cx="1533731" cy="51588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err="1">
                <a:solidFill>
                  <a:schemeClr val="accent6">
                    <a:lumMod val="75000"/>
                  </a:schemeClr>
                </a:solidFill>
              </a:rPr>
              <a:t>Out_agent</a:t>
            </a:r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3243839-E1FA-0123-BAE2-9E5934B117EB}"/>
              </a:ext>
            </a:extLst>
          </p:cNvPr>
          <p:cNvCxnSpPr>
            <a:cxnSpLocks/>
          </p:cNvCxnSpPr>
          <p:nvPr/>
        </p:nvCxnSpPr>
        <p:spPr>
          <a:xfrm>
            <a:off x="7686584" y="4291956"/>
            <a:ext cx="0" cy="154144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38DDAC6-7F04-047D-F76D-8FE9C6A00628}"/>
              </a:ext>
            </a:extLst>
          </p:cNvPr>
          <p:cNvCxnSpPr>
            <a:cxnSpLocks/>
          </p:cNvCxnSpPr>
          <p:nvPr/>
        </p:nvCxnSpPr>
        <p:spPr>
          <a:xfrm flipV="1">
            <a:off x="9510236" y="4733430"/>
            <a:ext cx="0" cy="110783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4CAF906-DF6C-4099-FB17-81B7E1F83F3B}"/>
              </a:ext>
            </a:extLst>
          </p:cNvPr>
          <p:cNvCxnSpPr>
            <a:cxnSpLocks/>
          </p:cNvCxnSpPr>
          <p:nvPr/>
        </p:nvCxnSpPr>
        <p:spPr>
          <a:xfrm flipV="1">
            <a:off x="9510576" y="3711494"/>
            <a:ext cx="0" cy="736109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語音泡泡: 矩形 28">
            <a:extLst>
              <a:ext uri="{FF2B5EF4-FFF2-40B4-BE49-F238E27FC236}">
                <a16:creationId xmlns:a16="http://schemas.microsoft.com/office/drawing/2014/main" id="{BDD25333-C585-70C0-90AC-104674CB3DDB}"/>
              </a:ext>
            </a:extLst>
          </p:cNvPr>
          <p:cNvSpPr/>
          <p:nvPr/>
        </p:nvSpPr>
        <p:spPr>
          <a:xfrm>
            <a:off x="5384061" y="3510839"/>
            <a:ext cx="1646626" cy="644700"/>
          </a:xfrm>
          <a:prstGeom prst="wedgeRectCallout">
            <a:avLst>
              <a:gd name="adj1" fmla="val 91259"/>
              <a:gd name="adj2" fmla="val 467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Sequence</a:t>
            </a:r>
          </a:p>
          <a:p>
            <a:pPr algn="ctr"/>
            <a:r>
              <a:rPr lang="en-US" altLang="zh-TW"/>
              <a:t>#(transaction)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02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F6B17-EB11-531B-FB43-D408D34AB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E29F0-6C44-7056-D24F-F7B97925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UVM</a:t>
            </a:r>
            <a:r>
              <a:rPr lang="zh-TW" altLang="en-US" sz="2000"/>
              <a:t> </a:t>
            </a:r>
            <a:r>
              <a:rPr lang="en-US" altLang="zh-TW" sz="2000"/>
              <a:t>Architecture</a:t>
            </a: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放 </a:t>
            </a:r>
            <a:r>
              <a:rPr lang="en-US" altLang="zh-TW">
                <a:solidFill>
                  <a:srgbClr val="FF0000"/>
                </a:solidFill>
              </a:rPr>
              <a:t>p.6</a:t>
            </a:r>
            <a:r>
              <a:rPr lang="zh-TW" altLang="en-US">
                <a:solidFill>
                  <a:srgbClr val="FF0000"/>
                </a:solidFill>
              </a:rPr>
              <a:t> 的</a:t>
            </a:r>
            <a:r>
              <a:rPr lang="en-US" altLang="zh-TW">
                <a:solidFill>
                  <a:srgbClr val="FF0000"/>
                </a:solidFill>
              </a:rPr>
              <a:t> </a:t>
            </a:r>
            <a:r>
              <a:rPr lang="zh-TW" altLang="en-US">
                <a:solidFill>
                  <a:srgbClr val="FF0000"/>
                </a:solidFill>
              </a:rPr>
              <a:t>圖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放 </a:t>
            </a:r>
            <a:r>
              <a:rPr lang="en-US" altLang="zh-TW">
                <a:solidFill>
                  <a:srgbClr val="FF0000"/>
                </a:solidFill>
              </a:rPr>
              <a:t>vrtual inf/seq </a:t>
            </a:r>
            <a:r>
              <a:rPr lang="zh-TW" altLang="en-US">
                <a:solidFill>
                  <a:srgbClr val="FF0000"/>
                </a:solidFill>
              </a:rPr>
              <a:t>的圖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endParaRPr lang="zh-TW" altLang="en-US" sz="1400"/>
          </a:p>
        </p:txBody>
      </p:sp>
      <p:pic>
        <p:nvPicPr>
          <p:cNvPr id="10" name="圖片 9" descr="一張含有 螢幕擷取畫面, 圖表, 行, 設計 的圖片&#10;&#10;自動產生的描述">
            <a:extLst>
              <a:ext uri="{FF2B5EF4-FFF2-40B4-BE49-F238E27FC236}">
                <a16:creationId xmlns:a16="http://schemas.microsoft.com/office/drawing/2014/main" id="{2FD363D1-6391-7079-618E-B8198AF06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32" y="1373394"/>
            <a:ext cx="3235564" cy="48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9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2AA02-44C2-7A59-DECC-2750BE0FA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FD4D0-6CFA-6218-61D9-7C8DA290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hierarchy</a:t>
            </a:r>
            <a:endParaRPr lang="en-US" altLang="zh-TW" sz="1400"/>
          </a:p>
          <a:p>
            <a:pPr lvl="1"/>
            <a:endParaRPr lang="zh-TW" altLang="en-US" sz="10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27F6B9-671E-C8BC-C811-F6E1A9F4FCD1}"/>
              </a:ext>
            </a:extLst>
          </p:cNvPr>
          <p:cNvSpPr txBox="1"/>
          <p:nvPr/>
        </p:nvSpPr>
        <p:spPr>
          <a:xfrm>
            <a:off x="596636" y="1321711"/>
            <a:ext cx="3881582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module test_top();</a:t>
            </a:r>
          </a:p>
          <a:p>
            <a:r>
              <a:rPr lang="en-US" altLang="zh-TW" sz="1400"/>
              <a:t>        reg clk, rstn; </a:t>
            </a:r>
          </a:p>
          <a:p>
            <a:r>
              <a:rPr lang="en-US" altLang="zh-TW" sz="1400"/>
              <a:t>        scaler_if scaler_if0(.clocl(clk), .resetn(rstn));</a:t>
            </a:r>
          </a:p>
          <a:p>
            <a:r>
              <a:rPr lang="en-US" altLang="zh-TW" sz="1400"/>
              <a:t>        sc_wrapper u_sc_wrapper (…);</a:t>
            </a:r>
          </a:p>
          <a:p>
            <a:endParaRPr lang="en-US" altLang="zh-TW" sz="1400"/>
          </a:p>
          <a:p>
            <a:r>
              <a:rPr lang="en-US" altLang="zh-TW" sz="1400"/>
              <a:t>        initial begin</a:t>
            </a:r>
          </a:p>
          <a:p>
            <a:r>
              <a:rPr lang="en-US" altLang="zh-TW" sz="1400"/>
              <a:t>                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run_test();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01B18E-8EBF-929F-D61E-9E035C40C9F4}"/>
              </a:ext>
            </a:extLst>
          </p:cNvPr>
          <p:cNvSpPr txBox="1"/>
          <p:nvPr/>
        </p:nvSpPr>
        <p:spPr>
          <a:xfrm>
            <a:off x="5409261" y="1360268"/>
            <a:ext cx="3963026" cy="20313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class scaler_test extend uvm_test;</a:t>
            </a:r>
          </a:p>
          <a:p>
            <a:r>
              <a:rPr lang="en-US" altLang="zh-TW" sz="1400"/>
              <a:t>        `uvm_component_utils(scaler_test)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scaler_env scaler_env;</a:t>
            </a:r>
          </a:p>
          <a:p>
            <a:r>
              <a:rPr lang="en-US" altLang="zh-TW" sz="1400"/>
              <a:t>        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build_phase(…)begin</a:t>
            </a:r>
          </a:p>
          <a:p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env = my_env::type_id::create(“env”, this);</a:t>
            </a:r>
          </a:p>
          <a:p>
            <a:r>
              <a:rPr lang="en-US" altLang="zh-TW" sz="1400"/>
              <a:t>                …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7586DCF-3FDF-5B54-CE22-E89FAA68475D}"/>
              </a:ext>
            </a:extLst>
          </p:cNvPr>
          <p:cNvSpPr txBox="1"/>
          <p:nvPr/>
        </p:nvSpPr>
        <p:spPr>
          <a:xfrm>
            <a:off x="5406717" y="3568480"/>
            <a:ext cx="5730162" cy="31085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class scaler_agent extend uvm_agent;</a:t>
            </a:r>
          </a:p>
          <a:p>
            <a:r>
              <a:rPr lang="en-US" altLang="zh-TW" sz="1400"/>
              <a:t>        `uvm_component_utils(scaler_ agent);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rgbClr val="0070C0"/>
                </a:solidFill>
              </a:rPr>
              <a:t>uvm_sequencer#(scaler_trans) seqr0;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scaler_driver scaler_drv0;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rgbClr val="92D050"/>
                </a:solidFill>
              </a:rPr>
              <a:t>scaler_monitor scaler_mon0;</a:t>
            </a:r>
          </a:p>
          <a:p>
            <a:endParaRPr lang="en-US" altLang="zh-TW" sz="1400"/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build_phase(…)begin</a:t>
            </a:r>
          </a:p>
          <a:p>
            <a:r>
              <a:rPr lang="en-US" altLang="zh-TW" sz="1400"/>
              <a:t>                if(is_active==uvm_active)begin</a:t>
            </a:r>
          </a:p>
          <a:p>
            <a:r>
              <a:rPr lang="en-US" altLang="zh-TW" sz="1400"/>
              <a:t>	</a:t>
            </a:r>
            <a:r>
              <a:rPr lang="en-US" altLang="zh-TW" sz="1400">
                <a:solidFill>
                  <a:srgbClr val="0070C0"/>
                </a:solidFill>
              </a:rPr>
              <a:t>seqr0 = uvm_sequencer#(scaler_trans):::type_id::create(…):</a:t>
            </a:r>
          </a:p>
          <a:p>
            <a:r>
              <a:rPr lang="en-US" altLang="zh-TW" sz="1400"/>
              <a:t>	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scaler_drv0 = …::type_id::create(…)</a:t>
            </a:r>
          </a:p>
          <a:p>
            <a:r>
              <a:rPr lang="en-US" altLang="zh-TW" sz="1400"/>
              <a:t>                end</a:t>
            </a:r>
          </a:p>
          <a:p>
            <a:r>
              <a:rPr lang="en-US" altLang="zh-TW" sz="1400"/>
              <a:t>                </a:t>
            </a:r>
            <a:r>
              <a:rPr lang="en-US" altLang="zh-TW" sz="1400">
                <a:solidFill>
                  <a:srgbClr val="92D050"/>
                </a:solidFill>
              </a:rPr>
              <a:t>scaler_mon = …::type_id::create(…)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3F03CD-E885-7318-8F67-0461A78A0329}"/>
              </a:ext>
            </a:extLst>
          </p:cNvPr>
          <p:cNvSpPr txBox="1"/>
          <p:nvPr/>
        </p:nvSpPr>
        <p:spPr>
          <a:xfrm>
            <a:off x="596636" y="3792994"/>
            <a:ext cx="4498333" cy="267765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scaler_env extend uvm_env;</a:t>
            </a:r>
          </a:p>
          <a:p>
            <a:r>
              <a:rPr lang="en-US" altLang="zh-TW" sz="1400"/>
              <a:t>        `uvm_component_utils(scaler_ agent);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rgbClr val="0070C0"/>
                </a:solidFill>
              </a:rPr>
              <a:t>scaler_vseqr vseqr0;</a:t>
            </a:r>
          </a:p>
          <a:p>
            <a:r>
              <a:rPr lang="en-US" altLang="zh-TW" sz="1400"/>
              <a:t>       </a:t>
            </a:r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 scaler_agent scaler_agent0;</a:t>
            </a:r>
          </a:p>
          <a:p>
            <a:r>
              <a:rPr lang="en-US" altLang="zh-TW" sz="1400"/>
              <a:t>        </a:t>
            </a:r>
            <a:r>
              <a:rPr lang="en-US" altLang="zh-TW" sz="1400">
                <a:solidFill>
                  <a:srgbClr val="92D050"/>
                </a:solidFill>
              </a:rPr>
              <a:t>scaler_out_monitor scaler_out_mon0;</a:t>
            </a:r>
          </a:p>
          <a:p>
            <a:endParaRPr lang="en-US" altLang="zh-TW" sz="1400"/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build_phase(…)begin</a:t>
            </a:r>
          </a:p>
          <a:p>
            <a:r>
              <a:rPr lang="en-US" altLang="zh-TW" sz="1400"/>
              <a:t>                 </a:t>
            </a:r>
            <a:r>
              <a:rPr lang="en-US" altLang="zh-TW" sz="1400">
                <a:solidFill>
                  <a:srgbClr val="0070C0"/>
                </a:solidFill>
              </a:rPr>
              <a:t>vseqr0 = scaler_vseqr::type_id::create(…):</a:t>
            </a:r>
            <a:endParaRPr lang="en-US" altLang="zh-TW" sz="1400"/>
          </a:p>
          <a:p>
            <a:r>
              <a:rPr lang="en-US" altLang="zh-TW" sz="1400">
                <a:solidFill>
                  <a:srgbClr val="0070C0"/>
                </a:solidFill>
              </a:rPr>
              <a:t>                 </a:t>
            </a:r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scaler_agent0</a:t>
            </a:r>
            <a:r>
              <a:rPr lang="en-US" altLang="zh-TW" sz="1400">
                <a:solidFill>
                  <a:srgbClr val="0070C0"/>
                </a:solidFill>
              </a:rPr>
              <a:t> = </a:t>
            </a:r>
            <a:r>
              <a:rPr lang="en-US" altLang="zh-TW" sz="1400">
                <a:solidFill>
                  <a:schemeClr val="accent6">
                    <a:lumMod val="75000"/>
                  </a:schemeClr>
                </a:solidFill>
              </a:rPr>
              <a:t>….</a:t>
            </a:r>
            <a:endParaRPr lang="en-US" altLang="zh-TW" sz="1400">
              <a:solidFill>
                <a:srgbClr val="0070C0"/>
              </a:solidFill>
            </a:endParaRPr>
          </a:p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US" altLang="zh-TW" sz="1400">
                <a:solidFill>
                  <a:srgbClr val="92D050"/>
                </a:solidFill>
              </a:rPr>
              <a:t>scaler_out_mon0 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= …</a:t>
            </a:r>
          </a:p>
          <a:p>
            <a:r>
              <a:rPr lang="en-US" altLang="zh-TW" sz="1400"/>
              <a:t>       end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178BDD8-89BB-1CED-D040-7DC1777DA1C0}"/>
              </a:ext>
            </a:extLst>
          </p:cNvPr>
          <p:cNvGrpSpPr/>
          <p:nvPr/>
        </p:nvGrpSpPr>
        <p:grpSpPr>
          <a:xfrm>
            <a:off x="9604137" y="302954"/>
            <a:ext cx="2295763" cy="3126046"/>
            <a:chOff x="9718437" y="527148"/>
            <a:chExt cx="2295763" cy="3126046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582350E-93E2-4607-7B3C-D066F00C371A}"/>
                </a:ext>
              </a:extLst>
            </p:cNvPr>
            <p:cNvSpPr txBox="1"/>
            <p:nvPr/>
          </p:nvSpPr>
          <p:spPr>
            <a:xfrm>
              <a:off x="10133298" y="527148"/>
              <a:ext cx="14524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solidFill>
                    <a:srgbClr val="FF0000"/>
                  </a:solidFill>
                </a:rPr>
                <a:t>test_top</a:t>
              </a:r>
              <a:endParaRPr lang="en-US" altLang="zh-TW" sz="140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7528E00-A8BA-4950-53E3-B72222A6E34F}"/>
                </a:ext>
              </a:extLst>
            </p:cNvPr>
            <p:cNvSpPr txBox="1"/>
            <p:nvPr/>
          </p:nvSpPr>
          <p:spPr>
            <a:xfrm>
              <a:off x="10317959" y="878239"/>
              <a:ext cx="10831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75000"/>
                    </a:schemeClr>
                  </a:solidFill>
                </a:rPr>
                <a:t>scaler_test</a:t>
              </a:r>
              <a:endParaRPr lang="en-US" altLang="zh-TW" sz="140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65E9FEF-0B86-90D9-72CB-6B100DC61AFC}"/>
                </a:ext>
              </a:extLst>
            </p:cNvPr>
            <p:cNvSpPr txBox="1"/>
            <p:nvPr/>
          </p:nvSpPr>
          <p:spPr>
            <a:xfrm>
              <a:off x="10334144" y="1159756"/>
              <a:ext cx="1083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scaler_env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0CC7708-B503-13B1-990B-9AE010D3156B}"/>
                </a:ext>
              </a:extLst>
            </p:cNvPr>
            <p:cNvSpPr txBox="1"/>
            <p:nvPr/>
          </p:nvSpPr>
          <p:spPr>
            <a:xfrm>
              <a:off x="10012489" y="1438357"/>
              <a:ext cx="1207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  <a:endParaRPr lang="en-US" altLang="zh-TW" sz="14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AF838F9-A836-EA59-3374-95BCA9150D17}"/>
                </a:ext>
              </a:extLst>
            </p:cNvPr>
            <p:cNvSpPr/>
            <p:nvPr/>
          </p:nvSpPr>
          <p:spPr>
            <a:xfrm>
              <a:off x="9718437" y="544652"/>
              <a:ext cx="2295763" cy="31085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CD2CD55-87AE-9E2C-C5D0-35E02A35A48A}"/>
                </a:ext>
              </a:extLst>
            </p:cNvPr>
            <p:cNvSpPr/>
            <p:nvPr/>
          </p:nvSpPr>
          <p:spPr>
            <a:xfrm>
              <a:off x="9831873" y="883220"/>
              <a:ext cx="2055328" cy="268525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D8ACF11-A3F7-B291-9687-6469ABB16F70}"/>
                </a:ext>
              </a:extLst>
            </p:cNvPr>
            <p:cNvSpPr/>
            <p:nvPr/>
          </p:nvSpPr>
          <p:spPr>
            <a:xfrm>
              <a:off x="9947082" y="1171607"/>
              <a:ext cx="1813118" cy="22573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230DDC3-B5E8-F60E-2F63-158499636F5A}"/>
                </a:ext>
              </a:extLst>
            </p:cNvPr>
            <p:cNvSpPr/>
            <p:nvPr/>
          </p:nvSpPr>
          <p:spPr>
            <a:xfrm>
              <a:off x="10061536" y="1453142"/>
              <a:ext cx="1590714" cy="134720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FC6EB60-5827-D30E-C177-C99765C217C2}"/>
                </a:ext>
              </a:extLst>
            </p:cNvPr>
            <p:cNvSpPr/>
            <p:nvPr/>
          </p:nvSpPr>
          <p:spPr>
            <a:xfrm>
              <a:off x="10062778" y="2891710"/>
              <a:ext cx="1589472" cy="46235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</a:p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endParaRPr lang="en-US" altLang="zh-TW" sz="14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D7539E5-0912-E9B7-DC8E-03D3419C9166}"/>
                </a:ext>
              </a:extLst>
            </p:cNvPr>
            <p:cNvSpPr/>
            <p:nvPr/>
          </p:nvSpPr>
          <p:spPr>
            <a:xfrm>
              <a:off x="10138771" y="1798213"/>
              <a:ext cx="1207953" cy="26993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70C0"/>
                  </a:solidFill>
                </a:rPr>
                <a:t>scaler_seqr</a:t>
              </a:r>
              <a:endParaRPr lang="zh-TW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3965118-3BFE-7656-58E8-7EC6BB0675AF}"/>
                </a:ext>
              </a:extLst>
            </p:cNvPr>
            <p:cNvSpPr/>
            <p:nvPr/>
          </p:nvSpPr>
          <p:spPr>
            <a:xfrm>
              <a:off x="10134067" y="2119720"/>
              <a:ext cx="1207953" cy="269936"/>
            </a:xfrm>
            <a:prstGeom prst="rect">
              <a:avLst/>
            </a:prstGeom>
            <a:noFill/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scaler_driver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C99ACBF-1C6E-4652-787D-1EBFBC4B948E}"/>
                </a:ext>
              </a:extLst>
            </p:cNvPr>
            <p:cNvSpPr/>
            <p:nvPr/>
          </p:nvSpPr>
          <p:spPr>
            <a:xfrm>
              <a:off x="10133298" y="2431937"/>
              <a:ext cx="1449517" cy="269936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92D050"/>
                  </a:solidFill>
                </a:rPr>
                <a:t>scaler_moniter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1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3C187-0B24-8716-F3B1-3A7BDE0D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6110179B-2AC5-282B-D055-1A4931AF53FB}"/>
              </a:ext>
            </a:extLst>
          </p:cNvPr>
          <p:cNvSpPr/>
          <p:nvPr/>
        </p:nvSpPr>
        <p:spPr>
          <a:xfrm>
            <a:off x="5347108" y="4695986"/>
            <a:ext cx="1523592" cy="286084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A55E3E-785E-5194-F466-21BF0B64D340}"/>
              </a:ext>
            </a:extLst>
          </p:cNvPr>
          <p:cNvSpPr/>
          <p:nvPr/>
        </p:nvSpPr>
        <p:spPr>
          <a:xfrm>
            <a:off x="5740808" y="5471483"/>
            <a:ext cx="4410754" cy="382181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1DD0BE-AA9B-44AF-8597-DD9729DD0EDF}"/>
              </a:ext>
            </a:extLst>
          </p:cNvPr>
          <p:cNvSpPr/>
          <p:nvPr/>
        </p:nvSpPr>
        <p:spPr>
          <a:xfrm>
            <a:off x="2129804" y="1344653"/>
            <a:ext cx="3553469" cy="283149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602E36-39C4-BBF7-8878-5CDA8B426F10}"/>
              </a:ext>
            </a:extLst>
          </p:cNvPr>
          <p:cNvSpPr/>
          <p:nvPr/>
        </p:nvSpPr>
        <p:spPr>
          <a:xfrm>
            <a:off x="2596935" y="2404660"/>
            <a:ext cx="8966569" cy="713434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37A189-EA44-DFB0-F5C5-BA3816729D8E}"/>
              </a:ext>
            </a:extLst>
          </p:cNvPr>
          <p:cNvSpPr txBox="1"/>
          <p:nvPr/>
        </p:nvSpPr>
        <p:spPr>
          <a:xfrm>
            <a:off x="1881163" y="868151"/>
            <a:ext cx="9737509" cy="2462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module test_top();</a:t>
            </a:r>
          </a:p>
          <a:p>
            <a:r>
              <a:rPr lang="en-US" altLang="zh-TW" sz="1400"/>
              <a:t>        reg clk, rstn;</a:t>
            </a:r>
          </a:p>
          <a:p>
            <a:r>
              <a:rPr lang="en-US" altLang="zh-TW" sz="1400"/>
              <a:t>        scaler_if scaler_if0(.clocl(clk), .resetn(rstn));</a:t>
            </a:r>
          </a:p>
          <a:p>
            <a:r>
              <a:rPr lang="en-US" altLang="zh-TW" sz="1400"/>
              <a:t>        sc_wrapper u_sc_wrapper (…);</a:t>
            </a:r>
          </a:p>
          <a:p>
            <a:endParaRPr lang="en-US" altLang="zh-TW" sz="1400"/>
          </a:p>
          <a:p>
            <a:r>
              <a:rPr lang="en-US" altLang="zh-TW" sz="1400"/>
              <a:t>        initial begin</a:t>
            </a:r>
          </a:p>
          <a:p>
            <a:r>
              <a:rPr lang="en-US" altLang="zh-TW" sz="1400"/>
              <a:t>                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run_test(); </a:t>
            </a:r>
            <a:endParaRPr lang="en-US" altLang="zh-TW" sz="1400"/>
          </a:p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uvm_config_db#(virtual scaler_if)::set(null, “uvm_test_top.scaler_env0.scaler_agent0.scaler_drv0”, “vif”, scaler_if0)</a:t>
            </a:r>
          </a:p>
          <a:p>
            <a:r>
              <a:rPr lang="en-US" altLang="zh-TW" sz="1400">
                <a:solidFill>
                  <a:srgbClr val="92D050"/>
                </a:solidFill>
              </a:rPr>
              <a:t>                uvm_config_db#(virtual scaler_if)::set(null, “uvm_test_top.scaler_env0. scaler_agent0.scaler_mon0”, “vif”, scaler_if0)</a:t>
            </a:r>
            <a:endParaRPr lang="en-US" altLang="zh-TW" sz="1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1400">
                <a:solidFill>
                  <a:srgbClr val="92D050"/>
                </a:solidFill>
              </a:rPr>
              <a:t>                uvm_config_db#(virtual scaler_if)::set(null, “uvm_test_top.scaler_env0. scaler_agent1.scaler_mon0”, “vif”, scaler_if0)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64CD14-602E-7A4C-8449-FA1B5E037FC7}"/>
              </a:ext>
            </a:extLst>
          </p:cNvPr>
          <p:cNvSpPr txBox="1"/>
          <p:nvPr/>
        </p:nvSpPr>
        <p:spPr>
          <a:xfrm>
            <a:off x="5029200" y="4235092"/>
            <a:ext cx="5522672" cy="203132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class scaler_driver extend uvm_test;</a:t>
            </a:r>
          </a:p>
          <a:p>
            <a:r>
              <a:rPr lang="en-US" altLang="zh-TW" sz="1400"/>
              <a:t>        `uvm_component_utils(scaler_test)</a:t>
            </a:r>
          </a:p>
          <a:p>
            <a:r>
              <a:rPr lang="en-US" altLang="zh-TW" sz="1400"/>
              <a:t>        virtual scaler_if vif</a:t>
            </a:r>
          </a:p>
          <a:p>
            <a:endParaRPr lang="en-US" altLang="zh-TW" sz="1400"/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build_phase(…)begin</a:t>
            </a:r>
          </a:p>
          <a:p>
            <a:r>
              <a:rPr lang="en-US" altLang="zh-TW" sz="1400"/>
              <a:t>                if (!uvm_config_db#(virtual scaler_if)::get(this, “”, “vif”, vif))</a:t>
            </a:r>
          </a:p>
          <a:p>
            <a:r>
              <a:rPr lang="en-US" altLang="zh-TW" sz="1400"/>
              <a:t>	`uvm_error(……)</a:t>
            </a:r>
          </a:p>
          <a:p>
            <a:r>
              <a:rPr lang="en-US" altLang="zh-TW" sz="1400"/>
              <a:t>        end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3D33EEC-F529-9F29-2BC5-55E25638D53A}"/>
              </a:ext>
            </a:extLst>
          </p:cNvPr>
          <p:cNvGrpSpPr/>
          <p:nvPr/>
        </p:nvGrpSpPr>
        <p:grpSpPr>
          <a:xfrm>
            <a:off x="1881163" y="3527637"/>
            <a:ext cx="2295763" cy="3126046"/>
            <a:chOff x="9718437" y="527148"/>
            <a:chExt cx="2295763" cy="3126046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36446C4-6023-11C1-C4AB-792BAD3C8260}"/>
                </a:ext>
              </a:extLst>
            </p:cNvPr>
            <p:cNvSpPr txBox="1"/>
            <p:nvPr/>
          </p:nvSpPr>
          <p:spPr>
            <a:xfrm>
              <a:off x="10133298" y="527148"/>
              <a:ext cx="14524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solidFill>
                    <a:srgbClr val="FF0000"/>
                  </a:solidFill>
                </a:rPr>
                <a:t>test_top</a:t>
              </a:r>
              <a:endParaRPr lang="en-US" altLang="zh-TW" sz="140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BC659877-F434-B806-611D-310C9A3C5AEA}"/>
                </a:ext>
              </a:extLst>
            </p:cNvPr>
            <p:cNvSpPr txBox="1"/>
            <p:nvPr/>
          </p:nvSpPr>
          <p:spPr>
            <a:xfrm>
              <a:off x="10317959" y="878239"/>
              <a:ext cx="10831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75000"/>
                    </a:schemeClr>
                  </a:solidFill>
                </a:rPr>
                <a:t>scaler_test</a:t>
              </a:r>
              <a:endParaRPr lang="en-US" altLang="zh-TW" sz="1400"/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866007F2-738F-17C1-22C9-2D526DA4398A}"/>
                </a:ext>
              </a:extLst>
            </p:cNvPr>
            <p:cNvSpPr txBox="1"/>
            <p:nvPr/>
          </p:nvSpPr>
          <p:spPr>
            <a:xfrm>
              <a:off x="10334144" y="1159756"/>
              <a:ext cx="1083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scaler_env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83EFD6D-2B3A-CC40-D4DB-615740BD1409}"/>
                </a:ext>
              </a:extLst>
            </p:cNvPr>
            <p:cNvSpPr txBox="1"/>
            <p:nvPr/>
          </p:nvSpPr>
          <p:spPr>
            <a:xfrm>
              <a:off x="10012489" y="1438357"/>
              <a:ext cx="1207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  <a:endParaRPr lang="en-US" altLang="zh-TW" sz="14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3FC9823-3B51-75CD-5F77-E016D73F1BBD}"/>
                </a:ext>
              </a:extLst>
            </p:cNvPr>
            <p:cNvSpPr/>
            <p:nvPr/>
          </p:nvSpPr>
          <p:spPr>
            <a:xfrm>
              <a:off x="9718437" y="544652"/>
              <a:ext cx="2295763" cy="31085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1360A6-6E45-C297-BE37-1DE152490132}"/>
                </a:ext>
              </a:extLst>
            </p:cNvPr>
            <p:cNvSpPr/>
            <p:nvPr/>
          </p:nvSpPr>
          <p:spPr>
            <a:xfrm>
              <a:off x="9831873" y="883220"/>
              <a:ext cx="2055328" cy="268525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5E9D72B-2D17-EE30-7311-F393D7A1B79D}"/>
                </a:ext>
              </a:extLst>
            </p:cNvPr>
            <p:cNvSpPr/>
            <p:nvPr/>
          </p:nvSpPr>
          <p:spPr>
            <a:xfrm>
              <a:off x="9947082" y="1171607"/>
              <a:ext cx="1813118" cy="22573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D1D5DAC-0C26-8200-46AA-16E929673D74}"/>
                </a:ext>
              </a:extLst>
            </p:cNvPr>
            <p:cNvSpPr/>
            <p:nvPr/>
          </p:nvSpPr>
          <p:spPr>
            <a:xfrm>
              <a:off x="10061536" y="1453142"/>
              <a:ext cx="1590714" cy="134720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FB6F567-C69B-6E44-2412-5E163CFDF3D2}"/>
                </a:ext>
              </a:extLst>
            </p:cNvPr>
            <p:cNvSpPr/>
            <p:nvPr/>
          </p:nvSpPr>
          <p:spPr>
            <a:xfrm>
              <a:off x="10062778" y="2891710"/>
              <a:ext cx="1207953" cy="43232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</a:p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endParaRPr lang="en-US" altLang="zh-TW" sz="14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293E25C-D134-EB2E-FB5B-D519F1B0334A}"/>
                </a:ext>
              </a:extLst>
            </p:cNvPr>
            <p:cNvSpPr/>
            <p:nvPr/>
          </p:nvSpPr>
          <p:spPr>
            <a:xfrm>
              <a:off x="10138771" y="1798213"/>
              <a:ext cx="1207953" cy="26993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70C0"/>
                  </a:solidFill>
                </a:rPr>
                <a:t>scaler_seqr</a:t>
              </a:r>
              <a:endParaRPr lang="zh-TW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7D2B1C4-6982-F5EB-2D22-B26AED79E40B}"/>
                </a:ext>
              </a:extLst>
            </p:cNvPr>
            <p:cNvSpPr/>
            <p:nvPr/>
          </p:nvSpPr>
          <p:spPr>
            <a:xfrm>
              <a:off x="10134067" y="2119720"/>
              <a:ext cx="1207953" cy="269936"/>
            </a:xfrm>
            <a:prstGeom prst="rect">
              <a:avLst/>
            </a:prstGeom>
            <a:noFill/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scaler_driver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9E09CA8-830D-B930-BAF8-B06BCDE8721A}"/>
                </a:ext>
              </a:extLst>
            </p:cNvPr>
            <p:cNvSpPr/>
            <p:nvPr/>
          </p:nvSpPr>
          <p:spPr>
            <a:xfrm>
              <a:off x="10133298" y="2431937"/>
              <a:ext cx="1449517" cy="269936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92D050"/>
                  </a:solidFill>
                </a:rPr>
                <a:t>scaler_moniter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69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A8D3-D2D7-0F6D-614C-3E858EFF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AC19DAC2-F4C7-E4EA-9F9D-8E85E162BC8F}"/>
              </a:ext>
            </a:extLst>
          </p:cNvPr>
          <p:cNvSpPr/>
          <p:nvPr/>
        </p:nvSpPr>
        <p:spPr>
          <a:xfrm>
            <a:off x="6131126" y="2393425"/>
            <a:ext cx="2872051" cy="674238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E3F70BF-9597-C013-CF15-016180C94772}"/>
              </a:ext>
            </a:extLst>
          </p:cNvPr>
          <p:cNvSpPr/>
          <p:nvPr/>
        </p:nvSpPr>
        <p:spPr>
          <a:xfrm>
            <a:off x="1885319" y="2347685"/>
            <a:ext cx="3306393" cy="674238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8B3CC-4D1C-2886-ED77-7D41F455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/>
          </a:bodyPr>
          <a:lstStyle/>
          <a:p>
            <a:r>
              <a:rPr lang="en-US" altLang="zh-TW" sz="2000"/>
              <a:t>Sequencer</a:t>
            </a:r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endParaRPr lang="en-US" altLang="zh-TW" sz="2000"/>
          </a:p>
          <a:p>
            <a:r>
              <a:rPr lang="en-US" altLang="zh-TW" sz="2000"/>
              <a:t>Default Sequence</a:t>
            </a:r>
            <a:endParaRPr lang="en-US" altLang="zh-TW" sz="1400"/>
          </a:p>
          <a:p>
            <a:pPr lvl="1"/>
            <a:endParaRPr lang="zh-TW" altLang="en-US" sz="100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640C94-8DCD-C5FE-8FDB-308218771FD9}"/>
              </a:ext>
            </a:extLst>
          </p:cNvPr>
          <p:cNvSpPr txBox="1"/>
          <p:nvPr/>
        </p:nvSpPr>
        <p:spPr>
          <a:xfrm>
            <a:off x="1314291" y="1042077"/>
            <a:ext cx="3963026" cy="22467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0070C0"/>
                </a:solidFill>
              </a:rPr>
              <a:t>Class </a:t>
            </a:r>
            <a:r>
              <a:rPr lang="en-US" altLang="zh-TW" sz="1400" err="1">
                <a:solidFill>
                  <a:srgbClr val="0070C0"/>
                </a:solidFill>
              </a:rPr>
              <a:t>scaler</a:t>
            </a:r>
            <a:r>
              <a:rPr lang="en-US" altLang="zh-TW" sz="1400">
                <a:solidFill>
                  <a:srgbClr val="0070C0"/>
                </a:solidFill>
              </a:rPr>
              <a:t>_sequencer extend </a:t>
            </a:r>
            <a:r>
              <a:rPr lang="en-US" altLang="zh-TW" sz="1400" err="1">
                <a:solidFill>
                  <a:srgbClr val="0070C0"/>
                </a:solidFill>
              </a:rPr>
              <a:t>uvm</a:t>
            </a:r>
            <a:r>
              <a:rPr lang="en-US" altLang="zh-TW" sz="1400">
                <a:solidFill>
                  <a:srgbClr val="0070C0"/>
                </a:solidFill>
              </a:rPr>
              <a:t>_sequencer #(scaler_trans);</a:t>
            </a:r>
          </a:p>
          <a:p>
            <a:r>
              <a:rPr lang="en-US" altLang="zh-TW" sz="1400"/>
              <a:t>        `</a:t>
            </a:r>
            <a:r>
              <a:rPr lang="en-US" altLang="zh-TW" sz="1400" err="1"/>
              <a:t>uvm_component_utils</a:t>
            </a:r>
            <a:r>
              <a:rPr lang="en-US" altLang="zh-TW" sz="1400"/>
              <a:t>(</a:t>
            </a:r>
            <a:r>
              <a:rPr lang="en-US" altLang="zh-TW" sz="1400" err="1"/>
              <a:t>scaler</a:t>
            </a:r>
            <a:r>
              <a:rPr lang="en-US" altLang="zh-TW" sz="1400"/>
              <a:t>_sequencer)</a:t>
            </a:r>
          </a:p>
          <a:p>
            <a:endParaRPr lang="en-US" altLang="zh-TW" sz="1400"/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run_</a:t>
            </a:r>
            <a:r>
              <a:rPr lang="en-US" altLang="zh-TW" sz="1400" err="1"/>
              <a:t>phase</a:t>
            </a:r>
            <a:r>
              <a:rPr lang="en-US" altLang="zh-TW" sz="1400"/>
              <a:t>(…)begin</a:t>
            </a:r>
          </a:p>
          <a:p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altLang="zh-TW" sz="1400">
                <a:solidFill>
                  <a:srgbClr val="0000FF"/>
                </a:solidFill>
              </a:rPr>
              <a:t> </a:t>
            </a:r>
            <a:r>
              <a:rPr lang="en-US" altLang="zh-TW" sz="1400">
                <a:solidFill>
                  <a:srgbClr val="00B0F0"/>
                </a:solidFill>
              </a:rPr>
              <a:t>scaler_seq seq;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        seq = scaler_seq::type_id::create(“seq”);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        seq.start(this); 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9A61AB-CA2E-2F56-1558-B24861B8B1C8}"/>
              </a:ext>
            </a:extLst>
          </p:cNvPr>
          <p:cNvSpPr txBox="1"/>
          <p:nvPr/>
        </p:nvSpPr>
        <p:spPr>
          <a:xfrm>
            <a:off x="5474264" y="1066883"/>
            <a:ext cx="3653783" cy="24622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altLang="zh-TW" sz="140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scaler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_driver extend </a:t>
            </a:r>
            <a:r>
              <a:rPr lang="en-US" altLang="zh-TW" sz="140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uvm</a:t>
            </a:r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_driver;</a:t>
            </a:r>
          </a:p>
          <a:p>
            <a:r>
              <a:rPr lang="en-US" altLang="zh-TW" sz="1400"/>
              <a:t>        `</a:t>
            </a:r>
            <a:r>
              <a:rPr lang="en-US" altLang="zh-TW" sz="1400" err="1"/>
              <a:t>uvm_component_utils</a:t>
            </a:r>
            <a:r>
              <a:rPr lang="en-US" altLang="zh-TW" sz="1400"/>
              <a:t>(scaler_ driver);</a:t>
            </a:r>
          </a:p>
          <a:p>
            <a:r>
              <a:rPr lang="en-US" altLang="zh-TW" sz="1400"/>
              <a:t>        …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run_</a:t>
            </a:r>
            <a:r>
              <a:rPr lang="en-US" altLang="zh-TW" sz="1400" err="1"/>
              <a:t>phase</a:t>
            </a:r>
            <a:r>
              <a:rPr lang="en-US" altLang="zh-TW" sz="1400"/>
              <a:t>(…)begin</a:t>
            </a:r>
          </a:p>
          <a:p>
            <a:r>
              <a:rPr lang="en-US" altLang="zh-TW" sz="1400"/>
              <a:t>                 phase.raise_objection(this);</a:t>
            </a:r>
          </a:p>
          <a:p>
            <a:r>
              <a:rPr lang="en-US" altLang="zh-TW" sz="1400">
                <a:solidFill>
                  <a:srgbClr val="0070C0"/>
                </a:solidFill>
              </a:rPr>
              <a:t>                 </a:t>
            </a:r>
            <a:r>
              <a:rPr lang="en-US" altLang="zh-TW" sz="1400">
                <a:solidFill>
                  <a:srgbClr val="00B0F0"/>
                </a:solidFill>
              </a:rPr>
              <a:t>seq_item_port.get_next_item(req);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         …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         seq_item_port.item_done();</a:t>
            </a:r>
          </a:p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US" altLang="zh-TW" sz="1400"/>
              <a:t>phase.drop_objection(this);</a:t>
            </a:r>
          </a:p>
          <a:p>
            <a:r>
              <a:rPr lang="en-US" altLang="zh-TW" sz="1400"/>
              <a:t>       End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EFDD9E-209D-E058-5D4A-57E322E204C1}"/>
              </a:ext>
            </a:extLst>
          </p:cNvPr>
          <p:cNvSpPr/>
          <p:nvPr/>
        </p:nvSpPr>
        <p:spPr>
          <a:xfrm>
            <a:off x="248117" y="5618159"/>
            <a:ext cx="6178647" cy="381000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A4887A-4372-5E65-A6B9-47DF5D8E7A5E}"/>
              </a:ext>
            </a:extLst>
          </p:cNvPr>
          <p:cNvSpPr/>
          <p:nvPr/>
        </p:nvSpPr>
        <p:spPr>
          <a:xfrm>
            <a:off x="7294977" y="5290764"/>
            <a:ext cx="2267442" cy="959887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589D04-C4BA-DCF0-B911-29C346B54CBE}"/>
              </a:ext>
            </a:extLst>
          </p:cNvPr>
          <p:cNvSpPr txBox="1"/>
          <p:nvPr/>
        </p:nvSpPr>
        <p:spPr>
          <a:xfrm>
            <a:off x="6709982" y="4098347"/>
            <a:ext cx="5088883" cy="246221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00B0F0"/>
                </a:solidFill>
              </a:rPr>
              <a:t>Class </a:t>
            </a:r>
            <a:r>
              <a:rPr lang="en-US" altLang="zh-TW" sz="1400" err="1">
                <a:solidFill>
                  <a:srgbClr val="00B0F0"/>
                </a:solidFill>
              </a:rPr>
              <a:t>scaler</a:t>
            </a:r>
            <a:r>
              <a:rPr lang="en-US" altLang="zh-TW" sz="1400">
                <a:solidFill>
                  <a:srgbClr val="00B0F0"/>
                </a:solidFill>
              </a:rPr>
              <a:t>_seq extend </a:t>
            </a:r>
            <a:r>
              <a:rPr lang="en-US" altLang="zh-TW" sz="1400" err="1">
                <a:solidFill>
                  <a:srgbClr val="00B0F0"/>
                </a:solidFill>
              </a:rPr>
              <a:t>uvm</a:t>
            </a:r>
            <a:r>
              <a:rPr lang="en-US" altLang="zh-TW" sz="1400">
                <a:solidFill>
                  <a:srgbClr val="00B0F0"/>
                </a:solidFill>
              </a:rPr>
              <a:t>_sequence; #(scaler_trans)</a:t>
            </a:r>
          </a:p>
          <a:p>
            <a:r>
              <a:rPr lang="en-US" altLang="zh-TW" sz="1400"/>
              <a:t>        `</a:t>
            </a:r>
            <a:r>
              <a:rPr lang="en-US" altLang="zh-TW" sz="1400" err="1"/>
              <a:t>uvm_component_utils</a:t>
            </a:r>
            <a:r>
              <a:rPr lang="en-US" altLang="zh-TW" sz="1400"/>
              <a:t>(scaler_ driver);</a:t>
            </a:r>
          </a:p>
          <a:p>
            <a:r>
              <a:rPr lang="en-US" altLang="zh-TW" sz="1400"/>
              <a:t>        scaler_trans trans;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task body begin</a:t>
            </a:r>
          </a:p>
          <a:p>
            <a:r>
              <a:rPr lang="en-US" altLang="zh-TW" sz="1400"/>
              <a:t>                 if(starting_phase!=null)</a:t>
            </a:r>
          </a:p>
          <a:p>
            <a:r>
              <a:rPr lang="en-US" altLang="zh-TW" sz="1400"/>
              <a:t>                         ….raise_objection(this);</a:t>
            </a:r>
          </a:p>
          <a:p>
            <a:r>
              <a:rPr lang="en-US" altLang="zh-TW" sz="1400">
                <a:solidFill>
                  <a:srgbClr val="0070C0"/>
                </a:solidFill>
              </a:rPr>
              <a:t>     </a:t>
            </a:r>
            <a:r>
              <a:rPr lang="en-US" altLang="zh-TW" sz="1400"/>
              <a:t>            `uvm_do(trans);</a:t>
            </a:r>
          </a:p>
          <a:p>
            <a:r>
              <a:rPr lang="en-US" altLang="zh-TW" sz="140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</a:t>
            </a:r>
            <a:r>
              <a:rPr lang="en-US" altLang="zh-TW" sz="1400"/>
              <a:t>if(starting_phase!=null)</a:t>
            </a:r>
          </a:p>
          <a:p>
            <a:r>
              <a:rPr lang="en-US" altLang="zh-TW" sz="1400"/>
              <a:t>                         ….drop_objection(this);</a:t>
            </a:r>
          </a:p>
          <a:p>
            <a:r>
              <a:rPr lang="en-US" altLang="zh-TW" sz="1400"/>
              <a:t>       End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C02D5F-9EEE-9DE9-F1E7-65D00E017496}"/>
              </a:ext>
            </a:extLst>
          </p:cNvPr>
          <p:cNvSpPr txBox="1"/>
          <p:nvPr/>
        </p:nvSpPr>
        <p:spPr>
          <a:xfrm>
            <a:off x="248118" y="4081645"/>
            <a:ext cx="6277714" cy="224676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Class </a:t>
            </a:r>
            <a:r>
              <a:rPr lang="en-US" altLang="zh-TW" sz="1400" err="1">
                <a:solidFill>
                  <a:schemeClr val="accent2">
                    <a:lumMod val="75000"/>
                  </a:schemeClr>
                </a:solidFill>
              </a:rPr>
              <a:t>scaler_test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 extend </a:t>
            </a:r>
            <a:r>
              <a:rPr lang="en-US" altLang="zh-TW" sz="1400" err="1">
                <a:solidFill>
                  <a:schemeClr val="accent2">
                    <a:lumMod val="75000"/>
                  </a:schemeClr>
                </a:solidFill>
              </a:rPr>
              <a:t>uvm_test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r>
              <a:rPr lang="en-US" altLang="zh-TW" sz="1400"/>
              <a:t>        `</a:t>
            </a:r>
            <a:r>
              <a:rPr lang="en-US" altLang="zh-TW" sz="1400" err="1"/>
              <a:t>uvm_component_utils</a:t>
            </a:r>
            <a:r>
              <a:rPr lang="en-US" altLang="zh-TW" sz="1400"/>
              <a:t>(</a:t>
            </a:r>
            <a:r>
              <a:rPr lang="en-US" altLang="zh-TW" sz="1400" err="1"/>
              <a:t>scaler_test</a:t>
            </a:r>
            <a:r>
              <a:rPr lang="en-US" altLang="zh-TW" sz="1400"/>
              <a:t>)</a:t>
            </a:r>
          </a:p>
          <a:p>
            <a:r>
              <a:rPr lang="en-US" altLang="zh-TW" sz="1400"/>
              <a:t>        </a:t>
            </a:r>
            <a:r>
              <a:rPr lang="en-US" altLang="zh-TW" sz="140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Scaler_env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40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scaler_env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en-US" altLang="zh-TW" sz="1400"/>
              <a:t>        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function void </a:t>
            </a:r>
            <a:r>
              <a:rPr lang="en-US" altLang="zh-TW" sz="1400" err="1"/>
              <a:t>build_phase</a:t>
            </a:r>
            <a:r>
              <a:rPr lang="en-US" altLang="zh-TW" sz="1400"/>
              <a:t>(…)begin</a:t>
            </a:r>
          </a:p>
          <a:p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env = </a:t>
            </a:r>
            <a:r>
              <a:rPr lang="en-US" altLang="zh-TW" sz="140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my_env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TW" sz="140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type_id</a:t>
            </a:r>
            <a:r>
              <a:rPr lang="en-US" altLang="zh-TW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::create(“env”, this);</a:t>
            </a:r>
          </a:p>
          <a:p>
            <a:r>
              <a:rPr lang="en-US" altLang="zh-TW" sz="1400"/>
              <a:t>              uvm_config_db#(uvm_object_wrapper)::set(this, “in_agt.seqr.run_phase”, “default_sequence”, scaler_sequence::type_id::get());</a:t>
            </a:r>
          </a:p>
          <a:p>
            <a:r>
              <a:rPr lang="en-US" altLang="zh-TW" sz="1400"/>
              <a:t>        End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8A9F679-C574-2CBA-ACA2-91CD441FD905}"/>
              </a:ext>
            </a:extLst>
          </p:cNvPr>
          <p:cNvGrpSpPr/>
          <p:nvPr/>
        </p:nvGrpSpPr>
        <p:grpSpPr>
          <a:xfrm>
            <a:off x="9604137" y="302954"/>
            <a:ext cx="2295763" cy="3126046"/>
            <a:chOff x="9718437" y="527148"/>
            <a:chExt cx="2295763" cy="3126046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31BC807-AE5C-D07D-9295-3A18FB20CF58}"/>
                </a:ext>
              </a:extLst>
            </p:cNvPr>
            <p:cNvSpPr txBox="1"/>
            <p:nvPr/>
          </p:nvSpPr>
          <p:spPr>
            <a:xfrm>
              <a:off x="10133298" y="527148"/>
              <a:ext cx="14524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solidFill>
                    <a:srgbClr val="FF0000"/>
                  </a:solidFill>
                </a:rPr>
                <a:t>test_top</a:t>
              </a:r>
              <a:endParaRPr lang="en-US" altLang="zh-TW" sz="140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3A69C7-10F1-2AAE-9F2A-3DA7468D01C8}"/>
                </a:ext>
              </a:extLst>
            </p:cNvPr>
            <p:cNvSpPr txBox="1"/>
            <p:nvPr/>
          </p:nvSpPr>
          <p:spPr>
            <a:xfrm>
              <a:off x="10317959" y="878239"/>
              <a:ext cx="10831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75000"/>
                    </a:schemeClr>
                  </a:solidFill>
                </a:rPr>
                <a:t>scaler_test</a:t>
              </a:r>
              <a:endParaRPr lang="en-US" altLang="zh-TW" sz="14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AAB41EE-5F40-D1AC-5622-877EE77E2C37}"/>
                </a:ext>
              </a:extLst>
            </p:cNvPr>
            <p:cNvSpPr txBox="1"/>
            <p:nvPr/>
          </p:nvSpPr>
          <p:spPr>
            <a:xfrm>
              <a:off x="10334144" y="1159756"/>
              <a:ext cx="1083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scaler_env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E47D703-42C4-EB99-A99B-269C288BC6A6}"/>
                </a:ext>
              </a:extLst>
            </p:cNvPr>
            <p:cNvSpPr txBox="1"/>
            <p:nvPr/>
          </p:nvSpPr>
          <p:spPr>
            <a:xfrm>
              <a:off x="10012489" y="1438357"/>
              <a:ext cx="1207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  <a:endParaRPr lang="en-US" altLang="zh-TW" sz="14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371C3DE-E3B3-6E2D-B475-33854808BA6B}"/>
                </a:ext>
              </a:extLst>
            </p:cNvPr>
            <p:cNvSpPr/>
            <p:nvPr/>
          </p:nvSpPr>
          <p:spPr>
            <a:xfrm>
              <a:off x="9718437" y="544652"/>
              <a:ext cx="2295763" cy="31085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819FFB-51B0-C594-7E37-3D32276C7481}"/>
                </a:ext>
              </a:extLst>
            </p:cNvPr>
            <p:cNvSpPr/>
            <p:nvPr/>
          </p:nvSpPr>
          <p:spPr>
            <a:xfrm>
              <a:off x="9831873" y="883220"/>
              <a:ext cx="2055328" cy="268525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6B76937-DE95-B7D4-D550-13DC91DB0F36}"/>
                </a:ext>
              </a:extLst>
            </p:cNvPr>
            <p:cNvSpPr/>
            <p:nvPr/>
          </p:nvSpPr>
          <p:spPr>
            <a:xfrm>
              <a:off x="9947082" y="1171607"/>
              <a:ext cx="1813118" cy="22573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0C128B8-EFF6-BF83-89A8-652E4EC36CA0}"/>
                </a:ext>
              </a:extLst>
            </p:cNvPr>
            <p:cNvSpPr/>
            <p:nvPr/>
          </p:nvSpPr>
          <p:spPr>
            <a:xfrm>
              <a:off x="10061536" y="1453142"/>
              <a:ext cx="1590714" cy="134720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148829D-FF15-BDC7-D81D-FD6815E2B84B}"/>
                </a:ext>
              </a:extLst>
            </p:cNvPr>
            <p:cNvSpPr/>
            <p:nvPr/>
          </p:nvSpPr>
          <p:spPr>
            <a:xfrm>
              <a:off x="10062778" y="2891710"/>
              <a:ext cx="1589472" cy="46235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</a:p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endParaRPr lang="en-US" altLang="zh-TW" sz="14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AF0FE02-928E-8A3C-42AB-4227BDCC1559}"/>
                </a:ext>
              </a:extLst>
            </p:cNvPr>
            <p:cNvSpPr/>
            <p:nvPr/>
          </p:nvSpPr>
          <p:spPr>
            <a:xfrm>
              <a:off x="10138771" y="1798213"/>
              <a:ext cx="1207953" cy="26993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70C0"/>
                  </a:solidFill>
                </a:rPr>
                <a:t>scaler_seqr</a:t>
              </a:r>
              <a:endParaRPr lang="zh-TW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5075008-A8C1-739A-962D-1D50ADDD267B}"/>
                </a:ext>
              </a:extLst>
            </p:cNvPr>
            <p:cNvSpPr/>
            <p:nvPr/>
          </p:nvSpPr>
          <p:spPr>
            <a:xfrm>
              <a:off x="10134067" y="2119720"/>
              <a:ext cx="1207953" cy="269936"/>
            </a:xfrm>
            <a:prstGeom prst="rect">
              <a:avLst/>
            </a:prstGeom>
            <a:noFill/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scaler_driver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1FBA2EC-BE16-EAAF-0F97-7E750A884B96}"/>
                </a:ext>
              </a:extLst>
            </p:cNvPr>
            <p:cNvSpPr/>
            <p:nvPr/>
          </p:nvSpPr>
          <p:spPr>
            <a:xfrm>
              <a:off x="10133298" y="2431937"/>
              <a:ext cx="1449517" cy="269936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92D050"/>
                  </a:solidFill>
                </a:rPr>
                <a:t>scaler_moniter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74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F5E43-6178-D864-54FB-F788BCDA7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450238A7-123A-3C7F-D289-CA84D3D7686A}"/>
              </a:ext>
            </a:extLst>
          </p:cNvPr>
          <p:cNvSpPr/>
          <p:nvPr/>
        </p:nvSpPr>
        <p:spPr>
          <a:xfrm>
            <a:off x="781043" y="3984064"/>
            <a:ext cx="3698417" cy="264956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E518D30-CFAB-B9CC-F608-4AE4FB030F42}"/>
              </a:ext>
            </a:extLst>
          </p:cNvPr>
          <p:cNvSpPr/>
          <p:nvPr/>
        </p:nvSpPr>
        <p:spPr>
          <a:xfrm>
            <a:off x="5643791" y="4036859"/>
            <a:ext cx="1874168" cy="265886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C9153D-07A9-DA40-1035-F237F53F6AF1}"/>
              </a:ext>
            </a:extLst>
          </p:cNvPr>
          <p:cNvSpPr/>
          <p:nvPr/>
        </p:nvSpPr>
        <p:spPr>
          <a:xfrm>
            <a:off x="6067883" y="5107294"/>
            <a:ext cx="1717217" cy="254842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8F48E27-0B19-C70F-0F26-A25C9BB544DD}"/>
              </a:ext>
            </a:extLst>
          </p:cNvPr>
          <p:cNvSpPr/>
          <p:nvPr/>
        </p:nvSpPr>
        <p:spPr>
          <a:xfrm>
            <a:off x="884231" y="1950508"/>
            <a:ext cx="2405070" cy="257236"/>
          </a:xfrm>
          <a:prstGeom prst="rect">
            <a:avLst/>
          </a:prstGeom>
          <a:solidFill>
            <a:srgbClr val="FFFF99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3DF14-E052-FD60-8D93-09691CF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1"/>
            <a:ext cx="10515600" cy="407884"/>
          </a:xfrm>
        </p:spPr>
        <p:txBody>
          <a:bodyPr>
            <a:normAutofit/>
          </a:bodyPr>
          <a:lstStyle/>
          <a:p>
            <a:r>
              <a:rPr lang="en-US" altLang="zh-TW" sz="2000"/>
              <a:t>Virtual Sequencer</a:t>
            </a:r>
            <a:endParaRPr lang="en-US" altLang="zh-TW" sz="1400"/>
          </a:p>
          <a:p>
            <a:pPr lvl="1"/>
            <a:endParaRPr lang="zh-TW" altLang="en-US" sz="100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3868D7A9-1803-7E6F-4309-48D867564DED}"/>
              </a:ext>
            </a:extLst>
          </p:cNvPr>
          <p:cNvGrpSpPr/>
          <p:nvPr/>
        </p:nvGrpSpPr>
        <p:grpSpPr>
          <a:xfrm>
            <a:off x="9604137" y="302954"/>
            <a:ext cx="2295763" cy="3126046"/>
            <a:chOff x="9718437" y="527148"/>
            <a:chExt cx="2295763" cy="3126046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D6A94CF-9428-57EB-0C70-2AF00D14F915}"/>
                </a:ext>
              </a:extLst>
            </p:cNvPr>
            <p:cNvSpPr txBox="1"/>
            <p:nvPr/>
          </p:nvSpPr>
          <p:spPr>
            <a:xfrm>
              <a:off x="10133298" y="527148"/>
              <a:ext cx="14524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>
                  <a:solidFill>
                    <a:srgbClr val="FF0000"/>
                  </a:solidFill>
                </a:rPr>
                <a:t>test_top</a:t>
              </a:r>
              <a:endParaRPr lang="en-US" altLang="zh-TW" sz="140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7A3D3162-A954-6363-EAB4-BAA9CC793BEB}"/>
                </a:ext>
              </a:extLst>
            </p:cNvPr>
            <p:cNvSpPr txBox="1"/>
            <p:nvPr/>
          </p:nvSpPr>
          <p:spPr>
            <a:xfrm>
              <a:off x="10317959" y="878239"/>
              <a:ext cx="10831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75000"/>
                    </a:schemeClr>
                  </a:solidFill>
                </a:rPr>
                <a:t>scaler_test</a:t>
              </a:r>
              <a:endParaRPr lang="en-US" altLang="zh-TW" sz="140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0C09835-1332-25FB-BD2B-EDF5AAF4437D}"/>
                </a:ext>
              </a:extLst>
            </p:cNvPr>
            <p:cNvSpPr txBox="1"/>
            <p:nvPr/>
          </p:nvSpPr>
          <p:spPr>
            <a:xfrm>
              <a:off x="10334144" y="1159756"/>
              <a:ext cx="1083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scaler_env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29A930EF-6BFC-827C-29AC-5D5DEC36E847}"/>
                </a:ext>
              </a:extLst>
            </p:cNvPr>
            <p:cNvSpPr txBox="1"/>
            <p:nvPr/>
          </p:nvSpPr>
          <p:spPr>
            <a:xfrm>
              <a:off x="10012489" y="1438357"/>
              <a:ext cx="12079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  <a:endParaRPr lang="en-US" altLang="zh-TW" sz="14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67B194A-E4C2-9ECE-E345-86CD16E9B0B2}"/>
                </a:ext>
              </a:extLst>
            </p:cNvPr>
            <p:cNvSpPr/>
            <p:nvPr/>
          </p:nvSpPr>
          <p:spPr>
            <a:xfrm>
              <a:off x="9718437" y="544652"/>
              <a:ext cx="2295763" cy="31085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17BC6FD-5C37-659C-CBE5-4D4188A2FBF4}"/>
                </a:ext>
              </a:extLst>
            </p:cNvPr>
            <p:cNvSpPr/>
            <p:nvPr/>
          </p:nvSpPr>
          <p:spPr>
            <a:xfrm>
              <a:off x="9831873" y="883220"/>
              <a:ext cx="2055328" cy="2685259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82687BB-22C6-2393-DD46-98C8EE29DFD3}"/>
                </a:ext>
              </a:extLst>
            </p:cNvPr>
            <p:cNvSpPr/>
            <p:nvPr/>
          </p:nvSpPr>
          <p:spPr>
            <a:xfrm>
              <a:off x="9947082" y="1171607"/>
              <a:ext cx="1813118" cy="22573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A34DF1F-14EC-363B-5C6B-64843953F6FC}"/>
                </a:ext>
              </a:extLst>
            </p:cNvPr>
            <p:cNvSpPr/>
            <p:nvPr/>
          </p:nvSpPr>
          <p:spPr>
            <a:xfrm>
              <a:off x="10061536" y="1453142"/>
              <a:ext cx="1590714" cy="1347207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114E961-42CA-7892-ED38-7DCA60BD44A8}"/>
                </a:ext>
              </a:extLst>
            </p:cNvPr>
            <p:cNvSpPr/>
            <p:nvPr/>
          </p:nvSpPr>
          <p:spPr>
            <a:xfrm>
              <a:off x="10062778" y="2891710"/>
              <a:ext cx="1589472" cy="462350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scaler_agent</a:t>
              </a:r>
            </a:p>
            <a:p>
              <a:r>
                <a:rPr lang="en-US" altLang="zh-TW" sz="1400">
                  <a:solidFill>
                    <a:schemeClr val="accent6">
                      <a:lumMod val="75000"/>
                    </a:schemeClr>
                  </a:solidFill>
                </a:rPr>
                <a:t>…</a:t>
              </a:r>
              <a:endParaRPr lang="en-US" altLang="zh-TW" sz="1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C39915-0DAB-2616-B0CE-61583217D962}"/>
                </a:ext>
              </a:extLst>
            </p:cNvPr>
            <p:cNvSpPr/>
            <p:nvPr/>
          </p:nvSpPr>
          <p:spPr>
            <a:xfrm>
              <a:off x="10138771" y="1798213"/>
              <a:ext cx="1207953" cy="26993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70C0"/>
                  </a:solidFill>
                </a:rPr>
                <a:t>scaler_seqr</a:t>
              </a:r>
              <a:endParaRPr lang="zh-TW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EFDBEB9-3CC7-2D10-2F3A-10803C168216}"/>
                </a:ext>
              </a:extLst>
            </p:cNvPr>
            <p:cNvSpPr/>
            <p:nvPr/>
          </p:nvSpPr>
          <p:spPr>
            <a:xfrm>
              <a:off x="10134067" y="2119720"/>
              <a:ext cx="1207953" cy="269936"/>
            </a:xfrm>
            <a:prstGeom prst="rect">
              <a:avLst/>
            </a:prstGeom>
            <a:noFill/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scaler_driver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D3AC3E2-464B-5697-EAE7-BD2F2DCBB22C}"/>
                </a:ext>
              </a:extLst>
            </p:cNvPr>
            <p:cNvSpPr/>
            <p:nvPr/>
          </p:nvSpPr>
          <p:spPr>
            <a:xfrm>
              <a:off x="10133298" y="2431937"/>
              <a:ext cx="1449517" cy="269936"/>
            </a:xfrm>
            <a:prstGeom prst="rect">
              <a:avLst/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92D050"/>
                  </a:solidFill>
                </a:rPr>
                <a:t>scaler_moniter</a:t>
              </a:r>
              <a:endParaRPr lang="zh-TW" altLang="en-US" sz="140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7C4FA2D-B4E4-1909-A784-1D5A96C440CB}"/>
              </a:ext>
            </a:extLst>
          </p:cNvPr>
          <p:cNvSpPr txBox="1"/>
          <p:nvPr/>
        </p:nvSpPr>
        <p:spPr>
          <a:xfrm>
            <a:off x="596636" y="1321711"/>
            <a:ext cx="388158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module test_top();</a:t>
            </a:r>
          </a:p>
          <a:p>
            <a:r>
              <a:rPr lang="en-US" altLang="zh-TW" sz="1400"/>
              <a:t>        reg clk, rstn; </a:t>
            </a:r>
          </a:p>
          <a:p>
            <a:r>
              <a:rPr lang="en-US" altLang="zh-TW" sz="1400"/>
              <a:t>        scaler_if scaler_if0(.clocl(clk), .resetn(rstn));</a:t>
            </a:r>
          </a:p>
          <a:p>
            <a:r>
              <a:rPr lang="en-US" altLang="zh-TW" sz="1400"/>
              <a:t>        scaler_vsqer scaler_vsqer 0;</a:t>
            </a:r>
          </a:p>
          <a:p>
            <a:r>
              <a:rPr lang="en-US" altLang="zh-TW" sz="1400"/>
              <a:t>        sc_wrapper u_sc_wrapper (…);</a:t>
            </a:r>
          </a:p>
          <a:p>
            <a:endParaRPr lang="en-US" altLang="zh-TW" sz="1400"/>
          </a:p>
          <a:p>
            <a:r>
              <a:rPr lang="en-US" altLang="zh-TW" sz="1400"/>
              <a:t>        initial begin</a:t>
            </a:r>
          </a:p>
          <a:p>
            <a:r>
              <a:rPr lang="en-US" altLang="zh-TW" sz="1400"/>
              <a:t>                </a:t>
            </a:r>
            <a:r>
              <a:rPr lang="en-US" altLang="zh-TW" sz="1400">
                <a:solidFill>
                  <a:schemeClr val="accent2">
                    <a:lumMod val="75000"/>
                  </a:schemeClr>
                </a:solidFill>
              </a:rPr>
              <a:t>run_test();</a:t>
            </a:r>
          </a:p>
          <a:p>
            <a:r>
              <a:rPr lang="en-US" altLang="zh-TW" sz="1400"/>
              <a:t>        end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C703C33-B244-416A-397A-E6BCDC867072}"/>
              </a:ext>
            </a:extLst>
          </p:cNvPr>
          <p:cNvSpPr txBox="1"/>
          <p:nvPr/>
        </p:nvSpPr>
        <p:spPr>
          <a:xfrm>
            <a:off x="596637" y="3526710"/>
            <a:ext cx="4242064" cy="11695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0070C0"/>
                </a:solidFill>
              </a:rPr>
              <a:t>Class </a:t>
            </a:r>
            <a:r>
              <a:rPr lang="en-US" altLang="zh-TW" sz="1400" err="1">
                <a:solidFill>
                  <a:srgbClr val="0070C0"/>
                </a:solidFill>
              </a:rPr>
              <a:t>scaler</a:t>
            </a:r>
            <a:r>
              <a:rPr lang="en-US" altLang="zh-TW" sz="1400">
                <a:solidFill>
                  <a:srgbClr val="0070C0"/>
                </a:solidFill>
              </a:rPr>
              <a:t>_vseqr extend </a:t>
            </a:r>
            <a:r>
              <a:rPr lang="en-US" altLang="zh-TW" sz="1400" err="1">
                <a:solidFill>
                  <a:srgbClr val="0070C0"/>
                </a:solidFill>
              </a:rPr>
              <a:t>uvm</a:t>
            </a:r>
            <a:r>
              <a:rPr lang="en-US" altLang="zh-TW" sz="1400">
                <a:solidFill>
                  <a:srgbClr val="0070C0"/>
                </a:solidFill>
              </a:rPr>
              <a:t>_sequencer; 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</a:t>
            </a:r>
            <a:r>
              <a:rPr lang="en-US" altLang="zh-TW" sz="1400"/>
              <a:t>`uvm_component_utils(scaler_ vseqr);</a:t>
            </a:r>
          </a:p>
          <a:p>
            <a:r>
              <a:rPr lang="en-US" altLang="zh-TW" sz="1400"/>
              <a:t>        uvm_sequencer #(scaler_trans) scaler_seqr;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End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BB1DAAF-3C02-1C90-B902-773188CE0C69}"/>
              </a:ext>
            </a:extLst>
          </p:cNvPr>
          <p:cNvSpPr txBox="1"/>
          <p:nvPr/>
        </p:nvSpPr>
        <p:spPr>
          <a:xfrm>
            <a:off x="5197189" y="3572876"/>
            <a:ext cx="3624432" cy="224676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00B0F0"/>
                </a:solidFill>
              </a:rPr>
              <a:t>Class </a:t>
            </a:r>
            <a:r>
              <a:rPr lang="en-US" altLang="zh-TW" sz="1400" err="1">
                <a:solidFill>
                  <a:srgbClr val="00B0F0"/>
                </a:solidFill>
              </a:rPr>
              <a:t>scaler</a:t>
            </a:r>
            <a:r>
              <a:rPr lang="en-US" altLang="zh-TW" sz="1400">
                <a:solidFill>
                  <a:srgbClr val="00B0F0"/>
                </a:solidFill>
              </a:rPr>
              <a:t>_vseq extend </a:t>
            </a:r>
            <a:r>
              <a:rPr lang="en-US" altLang="zh-TW" sz="1400" err="1">
                <a:solidFill>
                  <a:srgbClr val="00B0F0"/>
                </a:solidFill>
              </a:rPr>
              <a:t>uvm</a:t>
            </a:r>
            <a:r>
              <a:rPr lang="en-US" altLang="zh-TW" sz="1400">
                <a:solidFill>
                  <a:srgbClr val="00B0F0"/>
                </a:solidFill>
              </a:rPr>
              <a:t>_sequence;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</a:t>
            </a:r>
            <a:r>
              <a:rPr lang="en-US" altLang="zh-TW" sz="1400"/>
              <a:t>`uvm_component_utils(scaler_ vseq);</a:t>
            </a:r>
            <a:r>
              <a:rPr lang="en-US" altLang="zh-TW" sz="1400">
                <a:solidFill>
                  <a:srgbClr val="00B0F0"/>
                </a:solidFill>
              </a:rPr>
              <a:t> </a:t>
            </a:r>
          </a:p>
          <a:p>
            <a:r>
              <a:rPr lang="en-US" altLang="zh-TW" sz="1400">
                <a:solidFill>
                  <a:srgbClr val="00B0F0"/>
                </a:solidFill>
              </a:rPr>
              <a:t>        </a:t>
            </a:r>
            <a:r>
              <a:rPr lang="en-US" altLang="zh-TW" sz="1400"/>
              <a:t>scaler_seq scaler_seq ;</a:t>
            </a:r>
          </a:p>
          <a:p>
            <a:r>
              <a:rPr lang="en-US" altLang="zh-TW" sz="1400"/>
              <a:t>        </a:t>
            </a:r>
          </a:p>
          <a:p>
            <a:r>
              <a:rPr lang="en-US" altLang="zh-TW" sz="1400"/>
              <a:t>        Function new(…);</a:t>
            </a:r>
          </a:p>
          <a:p>
            <a:r>
              <a:rPr lang="en-US" altLang="zh-TW" sz="1400"/>
              <a:t>        Virtual task body begin</a:t>
            </a:r>
          </a:p>
          <a:p>
            <a:r>
              <a:rPr lang="en-US" altLang="zh-TW" sz="1400"/>
              <a:t>                 forever begin</a:t>
            </a:r>
          </a:p>
          <a:p>
            <a:r>
              <a:rPr lang="en-US" altLang="zh-TW" sz="1400"/>
              <a:t>                         `uvm_do_with(…);</a:t>
            </a:r>
          </a:p>
          <a:p>
            <a:r>
              <a:rPr lang="en-US" altLang="zh-TW" sz="1400"/>
              <a:t>                 end</a:t>
            </a:r>
          </a:p>
          <a:p>
            <a:r>
              <a:rPr lang="en-US" altLang="zh-TW" sz="1400"/>
              <a:t>        End</a:t>
            </a:r>
          </a:p>
        </p:txBody>
      </p:sp>
    </p:spTree>
    <p:extLst>
      <p:ext uri="{BB962C8B-B14F-4D97-AF65-F5344CB8AC3E}">
        <p14:creationId xmlns:p14="http://schemas.microsoft.com/office/powerpoint/2010/main" val="344279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42EAA-9632-8E10-DB9A-2AE7C25D0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6C97E-AF31-604E-ACFC-074FA199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1"/>
            <a:ext cx="10515600" cy="5174484"/>
          </a:xfrm>
        </p:spPr>
        <p:txBody>
          <a:bodyPr>
            <a:normAutofit/>
          </a:bodyPr>
          <a:lstStyle/>
          <a:p>
            <a:r>
              <a:rPr lang="zh-TW" altLang="en-US" sz="1800"/>
              <a:t>在 </a:t>
            </a:r>
            <a:r>
              <a:rPr lang="en-US" altLang="zh-TW" sz="1800"/>
              <a:t>default sequence </a:t>
            </a:r>
            <a:r>
              <a:rPr lang="zh-TW" altLang="en-US" sz="1800"/>
              <a:t>加入這行</a:t>
            </a:r>
            <a:endParaRPr lang="en-US" altLang="zh-TW" sz="1800"/>
          </a:p>
          <a:p>
            <a:endParaRPr lang="en-US" altLang="zh-TW" sz="1800"/>
          </a:p>
          <a:p>
            <a:endParaRPr lang="en-US" altLang="zh-TW" sz="1800"/>
          </a:p>
          <a:p>
            <a:endParaRPr lang="en-US" altLang="zh-TW" sz="1800"/>
          </a:p>
          <a:p>
            <a:r>
              <a:rPr lang="zh-TW" altLang="en-US" sz="1800"/>
              <a:t>補充</a:t>
            </a:r>
            <a:r>
              <a:rPr lang="en-US" altLang="zh-TW" sz="1800"/>
              <a:t>: UVM</a:t>
            </a:r>
            <a:r>
              <a:rPr lang="zh-TW" altLang="en-US" sz="1800"/>
              <a:t>中通过</a:t>
            </a:r>
            <a:r>
              <a:rPr lang="en-US" altLang="zh-TW" sz="1800"/>
              <a:t>objection</a:t>
            </a:r>
            <a:r>
              <a:rPr lang="zh-TW" altLang="en-US" sz="1800"/>
              <a:t>机制来控制验证平台的关闭。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在每个</a:t>
            </a:r>
            <a:r>
              <a:rPr lang="en-US" altLang="zh-TW" sz="1800"/>
              <a:t>phase</a:t>
            </a:r>
            <a:r>
              <a:rPr lang="zh-TW" altLang="en-US" sz="1800"/>
              <a:t>中，</a:t>
            </a:r>
            <a:r>
              <a:rPr lang="en-US" altLang="zh-TW" sz="1800"/>
              <a:t>UVM</a:t>
            </a:r>
            <a:r>
              <a:rPr lang="zh-TW" altLang="en-US" sz="1800"/>
              <a:t>会检查是否有</a:t>
            </a:r>
            <a:r>
              <a:rPr lang="en-US" altLang="zh-TW" sz="1800"/>
              <a:t>objection</a:t>
            </a:r>
            <a:r>
              <a:rPr lang="zh-TW" altLang="en-US" sz="1800"/>
              <a:t>被提起 （</a:t>
            </a:r>
            <a:r>
              <a:rPr lang="en-US" altLang="zh-TW" sz="1800"/>
              <a:t>raise_objection</a:t>
            </a:r>
            <a:r>
              <a:rPr lang="zh-TW" altLang="en-US" sz="1800"/>
              <a:t>），如果有，那么等待这个</a:t>
            </a:r>
            <a:r>
              <a:rPr lang="en-US" altLang="zh-TW" sz="1800"/>
              <a:t>objection</a:t>
            </a:r>
            <a:r>
              <a:rPr lang="zh-TW" altLang="en-US" sz="1800"/>
              <a:t>被撤销（</a:t>
            </a:r>
            <a:r>
              <a:rPr lang="en-US" altLang="zh-TW" sz="1800"/>
              <a:t>drop_objection</a:t>
            </a:r>
            <a:r>
              <a:rPr lang="zh-TW" altLang="en-US" sz="1800"/>
              <a:t>）后停止仿真；如果没有，则马上结束当前</a:t>
            </a:r>
            <a:r>
              <a:rPr lang="en-US" altLang="zh-TW" sz="1800"/>
              <a:t>phase</a:t>
            </a:r>
          </a:p>
          <a:p>
            <a:pPr marL="0" indent="0">
              <a:buNone/>
            </a:pPr>
            <a:endParaRPr lang="en-US" altLang="zh-TW" sz="1800"/>
          </a:p>
          <a:p>
            <a:r>
              <a:rPr lang="zh-TW" altLang="en-US" sz="1800"/>
              <a:t>補充</a:t>
            </a:r>
            <a:r>
              <a:rPr lang="en-US" altLang="zh-TW" sz="1800"/>
              <a:t>:</a:t>
            </a:r>
            <a:r>
              <a:rPr lang="zh-TW" altLang="en-US" sz="1800"/>
              <a:t> 当</a:t>
            </a:r>
            <a:r>
              <a:rPr lang="en-US" altLang="zh-TW" sz="1800"/>
              <a:t>driver</a:t>
            </a:r>
            <a:r>
              <a:rPr lang="zh-TW" altLang="en-US" sz="1800"/>
              <a:t>向</a:t>
            </a:r>
            <a:r>
              <a:rPr lang="en-US" altLang="zh-TW" sz="1800"/>
              <a:t>sequencer</a:t>
            </a:r>
            <a:r>
              <a:rPr lang="zh-TW" altLang="en-US" sz="1800"/>
              <a:t>索要数据时，</a:t>
            </a:r>
            <a:r>
              <a:rPr lang="en-US" altLang="zh-TW" sz="1800"/>
              <a:t>sequencer</a:t>
            </a:r>
            <a:r>
              <a:rPr lang="zh-TW" altLang="en-US" sz="1800"/>
              <a:t>会检查是否有</a:t>
            </a:r>
            <a:r>
              <a:rPr lang="en-US" altLang="zh-TW" sz="1800"/>
              <a:t>sequence</a:t>
            </a:r>
            <a:r>
              <a:rPr lang="zh-TW" altLang="en-US" sz="1800"/>
              <a:t>要发送数据。当发现有</a:t>
            </a:r>
            <a:r>
              <a:rPr lang="en-US" altLang="zh-TW" sz="1800"/>
              <a:t>sequence_item</a:t>
            </a:r>
            <a:r>
              <a:rPr lang="zh-TW" altLang="en-US" sz="1800"/>
              <a:t>待发送时，会把此 </a:t>
            </a:r>
            <a:r>
              <a:rPr lang="en-US" altLang="zh-TW" sz="1800"/>
              <a:t>sequence_item</a:t>
            </a:r>
            <a:r>
              <a:rPr lang="zh-TW" altLang="en-US" sz="1800"/>
              <a:t>交给</a:t>
            </a:r>
            <a:r>
              <a:rPr lang="en-US" altLang="zh-TW" sz="1800"/>
              <a:t>driver</a:t>
            </a:r>
            <a:r>
              <a:rPr lang="zh-TW" altLang="en-US" sz="1800"/>
              <a:t>。</a:t>
            </a:r>
            <a:endParaRPr lang="en-US" altLang="zh-TW" sz="1800"/>
          </a:p>
          <a:p>
            <a:r>
              <a:rPr lang="en-US" altLang="zh-TW" sz="1200"/>
              <a:t>driver</a:t>
            </a:r>
            <a:r>
              <a:rPr lang="zh-TW" altLang="en-US" sz="1200"/>
              <a:t>的功能主要就是向</a:t>
            </a:r>
            <a:r>
              <a:rPr lang="en-US" altLang="zh-TW" sz="1200"/>
              <a:t>sequencer</a:t>
            </a:r>
            <a:r>
              <a:rPr lang="zh-TW" altLang="en-US" sz="1200"/>
              <a:t>索要</a:t>
            </a:r>
            <a:r>
              <a:rPr lang="en-US" altLang="zh-TW" sz="1200"/>
              <a:t>sequence_item</a:t>
            </a:r>
            <a:r>
              <a:rPr lang="zh-TW" altLang="en-US" sz="1200"/>
              <a:t>（</a:t>
            </a:r>
            <a:r>
              <a:rPr lang="en-US" altLang="zh-TW" sz="1200"/>
              <a:t>transaction</a:t>
            </a:r>
            <a:r>
              <a:rPr lang="zh-TW" altLang="en-US" sz="1200"/>
              <a:t>），并且将 </a:t>
            </a:r>
            <a:r>
              <a:rPr lang="en-US" altLang="zh-TW" sz="1200"/>
              <a:t>sequence_item</a:t>
            </a:r>
            <a:r>
              <a:rPr lang="zh-TW" altLang="en-US" sz="1200"/>
              <a:t>里的信息驱动到</a:t>
            </a:r>
            <a:r>
              <a:rPr lang="en-US" altLang="zh-TW" sz="1200"/>
              <a:t>DUT</a:t>
            </a:r>
            <a:r>
              <a:rPr lang="zh-TW" altLang="en-US" sz="1200"/>
              <a:t>的端口上</a:t>
            </a:r>
            <a:endParaRPr lang="en-US" altLang="zh-TW" sz="18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180274-2406-E840-CD90-2A34FBE7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89" y="281579"/>
            <a:ext cx="539190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0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3783</Words>
  <Application>Microsoft Office PowerPoint</Application>
  <PresentationFormat>寬螢幕</PresentationFormat>
  <Paragraphs>415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雨軒 周</dc:creator>
  <cp:lastModifiedBy>雨軒 周</cp:lastModifiedBy>
  <cp:revision>9</cp:revision>
  <dcterms:created xsi:type="dcterms:W3CDTF">2024-11-11T14:56:34Z</dcterms:created>
  <dcterms:modified xsi:type="dcterms:W3CDTF">2024-11-14T17:59:24Z</dcterms:modified>
</cp:coreProperties>
</file>