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58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79577" autoAdjust="0"/>
  </p:normalViewPr>
  <p:slideViewPr>
    <p:cSldViewPr snapToGrid="0">
      <p:cViewPr>
        <p:scale>
          <a:sx n="50" d="100"/>
          <a:sy n="50" d="100"/>
        </p:scale>
        <p:origin x="928" y="2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2A707-4770-4ECF-865E-9408F2DEE71F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45C16-5EEB-4D40-A0E5-BC431389D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2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5143-D084-5B4A-5ADD-AE07BBEBE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C5CD68-EC8C-85AE-FA4D-3F822D050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4275082-7829-69A5-BB8C-5A2521104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Code coverage : </a:t>
            </a:r>
            <a:r>
              <a:rPr lang="zh-TW" altLang="en-US"/>
              <a:t>用來衡量驗證環境是否對 </a:t>
            </a:r>
            <a:r>
              <a:rPr lang="en-US" altLang="zh-TW"/>
              <a:t>design </a:t>
            </a:r>
            <a:r>
              <a:rPr lang="zh-TW" altLang="en-US"/>
              <a:t>做了完整的測試，可以透過 </a:t>
            </a:r>
            <a:r>
              <a:rPr lang="en-US" altLang="zh-TW"/>
              <a:t>block/s</a:t>
            </a:r>
            <a:r>
              <a:rPr lang="en-US" altLang="zh-TW" sz="1200"/>
              <a:t>tatement/</a:t>
            </a:r>
            <a:r>
              <a:rPr lang="en-US" altLang="zh-TW"/>
              <a:t>expression/toggle </a:t>
            </a:r>
            <a:r>
              <a:rPr lang="zh-TW" altLang="en-US"/>
              <a:t>來觀察是否有沒被覆蓋到的部分。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(Block: </a:t>
            </a:r>
            <a:r>
              <a:rPr lang="zh-TW" altLang="en-US"/>
              <a:t>，</a:t>
            </a:r>
            <a:r>
              <a:rPr lang="en-US" altLang="zh-TW"/>
              <a:t>Statement: </a:t>
            </a:r>
            <a:r>
              <a:rPr lang="zh-TW" altLang="en-US"/>
              <a:t>被執行的比例，</a:t>
            </a:r>
            <a:r>
              <a:rPr lang="en-US" altLang="zh-TW"/>
              <a:t>Toggle: </a:t>
            </a:r>
            <a:r>
              <a:rPr lang="zh-TW" altLang="en-US"/>
              <a:t>有出現的 </a:t>
            </a:r>
            <a:r>
              <a:rPr lang="en-US" altLang="zh-TW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signal transitions</a:t>
            </a:r>
            <a:r>
              <a:rPr lang="zh-TW" altLang="en-US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 比例</a:t>
            </a:r>
            <a:r>
              <a:rPr lang="en-US" altLang="zh-TW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zh-TW" altLang="en-US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↑↓算完整的一次</a:t>
            </a:r>
            <a:r>
              <a:rPr lang="en-US" altLang="zh-TW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zh-TW" altLang="en-US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TW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/>
              <a:t>缺點</a:t>
            </a:r>
            <a:r>
              <a:rPr lang="en-US" altLang="zh-TW"/>
              <a:t>: 1. </a:t>
            </a:r>
            <a:r>
              <a:rPr lang="zh-TW" altLang="en-US"/>
              <a:t>只能代表有被執行的 </a:t>
            </a:r>
            <a:r>
              <a:rPr lang="en-US" altLang="zh-TW"/>
              <a:t>code </a:t>
            </a:r>
            <a:r>
              <a:rPr lang="zh-TW" altLang="en-US"/>
              <a:t>比例，無法由此確認 </a:t>
            </a:r>
            <a:r>
              <a:rPr lang="en-US" altLang="zh-TW"/>
              <a:t>function </a:t>
            </a:r>
            <a:r>
              <a:rPr lang="zh-TW" altLang="en-US"/>
              <a:t>的正確性 </a:t>
            </a:r>
            <a:r>
              <a:rPr lang="en-US" altLang="zh-TW"/>
              <a:t>2. </a:t>
            </a:r>
            <a:r>
              <a:rPr lang="zh-TW" altLang="en-US"/>
              <a:t>不考慮到 </a:t>
            </a:r>
            <a:r>
              <a:rPr lang="en-US" altLang="zh-TW"/>
              <a:t>corner case </a:t>
            </a:r>
            <a:r>
              <a:rPr lang="zh-TW" altLang="en-US"/>
              <a:t>或是處理 </a:t>
            </a:r>
            <a:r>
              <a:rPr lang="en-US" altLang="zh-TW"/>
              <a:t>error </a:t>
            </a:r>
            <a:r>
              <a:rPr lang="zh-TW" altLang="en-US"/>
              <a:t>的部分</a:t>
            </a: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Function Coverage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是用來衡量 </a:t>
            </a:r>
            <a:r>
              <a:rPr lang="en-US" altLang="zh-TW"/>
              <a:t>test </a:t>
            </a:r>
            <a:r>
              <a:rPr lang="zh-TW" altLang="en-US"/>
              <a:t>有無覆蓋特定電路功能的指標，會被用在 </a:t>
            </a:r>
            <a:r>
              <a:rPr lang="en-US" altLang="zh-TW"/>
              <a:t>CRV</a:t>
            </a:r>
            <a:r>
              <a:rPr lang="zh-TW" altLang="en-US"/>
              <a:t>，也就是在設定的限制下進行的隨機驗證。</a:t>
            </a: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/>
              <a:t>容易陷入自證，</a:t>
            </a:r>
            <a:r>
              <a:rPr lang="en-US" altLang="zh-TW"/>
              <a:t>design/</a:t>
            </a:r>
            <a:r>
              <a:rPr lang="zh-TW" altLang="en-US"/>
              <a:t>驗證都由同一人負責的話，可能會漏掉某些功能沒有寫到 </a:t>
            </a:r>
            <a:r>
              <a:rPr lang="en-US" altLang="zh-TW"/>
              <a:t>function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/>
              <a:t>CRV: </a:t>
            </a:r>
            <a:r>
              <a:rPr lang="en-US" altLang="zh-TW" sz="1200"/>
              <a:t>a technique for generating randomized test cases with specific constraints</a:t>
            </a:r>
            <a:endParaRPr lang="zh-TW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/>
              <a:t>至於驗證的 </a:t>
            </a:r>
            <a:r>
              <a:rPr lang="en-US" altLang="zh-TW"/>
              <a:t>patter </a:t>
            </a:r>
            <a:r>
              <a:rPr lang="zh-TW" altLang="en-US"/>
              <a:t>有分為 </a:t>
            </a:r>
            <a:r>
              <a:rPr lang="en-US" altLang="zh-TW"/>
              <a:t>random/direct</a:t>
            </a:r>
            <a:r>
              <a:rPr lang="zh-TW" altLang="en-US"/>
              <a:t>，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Random: </a:t>
            </a:r>
            <a:r>
              <a:rPr lang="zh-TW" altLang="en-US"/>
              <a:t>快但不容易覆蓋到 </a:t>
            </a:r>
            <a:r>
              <a:rPr lang="en-US" altLang="zh-TW"/>
              <a:t>corner case</a:t>
            </a:r>
            <a:r>
              <a:rPr lang="zh-TW" altLang="en-US"/>
              <a:t>，因此會先用 </a:t>
            </a:r>
            <a:r>
              <a:rPr lang="en-US" altLang="zh-TW"/>
              <a:t>random pattern </a:t>
            </a:r>
            <a:r>
              <a:rPr lang="zh-TW" altLang="en-US"/>
              <a:t>達到一定的 </a:t>
            </a:r>
            <a:r>
              <a:rPr lang="en-US" altLang="zh-TW"/>
              <a:t>function coverage </a:t>
            </a:r>
            <a:r>
              <a:rPr lang="zh-TW" altLang="en-US"/>
              <a:t>之後再用 </a:t>
            </a:r>
            <a:r>
              <a:rPr lang="en-US" altLang="zh-TW"/>
              <a:t>direct pattern</a:t>
            </a:r>
            <a:r>
              <a:rPr lang="zh-TW" altLang="en-US"/>
              <a:t> 更快速的達到 </a:t>
            </a:r>
            <a:r>
              <a:rPr lang="en-US" altLang="zh-TW"/>
              <a:t>100% coverage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4EBFDE-C9C3-247B-8936-FEACE2E9B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60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/>
              <a:t>特色</a:t>
            </a:r>
            <a:r>
              <a:rPr lang="en-US" altLang="zh-TW"/>
              <a:t>: 1. </a:t>
            </a:r>
            <a:r>
              <a:rPr lang="zh-TW" altLang="en-US"/>
              <a:t>模組化 </a:t>
            </a:r>
            <a:r>
              <a:rPr lang="en-US" altLang="zh-TW"/>
              <a:t>2.</a:t>
            </a:r>
            <a:r>
              <a:rPr lang="zh-TW" altLang="en-US"/>
              <a:t>可重複使用性 </a:t>
            </a:r>
            <a:r>
              <a:rPr lang="en-US" altLang="zh-TW"/>
              <a:t>3. </a:t>
            </a:r>
            <a:r>
              <a:rPr lang="zh-TW" altLang="en-US"/>
              <a:t>測試平台組件和 </a:t>
            </a:r>
            <a:r>
              <a:rPr lang="en-US" altLang="zh-TW"/>
              <a:t>design(DUT) </a:t>
            </a:r>
            <a:r>
              <a:rPr lang="zh-TW" altLang="en-US"/>
              <a:t>之間有明確的分離 </a:t>
            </a:r>
            <a:r>
              <a:rPr lang="en-US" altLang="zh-TW"/>
              <a:t>4. </a:t>
            </a:r>
            <a:r>
              <a:rPr lang="zh-TW" altLang="en-US"/>
              <a:t>可以用來對 </a:t>
            </a:r>
            <a:r>
              <a:rPr lang="en-US" altLang="zh-TW"/>
              <a:t>TLM </a:t>
            </a:r>
            <a:r>
              <a:rPr lang="zh-TW" altLang="en-US"/>
              <a:t>或 </a:t>
            </a:r>
            <a:r>
              <a:rPr lang="en-US" altLang="zh-TW"/>
              <a:t>RTL model </a:t>
            </a:r>
            <a:r>
              <a:rPr lang="zh-TW" altLang="en-US"/>
              <a:t>做驗證</a:t>
            </a: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(TLM model</a:t>
            </a:r>
            <a:r>
              <a:rPr lang="zh-TW" altLang="en-US"/>
              <a:t> 就類似用 </a:t>
            </a:r>
            <a:r>
              <a:rPr lang="en-US" altLang="zh-TW" err="1"/>
              <a:t>SystemC</a:t>
            </a:r>
            <a:r>
              <a:rPr lang="en-US" altLang="zh-TW"/>
              <a:t> </a:t>
            </a:r>
            <a:r>
              <a:rPr lang="zh-TW" altLang="en-US"/>
              <a:t>寫的硬體模型，在 </a:t>
            </a:r>
            <a:r>
              <a:rPr lang="en-US" altLang="zh-TW"/>
              <a:t>RTL </a:t>
            </a:r>
            <a:r>
              <a:rPr lang="zh-TW" altLang="en-US"/>
              <a:t>裡面我們會宣告一個個 </a:t>
            </a:r>
            <a:r>
              <a:rPr lang="en-US" altLang="zh-TW"/>
              <a:t>register</a:t>
            </a:r>
            <a:r>
              <a:rPr lang="zh-TW" altLang="en-US"/>
              <a:t>，然後規定他們在每個 </a:t>
            </a:r>
            <a:r>
              <a:rPr lang="en-US" altLang="zh-TW"/>
              <a:t>clock cycle </a:t>
            </a:r>
            <a:r>
              <a:rPr lang="zh-TW" altLang="en-US"/>
              <a:t>的行為，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而 </a:t>
            </a:r>
            <a:r>
              <a:rPr lang="en-US" altLang="zh-TW"/>
              <a:t>TLM </a:t>
            </a:r>
            <a:r>
              <a:rPr lang="zh-TW" altLang="en-US"/>
              <a:t>則是在宣告 </a:t>
            </a:r>
            <a:r>
              <a:rPr lang="en-US" altLang="zh-TW"/>
              <a:t>register</a:t>
            </a:r>
            <a:r>
              <a:rPr lang="zh-TW" altLang="en-US"/>
              <a:t> 後去撰寫一個個 </a:t>
            </a:r>
            <a:r>
              <a:rPr lang="en-US" altLang="zh-TW"/>
              <a:t>reg/</a:t>
            </a:r>
            <a:r>
              <a:rPr lang="zh-TW" altLang="en-US"/>
              <a:t>一個個</a:t>
            </a:r>
            <a:r>
              <a:rPr lang="en-US" altLang="zh-TW"/>
              <a:t>module</a:t>
            </a:r>
            <a:r>
              <a:rPr lang="zh-TW" altLang="en-US"/>
              <a:t>之間傳遞 </a:t>
            </a:r>
            <a:r>
              <a:rPr lang="en-US" altLang="zh-TW"/>
              <a:t>data </a:t>
            </a:r>
            <a:r>
              <a:rPr lang="zh-TW" altLang="en-US"/>
              <a:t>的順序</a:t>
            </a:r>
            <a:r>
              <a:rPr lang="en-US" altLang="zh-TW"/>
              <a:t>/</a:t>
            </a:r>
            <a:r>
              <a:rPr lang="zh-TW" altLang="en-US"/>
              <a:t>可能花費的時間</a:t>
            </a:r>
            <a:r>
              <a:rPr lang="en-US" altLang="zh-TW"/>
              <a:t>/</a:t>
            </a:r>
            <a:r>
              <a:rPr lang="zh-TW" altLang="en-US"/>
              <a:t>中間有無 </a:t>
            </a:r>
            <a:r>
              <a:rPr lang="en-US" altLang="zh-TW" err="1"/>
              <a:t>fifo</a:t>
            </a:r>
            <a:r>
              <a:rPr lang="en-US" altLang="zh-TW"/>
              <a:t>…)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他的架構由一個個</a:t>
            </a:r>
            <a:r>
              <a:rPr lang="en-US" altLang="zh-TW"/>
              <a:t>component </a:t>
            </a:r>
            <a:r>
              <a:rPr lang="zh-TW" altLang="en-US"/>
              <a:t>組成，這些 </a:t>
            </a:r>
            <a:r>
              <a:rPr lang="en-US" altLang="zh-TW"/>
              <a:t>component </a:t>
            </a:r>
            <a:r>
              <a:rPr lang="zh-TW" altLang="en-US"/>
              <a:t>都已經有完整的 </a:t>
            </a:r>
            <a:r>
              <a:rPr lang="en-US" altLang="zh-TW"/>
              <a:t>code</a:t>
            </a:r>
            <a:r>
              <a:rPr lang="zh-TW" altLang="en-US"/>
              <a:t>，使用者只須要知道怎麼去對他們做連接和使用。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driver: </a:t>
            </a:r>
            <a:r>
              <a:rPr lang="zh-TW" altLang="en-US"/>
              <a:t>接收 </a:t>
            </a:r>
            <a:r>
              <a:rPr lang="en-US" altLang="zh-TW"/>
              <a:t>sequencer </a:t>
            </a:r>
            <a:r>
              <a:rPr lang="zh-TW" altLang="en-US"/>
              <a:t>的 </a:t>
            </a:r>
            <a:r>
              <a:rPr lang="en-US" altLang="zh-TW"/>
              <a:t>data (sequence)</a:t>
            </a:r>
            <a:r>
              <a:rPr lang="zh-TW" altLang="en-US"/>
              <a:t>，兩者之間會有簡單的 </a:t>
            </a:r>
            <a:r>
              <a:rPr lang="en-US" altLang="zh-TW"/>
              <a:t>hand shake </a:t>
            </a:r>
            <a:r>
              <a:rPr lang="zh-TW" altLang="en-US"/>
              <a:t>確保 </a:t>
            </a:r>
            <a:r>
              <a:rPr lang="en-US" altLang="zh-TW"/>
              <a:t>sequence </a:t>
            </a:r>
            <a:r>
              <a:rPr lang="zh-TW" altLang="en-US"/>
              <a:t>確實傳到 </a:t>
            </a:r>
            <a:r>
              <a:rPr lang="en-US" altLang="zh-TW"/>
              <a:t>driver </a:t>
            </a:r>
            <a:r>
              <a:rPr lang="zh-TW" altLang="en-US"/>
              <a:t>手上，並對 </a:t>
            </a:r>
            <a:r>
              <a:rPr lang="en-US" altLang="zh-TW"/>
              <a:t>DUT </a:t>
            </a:r>
            <a:r>
              <a:rPr lang="zh-TW" altLang="en-US"/>
              <a:t>提供測資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monitor</a:t>
            </a:r>
            <a:r>
              <a:rPr lang="zh-CN" altLang="en-US"/>
              <a:t>的行为与其相对，用于收集</a:t>
            </a:r>
            <a:r>
              <a:rPr lang="en-US" altLang="zh-CN"/>
              <a:t>DUT</a:t>
            </a:r>
            <a:r>
              <a:rPr lang="zh-CN" altLang="en-US"/>
              <a:t>的</a:t>
            </a:r>
            <a:r>
              <a:rPr lang="zh-TW" altLang="en-US"/>
              <a:t>輸出</a:t>
            </a:r>
            <a:r>
              <a:rPr lang="zh-CN" altLang="en-US"/>
              <a:t>，</a:t>
            </a:r>
            <a:r>
              <a:rPr lang="zh-TW" altLang="en-US"/>
              <a:t>並透過 </a:t>
            </a:r>
            <a:r>
              <a:rPr lang="en-US" altLang="zh-TW"/>
              <a:t>transaction</a:t>
            </a:r>
            <a:r>
              <a:rPr lang="zh-TW" altLang="en-US"/>
              <a:t> 交</a:t>
            </a:r>
            <a:r>
              <a:rPr lang="zh-CN" altLang="en-US"/>
              <a:t>给后续的组件如</a:t>
            </a:r>
            <a:r>
              <a:rPr lang="en-US" altLang="zh-CN"/>
              <a:t>reference model</a:t>
            </a:r>
            <a:r>
              <a:rPr lang="zh-CN" altLang="en-US"/>
              <a:t>、</a:t>
            </a:r>
            <a:r>
              <a:rPr lang="en-US" altLang="zh-CN"/>
              <a:t>scoreboard</a:t>
            </a:r>
            <a:r>
              <a:rPr lang="zh-CN" altLang="en-US"/>
              <a:t>等处理。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另外他也會負責產生判斷標準</a:t>
            </a:r>
            <a:r>
              <a:rPr lang="en-US" altLang="zh-TW"/>
              <a:t>(golden answer) 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</a:t>
            </a:r>
            <a:r>
              <a:rPr lang="zh-TW" altLang="en-US"/>
              <a:t>事實上，</a:t>
            </a:r>
            <a:r>
              <a:rPr lang="en-US" altLang="zh-CN" err="1"/>
              <a:t>in_agent</a:t>
            </a:r>
            <a:r>
              <a:rPr lang="en-US" altLang="zh-CN"/>
              <a:t> </a:t>
            </a:r>
            <a:r>
              <a:rPr lang="zh-TW" altLang="en-US"/>
              <a:t>的 </a:t>
            </a:r>
            <a:r>
              <a:rPr lang="en-US" altLang="zh-CN" err="1"/>
              <a:t>mon</a:t>
            </a:r>
            <a:r>
              <a:rPr lang="en-US" altLang="zh-CN"/>
              <a:t> </a:t>
            </a:r>
            <a:r>
              <a:rPr lang="zh-TW" altLang="en-US"/>
              <a:t>有點多餘，不過為了 </a:t>
            </a:r>
            <a:r>
              <a:rPr lang="en-US" altLang="zh-CN"/>
              <a:t>agent </a:t>
            </a:r>
            <a:r>
              <a:rPr lang="zh-TW" altLang="en-US"/>
              <a:t>這個 </a:t>
            </a:r>
            <a:r>
              <a:rPr lang="en-US" altLang="zh-TW"/>
              <a:t>class </a:t>
            </a:r>
            <a:r>
              <a:rPr lang="zh-TW" altLang="en-US"/>
              <a:t>的可重用性，還是會建立 </a:t>
            </a:r>
            <a:r>
              <a:rPr lang="en-US" altLang="zh-CN" err="1"/>
              <a:t>in_agent.mon</a:t>
            </a:r>
            <a:r>
              <a:rPr lang="en-US" altLang="zh-CN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/>
              <a:t>agent: driver</a:t>
            </a:r>
            <a:r>
              <a:rPr lang="zh-TW" altLang="en-US"/>
              <a:t>和</a:t>
            </a:r>
            <a:r>
              <a:rPr lang="en-US" altLang="zh-TW"/>
              <a:t>monitor</a:t>
            </a:r>
            <a:r>
              <a:rPr lang="zh-TW" altLang="en-US"/>
              <a:t>之间的</a:t>
            </a:r>
            <a:r>
              <a:rPr lang="en-US" altLang="zh-TW"/>
              <a:t>code</a:t>
            </a:r>
            <a:r>
              <a:rPr lang="zh-TW" altLang="en-US"/>
              <a:t>高度相似。其本质是因为二者处理的是同一种协议，在同样一套既定的规则下做着不同的事情。由于二者的这种相似性，</a:t>
            </a:r>
            <a:r>
              <a:rPr lang="en-US" altLang="zh-TW"/>
              <a:t>UVM</a:t>
            </a:r>
            <a:r>
              <a:rPr lang="zh-TW" altLang="en-US"/>
              <a:t>中通常将二者封装在一起，成为一个</a:t>
            </a:r>
            <a:r>
              <a:rPr lang="en-US" altLang="zh-TW"/>
              <a:t>agent</a:t>
            </a:r>
            <a:r>
              <a:rPr lang="zh-TW" altLang="en-US"/>
              <a:t>。因此，不同的</a:t>
            </a:r>
            <a:r>
              <a:rPr lang="en-US" altLang="zh-TW"/>
              <a:t>agent</a:t>
            </a:r>
            <a:r>
              <a:rPr lang="zh-TW" altLang="en-US"/>
              <a:t>就代表了不同的协议。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Sequence : </a:t>
            </a:r>
            <a:r>
              <a:rPr lang="zh-CN" altLang="en-US"/>
              <a:t>在多個 </a:t>
            </a:r>
            <a:r>
              <a:rPr lang="en-US" altLang="zh-CN"/>
              <a:t>component </a:t>
            </a:r>
            <a:r>
              <a:rPr lang="zh-CN" altLang="en-US"/>
              <a:t>之间</a:t>
            </a:r>
            <a:r>
              <a:rPr lang="zh-TW" altLang="en-US"/>
              <a:t>傳遞</a:t>
            </a:r>
            <a:r>
              <a:rPr lang="zh-CN" altLang="en-US"/>
              <a:t>的信息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Transaction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規範了</a:t>
            </a:r>
            <a:r>
              <a:rPr lang="en-US" altLang="zh-TW"/>
              <a:t>sequence </a:t>
            </a:r>
            <a:r>
              <a:rPr lang="zh-TW" altLang="en-US"/>
              <a:t>的格式，通常也會把寫在這裡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物理协议中的数据交换都是以帧或者包为单位的，以</a:t>
            </a:r>
            <a:r>
              <a:rPr lang="zh-TW" altLang="en-US"/>
              <a:t>網路</a:t>
            </a:r>
            <a:r>
              <a:rPr lang="zh-CN" altLang="en-US"/>
              <a:t>为例，每个包</a:t>
            </a:r>
            <a:r>
              <a:rPr lang="zh-TW" altLang="en-US"/>
              <a:t>有固定大小</a:t>
            </a:r>
            <a:r>
              <a:rPr lang="zh-CN" altLang="en-US"/>
              <a:t>。这个包中要包括源地址、目的地址、包的类型、整个包的</a:t>
            </a:r>
            <a:r>
              <a:rPr lang="en-US" altLang="zh-CN"/>
              <a:t>CRC</a:t>
            </a:r>
            <a:r>
              <a:rPr lang="zh-CN" altLang="en-US"/>
              <a:t>校验数据等。</a:t>
            </a:r>
            <a:r>
              <a:rPr lang="en-US" altLang="zh-CN"/>
              <a:t>transaction</a:t>
            </a:r>
            <a:r>
              <a:rPr lang="zh-CN" altLang="en-US"/>
              <a:t>就是用于模拟这种实际情况。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在整个仿真期间，</a:t>
            </a:r>
            <a:r>
              <a:rPr lang="en-US" altLang="zh-CN"/>
              <a:t>driver</a:t>
            </a:r>
            <a:r>
              <a:rPr lang="zh-CN" altLang="en-US"/>
              <a:t>是一直存在的，</a:t>
            </a:r>
            <a:r>
              <a:rPr lang="en-US" altLang="zh-CN"/>
              <a:t>Sequence</a:t>
            </a:r>
            <a:r>
              <a:rPr lang="zh-TW" altLang="en-US"/>
              <a:t> </a:t>
            </a:r>
            <a:r>
              <a:rPr lang="zh-CN" altLang="en-US"/>
              <a:t>不同，它有生命周期。它在</a:t>
            </a:r>
            <a:r>
              <a:rPr lang="en-US" altLang="zh-CN"/>
              <a:t>simulation</a:t>
            </a:r>
            <a:r>
              <a:rPr lang="zh-TW" altLang="en-US"/>
              <a:t> 的</a:t>
            </a:r>
            <a:r>
              <a:rPr lang="zh-CN" altLang="en-US"/>
              <a:t>某一时间产生，经过</a:t>
            </a:r>
            <a:r>
              <a:rPr lang="en-US" altLang="zh-CN"/>
              <a:t>driver</a:t>
            </a:r>
            <a:r>
              <a:rPr lang="zh-CN" altLang="en-US"/>
              <a:t>驱动，再经过</a:t>
            </a:r>
            <a:r>
              <a:rPr lang="en-US" altLang="zh-CN"/>
              <a:t>reference model</a:t>
            </a:r>
            <a:r>
              <a:rPr lang="zh-CN" altLang="en-US"/>
              <a:t>处理，最终由</a:t>
            </a:r>
            <a:r>
              <a:rPr lang="en-US" altLang="zh-CN"/>
              <a:t>scoreboard</a:t>
            </a:r>
            <a:r>
              <a:rPr lang="zh-CN" altLang="en-US"/>
              <a:t>比较完成后，其生命周期就结束了。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/>
              <a:t>UVM</a:t>
            </a:r>
            <a:r>
              <a:rPr lang="zh-TW" altLang="en-US"/>
              <a:t> 把每個 </a:t>
            </a:r>
            <a:r>
              <a:rPr lang="en-US" altLang="zh-TW"/>
              <a:t>component</a:t>
            </a:r>
            <a:r>
              <a:rPr lang="zh-TW" altLang="en-US"/>
              <a:t> 的功能訂得很明確，</a:t>
            </a:r>
            <a:r>
              <a:rPr lang="en-US" altLang="zh-TW"/>
              <a:t>driver</a:t>
            </a:r>
            <a:r>
              <a:rPr lang="zh-TW" altLang="en-US"/>
              <a:t> 只負責傳送資料，那產生資料就要由 </a:t>
            </a:r>
            <a:r>
              <a:rPr lang="en-US" altLang="zh-TW"/>
              <a:t>sequencer </a:t>
            </a:r>
            <a:r>
              <a:rPr lang="zh-TW" altLang="en-US"/>
              <a:t>來完成。 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Sequencer</a:t>
            </a:r>
            <a:r>
              <a:rPr lang="zh-TW" altLang="en-US"/>
              <a:t> 產生了一個 </a:t>
            </a:r>
            <a:r>
              <a:rPr lang="en-US" altLang="zh-TW"/>
              <a:t>seq</a:t>
            </a:r>
            <a:r>
              <a:rPr lang="zh-TW" altLang="en-US"/>
              <a:t>，</a:t>
            </a:r>
            <a:r>
              <a:rPr lang="en-US" altLang="zh-TW"/>
              <a:t>seq </a:t>
            </a:r>
            <a:r>
              <a:rPr lang="zh-TW" altLang="en-US"/>
              <a:t>會根據 </a:t>
            </a:r>
            <a:r>
              <a:rPr lang="en-US" altLang="zh-TW"/>
              <a:t>trans </a:t>
            </a:r>
            <a:r>
              <a:rPr lang="zh-TW" altLang="en-US"/>
              <a:t>產生對應的隨機資料並由 </a:t>
            </a:r>
            <a:r>
              <a:rPr lang="en-US" altLang="zh-TW" err="1"/>
              <a:t>seqr</a:t>
            </a:r>
            <a:r>
              <a:rPr lang="en-US" altLang="zh-TW"/>
              <a:t> </a:t>
            </a:r>
            <a:r>
              <a:rPr lang="zh-TW" altLang="en-US"/>
              <a:t>將他往下傳送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其他</a:t>
            </a:r>
            <a:r>
              <a:rPr lang="en-US" altLang="zh-TW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scoreboard: </a:t>
            </a:r>
            <a:r>
              <a:rPr lang="zh-TW" altLang="en-US"/>
              <a:t>根据</a:t>
            </a:r>
            <a:r>
              <a:rPr lang="en-US" altLang="zh-TW"/>
              <a:t>DUT</a:t>
            </a:r>
            <a:r>
              <a:rPr lang="zh-TW" altLang="en-US"/>
              <a:t>的输出，判断</a:t>
            </a:r>
            <a:r>
              <a:rPr lang="en-US" altLang="zh-TW"/>
              <a:t>DUT</a:t>
            </a:r>
            <a:r>
              <a:rPr lang="zh-TW" altLang="en-US"/>
              <a:t>的行为是否与预期相符合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0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939C-5C96-1683-02F2-F4CC2ED1F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C99EC99-6279-592D-D823-2F7BAD1BF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538ABAC-138F-6C34-6AC8-DA65D7EF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在 </a:t>
            </a:r>
            <a:r>
              <a:rPr lang="en-US" altLang="zh-TW"/>
              <a:t>testbench </a:t>
            </a:r>
            <a:r>
              <a:rPr lang="zh-TW" altLang="en-US"/>
              <a:t>裡面創建整個 </a:t>
            </a:r>
            <a:r>
              <a:rPr lang="en-US" altLang="zh-TW"/>
              <a:t>UVM</a:t>
            </a:r>
            <a:r>
              <a:rPr lang="zh-TW" altLang="en-US"/>
              <a:t> 環境的函數是 </a:t>
            </a:r>
            <a:r>
              <a:rPr lang="en-US" altLang="zh-TW" err="1"/>
              <a:t>run_test</a:t>
            </a:r>
            <a:r>
              <a:rPr lang="en-US" altLang="zh-TW"/>
              <a:t>()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雖然他可以在創建環境後提供許多函數做使用，但一個 </a:t>
            </a:r>
            <a:r>
              <a:rPr lang="en-US" altLang="zh-TW" err="1"/>
              <a:t>run_test</a:t>
            </a:r>
            <a:r>
              <a:rPr lang="en-US" altLang="zh-TW"/>
              <a:t> </a:t>
            </a:r>
            <a:r>
              <a:rPr lang="zh-TW" altLang="en-US"/>
              <a:t>也只能實例畫一個實例。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Env : </a:t>
            </a:r>
            <a:r>
              <a:rPr lang="zh-TW" altLang="en-US"/>
              <a:t>需要一個 </a:t>
            </a:r>
            <a:r>
              <a:rPr lang="en-US" altLang="zh-TW"/>
              <a:t>environment class</a:t>
            </a:r>
            <a:r>
              <a:rPr lang="zh-TW" altLang="en-US"/>
              <a:t>，裡面包含了 </a:t>
            </a:r>
            <a:r>
              <a:rPr lang="en-US" altLang="zh-TW"/>
              <a:t>driver</a:t>
            </a:r>
            <a:r>
              <a:rPr lang="zh-TW" altLang="en-US"/>
              <a:t>、</a:t>
            </a:r>
            <a:r>
              <a:rPr lang="en-US" altLang="zh-TW"/>
              <a:t>monitor</a:t>
            </a:r>
            <a:r>
              <a:rPr lang="zh-TW" altLang="en-US"/>
              <a:t>、</a:t>
            </a:r>
            <a:r>
              <a:rPr lang="en-US" altLang="zh-TW"/>
              <a:t>reference model</a:t>
            </a:r>
            <a:r>
              <a:rPr lang="zh-TW" altLang="en-US"/>
              <a:t>和</a:t>
            </a:r>
            <a:r>
              <a:rPr lang="en-US" altLang="zh-TW"/>
              <a:t>scoreboard</a:t>
            </a:r>
            <a:r>
              <a:rPr lang="zh-TW" altLang="en-US"/>
              <a:t>等等。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以後 </a:t>
            </a:r>
            <a:r>
              <a:rPr lang="en-US" altLang="zh-TW" err="1"/>
              <a:t>run_test</a:t>
            </a:r>
            <a:r>
              <a:rPr lang="en-US" altLang="zh-TW"/>
              <a:t> </a:t>
            </a:r>
            <a:r>
              <a:rPr lang="zh-TW" altLang="en-US"/>
              <a:t>創建的就是 </a:t>
            </a:r>
            <a:r>
              <a:rPr lang="en-US" altLang="zh-TW" err="1"/>
              <a:t>unv_env</a:t>
            </a:r>
            <a:r>
              <a:rPr lang="zh-TW" altLang="en-US"/>
              <a:t>，而 </a:t>
            </a:r>
            <a:r>
              <a:rPr lang="en-US" altLang="zh-TW"/>
              <a:t>env </a:t>
            </a:r>
            <a:r>
              <a:rPr lang="zh-TW" altLang="en-US"/>
              <a:t>裡面會自動創建我們所要的 </a:t>
            </a:r>
            <a:r>
              <a:rPr lang="en-US" altLang="zh-TW"/>
              <a:t>component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err="1"/>
              <a:t>Base_test</a:t>
            </a:r>
            <a:r>
              <a:rPr lang="en-US" altLang="zh-TW"/>
              <a:t> : </a:t>
            </a:r>
            <a:r>
              <a:rPr lang="zh-TW" altLang="en-US"/>
              <a:t>又因為 為了要對同一個環境跑不同的 </a:t>
            </a:r>
            <a:r>
              <a:rPr lang="en-US" altLang="zh-TW"/>
              <a:t>simulation (random/direct pattern)</a:t>
            </a:r>
            <a:r>
              <a:rPr lang="zh-TW" altLang="en-US"/>
              <a:t>，我們會 訂定許多個 </a:t>
            </a:r>
            <a:r>
              <a:rPr lang="en-US" altLang="zh-TW"/>
              <a:t>test</a:t>
            </a:r>
            <a:r>
              <a:rPr lang="zh-TW" altLang="en-US"/>
              <a:t>，每個 </a:t>
            </a:r>
            <a:r>
              <a:rPr lang="en-US" altLang="zh-TW"/>
              <a:t>test </a:t>
            </a:r>
            <a:r>
              <a:rPr lang="zh-TW" altLang="en-US"/>
              <a:t>都會創建同一個環境並給予不同設定，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然後從指令端決定要跑讓 </a:t>
            </a:r>
            <a:r>
              <a:rPr lang="en-US" altLang="zh-TW" err="1"/>
              <a:t>run_test</a:t>
            </a:r>
            <a:r>
              <a:rPr lang="zh-TW" altLang="en-US"/>
              <a:t> 跑哪個 </a:t>
            </a:r>
            <a:r>
              <a:rPr lang="en-US" altLang="zh-TW"/>
              <a:t>test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virtual interface: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1. </a:t>
            </a:r>
            <a:r>
              <a:rPr lang="zh-TW" altLang="en-US"/>
              <a:t>用於避免在 </a:t>
            </a:r>
            <a:r>
              <a:rPr lang="en-US" altLang="zh-TW"/>
              <a:t>drive </a:t>
            </a:r>
            <a:r>
              <a:rPr lang="zh-TW" altLang="en-US"/>
              <a:t>等 </a:t>
            </a:r>
            <a:r>
              <a:rPr lang="en-US" altLang="zh-TW"/>
              <a:t>component </a:t>
            </a:r>
            <a:r>
              <a:rPr lang="zh-TW" altLang="en-US"/>
              <a:t>內使用絕對路徑來呼叫變數 </a:t>
            </a:r>
            <a:r>
              <a:rPr lang="en-US" altLang="zh-TW"/>
              <a:t>(</a:t>
            </a:r>
            <a:r>
              <a:rPr lang="zh-TW" altLang="en-US"/>
              <a:t>這會導致平台的可移植性降低</a:t>
            </a:r>
            <a:r>
              <a:rPr lang="en-US" altLang="zh-TW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有了 </a:t>
            </a:r>
            <a:r>
              <a:rPr lang="en-US" altLang="zh-TW" err="1"/>
              <a:t>vif</a:t>
            </a:r>
            <a:r>
              <a:rPr lang="en-US" altLang="zh-TW"/>
              <a:t> </a:t>
            </a:r>
            <a:r>
              <a:rPr lang="zh-TW" altLang="en-US"/>
              <a:t>之後，我們就可以單獨移植一個 </a:t>
            </a:r>
            <a:r>
              <a:rPr lang="en-US" altLang="zh-TW"/>
              <a:t>driver </a:t>
            </a:r>
            <a:r>
              <a:rPr lang="zh-TW" altLang="en-US"/>
              <a:t>的類到別的平台做使用了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2. </a:t>
            </a:r>
            <a:r>
              <a:rPr lang="zh-TW" altLang="en-US"/>
              <a:t>在 </a:t>
            </a:r>
            <a:r>
              <a:rPr lang="en-US" altLang="zh-TW"/>
              <a:t>testbench </a:t>
            </a:r>
            <a:r>
              <a:rPr lang="zh-TW" altLang="en-US"/>
              <a:t>宣告 </a:t>
            </a:r>
            <a:r>
              <a:rPr lang="en-US" altLang="zh-TW"/>
              <a:t>virtual interface </a:t>
            </a:r>
            <a:r>
              <a:rPr lang="zh-TW" altLang="en-US"/>
              <a:t>並賦值到一個個底層的 </a:t>
            </a:r>
            <a:r>
              <a:rPr lang="en-US" altLang="zh-TW"/>
              <a:t>component</a:t>
            </a:r>
            <a:r>
              <a:rPr lang="zh-TW" altLang="en-US"/>
              <a:t>，就可以讓我們直接從 </a:t>
            </a:r>
            <a:r>
              <a:rPr lang="en-US" altLang="zh-TW"/>
              <a:t>top level </a:t>
            </a:r>
            <a:r>
              <a:rPr lang="zh-TW" altLang="en-US"/>
              <a:t>看到底層的變數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Virtual </a:t>
            </a:r>
            <a:r>
              <a:rPr lang="en-US" altLang="zh-TW" err="1"/>
              <a:t>seqr</a:t>
            </a:r>
            <a:r>
              <a:rPr lang="en-US" altLang="zh-TW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同理，</a:t>
            </a:r>
            <a:r>
              <a:rPr lang="en-US" altLang="zh-TW"/>
              <a:t>top level </a:t>
            </a:r>
            <a:r>
              <a:rPr lang="zh-TW" altLang="en-US"/>
              <a:t>也可以透過 </a:t>
            </a:r>
            <a:r>
              <a:rPr lang="en-US" altLang="zh-TW" err="1"/>
              <a:t>vseqr</a:t>
            </a:r>
            <a:r>
              <a:rPr lang="en-US" altLang="zh-TW"/>
              <a:t> </a:t>
            </a:r>
            <a:r>
              <a:rPr lang="zh-TW" altLang="en-US"/>
              <a:t>直接控制 </a:t>
            </a:r>
            <a:r>
              <a:rPr lang="en-US" altLang="zh-TW" err="1"/>
              <a:t>seqr</a:t>
            </a:r>
            <a:r>
              <a:rPr lang="en-US" altLang="zh-TW"/>
              <a:t> → </a:t>
            </a:r>
            <a:r>
              <a:rPr lang="zh-TW" altLang="en-US"/>
              <a:t>控制到底層的 </a:t>
            </a:r>
            <a:r>
              <a:rPr lang="en-US" altLang="zh-TW"/>
              <a:t>driver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這邊並沒有看到 </a:t>
            </a:r>
            <a:r>
              <a:rPr lang="en-US" altLang="zh-TW"/>
              <a:t>scoreboard/ref model</a:t>
            </a:r>
            <a:r>
              <a:rPr lang="zh-TW" altLang="en-US"/>
              <a:t>，因為較常用的方法是直接在 </a:t>
            </a:r>
            <a:r>
              <a:rPr lang="en-US" altLang="zh-TW"/>
              <a:t>monitor </a:t>
            </a:r>
            <a:r>
              <a:rPr lang="zh-TW" altLang="en-US"/>
              <a:t>透過其他 </a:t>
            </a:r>
            <a:r>
              <a:rPr lang="en-US" altLang="zh-TW"/>
              <a:t>c-model </a:t>
            </a:r>
            <a:r>
              <a:rPr lang="zh-TW" altLang="en-US"/>
              <a:t>來產生答案</a:t>
            </a:r>
            <a:r>
              <a:rPr lang="en-US" altLang="zh-TW"/>
              <a:t>&amp;</a:t>
            </a:r>
            <a:r>
              <a:rPr lang="zh-TW" altLang="en-US"/>
              <a:t>對答案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4EB3B1-22E1-EEEE-6CFD-55893915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7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330C-CB26-FB6F-C713-F967CE4E6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11B0375-C70A-AB8E-E36D-64E729D90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0C8D585-D521-DD52-2F20-05BD62C52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每個 </a:t>
            </a:r>
            <a:r>
              <a:rPr lang="en-US" altLang="zh-TW"/>
              <a:t>component </a:t>
            </a:r>
            <a:r>
              <a:rPr lang="zh-TW" altLang="en-US"/>
              <a:t>都要加上 </a:t>
            </a:r>
            <a:r>
              <a:rPr lang="en-US" altLang="zh-TW"/>
              <a:t>`uvm…utils</a:t>
            </a:r>
            <a:r>
              <a:rPr lang="zh-TW" altLang="en-US"/>
              <a:t>，才能被</a:t>
            </a:r>
            <a:r>
              <a:rPr lang="en-US" altLang="zh-TW"/>
              <a:t>“</a:t>
            </a:r>
            <a:r>
              <a:rPr lang="zh-TW" altLang="en-US"/>
              <a:t>登記</a:t>
            </a:r>
            <a:r>
              <a:rPr lang="en-US" altLang="zh-TW"/>
              <a:t>”</a:t>
            </a:r>
            <a:r>
              <a:rPr lang="zh-TW" altLang="en-US"/>
              <a:t>為 </a:t>
            </a:r>
            <a:r>
              <a:rPr lang="en-US" altLang="zh-TW"/>
              <a:t>UVM </a:t>
            </a:r>
            <a:r>
              <a:rPr lang="zh-TW" altLang="en-US"/>
              <a:t>的物件，在未來才能使用 </a:t>
            </a:r>
            <a:r>
              <a:rPr lang="en-US" altLang="zh-TW"/>
              <a:t>UVM </a:t>
            </a:r>
            <a:r>
              <a:rPr lang="zh-TW" altLang="en-US"/>
              <a:t>提供的許多 </a:t>
            </a:r>
            <a:r>
              <a:rPr lang="en-US" altLang="zh-TW"/>
              <a:t>function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並且因為</a:t>
            </a:r>
            <a:r>
              <a:rPr lang="en-US" altLang="zh-TW"/>
              <a:t>uvm_component </a:t>
            </a:r>
            <a:r>
              <a:rPr lang="zh-TW" altLang="en-US"/>
              <a:t>屬於另一個 </a:t>
            </a:r>
            <a:r>
              <a:rPr lang="en-US" altLang="zh-TW"/>
              <a:t>UVM </a:t>
            </a:r>
            <a:r>
              <a:rPr lang="zh-TW" altLang="en-US"/>
              <a:t>層級的類別，不能單純的 </a:t>
            </a:r>
            <a:r>
              <a:rPr lang="en-US" altLang="zh-TW"/>
              <a:t>new</a:t>
            </a:r>
            <a:r>
              <a:rPr lang="zh-TW" altLang="en-US"/>
              <a:t>，而是要透過 </a:t>
            </a:r>
            <a:r>
              <a:rPr lang="en-US" altLang="zh-TW"/>
              <a:t>create </a:t>
            </a:r>
            <a:r>
              <a:rPr lang="zh-TW" altLang="en-US"/>
              <a:t>來實例化。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放</a:t>
            </a:r>
            <a:r>
              <a:rPr lang="en-US" altLang="zh-TW"/>
              <a:t>code: testbench </a:t>
            </a:r>
            <a:r>
              <a:rPr lang="zh-TW" altLang="en-US"/>
              <a:t>的 </a:t>
            </a:r>
            <a:r>
              <a:rPr lang="en-US" altLang="zh-TW"/>
              <a:t>DUT,</a:t>
            </a:r>
            <a:r>
              <a:rPr lang="zh-TW" altLang="en-US"/>
              <a:t> 每個 </a:t>
            </a:r>
            <a:r>
              <a:rPr lang="en-US" altLang="zh-TW"/>
              <a:t>component </a:t>
            </a:r>
            <a:r>
              <a:rPr lang="zh-TW" altLang="en-US"/>
              <a:t>的 </a:t>
            </a:r>
            <a:r>
              <a:rPr lang="en-US" altLang="zh-TW"/>
              <a:t>create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665D54-6CF8-BA27-ED6C-DF780F346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0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A75F4-7BD9-B212-54F4-9EF669F3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A22AFF6-DF31-06B8-10BF-3CEA246C6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6D4836A-5877-E137-0855-F9A4B23AA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總結起來，</a:t>
            </a:r>
            <a:r>
              <a:rPr lang="en-US" altLang="zh-TW"/>
              <a:t>top level </a:t>
            </a:r>
            <a:r>
              <a:rPr lang="zh-TW" altLang="en-US"/>
              <a:t>的 </a:t>
            </a:r>
            <a:r>
              <a:rPr lang="en-US" altLang="zh-TW" err="1"/>
              <a:t>test_bench</a:t>
            </a:r>
            <a:r>
              <a:rPr lang="en-US" altLang="zh-TW"/>
              <a:t> </a:t>
            </a:r>
            <a:r>
              <a:rPr lang="zh-TW" altLang="en-US"/>
              <a:t>會 </a:t>
            </a:r>
            <a:r>
              <a:rPr lang="en-US" altLang="zh-TW"/>
              <a:t>1. </a:t>
            </a:r>
            <a:r>
              <a:rPr lang="zh-TW" altLang="en-US"/>
              <a:t>宣告 </a:t>
            </a:r>
            <a:r>
              <a:rPr lang="en-US" altLang="zh-TW" err="1"/>
              <a:t>vif</a:t>
            </a:r>
            <a:r>
              <a:rPr lang="en-US" altLang="zh-TW"/>
              <a:t> &amp; </a:t>
            </a:r>
            <a:r>
              <a:rPr lang="en-US" altLang="zh-TW" err="1"/>
              <a:t>vseqr</a:t>
            </a:r>
            <a:r>
              <a:rPr lang="en-US" altLang="zh-TW"/>
              <a:t> 2. </a:t>
            </a:r>
            <a:r>
              <a:rPr lang="en-US" altLang="zh-TW" err="1"/>
              <a:t>run_test</a:t>
            </a:r>
            <a:r>
              <a:rPr lang="en-US" altLang="zh-TW"/>
              <a:t>() 3. </a:t>
            </a:r>
            <a:r>
              <a:rPr lang="zh-TW" altLang="en-US"/>
              <a:t>宣告 </a:t>
            </a:r>
            <a:r>
              <a:rPr lang="en-US" altLang="zh-TW"/>
              <a:t>DUT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然後阿，宣告了 </a:t>
            </a:r>
            <a:r>
              <a:rPr lang="en-US" altLang="zh-TW" err="1"/>
              <a:t>vif</a:t>
            </a:r>
            <a:r>
              <a:rPr lang="en-US" altLang="zh-TW"/>
              <a:t> </a:t>
            </a:r>
            <a:r>
              <a:rPr lang="zh-TW" altLang="en-US"/>
              <a:t>就要把他們賦值到對應的 </a:t>
            </a:r>
            <a:r>
              <a:rPr lang="en-US" altLang="zh-TW"/>
              <a:t>agent/driver/</a:t>
            </a:r>
            <a:r>
              <a:rPr lang="en-US" altLang="zh-TW" err="1"/>
              <a:t>mon</a:t>
            </a:r>
            <a:r>
              <a:rPr lang="zh-TW" altLang="en-US"/>
              <a:t>，但透過 </a:t>
            </a:r>
            <a:r>
              <a:rPr lang="en-US" altLang="zh-TW" err="1"/>
              <a:t>run_test</a:t>
            </a:r>
            <a:r>
              <a:rPr lang="en-US" altLang="zh-TW"/>
              <a:t> </a:t>
            </a:r>
            <a:r>
              <a:rPr lang="zh-TW" altLang="en-US"/>
              <a:t>創建的是 </a:t>
            </a:r>
            <a:r>
              <a:rPr lang="en-US" altLang="zh-TW"/>
              <a:t>UVM</a:t>
            </a:r>
            <a:r>
              <a:rPr lang="zh-TW" altLang="en-US"/>
              <a:t>層級的 </a:t>
            </a:r>
            <a:r>
              <a:rPr lang="en-US" altLang="zh-TW"/>
              <a:t>class </a:t>
            </a:r>
            <a:r>
              <a:rPr lang="zh-TW" altLang="en-US"/>
              <a:t>，就不能直接透過</a:t>
            </a:r>
            <a:r>
              <a:rPr lang="en-US" altLang="zh-TW"/>
              <a:t>“=”</a:t>
            </a:r>
            <a:r>
              <a:rPr lang="zh-TW" altLang="en-US"/>
              <a:t>賦值，而是要利用 </a:t>
            </a:r>
            <a:r>
              <a:rPr lang="en-US" altLang="zh-TW" err="1"/>
              <a:t>uvm_config_db.set</a:t>
            </a:r>
            <a:r>
              <a:rPr lang="en-US" altLang="zh-TW"/>
              <a:t>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相對的，在 </a:t>
            </a:r>
            <a:r>
              <a:rPr lang="en-US" altLang="zh-TW"/>
              <a:t>component</a:t>
            </a:r>
            <a:r>
              <a:rPr lang="zh-TW" altLang="en-US"/>
              <a:t> 端也要有一個 </a:t>
            </a:r>
            <a:r>
              <a:rPr lang="en-US" altLang="zh-TW" err="1"/>
              <a:t>connect_phase</a:t>
            </a:r>
            <a:r>
              <a:rPr lang="zh-TW" altLang="en-US"/>
              <a:t>，用 </a:t>
            </a:r>
            <a:r>
              <a:rPr lang="en-US" altLang="zh-TW" err="1"/>
              <a:t>uvm_config_db.get</a:t>
            </a:r>
            <a:r>
              <a:rPr lang="en-US" altLang="zh-TW"/>
              <a:t> </a:t>
            </a:r>
            <a:r>
              <a:rPr lang="zh-TW" altLang="en-US"/>
              <a:t>來確保 </a:t>
            </a:r>
            <a:r>
              <a:rPr lang="en-US" altLang="zh-TW"/>
              <a:t>top level</a:t>
            </a:r>
            <a:r>
              <a:rPr lang="zh-TW" altLang="en-US"/>
              <a:t> 的 </a:t>
            </a:r>
            <a:r>
              <a:rPr lang="en-US" altLang="zh-TW"/>
              <a:t>virtual interface </a:t>
            </a:r>
            <a:r>
              <a:rPr lang="zh-TW" altLang="en-US"/>
              <a:t>是有連接到底層的。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放</a:t>
            </a:r>
            <a:r>
              <a:rPr lang="en-US" altLang="zh-TW"/>
              <a:t>code: testbench </a:t>
            </a:r>
            <a:r>
              <a:rPr lang="zh-TW" altLang="en-US"/>
              <a:t>的 </a:t>
            </a:r>
            <a:r>
              <a:rPr lang="en-US" altLang="zh-TW"/>
              <a:t>virtual interface,</a:t>
            </a:r>
            <a:r>
              <a:rPr lang="zh-TW" altLang="en-US"/>
              <a:t> 對應 </a:t>
            </a:r>
            <a:r>
              <a:rPr lang="en-US" altLang="zh-TW"/>
              <a:t>driver </a:t>
            </a:r>
            <a:r>
              <a:rPr lang="zh-TW" altLang="en-US"/>
              <a:t>的 </a:t>
            </a:r>
            <a:r>
              <a:rPr lang="en-US" altLang="zh-TW"/>
              <a:t>connect phase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1FC04D-08AD-03A4-5102-A0CAD248E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87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9B09C-6431-3B3A-A80F-F871DCBD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E8BC0C3-A1DD-A9C3-2A18-CC1A9C5F6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A6A805-1D6A-5A91-81D6-027757789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放</a:t>
            </a:r>
            <a:r>
              <a:rPr lang="en-US" altLang="zh-TW"/>
              <a:t>code</a:t>
            </a:r>
            <a:r>
              <a:rPr lang="zh-TW" altLang="en-US"/>
              <a:t> </a:t>
            </a:r>
            <a:r>
              <a:rPr lang="en-US" altLang="zh-TW"/>
              <a:t>: Seqr</a:t>
            </a:r>
            <a:r>
              <a:rPr lang="zh-TW" altLang="en-US"/>
              <a:t> 的 </a:t>
            </a:r>
            <a:r>
              <a:rPr lang="en-US" altLang="zh-TW" err="1"/>
              <a:t>seq.start</a:t>
            </a:r>
            <a:r>
              <a:rPr lang="en-US" altLang="zh-TW"/>
              <a:t>, </a:t>
            </a:r>
            <a:r>
              <a:rPr lang="zh-TW" altLang="en-US"/>
              <a:t>對應 </a:t>
            </a:r>
            <a:r>
              <a:rPr lang="en-US" altLang="zh-TW"/>
              <a:t>Driver</a:t>
            </a:r>
            <a:r>
              <a:rPr lang="zh-TW" altLang="en-US"/>
              <a:t> 的 </a:t>
            </a:r>
            <a:r>
              <a:rPr lang="en-US" altLang="zh-TW" err="1"/>
              <a:t>get_next_</a:t>
            </a:r>
            <a:r>
              <a:rPr lang="en-US" altLang="zh-TW"/>
              <a:t>item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903244-C1C7-31C3-D9D9-8F3BF8BE5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52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6CB1-4083-B74D-A9A3-FD58866C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44D39C3-953A-5434-DFCA-D4A0AF386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84B20C-1DB3-0928-7C9E-2DB327AE3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放</a:t>
            </a:r>
            <a:r>
              <a:rPr lang="en-US" altLang="zh-TW"/>
              <a:t>code</a:t>
            </a:r>
            <a:r>
              <a:rPr lang="zh-TW" altLang="en-US"/>
              <a:t> </a:t>
            </a:r>
            <a:r>
              <a:rPr lang="en-US" altLang="zh-TW"/>
              <a:t>: </a:t>
            </a:r>
            <a:r>
              <a:rPr lang="en-US" altLang="zh-TW" sz="2000"/>
              <a:t>Virtual Sequencer</a:t>
            </a:r>
            <a:endParaRPr lang="en-US" altLang="zh-TW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BF860-C8A4-ED77-A18E-FF7B98448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50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E76D4-7F32-F484-BE85-C26355DA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545798-A65C-C30E-2125-8550B05E6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7800E-8FCF-F4EA-D06A-4E15C92D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6595B-3CB1-3C8C-FD17-F6A41968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201D9-FF2F-B6FC-18FC-8401DEFE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6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B8FAB-B98C-49D3-CC10-CA4CD05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FE3E2-61D7-FEE1-C85C-7246EB26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2DC9D-11C5-1A15-CFEF-78D10A77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B8DA1-EA7C-9E9C-B633-0A8E0CE2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4EC89-54F9-6D45-7F0E-92273E25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BD2F6-E034-F16A-9B7B-0DB218ED1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197240-1C34-32FD-7928-8F1D5A31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A9E69-1861-C831-E9C6-BA1DD248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E0439-A159-2553-132D-9F39269A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7111E-01A4-2122-BC4B-63CDB516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31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48F94-1CAC-910F-7C35-97A14E80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0EB14-720A-7114-AC7F-134AC5C5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2FC937-8588-B37B-63D2-C4390162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89BD37-0580-742B-2A0F-EF58FD43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A3BFF9-DC06-0DF0-B6B4-F4E0A95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8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6C50B-AB7B-AF2D-E56D-79651D5E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F3722E-2D15-15CF-96DA-A2781A2C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B0828-BE56-C3B9-BDBB-31CCB62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CA35B5-C526-0651-5C1D-D777843B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CC41F-2162-9524-77AD-380CBF8B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2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55F4C-B479-19FB-2BC5-C72B2C48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8355-F766-F6E6-FAA8-9E360F7A3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3A6D7D-9B41-2DCD-7AA3-F167ACD5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635B47-B9A3-315F-7CB2-F64D5272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4F2FDB-5CC9-8FD0-D378-A0B6906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FF0C91-B46D-5888-B6D4-E7FC34C6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6D7CB-44B3-BD32-D73E-BBCEABEA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2CFF4C-EB39-76BE-7DD0-A488358B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C69030-96DC-71C6-86DD-4082598A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20784E-AA13-E29D-204B-E8BE8DE71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26E4C4-6BBD-B469-1DA8-A8CBF9BC2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DD9848-259D-6840-E91B-EFE44417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C70990-324B-34B9-C062-1ECA8834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DC9DC9-E0EE-85AC-B9C6-6F3F9D1F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63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9F146-8D61-7354-AC87-539EBBF1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A36407-4C3C-C8FD-743D-3984B7DD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52F842-7268-5432-A869-8E5DD523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3D0FFF-7E37-2713-5B01-D7F8D946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A1BA1E-6D98-A52A-953A-E6DDD426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8B4E5E-0059-956E-A3D5-50FBE48B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89EDB8-0162-53C2-5CE1-F6CFDE1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69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A81E2-30D7-6628-3854-257994FC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B2D35-DF01-73CA-9BC5-03B3A54C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1EF939-AE7A-63A1-178E-058C8BDA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FDDE89-1C1F-854D-B35E-0B9BA436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9A115-9A53-1BCB-7A66-C9ECCCBA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E38466-6A57-BD8F-F141-64B22EDE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9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80C35-2E25-424B-72F3-EC28CAD6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D09FA7-F18C-F0E7-4D26-DA7AA7C3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63A0AB-24FE-8AB3-C819-FD9A5853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FEDF3-4CE5-2B09-19BC-DAD2B5AA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AF924A-90BB-FE1D-4C54-C49E664A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94A09F-6455-7998-53C3-4C74C686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60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E77CF-FF19-3161-591F-F81CAFB9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45E4A4-CAFA-0509-E93A-319151319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C4795-652E-816C-BF64-4A4A3BC0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01A2B-40AC-45C7-906B-A3ADF6C5B2C8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4920-6234-0D06-E251-75DEB7A80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EB176A-831C-3FB6-F12B-839BF8105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9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01D77-FA58-76F1-9230-660858EC1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AABBB9-0A16-F67E-7979-753D094F8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D330C-012F-9C45-65FC-15CE3E6B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7B091-717A-EBBB-0395-4B9B88C2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Code Coverage</a:t>
            </a:r>
            <a:r>
              <a:rPr lang="zh-TW" altLang="en-US" sz="2000"/>
              <a:t> </a:t>
            </a:r>
            <a:r>
              <a:rPr lang="en-US" altLang="zh-TW" sz="1600"/>
              <a:t>(Block/Statement/Expression/Toggle Coverage)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600"/>
              <a:t>It helps to identify untested or under-tested parts of the design.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TW" sz="1600"/>
              <a:t>It does not take into account the design's </a:t>
            </a:r>
            <a:r>
              <a:rPr lang="en-US" altLang="zh-TW" sz="1600" b="1"/>
              <a:t>corner cases and error handling</a:t>
            </a:r>
            <a:r>
              <a:rPr lang="en-US" altLang="zh-TW" sz="1600"/>
              <a:t>.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TW" sz="1600"/>
              <a:t>It does not ensure </a:t>
            </a:r>
            <a:r>
              <a:rPr lang="en-US" altLang="zh-TW" sz="1600" b="1"/>
              <a:t>correct functionality</a:t>
            </a:r>
            <a:r>
              <a:rPr lang="en-US" altLang="zh-TW" sz="1600"/>
              <a:t>.</a:t>
            </a:r>
          </a:p>
          <a:p>
            <a:r>
              <a:rPr lang="en-US" altLang="zh-TW" sz="2000"/>
              <a:t>Function Coverage</a:t>
            </a:r>
          </a:p>
          <a:p>
            <a:pPr lvl="1"/>
            <a:r>
              <a:rPr lang="en-US" altLang="zh-TW" sz="1600"/>
              <a:t>a measure of what functionalities/features have been exercised by the tests. </a:t>
            </a:r>
          </a:p>
          <a:p>
            <a:pPr lvl="1"/>
            <a:r>
              <a:rPr lang="en-US" altLang="zh-TW" sz="1600"/>
              <a:t>It can be useful in constrained random verification (CRV). 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TW" sz="1600"/>
              <a:t>need to make sure that all the required information from the design specification is included in the functional coverage block.</a:t>
            </a:r>
          </a:p>
          <a:p>
            <a:r>
              <a:rPr lang="en-US" altLang="zh-TW" sz="2200"/>
              <a:t>Constraint Random Verification</a:t>
            </a:r>
            <a:r>
              <a:rPr lang="zh-TW" altLang="en-US" sz="2200"/>
              <a:t> </a:t>
            </a:r>
            <a:r>
              <a:rPr lang="en-US" altLang="zh-TW" sz="2200"/>
              <a:t>vs. Directed Verification</a:t>
            </a:r>
          </a:p>
          <a:p>
            <a:endParaRPr lang="en-US" altLang="zh-TW" sz="2200"/>
          </a:p>
          <a:p>
            <a:r>
              <a:rPr lang="zh-TW" altLang="en-US" sz="2200">
                <a:solidFill>
                  <a:srgbClr val="FF0000"/>
                </a:solidFill>
              </a:rPr>
              <a:t>搭配 </a:t>
            </a:r>
            <a:r>
              <a:rPr lang="en-US" altLang="zh-TW" sz="2200">
                <a:solidFill>
                  <a:srgbClr val="FF0000"/>
                </a:solidFill>
              </a:rPr>
              <a:t>p.3</a:t>
            </a:r>
            <a:r>
              <a:rPr lang="zh-TW" altLang="en-US" sz="2200">
                <a:solidFill>
                  <a:srgbClr val="FF0000"/>
                </a:solidFill>
              </a:rPr>
              <a:t>的圖</a:t>
            </a:r>
            <a:endParaRPr lang="en-US" altLang="zh-TW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0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5E8C9CD-E00F-B874-9CBB-0113462DEFEB}"/>
              </a:ext>
            </a:extLst>
          </p:cNvPr>
          <p:cNvSpPr/>
          <p:nvPr/>
        </p:nvSpPr>
        <p:spPr>
          <a:xfrm>
            <a:off x="6629791" y="3405453"/>
            <a:ext cx="2451651" cy="13931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82521B-A617-795F-B502-22FEC3E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UVM</a:t>
            </a:r>
            <a:r>
              <a:rPr lang="zh-TW" altLang="en-US" sz="2000"/>
              <a:t> </a:t>
            </a:r>
            <a:r>
              <a:rPr lang="en-US" altLang="zh-TW" sz="2000"/>
              <a:t>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400"/>
              <a:t>It provides a framework for creating </a:t>
            </a:r>
            <a:r>
              <a:rPr lang="en-US" altLang="zh-TW" sz="1400" b="1"/>
              <a:t>modular</a:t>
            </a:r>
            <a:r>
              <a:rPr lang="en-US" altLang="zh-TW" sz="1400"/>
              <a:t>, </a:t>
            </a:r>
            <a:r>
              <a:rPr lang="en-US" altLang="zh-TW" sz="1400" b="1"/>
              <a:t>reusable</a:t>
            </a:r>
            <a:r>
              <a:rPr lang="en-US" altLang="zh-TW" sz="1400"/>
              <a:t> testbench components that can be easily integrated into the design verification process.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400"/>
              <a:t>It supports for both </a:t>
            </a:r>
            <a:r>
              <a:rPr lang="en-US" altLang="zh-TW" sz="1400" b="1"/>
              <a:t>TLM and RTL modeling</a:t>
            </a:r>
            <a:r>
              <a:rPr lang="en-US" altLang="zh-TW" sz="1400"/>
              <a:t>.</a:t>
            </a:r>
          </a:p>
          <a:p>
            <a:pPr lvl="1"/>
            <a:endParaRPr lang="en-US" altLang="zh-TW" sz="1400"/>
          </a:p>
          <a:p>
            <a:pPr lvl="1"/>
            <a:r>
              <a:rPr lang="en-US" altLang="zh-TW" sz="1400"/>
              <a:t>Composed of Components</a:t>
            </a:r>
          </a:p>
          <a:p>
            <a:pPr lvl="2"/>
            <a:r>
              <a:rPr lang="en-US" altLang="zh-TW" sz="1400"/>
              <a:t>Driver: take transaction from sequencer, and send to the DUT.</a:t>
            </a:r>
          </a:p>
          <a:p>
            <a:pPr lvl="2"/>
            <a:r>
              <a:rPr lang="en-US" altLang="zh-TW" sz="1400"/>
              <a:t>Monitor: 1. collect the info. of local agent 2. generate results 3. functional coverage</a:t>
            </a:r>
          </a:p>
          <a:p>
            <a:pPr lvl="2"/>
            <a:r>
              <a:rPr lang="en-US" altLang="zh-TW" sz="1400"/>
              <a:t>Sequencer: Grouping the sequences, and send to driver.</a:t>
            </a:r>
          </a:p>
          <a:p>
            <a:pPr lvl="2"/>
            <a:r>
              <a:rPr lang="en-US" altLang="zh-TW" sz="1400"/>
              <a:t>Scoreboard: Compare results from monitor of each agent.</a:t>
            </a:r>
            <a:endParaRPr lang="zh-TW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385CC-79BA-52A4-7F04-8068CBEA80C3}"/>
              </a:ext>
            </a:extLst>
          </p:cNvPr>
          <p:cNvSpPr/>
          <p:nvPr/>
        </p:nvSpPr>
        <p:spPr>
          <a:xfrm>
            <a:off x="9282071" y="3166899"/>
            <a:ext cx="1876927" cy="515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scoreboard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CD1FFE-19E7-7924-1AB1-C43E591FD2EA}"/>
              </a:ext>
            </a:extLst>
          </p:cNvPr>
          <p:cNvSpPr/>
          <p:nvPr/>
        </p:nvSpPr>
        <p:spPr>
          <a:xfrm>
            <a:off x="7228345" y="3531265"/>
            <a:ext cx="128176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sequencer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139BC-0339-B18A-80D3-45E5A64A97C7}"/>
              </a:ext>
            </a:extLst>
          </p:cNvPr>
          <p:cNvSpPr/>
          <p:nvPr/>
        </p:nvSpPr>
        <p:spPr>
          <a:xfrm>
            <a:off x="6709021" y="4300127"/>
            <a:ext cx="106717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driver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8D4CDA-DC35-1E13-3AF8-A5FE71BB5F5B}"/>
              </a:ext>
            </a:extLst>
          </p:cNvPr>
          <p:cNvSpPr/>
          <p:nvPr/>
        </p:nvSpPr>
        <p:spPr>
          <a:xfrm>
            <a:off x="7934030" y="4300126"/>
            <a:ext cx="1036090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monitor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E623F9-5397-BABE-C386-14B9D7EDE323}"/>
              </a:ext>
            </a:extLst>
          </p:cNvPr>
          <p:cNvSpPr/>
          <p:nvPr/>
        </p:nvSpPr>
        <p:spPr>
          <a:xfrm>
            <a:off x="9282071" y="4297924"/>
            <a:ext cx="128176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monitor</a:t>
            </a: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6257CF-7B1D-7D8F-2026-3C512E08C6A0}"/>
              </a:ext>
            </a:extLst>
          </p:cNvPr>
          <p:cNvSpPr/>
          <p:nvPr/>
        </p:nvSpPr>
        <p:spPr>
          <a:xfrm>
            <a:off x="7096897" y="5034182"/>
            <a:ext cx="3406079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30C0F6-CAA1-B48E-7202-2B7FA803B414}"/>
              </a:ext>
            </a:extLst>
          </p:cNvPr>
          <p:cNvSpPr/>
          <p:nvPr/>
        </p:nvSpPr>
        <p:spPr>
          <a:xfrm>
            <a:off x="7592804" y="5841268"/>
            <a:ext cx="2027721" cy="4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DUT</a:t>
            </a:r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73ED297-E144-0AC4-95C5-205553F7371D}"/>
              </a:ext>
            </a:extLst>
          </p:cNvPr>
          <p:cNvCxnSpPr>
            <a:cxnSpLocks/>
          </p:cNvCxnSpPr>
          <p:nvPr/>
        </p:nvCxnSpPr>
        <p:spPr>
          <a:xfrm>
            <a:off x="7686584" y="3933437"/>
            <a:ext cx="0" cy="110074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D2321-F093-A227-C737-1681B30378FE}"/>
              </a:ext>
            </a:extLst>
          </p:cNvPr>
          <p:cNvSpPr/>
          <p:nvPr/>
        </p:nvSpPr>
        <p:spPr>
          <a:xfrm>
            <a:off x="9176375" y="4139860"/>
            <a:ext cx="2034050" cy="6586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0F0B68-FED6-4D75-D15A-51322150E14B}"/>
              </a:ext>
            </a:extLst>
          </p:cNvPr>
          <p:cNvSpPr/>
          <p:nvPr/>
        </p:nvSpPr>
        <p:spPr>
          <a:xfrm>
            <a:off x="6572370" y="2966244"/>
            <a:ext cx="1049053" cy="5158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chemeClr val="accent6">
                    <a:lumMod val="75000"/>
                  </a:schemeClr>
                </a:solidFill>
              </a:rPr>
              <a:t>In_agent</a:t>
            </a:r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352E58-A337-2027-8960-085BA601E949}"/>
              </a:ext>
            </a:extLst>
          </p:cNvPr>
          <p:cNvSpPr/>
          <p:nvPr/>
        </p:nvSpPr>
        <p:spPr>
          <a:xfrm>
            <a:off x="9820069" y="3742803"/>
            <a:ext cx="1533731" cy="5158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chemeClr val="accent6">
                    <a:lumMod val="75000"/>
                  </a:schemeClr>
                </a:solidFill>
              </a:rPr>
              <a:t>Out_agent</a:t>
            </a:r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3243839-E1FA-0123-BAE2-9E5934B117EB}"/>
              </a:ext>
            </a:extLst>
          </p:cNvPr>
          <p:cNvCxnSpPr>
            <a:cxnSpLocks/>
          </p:cNvCxnSpPr>
          <p:nvPr/>
        </p:nvCxnSpPr>
        <p:spPr>
          <a:xfrm>
            <a:off x="7686584" y="4291956"/>
            <a:ext cx="0" cy="154144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38DDAC6-7F04-047D-F76D-8FE9C6A00628}"/>
              </a:ext>
            </a:extLst>
          </p:cNvPr>
          <p:cNvCxnSpPr>
            <a:cxnSpLocks/>
          </p:cNvCxnSpPr>
          <p:nvPr/>
        </p:nvCxnSpPr>
        <p:spPr>
          <a:xfrm flipV="1">
            <a:off x="9510236" y="4733430"/>
            <a:ext cx="0" cy="110783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4CAF906-DF6C-4099-FB17-81B7E1F83F3B}"/>
              </a:ext>
            </a:extLst>
          </p:cNvPr>
          <p:cNvCxnSpPr>
            <a:cxnSpLocks/>
          </p:cNvCxnSpPr>
          <p:nvPr/>
        </p:nvCxnSpPr>
        <p:spPr>
          <a:xfrm flipV="1">
            <a:off x="9510576" y="3711494"/>
            <a:ext cx="0" cy="7361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語音泡泡: 矩形 28">
            <a:extLst>
              <a:ext uri="{FF2B5EF4-FFF2-40B4-BE49-F238E27FC236}">
                <a16:creationId xmlns:a16="http://schemas.microsoft.com/office/drawing/2014/main" id="{BDD25333-C585-70C0-90AC-104674CB3DDB}"/>
              </a:ext>
            </a:extLst>
          </p:cNvPr>
          <p:cNvSpPr/>
          <p:nvPr/>
        </p:nvSpPr>
        <p:spPr>
          <a:xfrm>
            <a:off x="5384061" y="3510839"/>
            <a:ext cx="1646626" cy="644700"/>
          </a:xfrm>
          <a:prstGeom prst="wedgeRectCallout">
            <a:avLst>
              <a:gd name="adj1" fmla="val 91259"/>
              <a:gd name="adj2" fmla="val 467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Sequence</a:t>
            </a:r>
          </a:p>
          <a:p>
            <a:pPr algn="ctr"/>
            <a:r>
              <a:rPr lang="en-US" altLang="zh-TW"/>
              <a:t>#(transaction)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02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F6B17-EB11-531B-FB43-D408D34AB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E29F0-6C44-7056-D24F-F7B97925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UVM</a:t>
            </a:r>
            <a:r>
              <a:rPr lang="zh-TW" altLang="en-US" sz="2000"/>
              <a:t> </a:t>
            </a:r>
            <a:r>
              <a:rPr lang="en-US" altLang="zh-TW" sz="2000"/>
              <a:t>Architecture</a:t>
            </a: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放 </a:t>
            </a:r>
            <a:r>
              <a:rPr lang="en-US" altLang="zh-TW">
                <a:solidFill>
                  <a:srgbClr val="FF0000"/>
                </a:solidFill>
              </a:rPr>
              <a:t>p.6</a:t>
            </a:r>
            <a:r>
              <a:rPr lang="zh-TW" altLang="en-US">
                <a:solidFill>
                  <a:srgbClr val="FF0000"/>
                </a:solidFill>
              </a:rPr>
              <a:t> 的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zh-TW" altLang="en-US">
                <a:solidFill>
                  <a:srgbClr val="FF0000"/>
                </a:solidFill>
              </a:rPr>
              <a:t>圖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放 </a:t>
            </a:r>
            <a:r>
              <a:rPr lang="en-US" altLang="zh-TW">
                <a:solidFill>
                  <a:srgbClr val="FF0000"/>
                </a:solidFill>
              </a:rPr>
              <a:t>vrtual inf/seq </a:t>
            </a:r>
            <a:r>
              <a:rPr lang="zh-TW" altLang="en-US">
                <a:solidFill>
                  <a:srgbClr val="FF0000"/>
                </a:solidFill>
              </a:rPr>
              <a:t>的圖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endParaRPr lang="zh-TW" altLang="en-US" sz="1400"/>
          </a:p>
        </p:txBody>
      </p:sp>
      <p:pic>
        <p:nvPicPr>
          <p:cNvPr id="10" name="圖片 9" descr="一張含有 螢幕擷取畫面, 圖表, 行, 設計 的圖片&#10;&#10;自動產生的描述">
            <a:extLst>
              <a:ext uri="{FF2B5EF4-FFF2-40B4-BE49-F238E27FC236}">
                <a16:creationId xmlns:a16="http://schemas.microsoft.com/office/drawing/2014/main" id="{2FD363D1-6391-7079-618E-B8198AF06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32" y="1373394"/>
            <a:ext cx="3235564" cy="48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9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2AA02-44C2-7A59-DECC-2750BE0FA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D4D0-6CFA-6218-61D9-7C8DA290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hierarchy</a:t>
            </a:r>
            <a:endParaRPr lang="en-US" altLang="zh-TW" sz="1400"/>
          </a:p>
          <a:p>
            <a:pPr lvl="1"/>
            <a:endParaRPr lang="zh-TW" altLang="en-US" sz="10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27F6B9-671E-C8BC-C811-F6E1A9F4FCD1}"/>
              </a:ext>
            </a:extLst>
          </p:cNvPr>
          <p:cNvSpPr txBox="1"/>
          <p:nvPr/>
        </p:nvSpPr>
        <p:spPr>
          <a:xfrm>
            <a:off x="596636" y="1321711"/>
            <a:ext cx="3881582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module test_top();</a:t>
            </a:r>
          </a:p>
          <a:p>
            <a:r>
              <a:rPr lang="en-US" altLang="zh-TW" sz="1400"/>
              <a:t>        reg clk, rstn; </a:t>
            </a:r>
          </a:p>
          <a:p>
            <a:r>
              <a:rPr lang="en-US" altLang="zh-TW" sz="1400"/>
              <a:t>        scaler_if scaler_if0(.clocl(clk), .resetn(rstn));</a:t>
            </a:r>
          </a:p>
          <a:p>
            <a:r>
              <a:rPr lang="en-US" altLang="zh-TW" sz="1400"/>
              <a:t>        sc_wrapper u_sc_wrapper (…);</a:t>
            </a:r>
          </a:p>
          <a:p>
            <a:endParaRPr lang="en-US" altLang="zh-TW" sz="1400"/>
          </a:p>
          <a:p>
            <a:r>
              <a:rPr lang="en-US" altLang="zh-TW" sz="1400"/>
              <a:t>        initial begin</a:t>
            </a:r>
          </a:p>
          <a:p>
            <a:r>
              <a:rPr lang="en-US" altLang="zh-TW" sz="1400"/>
              <a:t>                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run_test();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01B18E-8EBF-929F-D61E-9E035C40C9F4}"/>
              </a:ext>
            </a:extLst>
          </p:cNvPr>
          <p:cNvSpPr txBox="1"/>
          <p:nvPr/>
        </p:nvSpPr>
        <p:spPr>
          <a:xfrm>
            <a:off x="5409261" y="1360268"/>
            <a:ext cx="3963026" cy="20313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class scaler_test extend uvm_test;</a:t>
            </a:r>
          </a:p>
          <a:p>
            <a:r>
              <a:rPr lang="en-US" altLang="zh-TW" sz="1400"/>
              <a:t>        `uvm_component_utils(scaler_test)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scaler_env scaler_env;</a:t>
            </a:r>
          </a:p>
          <a:p>
            <a:r>
              <a:rPr lang="en-US" altLang="zh-TW" sz="1400"/>
              <a:t>        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build_phase(…)begin</a:t>
            </a:r>
          </a:p>
          <a:p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env = my_env::type_id::create(“env”, this);</a:t>
            </a:r>
          </a:p>
          <a:p>
            <a:r>
              <a:rPr lang="en-US" altLang="zh-TW" sz="1400"/>
              <a:t>                …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586DCF-3FDF-5B54-CE22-E89FAA68475D}"/>
              </a:ext>
            </a:extLst>
          </p:cNvPr>
          <p:cNvSpPr txBox="1"/>
          <p:nvPr/>
        </p:nvSpPr>
        <p:spPr>
          <a:xfrm>
            <a:off x="5406717" y="3568480"/>
            <a:ext cx="5730162" cy="31085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class scaler_agent extend uvm_agent;</a:t>
            </a:r>
          </a:p>
          <a:p>
            <a:r>
              <a:rPr lang="en-US" altLang="zh-TW" sz="1400"/>
              <a:t>        `uvm_component_utils(scaler_ agent);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rgbClr val="0070C0"/>
                </a:solidFill>
              </a:rPr>
              <a:t>uvm_sequencer#(scaler_trans) seqr0;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scaler_driver scaler_drv0;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rgbClr val="92D050"/>
                </a:solidFill>
              </a:rPr>
              <a:t>scaler_monitor scaler_mon0;</a:t>
            </a:r>
          </a:p>
          <a:p>
            <a:endParaRPr lang="en-US" altLang="zh-TW" sz="1400"/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build_phase(…)begin</a:t>
            </a:r>
          </a:p>
          <a:p>
            <a:r>
              <a:rPr lang="en-US" altLang="zh-TW" sz="1400"/>
              <a:t>                if(is_active==uvm_active)begin</a:t>
            </a:r>
          </a:p>
          <a:p>
            <a:r>
              <a:rPr lang="en-US" altLang="zh-TW" sz="1400"/>
              <a:t>	</a:t>
            </a:r>
            <a:r>
              <a:rPr lang="en-US" altLang="zh-TW" sz="1400">
                <a:solidFill>
                  <a:srgbClr val="0070C0"/>
                </a:solidFill>
              </a:rPr>
              <a:t>seqr0 = uvm_sequencer#(scaler_trans):::type_id::create(…):</a:t>
            </a:r>
          </a:p>
          <a:p>
            <a:r>
              <a:rPr lang="en-US" altLang="zh-TW" sz="1400"/>
              <a:t>	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scaler_drv0 = …::type_id::create(…)</a:t>
            </a:r>
          </a:p>
          <a:p>
            <a:r>
              <a:rPr lang="en-US" altLang="zh-TW" sz="1400"/>
              <a:t>                end</a:t>
            </a:r>
          </a:p>
          <a:p>
            <a:r>
              <a:rPr lang="en-US" altLang="zh-TW" sz="1400"/>
              <a:t>                </a:t>
            </a:r>
            <a:r>
              <a:rPr lang="en-US" altLang="zh-TW" sz="1400">
                <a:solidFill>
                  <a:srgbClr val="92D050"/>
                </a:solidFill>
              </a:rPr>
              <a:t>scaler_mon = …::type_id::create(…)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3F03CD-E885-7318-8F67-0461A78A0329}"/>
              </a:ext>
            </a:extLst>
          </p:cNvPr>
          <p:cNvSpPr txBox="1"/>
          <p:nvPr/>
        </p:nvSpPr>
        <p:spPr>
          <a:xfrm>
            <a:off x="596636" y="3792994"/>
            <a:ext cx="4498333" cy="267765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scaler_env extend uvm_env;</a:t>
            </a:r>
          </a:p>
          <a:p>
            <a:r>
              <a:rPr lang="en-US" altLang="zh-TW" sz="1400"/>
              <a:t>        `uvm_component_utils(scaler_ agent);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rgbClr val="0070C0"/>
                </a:solidFill>
              </a:rPr>
              <a:t>scaler_vseqr vseqr0;</a:t>
            </a:r>
          </a:p>
          <a:p>
            <a:r>
              <a:rPr lang="en-US" altLang="zh-TW" sz="1400"/>
              <a:t>       </a:t>
            </a:r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 scaler_agent scaler_agent0;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rgbClr val="92D050"/>
                </a:solidFill>
              </a:rPr>
              <a:t>scaler_out_monitor scaler_out_mon0;</a:t>
            </a:r>
          </a:p>
          <a:p>
            <a:endParaRPr lang="en-US" altLang="zh-TW" sz="1400"/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build_phase(…)begin</a:t>
            </a:r>
          </a:p>
          <a:p>
            <a:r>
              <a:rPr lang="en-US" altLang="zh-TW" sz="1400"/>
              <a:t>                 </a:t>
            </a:r>
            <a:r>
              <a:rPr lang="en-US" altLang="zh-TW" sz="1400">
                <a:solidFill>
                  <a:srgbClr val="0070C0"/>
                </a:solidFill>
              </a:rPr>
              <a:t>vseqr0 = scaler_vseqr::type_id::create(…):</a:t>
            </a:r>
            <a:endParaRPr lang="en-US" altLang="zh-TW" sz="1400"/>
          </a:p>
          <a:p>
            <a:r>
              <a:rPr lang="en-US" altLang="zh-TW" sz="1400">
                <a:solidFill>
                  <a:srgbClr val="0070C0"/>
                </a:solidFill>
              </a:rPr>
              <a:t>                 </a:t>
            </a:r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scaler_agent0</a:t>
            </a:r>
            <a:r>
              <a:rPr lang="en-US" altLang="zh-TW" sz="1400">
                <a:solidFill>
                  <a:srgbClr val="0070C0"/>
                </a:solidFill>
              </a:rPr>
              <a:t> = </a:t>
            </a:r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….</a:t>
            </a:r>
            <a:endParaRPr lang="en-US" altLang="zh-TW" sz="1400">
              <a:solidFill>
                <a:srgbClr val="0070C0"/>
              </a:solidFill>
            </a:endParaRPr>
          </a:p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US" altLang="zh-TW" sz="1400">
                <a:solidFill>
                  <a:srgbClr val="92D050"/>
                </a:solidFill>
              </a:rPr>
              <a:t>scaler_out_mon0 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= …</a:t>
            </a:r>
          </a:p>
          <a:p>
            <a:r>
              <a:rPr lang="en-US" altLang="zh-TW" sz="1400"/>
              <a:t>       end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178BDD8-89BB-1CED-D040-7DC1777DA1C0}"/>
              </a:ext>
            </a:extLst>
          </p:cNvPr>
          <p:cNvGrpSpPr/>
          <p:nvPr/>
        </p:nvGrpSpPr>
        <p:grpSpPr>
          <a:xfrm>
            <a:off x="9604137" y="302954"/>
            <a:ext cx="2295763" cy="3126046"/>
            <a:chOff x="9718437" y="527148"/>
            <a:chExt cx="2295763" cy="3126046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582350E-93E2-4607-7B3C-D066F00C371A}"/>
                </a:ext>
              </a:extLst>
            </p:cNvPr>
            <p:cNvSpPr txBox="1"/>
            <p:nvPr/>
          </p:nvSpPr>
          <p:spPr>
            <a:xfrm>
              <a:off x="10133298" y="527148"/>
              <a:ext cx="14524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solidFill>
                    <a:srgbClr val="FF0000"/>
                  </a:solidFill>
                </a:rPr>
                <a:t>test_top</a:t>
              </a:r>
              <a:endParaRPr lang="en-US" altLang="zh-TW" sz="140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7528E00-A8BA-4950-53E3-B72222A6E34F}"/>
                </a:ext>
              </a:extLst>
            </p:cNvPr>
            <p:cNvSpPr txBox="1"/>
            <p:nvPr/>
          </p:nvSpPr>
          <p:spPr>
            <a:xfrm>
              <a:off x="10317959" y="878239"/>
              <a:ext cx="10831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75000"/>
                    </a:schemeClr>
                  </a:solidFill>
                </a:rPr>
                <a:t>scaler_test</a:t>
              </a:r>
              <a:endParaRPr lang="en-US" altLang="zh-TW" sz="140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65E9FEF-0B86-90D9-72CB-6B100DC61AFC}"/>
                </a:ext>
              </a:extLst>
            </p:cNvPr>
            <p:cNvSpPr txBox="1"/>
            <p:nvPr/>
          </p:nvSpPr>
          <p:spPr>
            <a:xfrm>
              <a:off x="10334144" y="1159756"/>
              <a:ext cx="1083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scaler_env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0CC7708-B503-13B1-990B-9AE010D3156B}"/>
                </a:ext>
              </a:extLst>
            </p:cNvPr>
            <p:cNvSpPr txBox="1"/>
            <p:nvPr/>
          </p:nvSpPr>
          <p:spPr>
            <a:xfrm>
              <a:off x="10012489" y="1438357"/>
              <a:ext cx="1207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  <a:endParaRPr lang="en-US" altLang="zh-TW" sz="14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AF838F9-A836-EA59-3374-95BCA9150D17}"/>
                </a:ext>
              </a:extLst>
            </p:cNvPr>
            <p:cNvSpPr/>
            <p:nvPr/>
          </p:nvSpPr>
          <p:spPr>
            <a:xfrm>
              <a:off x="9718437" y="544652"/>
              <a:ext cx="2295763" cy="31085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CD2CD55-87AE-9E2C-C5D0-35E02A35A48A}"/>
                </a:ext>
              </a:extLst>
            </p:cNvPr>
            <p:cNvSpPr/>
            <p:nvPr/>
          </p:nvSpPr>
          <p:spPr>
            <a:xfrm>
              <a:off x="9831873" y="883220"/>
              <a:ext cx="2055328" cy="268525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D8ACF11-A3F7-B291-9687-6469ABB16F70}"/>
                </a:ext>
              </a:extLst>
            </p:cNvPr>
            <p:cNvSpPr/>
            <p:nvPr/>
          </p:nvSpPr>
          <p:spPr>
            <a:xfrm>
              <a:off x="9947082" y="1171607"/>
              <a:ext cx="1813118" cy="22573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230DDC3-B5E8-F60E-2F63-158499636F5A}"/>
                </a:ext>
              </a:extLst>
            </p:cNvPr>
            <p:cNvSpPr/>
            <p:nvPr/>
          </p:nvSpPr>
          <p:spPr>
            <a:xfrm>
              <a:off x="10061536" y="1453142"/>
              <a:ext cx="1590714" cy="134720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FC6EB60-5827-D30E-C177-C99765C217C2}"/>
                </a:ext>
              </a:extLst>
            </p:cNvPr>
            <p:cNvSpPr/>
            <p:nvPr/>
          </p:nvSpPr>
          <p:spPr>
            <a:xfrm>
              <a:off x="10062778" y="2891710"/>
              <a:ext cx="1589472" cy="46235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</a:p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endParaRPr lang="en-US" altLang="zh-TW" sz="14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D7539E5-0912-E9B7-DC8E-03D3419C9166}"/>
                </a:ext>
              </a:extLst>
            </p:cNvPr>
            <p:cNvSpPr/>
            <p:nvPr/>
          </p:nvSpPr>
          <p:spPr>
            <a:xfrm>
              <a:off x="10138771" y="1798213"/>
              <a:ext cx="1207953" cy="26993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70C0"/>
                  </a:solidFill>
                </a:rPr>
                <a:t>scaler_seqr</a:t>
              </a:r>
              <a:endParaRPr lang="zh-TW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3965118-3BFE-7656-58E8-7EC6BB0675AF}"/>
                </a:ext>
              </a:extLst>
            </p:cNvPr>
            <p:cNvSpPr/>
            <p:nvPr/>
          </p:nvSpPr>
          <p:spPr>
            <a:xfrm>
              <a:off x="10134067" y="2119720"/>
              <a:ext cx="1207953" cy="269936"/>
            </a:xfrm>
            <a:prstGeom prst="rect">
              <a:avLst/>
            </a:prstGeom>
            <a:noFill/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scaler_driver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C99ACBF-1C6E-4652-787D-1EBFBC4B948E}"/>
                </a:ext>
              </a:extLst>
            </p:cNvPr>
            <p:cNvSpPr/>
            <p:nvPr/>
          </p:nvSpPr>
          <p:spPr>
            <a:xfrm>
              <a:off x="10133298" y="2431937"/>
              <a:ext cx="1449517" cy="269936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92D050"/>
                  </a:solidFill>
                </a:rPr>
                <a:t>scaler_moniter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1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3C187-0B24-8716-F3B1-3A7BDE0D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6110179B-2AC5-282B-D055-1A4931AF53FB}"/>
              </a:ext>
            </a:extLst>
          </p:cNvPr>
          <p:cNvSpPr/>
          <p:nvPr/>
        </p:nvSpPr>
        <p:spPr>
          <a:xfrm>
            <a:off x="5347108" y="4695986"/>
            <a:ext cx="1523592" cy="286084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A55E3E-785E-5194-F466-21BF0B64D340}"/>
              </a:ext>
            </a:extLst>
          </p:cNvPr>
          <p:cNvSpPr/>
          <p:nvPr/>
        </p:nvSpPr>
        <p:spPr>
          <a:xfrm>
            <a:off x="5740808" y="5471483"/>
            <a:ext cx="4410754" cy="382181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1DD0BE-AA9B-44AF-8597-DD9729DD0EDF}"/>
              </a:ext>
            </a:extLst>
          </p:cNvPr>
          <p:cNvSpPr/>
          <p:nvPr/>
        </p:nvSpPr>
        <p:spPr>
          <a:xfrm>
            <a:off x="2129804" y="1344653"/>
            <a:ext cx="3553469" cy="283149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602E36-39C4-BBF7-8878-5CDA8B426F10}"/>
              </a:ext>
            </a:extLst>
          </p:cNvPr>
          <p:cNvSpPr/>
          <p:nvPr/>
        </p:nvSpPr>
        <p:spPr>
          <a:xfrm>
            <a:off x="2596935" y="2404660"/>
            <a:ext cx="8966569" cy="713434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37A189-EA44-DFB0-F5C5-BA3816729D8E}"/>
              </a:ext>
            </a:extLst>
          </p:cNvPr>
          <p:cNvSpPr txBox="1"/>
          <p:nvPr/>
        </p:nvSpPr>
        <p:spPr>
          <a:xfrm>
            <a:off x="1881163" y="868151"/>
            <a:ext cx="9737509" cy="2462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module test_top();</a:t>
            </a:r>
          </a:p>
          <a:p>
            <a:r>
              <a:rPr lang="en-US" altLang="zh-TW" sz="1400"/>
              <a:t>        reg clk, rstn;</a:t>
            </a:r>
          </a:p>
          <a:p>
            <a:r>
              <a:rPr lang="en-US" altLang="zh-TW" sz="1400"/>
              <a:t>        scaler_if scaler_if0(.clocl(clk), .resetn(rstn));</a:t>
            </a:r>
          </a:p>
          <a:p>
            <a:r>
              <a:rPr lang="en-US" altLang="zh-TW" sz="1400"/>
              <a:t>        sc_wrapper u_sc_wrapper (…);</a:t>
            </a:r>
          </a:p>
          <a:p>
            <a:endParaRPr lang="en-US" altLang="zh-TW" sz="1400"/>
          </a:p>
          <a:p>
            <a:r>
              <a:rPr lang="en-US" altLang="zh-TW" sz="1400"/>
              <a:t>        initial begin</a:t>
            </a:r>
          </a:p>
          <a:p>
            <a:r>
              <a:rPr lang="en-US" altLang="zh-TW" sz="1400"/>
              <a:t>                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run_test(); </a:t>
            </a:r>
            <a:endParaRPr lang="en-US" altLang="zh-TW" sz="1400"/>
          </a:p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uvm_config_db#(virtual scaler_if)::set(null, “uvm_test_top.scaler_env0.scaler_agent0.scaler_drv0”, “vif”, scaler_if0)</a:t>
            </a:r>
          </a:p>
          <a:p>
            <a:r>
              <a:rPr lang="en-US" altLang="zh-TW" sz="1400">
                <a:solidFill>
                  <a:srgbClr val="92D050"/>
                </a:solidFill>
              </a:rPr>
              <a:t>                uvm_config_db#(virtual scaler_if)::set(null, “uvm_test_top.scaler_env0. scaler_agent0.scaler_mon0”, “vif”, scaler_if0)</a:t>
            </a:r>
            <a:endParaRPr lang="en-US" altLang="zh-TW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>
                <a:solidFill>
                  <a:srgbClr val="92D050"/>
                </a:solidFill>
              </a:rPr>
              <a:t>                uvm_config_db#(virtual scaler_if)::set(null, “uvm_test_top.scaler_env0. scaler_agent1.scaler_mon0”, “vif”, scaler_if0)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64CD14-602E-7A4C-8449-FA1B5E037FC7}"/>
              </a:ext>
            </a:extLst>
          </p:cNvPr>
          <p:cNvSpPr txBox="1"/>
          <p:nvPr/>
        </p:nvSpPr>
        <p:spPr>
          <a:xfrm>
            <a:off x="5029200" y="4235092"/>
            <a:ext cx="5522672" cy="203132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class scaler_driver extend uvm_test;</a:t>
            </a:r>
          </a:p>
          <a:p>
            <a:r>
              <a:rPr lang="en-US" altLang="zh-TW" sz="1400"/>
              <a:t>        `uvm_component_utils(scaler_test)</a:t>
            </a:r>
          </a:p>
          <a:p>
            <a:r>
              <a:rPr lang="en-US" altLang="zh-TW" sz="1400"/>
              <a:t>        virtual scaler_if vif</a:t>
            </a:r>
          </a:p>
          <a:p>
            <a:endParaRPr lang="en-US" altLang="zh-TW" sz="1400"/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build_phase(…)begin</a:t>
            </a:r>
          </a:p>
          <a:p>
            <a:r>
              <a:rPr lang="en-US" altLang="zh-TW" sz="1400"/>
              <a:t>                if (!uvm_config_db#(virtual scaler_if)::get(this, “”, “vif”, vif))</a:t>
            </a:r>
          </a:p>
          <a:p>
            <a:r>
              <a:rPr lang="en-US" altLang="zh-TW" sz="1400"/>
              <a:t>	`uvm_error(……)</a:t>
            </a:r>
          </a:p>
          <a:p>
            <a:r>
              <a:rPr lang="en-US" altLang="zh-TW" sz="1400"/>
              <a:t>        end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3D33EEC-F529-9F29-2BC5-55E25638D53A}"/>
              </a:ext>
            </a:extLst>
          </p:cNvPr>
          <p:cNvGrpSpPr/>
          <p:nvPr/>
        </p:nvGrpSpPr>
        <p:grpSpPr>
          <a:xfrm>
            <a:off x="1881163" y="3527637"/>
            <a:ext cx="2295763" cy="3126046"/>
            <a:chOff x="9718437" y="527148"/>
            <a:chExt cx="2295763" cy="3126046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36446C4-6023-11C1-C4AB-792BAD3C8260}"/>
                </a:ext>
              </a:extLst>
            </p:cNvPr>
            <p:cNvSpPr txBox="1"/>
            <p:nvPr/>
          </p:nvSpPr>
          <p:spPr>
            <a:xfrm>
              <a:off x="10133298" y="527148"/>
              <a:ext cx="14524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solidFill>
                    <a:srgbClr val="FF0000"/>
                  </a:solidFill>
                </a:rPr>
                <a:t>test_top</a:t>
              </a:r>
              <a:endParaRPr lang="en-US" altLang="zh-TW" sz="140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BC659877-F434-B806-611D-310C9A3C5AEA}"/>
                </a:ext>
              </a:extLst>
            </p:cNvPr>
            <p:cNvSpPr txBox="1"/>
            <p:nvPr/>
          </p:nvSpPr>
          <p:spPr>
            <a:xfrm>
              <a:off x="10317959" y="878239"/>
              <a:ext cx="10831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75000"/>
                    </a:schemeClr>
                  </a:solidFill>
                </a:rPr>
                <a:t>scaler_test</a:t>
              </a:r>
              <a:endParaRPr lang="en-US" altLang="zh-TW" sz="140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866007F2-738F-17C1-22C9-2D526DA4398A}"/>
                </a:ext>
              </a:extLst>
            </p:cNvPr>
            <p:cNvSpPr txBox="1"/>
            <p:nvPr/>
          </p:nvSpPr>
          <p:spPr>
            <a:xfrm>
              <a:off x="10334144" y="1159756"/>
              <a:ext cx="1083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scaler_env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83EFD6D-2B3A-CC40-D4DB-615740BD1409}"/>
                </a:ext>
              </a:extLst>
            </p:cNvPr>
            <p:cNvSpPr txBox="1"/>
            <p:nvPr/>
          </p:nvSpPr>
          <p:spPr>
            <a:xfrm>
              <a:off x="10012489" y="1438357"/>
              <a:ext cx="1207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  <a:endParaRPr lang="en-US" altLang="zh-TW" sz="14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3FC9823-3B51-75CD-5F77-E016D73F1BBD}"/>
                </a:ext>
              </a:extLst>
            </p:cNvPr>
            <p:cNvSpPr/>
            <p:nvPr/>
          </p:nvSpPr>
          <p:spPr>
            <a:xfrm>
              <a:off x="9718437" y="544652"/>
              <a:ext cx="2295763" cy="31085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1360A6-6E45-C297-BE37-1DE152490132}"/>
                </a:ext>
              </a:extLst>
            </p:cNvPr>
            <p:cNvSpPr/>
            <p:nvPr/>
          </p:nvSpPr>
          <p:spPr>
            <a:xfrm>
              <a:off x="9831873" y="883220"/>
              <a:ext cx="2055328" cy="268525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5E9D72B-2D17-EE30-7311-F393D7A1B79D}"/>
                </a:ext>
              </a:extLst>
            </p:cNvPr>
            <p:cNvSpPr/>
            <p:nvPr/>
          </p:nvSpPr>
          <p:spPr>
            <a:xfrm>
              <a:off x="9947082" y="1171607"/>
              <a:ext cx="1813118" cy="22573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D1D5DAC-0C26-8200-46AA-16E929673D74}"/>
                </a:ext>
              </a:extLst>
            </p:cNvPr>
            <p:cNvSpPr/>
            <p:nvPr/>
          </p:nvSpPr>
          <p:spPr>
            <a:xfrm>
              <a:off x="10061536" y="1453142"/>
              <a:ext cx="1590714" cy="134720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FB6F567-C69B-6E44-2412-5E163CFDF3D2}"/>
                </a:ext>
              </a:extLst>
            </p:cNvPr>
            <p:cNvSpPr/>
            <p:nvPr/>
          </p:nvSpPr>
          <p:spPr>
            <a:xfrm>
              <a:off x="10062778" y="2891710"/>
              <a:ext cx="1207953" cy="43232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</a:p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endParaRPr lang="en-US" altLang="zh-TW" sz="14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93E25C-D134-EB2E-FB5B-D519F1B0334A}"/>
                </a:ext>
              </a:extLst>
            </p:cNvPr>
            <p:cNvSpPr/>
            <p:nvPr/>
          </p:nvSpPr>
          <p:spPr>
            <a:xfrm>
              <a:off x="10138771" y="1798213"/>
              <a:ext cx="1207953" cy="26993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70C0"/>
                  </a:solidFill>
                </a:rPr>
                <a:t>scaler_seqr</a:t>
              </a:r>
              <a:endParaRPr lang="zh-TW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7D2B1C4-6982-F5EB-2D22-B26AED79E40B}"/>
                </a:ext>
              </a:extLst>
            </p:cNvPr>
            <p:cNvSpPr/>
            <p:nvPr/>
          </p:nvSpPr>
          <p:spPr>
            <a:xfrm>
              <a:off x="10134067" y="2119720"/>
              <a:ext cx="1207953" cy="269936"/>
            </a:xfrm>
            <a:prstGeom prst="rect">
              <a:avLst/>
            </a:prstGeom>
            <a:noFill/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scaler_driver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9E09CA8-830D-B930-BAF8-B06BCDE8721A}"/>
                </a:ext>
              </a:extLst>
            </p:cNvPr>
            <p:cNvSpPr/>
            <p:nvPr/>
          </p:nvSpPr>
          <p:spPr>
            <a:xfrm>
              <a:off x="10133298" y="2431937"/>
              <a:ext cx="1449517" cy="269936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92D050"/>
                  </a:solidFill>
                </a:rPr>
                <a:t>scaler_moniter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69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A8D3-D2D7-0F6D-614C-3E858EFF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AC19DAC2-F4C7-E4EA-9F9D-8E85E162BC8F}"/>
              </a:ext>
            </a:extLst>
          </p:cNvPr>
          <p:cNvSpPr/>
          <p:nvPr/>
        </p:nvSpPr>
        <p:spPr>
          <a:xfrm>
            <a:off x="6131126" y="2393425"/>
            <a:ext cx="2872051" cy="674238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3F70BF-9597-C013-CF15-016180C94772}"/>
              </a:ext>
            </a:extLst>
          </p:cNvPr>
          <p:cNvSpPr/>
          <p:nvPr/>
        </p:nvSpPr>
        <p:spPr>
          <a:xfrm>
            <a:off x="1885319" y="2347685"/>
            <a:ext cx="3306393" cy="674238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8B3CC-4D1C-2886-ED77-7D41F455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Sequencer</a:t>
            </a:r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r>
              <a:rPr lang="en-US" altLang="zh-TW" sz="2000"/>
              <a:t>Default Sequence</a:t>
            </a:r>
            <a:endParaRPr lang="en-US" altLang="zh-TW" sz="1400"/>
          </a:p>
          <a:p>
            <a:pPr lvl="1"/>
            <a:endParaRPr lang="zh-TW" altLang="en-US" sz="100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640C94-8DCD-C5FE-8FDB-308218771FD9}"/>
              </a:ext>
            </a:extLst>
          </p:cNvPr>
          <p:cNvSpPr txBox="1"/>
          <p:nvPr/>
        </p:nvSpPr>
        <p:spPr>
          <a:xfrm>
            <a:off x="1314291" y="1042077"/>
            <a:ext cx="3963026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0070C0"/>
                </a:solidFill>
              </a:rPr>
              <a:t>Class </a:t>
            </a:r>
            <a:r>
              <a:rPr lang="en-US" altLang="zh-TW" sz="1400" err="1">
                <a:solidFill>
                  <a:srgbClr val="0070C0"/>
                </a:solidFill>
              </a:rPr>
              <a:t>scaler</a:t>
            </a:r>
            <a:r>
              <a:rPr lang="en-US" altLang="zh-TW" sz="1400">
                <a:solidFill>
                  <a:srgbClr val="0070C0"/>
                </a:solidFill>
              </a:rPr>
              <a:t>_sequencer extend </a:t>
            </a:r>
            <a:r>
              <a:rPr lang="en-US" altLang="zh-TW" sz="1400" err="1">
                <a:solidFill>
                  <a:srgbClr val="0070C0"/>
                </a:solidFill>
              </a:rPr>
              <a:t>uvm</a:t>
            </a:r>
            <a:r>
              <a:rPr lang="en-US" altLang="zh-TW" sz="1400">
                <a:solidFill>
                  <a:srgbClr val="0070C0"/>
                </a:solidFill>
              </a:rPr>
              <a:t>_sequencer #(scaler_trans);</a:t>
            </a:r>
          </a:p>
          <a:p>
            <a:r>
              <a:rPr lang="en-US" altLang="zh-TW" sz="1400"/>
              <a:t>        `</a:t>
            </a:r>
            <a:r>
              <a:rPr lang="en-US" altLang="zh-TW" sz="1400" err="1"/>
              <a:t>uvm_component_utils</a:t>
            </a:r>
            <a:r>
              <a:rPr lang="en-US" altLang="zh-TW" sz="1400"/>
              <a:t>(</a:t>
            </a:r>
            <a:r>
              <a:rPr lang="en-US" altLang="zh-TW" sz="1400" err="1"/>
              <a:t>scaler</a:t>
            </a:r>
            <a:r>
              <a:rPr lang="en-US" altLang="zh-TW" sz="1400"/>
              <a:t>_sequencer)</a:t>
            </a:r>
          </a:p>
          <a:p>
            <a:endParaRPr lang="en-US" altLang="zh-TW" sz="1400"/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run_</a:t>
            </a:r>
            <a:r>
              <a:rPr lang="en-US" altLang="zh-TW" sz="1400" err="1"/>
              <a:t>phase</a:t>
            </a:r>
            <a:r>
              <a:rPr lang="en-US" altLang="zh-TW" sz="1400"/>
              <a:t>(…)begin</a:t>
            </a:r>
          </a:p>
          <a:p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zh-TW" sz="1400">
                <a:solidFill>
                  <a:srgbClr val="0000FF"/>
                </a:solidFill>
              </a:rPr>
              <a:t> </a:t>
            </a:r>
            <a:r>
              <a:rPr lang="en-US" altLang="zh-TW" sz="1400">
                <a:solidFill>
                  <a:srgbClr val="00B0F0"/>
                </a:solidFill>
              </a:rPr>
              <a:t>scaler_seq seq;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        seq = scaler_seq::type_id::create(“seq”);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        seq.start(this); 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9A61AB-CA2E-2F56-1558-B24861B8B1C8}"/>
              </a:ext>
            </a:extLst>
          </p:cNvPr>
          <p:cNvSpPr txBox="1"/>
          <p:nvPr/>
        </p:nvSpPr>
        <p:spPr>
          <a:xfrm>
            <a:off x="5474264" y="1066883"/>
            <a:ext cx="3653783" cy="24622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altLang="zh-TW" sz="140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scaler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_driver extend </a:t>
            </a:r>
            <a:r>
              <a:rPr lang="en-US" altLang="zh-TW" sz="140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uvm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_driver;</a:t>
            </a:r>
          </a:p>
          <a:p>
            <a:r>
              <a:rPr lang="en-US" altLang="zh-TW" sz="1400"/>
              <a:t>        `</a:t>
            </a:r>
            <a:r>
              <a:rPr lang="en-US" altLang="zh-TW" sz="1400" err="1"/>
              <a:t>uvm_component_utils</a:t>
            </a:r>
            <a:r>
              <a:rPr lang="en-US" altLang="zh-TW" sz="1400"/>
              <a:t>(scaler_ driver);</a:t>
            </a:r>
          </a:p>
          <a:p>
            <a:r>
              <a:rPr lang="en-US" altLang="zh-TW" sz="1400"/>
              <a:t>        …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run_</a:t>
            </a:r>
            <a:r>
              <a:rPr lang="en-US" altLang="zh-TW" sz="1400" err="1"/>
              <a:t>phase</a:t>
            </a:r>
            <a:r>
              <a:rPr lang="en-US" altLang="zh-TW" sz="1400"/>
              <a:t>(…)begin</a:t>
            </a:r>
          </a:p>
          <a:p>
            <a:r>
              <a:rPr lang="en-US" altLang="zh-TW" sz="1400"/>
              <a:t>                 phase.raise_objection(this);</a:t>
            </a:r>
          </a:p>
          <a:p>
            <a:r>
              <a:rPr lang="en-US" altLang="zh-TW" sz="1400">
                <a:solidFill>
                  <a:srgbClr val="0070C0"/>
                </a:solidFill>
              </a:rPr>
              <a:t>                 </a:t>
            </a:r>
            <a:r>
              <a:rPr lang="en-US" altLang="zh-TW" sz="1400">
                <a:solidFill>
                  <a:srgbClr val="00B0F0"/>
                </a:solidFill>
              </a:rPr>
              <a:t>seq_item_port.get_next_item(req);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         …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         seq_item_port.item_done();</a:t>
            </a:r>
          </a:p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US" altLang="zh-TW" sz="1400"/>
              <a:t>phase.drop_objection(this);</a:t>
            </a:r>
          </a:p>
          <a:p>
            <a:r>
              <a:rPr lang="en-US" altLang="zh-TW" sz="1400"/>
              <a:t>       End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EFDD9E-209D-E058-5D4A-57E322E204C1}"/>
              </a:ext>
            </a:extLst>
          </p:cNvPr>
          <p:cNvSpPr/>
          <p:nvPr/>
        </p:nvSpPr>
        <p:spPr>
          <a:xfrm>
            <a:off x="248117" y="5618159"/>
            <a:ext cx="6178647" cy="381000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A4887A-4372-5E65-A6B9-47DF5D8E7A5E}"/>
              </a:ext>
            </a:extLst>
          </p:cNvPr>
          <p:cNvSpPr/>
          <p:nvPr/>
        </p:nvSpPr>
        <p:spPr>
          <a:xfrm>
            <a:off x="7294977" y="5290764"/>
            <a:ext cx="2267442" cy="959887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589D04-C4BA-DCF0-B911-29C346B54CBE}"/>
              </a:ext>
            </a:extLst>
          </p:cNvPr>
          <p:cNvSpPr txBox="1"/>
          <p:nvPr/>
        </p:nvSpPr>
        <p:spPr>
          <a:xfrm>
            <a:off x="6709982" y="4098347"/>
            <a:ext cx="5088883" cy="24622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00B0F0"/>
                </a:solidFill>
              </a:rPr>
              <a:t>Class </a:t>
            </a:r>
            <a:r>
              <a:rPr lang="en-US" altLang="zh-TW" sz="1400" err="1">
                <a:solidFill>
                  <a:srgbClr val="00B0F0"/>
                </a:solidFill>
              </a:rPr>
              <a:t>scaler</a:t>
            </a:r>
            <a:r>
              <a:rPr lang="en-US" altLang="zh-TW" sz="1400">
                <a:solidFill>
                  <a:srgbClr val="00B0F0"/>
                </a:solidFill>
              </a:rPr>
              <a:t>_seq extend </a:t>
            </a:r>
            <a:r>
              <a:rPr lang="en-US" altLang="zh-TW" sz="1400" err="1">
                <a:solidFill>
                  <a:srgbClr val="00B0F0"/>
                </a:solidFill>
              </a:rPr>
              <a:t>uvm</a:t>
            </a:r>
            <a:r>
              <a:rPr lang="en-US" altLang="zh-TW" sz="1400">
                <a:solidFill>
                  <a:srgbClr val="00B0F0"/>
                </a:solidFill>
              </a:rPr>
              <a:t>_sequence; #(scaler_trans)</a:t>
            </a:r>
          </a:p>
          <a:p>
            <a:r>
              <a:rPr lang="en-US" altLang="zh-TW" sz="1400"/>
              <a:t>        `</a:t>
            </a:r>
            <a:r>
              <a:rPr lang="en-US" altLang="zh-TW" sz="1400" err="1"/>
              <a:t>uvm_component_utils</a:t>
            </a:r>
            <a:r>
              <a:rPr lang="en-US" altLang="zh-TW" sz="1400"/>
              <a:t>(scaler_ driver);</a:t>
            </a:r>
          </a:p>
          <a:p>
            <a:r>
              <a:rPr lang="en-US" altLang="zh-TW" sz="1400"/>
              <a:t>        scaler_trans trans;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task body begin</a:t>
            </a:r>
          </a:p>
          <a:p>
            <a:r>
              <a:rPr lang="en-US" altLang="zh-TW" sz="1400"/>
              <a:t>                 if(starting_phase!=null)</a:t>
            </a:r>
          </a:p>
          <a:p>
            <a:r>
              <a:rPr lang="en-US" altLang="zh-TW" sz="1400"/>
              <a:t>                         ….raise_objection(this);</a:t>
            </a:r>
          </a:p>
          <a:p>
            <a:r>
              <a:rPr lang="en-US" altLang="zh-TW" sz="1400">
                <a:solidFill>
                  <a:srgbClr val="0070C0"/>
                </a:solidFill>
              </a:rPr>
              <a:t>     </a:t>
            </a:r>
            <a:r>
              <a:rPr lang="en-US" altLang="zh-TW" sz="1400"/>
              <a:t>            `uvm_do(trans);</a:t>
            </a:r>
          </a:p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US" altLang="zh-TW" sz="1400"/>
              <a:t>if(starting_phase!=null)</a:t>
            </a:r>
          </a:p>
          <a:p>
            <a:r>
              <a:rPr lang="en-US" altLang="zh-TW" sz="1400"/>
              <a:t>                         ….drop_objection(this);</a:t>
            </a:r>
          </a:p>
          <a:p>
            <a:r>
              <a:rPr lang="en-US" altLang="zh-TW" sz="1400"/>
              <a:t>       End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C02D5F-9EEE-9DE9-F1E7-65D00E017496}"/>
              </a:ext>
            </a:extLst>
          </p:cNvPr>
          <p:cNvSpPr txBox="1"/>
          <p:nvPr/>
        </p:nvSpPr>
        <p:spPr>
          <a:xfrm>
            <a:off x="248118" y="4081645"/>
            <a:ext cx="6277714" cy="224676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Class </a:t>
            </a:r>
            <a:r>
              <a:rPr lang="en-US" altLang="zh-TW" sz="1400" err="1">
                <a:solidFill>
                  <a:schemeClr val="accent2">
                    <a:lumMod val="75000"/>
                  </a:schemeClr>
                </a:solidFill>
              </a:rPr>
              <a:t>scaler_test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 extend </a:t>
            </a:r>
            <a:r>
              <a:rPr lang="en-US" altLang="zh-TW" sz="1400" err="1">
                <a:solidFill>
                  <a:schemeClr val="accent2">
                    <a:lumMod val="75000"/>
                  </a:schemeClr>
                </a:solidFill>
              </a:rPr>
              <a:t>uvm_test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altLang="zh-TW" sz="1400"/>
              <a:t>        `</a:t>
            </a:r>
            <a:r>
              <a:rPr lang="en-US" altLang="zh-TW" sz="1400" err="1"/>
              <a:t>uvm_component_utils</a:t>
            </a:r>
            <a:r>
              <a:rPr lang="en-US" altLang="zh-TW" sz="1400"/>
              <a:t>(</a:t>
            </a:r>
            <a:r>
              <a:rPr lang="en-US" altLang="zh-TW" sz="1400" err="1"/>
              <a:t>scaler_test</a:t>
            </a:r>
            <a:r>
              <a:rPr lang="en-US" altLang="zh-TW" sz="1400"/>
              <a:t>)</a:t>
            </a:r>
          </a:p>
          <a:p>
            <a:r>
              <a:rPr lang="en-US" altLang="zh-TW" sz="1400"/>
              <a:t>        </a:t>
            </a:r>
            <a:r>
              <a:rPr lang="en-US" altLang="zh-TW" sz="140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Scaler_env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40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scaler_env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altLang="zh-TW" sz="1400"/>
              <a:t>        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</a:t>
            </a:r>
            <a:r>
              <a:rPr lang="en-US" altLang="zh-TW" sz="1400" err="1"/>
              <a:t>build_phase</a:t>
            </a:r>
            <a:r>
              <a:rPr lang="en-US" altLang="zh-TW" sz="1400"/>
              <a:t>(…)begin</a:t>
            </a:r>
          </a:p>
          <a:p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env = </a:t>
            </a:r>
            <a:r>
              <a:rPr lang="en-US" altLang="zh-TW" sz="140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my_env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TW" sz="140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type_id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::create(“env”, this);</a:t>
            </a:r>
          </a:p>
          <a:p>
            <a:r>
              <a:rPr lang="en-US" altLang="zh-TW" sz="1400"/>
              <a:t>              uvm_config_db#(uvm_object_wrapper)::set(this, “in_agt.seqr.run_phase”, “default_sequence”, scaler_sequence::type_id::get());</a:t>
            </a:r>
          </a:p>
          <a:p>
            <a:r>
              <a:rPr lang="en-US" altLang="zh-TW" sz="1400"/>
              <a:t>        End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8A9F679-C574-2CBA-ACA2-91CD441FD905}"/>
              </a:ext>
            </a:extLst>
          </p:cNvPr>
          <p:cNvGrpSpPr/>
          <p:nvPr/>
        </p:nvGrpSpPr>
        <p:grpSpPr>
          <a:xfrm>
            <a:off x="9604137" y="302954"/>
            <a:ext cx="2295763" cy="3126046"/>
            <a:chOff x="9718437" y="527148"/>
            <a:chExt cx="2295763" cy="3126046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31BC807-AE5C-D07D-9295-3A18FB20CF58}"/>
                </a:ext>
              </a:extLst>
            </p:cNvPr>
            <p:cNvSpPr txBox="1"/>
            <p:nvPr/>
          </p:nvSpPr>
          <p:spPr>
            <a:xfrm>
              <a:off x="10133298" y="527148"/>
              <a:ext cx="14524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solidFill>
                    <a:srgbClr val="FF0000"/>
                  </a:solidFill>
                </a:rPr>
                <a:t>test_top</a:t>
              </a:r>
              <a:endParaRPr lang="en-US" altLang="zh-TW" sz="140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3A69C7-10F1-2AAE-9F2A-3DA7468D01C8}"/>
                </a:ext>
              </a:extLst>
            </p:cNvPr>
            <p:cNvSpPr txBox="1"/>
            <p:nvPr/>
          </p:nvSpPr>
          <p:spPr>
            <a:xfrm>
              <a:off x="10317959" y="878239"/>
              <a:ext cx="10831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75000"/>
                    </a:schemeClr>
                  </a:solidFill>
                </a:rPr>
                <a:t>scaler_test</a:t>
              </a:r>
              <a:endParaRPr lang="en-US" altLang="zh-TW" sz="14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AAB41EE-5F40-D1AC-5622-877EE77E2C37}"/>
                </a:ext>
              </a:extLst>
            </p:cNvPr>
            <p:cNvSpPr txBox="1"/>
            <p:nvPr/>
          </p:nvSpPr>
          <p:spPr>
            <a:xfrm>
              <a:off x="10334144" y="1159756"/>
              <a:ext cx="1083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scaler_env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E47D703-42C4-EB99-A99B-269C288BC6A6}"/>
                </a:ext>
              </a:extLst>
            </p:cNvPr>
            <p:cNvSpPr txBox="1"/>
            <p:nvPr/>
          </p:nvSpPr>
          <p:spPr>
            <a:xfrm>
              <a:off x="10012489" y="1438357"/>
              <a:ext cx="1207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  <a:endParaRPr lang="en-US" altLang="zh-TW" sz="14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371C3DE-E3B3-6E2D-B475-33854808BA6B}"/>
                </a:ext>
              </a:extLst>
            </p:cNvPr>
            <p:cNvSpPr/>
            <p:nvPr/>
          </p:nvSpPr>
          <p:spPr>
            <a:xfrm>
              <a:off x="9718437" y="544652"/>
              <a:ext cx="2295763" cy="31085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819FFB-51B0-C594-7E37-3D32276C7481}"/>
                </a:ext>
              </a:extLst>
            </p:cNvPr>
            <p:cNvSpPr/>
            <p:nvPr/>
          </p:nvSpPr>
          <p:spPr>
            <a:xfrm>
              <a:off x="9831873" y="883220"/>
              <a:ext cx="2055328" cy="268525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6B76937-DE95-B7D4-D550-13DC91DB0F36}"/>
                </a:ext>
              </a:extLst>
            </p:cNvPr>
            <p:cNvSpPr/>
            <p:nvPr/>
          </p:nvSpPr>
          <p:spPr>
            <a:xfrm>
              <a:off x="9947082" y="1171607"/>
              <a:ext cx="1813118" cy="22573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0C128B8-EFF6-BF83-89A8-652E4EC36CA0}"/>
                </a:ext>
              </a:extLst>
            </p:cNvPr>
            <p:cNvSpPr/>
            <p:nvPr/>
          </p:nvSpPr>
          <p:spPr>
            <a:xfrm>
              <a:off x="10061536" y="1453142"/>
              <a:ext cx="1590714" cy="134720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148829D-FF15-BDC7-D81D-FD6815E2B84B}"/>
                </a:ext>
              </a:extLst>
            </p:cNvPr>
            <p:cNvSpPr/>
            <p:nvPr/>
          </p:nvSpPr>
          <p:spPr>
            <a:xfrm>
              <a:off x="10062778" y="2891710"/>
              <a:ext cx="1589472" cy="46235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</a:p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endParaRPr lang="en-US" altLang="zh-TW" sz="14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AF0FE02-928E-8A3C-42AB-4227BDCC1559}"/>
                </a:ext>
              </a:extLst>
            </p:cNvPr>
            <p:cNvSpPr/>
            <p:nvPr/>
          </p:nvSpPr>
          <p:spPr>
            <a:xfrm>
              <a:off x="10138771" y="1798213"/>
              <a:ext cx="1207953" cy="26993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70C0"/>
                  </a:solidFill>
                </a:rPr>
                <a:t>scaler_seqr</a:t>
              </a:r>
              <a:endParaRPr lang="zh-TW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5075008-A8C1-739A-962D-1D50ADDD267B}"/>
                </a:ext>
              </a:extLst>
            </p:cNvPr>
            <p:cNvSpPr/>
            <p:nvPr/>
          </p:nvSpPr>
          <p:spPr>
            <a:xfrm>
              <a:off x="10134067" y="2119720"/>
              <a:ext cx="1207953" cy="269936"/>
            </a:xfrm>
            <a:prstGeom prst="rect">
              <a:avLst/>
            </a:prstGeom>
            <a:noFill/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scaler_driver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1FBA2EC-BE16-EAAF-0F97-7E750A884B96}"/>
                </a:ext>
              </a:extLst>
            </p:cNvPr>
            <p:cNvSpPr/>
            <p:nvPr/>
          </p:nvSpPr>
          <p:spPr>
            <a:xfrm>
              <a:off x="10133298" y="2431937"/>
              <a:ext cx="1449517" cy="269936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92D050"/>
                  </a:solidFill>
                </a:rPr>
                <a:t>scaler_moniter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74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CF5E43-6178-D864-54FB-F788BCDA7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450238A7-123A-3C7F-D289-CA84D3D7686A}"/>
              </a:ext>
            </a:extLst>
          </p:cNvPr>
          <p:cNvSpPr/>
          <p:nvPr/>
        </p:nvSpPr>
        <p:spPr>
          <a:xfrm>
            <a:off x="781043" y="3984064"/>
            <a:ext cx="3698417" cy="264956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E518D30-CFAB-B9CC-F608-4AE4FB030F42}"/>
              </a:ext>
            </a:extLst>
          </p:cNvPr>
          <p:cNvSpPr/>
          <p:nvPr/>
        </p:nvSpPr>
        <p:spPr>
          <a:xfrm>
            <a:off x="5643791" y="4036859"/>
            <a:ext cx="1874168" cy="265886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C9153D-07A9-DA40-1035-F237F53F6AF1}"/>
              </a:ext>
            </a:extLst>
          </p:cNvPr>
          <p:cNvSpPr/>
          <p:nvPr/>
        </p:nvSpPr>
        <p:spPr>
          <a:xfrm>
            <a:off x="6067883" y="5107294"/>
            <a:ext cx="1717217" cy="254842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8F48E27-0B19-C70F-0F26-A25C9BB544DD}"/>
              </a:ext>
            </a:extLst>
          </p:cNvPr>
          <p:cNvSpPr/>
          <p:nvPr/>
        </p:nvSpPr>
        <p:spPr>
          <a:xfrm>
            <a:off x="884231" y="1950508"/>
            <a:ext cx="2405070" cy="257236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3DF14-E052-FD60-8D93-09691CF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1"/>
            <a:ext cx="10515600" cy="407884"/>
          </a:xfrm>
        </p:spPr>
        <p:txBody>
          <a:bodyPr>
            <a:normAutofit/>
          </a:bodyPr>
          <a:lstStyle/>
          <a:p>
            <a:r>
              <a:rPr lang="en-US" altLang="zh-TW" sz="2000"/>
              <a:t>Virtual Sequencer</a:t>
            </a:r>
            <a:endParaRPr lang="en-US" altLang="zh-TW" sz="1400"/>
          </a:p>
          <a:p>
            <a:pPr lvl="1"/>
            <a:endParaRPr lang="zh-TW" altLang="en-US" sz="100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3868D7A9-1803-7E6F-4309-48D867564DED}"/>
              </a:ext>
            </a:extLst>
          </p:cNvPr>
          <p:cNvGrpSpPr/>
          <p:nvPr/>
        </p:nvGrpSpPr>
        <p:grpSpPr>
          <a:xfrm>
            <a:off x="9604137" y="302954"/>
            <a:ext cx="2295763" cy="3126046"/>
            <a:chOff x="9718437" y="527148"/>
            <a:chExt cx="2295763" cy="3126046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D6A94CF-9428-57EB-0C70-2AF00D14F915}"/>
                </a:ext>
              </a:extLst>
            </p:cNvPr>
            <p:cNvSpPr txBox="1"/>
            <p:nvPr/>
          </p:nvSpPr>
          <p:spPr>
            <a:xfrm>
              <a:off x="10133298" y="527148"/>
              <a:ext cx="14524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solidFill>
                    <a:srgbClr val="FF0000"/>
                  </a:solidFill>
                </a:rPr>
                <a:t>test_top</a:t>
              </a:r>
              <a:endParaRPr lang="en-US" altLang="zh-TW" sz="140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7A3D3162-A954-6363-EAB4-BAA9CC793BEB}"/>
                </a:ext>
              </a:extLst>
            </p:cNvPr>
            <p:cNvSpPr txBox="1"/>
            <p:nvPr/>
          </p:nvSpPr>
          <p:spPr>
            <a:xfrm>
              <a:off x="10317959" y="878239"/>
              <a:ext cx="10831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75000"/>
                    </a:schemeClr>
                  </a:solidFill>
                </a:rPr>
                <a:t>scaler_test</a:t>
              </a:r>
              <a:endParaRPr lang="en-US" altLang="zh-TW" sz="140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0C09835-1332-25FB-BD2B-EDF5AAF4437D}"/>
                </a:ext>
              </a:extLst>
            </p:cNvPr>
            <p:cNvSpPr txBox="1"/>
            <p:nvPr/>
          </p:nvSpPr>
          <p:spPr>
            <a:xfrm>
              <a:off x="10334144" y="1159756"/>
              <a:ext cx="1083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scaler_env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29A930EF-6BFC-827C-29AC-5D5DEC36E847}"/>
                </a:ext>
              </a:extLst>
            </p:cNvPr>
            <p:cNvSpPr txBox="1"/>
            <p:nvPr/>
          </p:nvSpPr>
          <p:spPr>
            <a:xfrm>
              <a:off x="10012489" y="1438357"/>
              <a:ext cx="1207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  <a:endParaRPr lang="en-US" altLang="zh-TW" sz="14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67B194A-E4C2-9ECE-E345-86CD16E9B0B2}"/>
                </a:ext>
              </a:extLst>
            </p:cNvPr>
            <p:cNvSpPr/>
            <p:nvPr/>
          </p:nvSpPr>
          <p:spPr>
            <a:xfrm>
              <a:off x="9718437" y="544652"/>
              <a:ext cx="2295763" cy="31085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17BC6FD-5C37-659C-CBE5-4D4188A2FBF4}"/>
                </a:ext>
              </a:extLst>
            </p:cNvPr>
            <p:cNvSpPr/>
            <p:nvPr/>
          </p:nvSpPr>
          <p:spPr>
            <a:xfrm>
              <a:off x="9831873" y="883220"/>
              <a:ext cx="2055328" cy="268525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82687BB-22C6-2393-DD46-98C8EE29DFD3}"/>
                </a:ext>
              </a:extLst>
            </p:cNvPr>
            <p:cNvSpPr/>
            <p:nvPr/>
          </p:nvSpPr>
          <p:spPr>
            <a:xfrm>
              <a:off x="9947082" y="1171607"/>
              <a:ext cx="1813118" cy="22573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A34DF1F-14EC-363B-5C6B-64843953F6FC}"/>
                </a:ext>
              </a:extLst>
            </p:cNvPr>
            <p:cNvSpPr/>
            <p:nvPr/>
          </p:nvSpPr>
          <p:spPr>
            <a:xfrm>
              <a:off x="10061536" y="1453142"/>
              <a:ext cx="1590714" cy="134720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114E961-42CA-7892-ED38-7DCA60BD44A8}"/>
                </a:ext>
              </a:extLst>
            </p:cNvPr>
            <p:cNvSpPr/>
            <p:nvPr/>
          </p:nvSpPr>
          <p:spPr>
            <a:xfrm>
              <a:off x="10062778" y="2891710"/>
              <a:ext cx="1589472" cy="46235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</a:p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endParaRPr lang="en-US" altLang="zh-TW" sz="1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C39915-0DAB-2616-B0CE-61583217D962}"/>
                </a:ext>
              </a:extLst>
            </p:cNvPr>
            <p:cNvSpPr/>
            <p:nvPr/>
          </p:nvSpPr>
          <p:spPr>
            <a:xfrm>
              <a:off x="10138771" y="1798213"/>
              <a:ext cx="1207953" cy="26993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70C0"/>
                  </a:solidFill>
                </a:rPr>
                <a:t>scaler_seqr</a:t>
              </a:r>
              <a:endParaRPr lang="zh-TW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EFDBEB9-3CC7-2D10-2F3A-10803C168216}"/>
                </a:ext>
              </a:extLst>
            </p:cNvPr>
            <p:cNvSpPr/>
            <p:nvPr/>
          </p:nvSpPr>
          <p:spPr>
            <a:xfrm>
              <a:off x="10134067" y="2119720"/>
              <a:ext cx="1207953" cy="269936"/>
            </a:xfrm>
            <a:prstGeom prst="rect">
              <a:avLst/>
            </a:prstGeom>
            <a:noFill/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scaler_driver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D3AC3E2-464B-5697-EAE7-BD2F2DCBB22C}"/>
                </a:ext>
              </a:extLst>
            </p:cNvPr>
            <p:cNvSpPr/>
            <p:nvPr/>
          </p:nvSpPr>
          <p:spPr>
            <a:xfrm>
              <a:off x="10133298" y="2431937"/>
              <a:ext cx="1449517" cy="269936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92D050"/>
                  </a:solidFill>
                </a:rPr>
                <a:t>scaler_moniter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7C4FA2D-B4E4-1909-A784-1D5A96C440CB}"/>
              </a:ext>
            </a:extLst>
          </p:cNvPr>
          <p:cNvSpPr txBox="1"/>
          <p:nvPr/>
        </p:nvSpPr>
        <p:spPr>
          <a:xfrm>
            <a:off x="596636" y="1321711"/>
            <a:ext cx="388158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module test_top();</a:t>
            </a:r>
          </a:p>
          <a:p>
            <a:r>
              <a:rPr lang="en-US" altLang="zh-TW" sz="1400"/>
              <a:t>        reg clk, rstn; </a:t>
            </a:r>
          </a:p>
          <a:p>
            <a:r>
              <a:rPr lang="en-US" altLang="zh-TW" sz="1400"/>
              <a:t>        scaler_if scaler_if0(.clocl(clk), .resetn(rstn));</a:t>
            </a:r>
          </a:p>
          <a:p>
            <a:r>
              <a:rPr lang="en-US" altLang="zh-TW" sz="1400"/>
              <a:t>        scaler_vsqer scaler_vsqer 0;</a:t>
            </a:r>
          </a:p>
          <a:p>
            <a:r>
              <a:rPr lang="en-US" altLang="zh-TW" sz="1400"/>
              <a:t>        sc_wrapper u_sc_wrapper (…);</a:t>
            </a:r>
          </a:p>
          <a:p>
            <a:endParaRPr lang="en-US" altLang="zh-TW" sz="1400"/>
          </a:p>
          <a:p>
            <a:r>
              <a:rPr lang="en-US" altLang="zh-TW" sz="1400"/>
              <a:t>        initial begin</a:t>
            </a:r>
          </a:p>
          <a:p>
            <a:r>
              <a:rPr lang="en-US" altLang="zh-TW" sz="1400"/>
              <a:t>                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run_test();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C703C33-B244-416A-397A-E6BCDC867072}"/>
              </a:ext>
            </a:extLst>
          </p:cNvPr>
          <p:cNvSpPr txBox="1"/>
          <p:nvPr/>
        </p:nvSpPr>
        <p:spPr>
          <a:xfrm>
            <a:off x="596637" y="3526710"/>
            <a:ext cx="4242064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0070C0"/>
                </a:solidFill>
              </a:rPr>
              <a:t>Class </a:t>
            </a:r>
            <a:r>
              <a:rPr lang="en-US" altLang="zh-TW" sz="1400" err="1">
                <a:solidFill>
                  <a:srgbClr val="0070C0"/>
                </a:solidFill>
              </a:rPr>
              <a:t>scaler</a:t>
            </a:r>
            <a:r>
              <a:rPr lang="en-US" altLang="zh-TW" sz="1400">
                <a:solidFill>
                  <a:srgbClr val="0070C0"/>
                </a:solidFill>
              </a:rPr>
              <a:t>_vseqr extend </a:t>
            </a:r>
            <a:r>
              <a:rPr lang="en-US" altLang="zh-TW" sz="1400" err="1">
                <a:solidFill>
                  <a:srgbClr val="0070C0"/>
                </a:solidFill>
              </a:rPr>
              <a:t>uvm</a:t>
            </a:r>
            <a:r>
              <a:rPr lang="en-US" altLang="zh-TW" sz="1400">
                <a:solidFill>
                  <a:srgbClr val="0070C0"/>
                </a:solidFill>
              </a:rPr>
              <a:t>_sequencer; 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</a:t>
            </a:r>
            <a:r>
              <a:rPr lang="en-US" altLang="zh-TW" sz="1400"/>
              <a:t>`uvm_component_utils(scaler_ vseqr);</a:t>
            </a:r>
          </a:p>
          <a:p>
            <a:r>
              <a:rPr lang="en-US" altLang="zh-TW" sz="1400"/>
              <a:t>        uvm_sequencer #(scaler_trans) scaler_seqr;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End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BB1DAAF-3C02-1C90-B902-773188CE0C69}"/>
              </a:ext>
            </a:extLst>
          </p:cNvPr>
          <p:cNvSpPr txBox="1"/>
          <p:nvPr/>
        </p:nvSpPr>
        <p:spPr>
          <a:xfrm>
            <a:off x="5197189" y="3572876"/>
            <a:ext cx="3624432" cy="22467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00B0F0"/>
                </a:solidFill>
              </a:rPr>
              <a:t>Class </a:t>
            </a:r>
            <a:r>
              <a:rPr lang="en-US" altLang="zh-TW" sz="1400" err="1">
                <a:solidFill>
                  <a:srgbClr val="00B0F0"/>
                </a:solidFill>
              </a:rPr>
              <a:t>scaler</a:t>
            </a:r>
            <a:r>
              <a:rPr lang="en-US" altLang="zh-TW" sz="1400">
                <a:solidFill>
                  <a:srgbClr val="00B0F0"/>
                </a:solidFill>
              </a:rPr>
              <a:t>_vseq extend </a:t>
            </a:r>
            <a:r>
              <a:rPr lang="en-US" altLang="zh-TW" sz="1400" err="1">
                <a:solidFill>
                  <a:srgbClr val="00B0F0"/>
                </a:solidFill>
              </a:rPr>
              <a:t>uvm</a:t>
            </a:r>
            <a:r>
              <a:rPr lang="en-US" altLang="zh-TW" sz="1400">
                <a:solidFill>
                  <a:srgbClr val="00B0F0"/>
                </a:solidFill>
              </a:rPr>
              <a:t>_sequence;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</a:t>
            </a:r>
            <a:r>
              <a:rPr lang="en-US" altLang="zh-TW" sz="1400"/>
              <a:t>`uvm_component_utils(scaler_ vseq);</a:t>
            </a:r>
            <a:r>
              <a:rPr lang="en-US" altLang="zh-TW" sz="1400">
                <a:solidFill>
                  <a:srgbClr val="00B0F0"/>
                </a:solidFill>
              </a:rPr>
              <a:t> 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</a:t>
            </a:r>
            <a:r>
              <a:rPr lang="en-US" altLang="zh-TW" sz="1400"/>
              <a:t>scaler_seq scaler_seq ;</a:t>
            </a:r>
          </a:p>
          <a:p>
            <a:r>
              <a:rPr lang="en-US" altLang="zh-TW" sz="1400"/>
              <a:t>        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task body begin</a:t>
            </a:r>
          </a:p>
          <a:p>
            <a:r>
              <a:rPr lang="en-US" altLang="zh-TW" sz="1400"/>
              <a:t>                 forever begin</a:t>
            </a:r>
          </a:p>
          <a:p>
            <a:r>
              <a:rPr lang="en-US" altLang="zh-TW" sz="1400"/>
              <a:t>                         `uvm_do_with(…);</a:t>
            </a:r>
          </a:p>
          <a:p>
            <a:r>
              <a:rPr lang="en-US" altLang="zh-TW" sz="1400"/>
              <a:t>                 end</a:t>
            </a:r>
          </a:p>
          <a:p>
            <a:r>
              <a:rPr lang="en-US" altLang="zh-TW" sz="1400"/>
              <a:t>        End</a:t>
            </a:r>
          </a:p>
        </p:txBody>
      </p:sp>
    </p:spTree>
    <p:extLst>
      <p:ext uri="{BB962C8B-B14F-4D97-AF65-F5344CB8AC3E}">
        <p14:creationId xmlns:p14="http://schemas.microsoft.com/office/powerpoint/2010/main" val="34427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2653</Words>
  <Application>Microsoft Office PowerPoint</Application>
  <PresentationFormat>寬螢幕</PresentationFormat>
  <Paragraphs>279</Paragraphs>
  <Slides>8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雨軒 周</dc:creator>
  <cp:lastModifiedBy>雨軒 周</cp:lastModifiedBy>
  <cp:revision>6</cp:revision>
  <dcterms:created xsi:type="dcterms:W3CDTF">2024-11-11T14:56:34Z</dcterms:created>
  <dcterms:modified xsi:type="dcterms:W3CDTF">2024-11-12T18:13:08Z</dcterms:modified>
</cp:coreProperties>
</file>