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1F6CAEC-AA00-70AB-B882-012AF4E5A0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B032DE-AF28-F577-B287-10B44A771DD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61AD50-3E66-1F64-1451-82C7BB05D0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0FBBAC-4382-0037-77E2-D22234234D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73DF734-8FCB-4C9C-8F04-A6558819C727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18315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8948C5-6896-15AE-6305-0F09342AF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0E65D3E-B5AB-4ECE-6EDF-5506FBC007E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F9FB033-C477-0D21-AB8D-5EC654C1E10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67F74C-D443-FE64-CCEC-B69BC70ED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F5C6A-22A1-0A22-39EA-663B36EC152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CF800-6ACF-6A17-1F9F-A7D8DA5BFF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7BE4C43-9F5E-4FE1-955F-08AB7F9584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54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69AB8-630F-DEBB-98D7-80F009580C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8288C0-DC05-42D5-A2E4-F12EF847A4A3}" type="slidenum">
              <a:t>1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ED92BA9-33FC-88A6-861E-A419B8CF18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1D66C3-997B-B418-A8F1-DC13137D97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01A57-4F0A-0D54-3148-BA131C558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CB9AEA5-D119-402E-81FE-7A88893590F5}" type="slidenum">
              <a:t>10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9CAD2E-DA10-DB17-78B4-14F85FD23F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BFCDA35-272D-7C14-7EC4-46BD064CE9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39C79-F377-B277-030F-E9CDA3D27D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232FC8-E8E3-42A0-A4E7-FAB3143216EA}" type="slidenum">
              <a:t>11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6E16304-B0A9-F545-6264-51D4798BCB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EE64689-0A5C-51B4-CAE9-A5B019296D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44BB04-B3B0-FC1E-43C7-A298B98368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BA59EF-A957-459C-9507-F209747A4CBB}" type="slidenum">
              <a:t>12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2985F8-AEAC-418C-0DCA-E4E988EE1C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3C16B3-82A7-153D-D64C-2CC767E9AC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587EF-52F4-613C-0994-70D2D8BA72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D1A8F1-482E-4265-AC08-4AE35961BC30}" type="slidenum">
              <a:t>13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6A8582-AF73-4F6F-F0B6-186F2E6A7F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5D91CA3-76C1-A714-2F27-2FA5D3B89F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D85FBE-BAF1-509C-260D-232E8C32DB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E18FA8-EF59-45DD-84C4-94395079322F}" type="slidenum">
              <a:t>14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14EEA8-DAB6-26CF-E040-49A69E383B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D60542-57EE-AF63-FDEF-81D8C279FE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A3DCF5-F17D-B15B-C135-DAAE8404DB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A8D30B-3481-4618-8215-3AD751474E3F}" type="slidenum">
              <a:t>15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8673B9-7304-F08B-8CB1-6C9DDA3968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275AB8C-08D7-76FA-6CBF-756B28D874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A62B5-D3AC-C25C-55B3-0B95C38C8B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CFC9DB-98D1-45AC-AFDC-9C7DD9789078}" type="slidenum">
              <a:t>16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E444A7-DD38-22B1-643C-50E796BBB3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2EE8F58-D52A-D089-4193-E948A05557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B5A9FB-F205-39A2-3F47-0186CA2AA1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B0D0A0-019A-4030-82AE-C1EF78DC2EFF}" type="slidenum">
              <a:t>17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DB2591-570F-AD72-6070-6321D3CCDB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340C99-442A-2A71-91FD-D20CF7639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D2B9F-E5F2-646A-7939-426FEBCA06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840EA1-5015-495B-86BD-B3360A1C3B1D}" type="slidenum">
              <a:t>18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7CF2E38-4577-887D-3421-808E31DB11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E90EF3-D700-50CB-5433-19F781A01B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CE57F-C4C1-1517-4B60-A2B018041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961EAB-38B2-4852-A1A4-542EB4F954E1}" type="slidenum">
              <a:t>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9162CF9-58E9-0BA7-DD25-95E92BD2BD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9DFE103-08D4-9B05-9BFB-836B7770FD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628F4-307D-8B78-AA39-A82FBD7775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7D26586-543B-4C32-BF30-1C42651277C1}" type="slidenum">
              <a:t>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848584-ACC4-94EC-EF41-3D0876C9E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B9BC6C-82BA-B298-602E-481CB2C299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E87FF8-452A-EC43-566F-1B4EFC55A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911B4E-7530-4F28-8BDC-97A183A2E1C5}" type="slidenum">
              <a:t>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DA2B88-7F46-D32E-A0A7-8B14A5F04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F42C6F0-7270-30AC-8420-CAB4CA073F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F75AB5-A87E-EDE7-BB73-8EE6FEC7A7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CC64A4-C5CE-455C-8E08-255602D990F0}" type="slidenum">
              <a:t>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C470F29-52D0-862A-FB20-468DD92314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A81163-CAA5-8CEB-3DFA-0D69DF6C6D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7E9043-9019-AF00-946F-B259CF40E1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B158FD-A96F-47C5-BC8E-95C569CC0C3A}" type="slidenum">
              <a:t>6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F169B4-3A5E-5EF4-797B-9A48310AD5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55D5B6-25AB-0305-A5B3-C5C3A1077D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D8744E-5183-AA0F-D2CC-79693CBB36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5B59C1-ED0A-4DED-95F2-8FDA7FA049F5}" type="slidenum">
              <a:t>7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C93D2AD-D067-2658-A30F-597E88A202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81F231-9CBC-3F9C-CAE9-4D19B0F8AD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512365-7D89-934A-9B51-FB8271C0F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108997-62F1-4F59-8879-2521D4D16F81}" type="slidenum">
              <a:t>8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80B2F2-8679-499C-F17B-0D63292B27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4C69E1-357B-1B97-9A19-AD217D25EB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B46910-24BF-2F25-538E-5F5E2B992F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12DEC0-CA53-4BA0-99D9-3C5CE321118B}" type="slidenum">
              <a:t>9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5F0EBA6-97E2-F391-90E7-0814B5BEB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3A1201A-5D86-FDFB-00E4-22FC6715FA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2679-65CC-F4BA-A2BF-7EF784482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8FEF23-B2AB-0917-7590-DB45DC2B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DFA8AB-CD4B-2022-50D5-3FE7B3C6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6648C1-567A-CD4A-03D7-DE8ED595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D935B-6532-7A2A-3666-269D4F89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AEB0C7-EF75-4032-89A0-7684C847E0B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62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093AF-F687-928D-2909-AC22DAA3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D8D0A4-E8AF-CE4C-496D-DC0486C0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4B233-E614-2C86-285E-A3843E3E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D3F01-15E0-AFC1-766A-7E87F05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1C4FC-7294-D425-0DC6-A9A17FDA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E6C41F-B5A4-409E-8C86-C416F97DEF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325509-BFB3-2C19-35D4-D9994BD8E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3DF7C-E53C-3E25-778E-E02BF1C1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A8DDF-01CF-3796-FB5B-06877A6C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BBB87E-8B11-45B8-CC08-5124DE8B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DC2A96-82FF-4EF7-C356-7E91C110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0CE042-EDEE-410E-A322-FA8CFF0C319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3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CAD21-BCBF-6FCC-D66E-C1408D54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05F7-E8EA-359F-57F3-EA29BB6B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C3157-2B6F-5D84-F18B-B64EFAEC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BAA23-8A85-F92A-5276-9D574D1C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F2F37-254C-B81E-D268-2A6CA058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9EA8A-1C64-430C-B150-90B68A529E0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21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C1081-BDEB-8818-DE66-367B7E0B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A015A-CA4D-088A-5F78-0F3BC384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FC522-95DB-138C-C127-37B6E632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401DB-4C8B-9860-4990-F331C989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FD092-A985-326F-55D5-56727465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F0AC14-A585-4331-9E6E-7B15C5ED1B2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46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80BB2-B5E7-C250-393C-C83B875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1E645-3E94-4B9A-363A-D3220B70A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B059B2-2516-D5DC-BD23-54DFF165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76A324-334C-DD4D-65CD-4FF9D778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AB884-5653-F4DF-355A-32F04878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FBE0E0-2747-2D10-0945-992253D0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B8F1D9-5530-4653-B1DB-86ADD1018C3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48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3D9FF-86F8-CE93-84CB-57D9F1F1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C21A56-3908-7CDE-AC19-34D20602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5D02A6-41C7-037D-3FF5-DF3D457A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7BCC0-45B1-3D27-9B3A-A8BAE4E54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E4068-82FB-317B-17AD-931831F79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1A5AD5-D9CA-15B4-FCCC-72BCF66E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EE28BD-9FA2-A204-2B94-52B570F3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F64B0B-1C75-71B4-D6C0-7D14CD24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CABBC7-A5B5-4BB5-B3D1-0404A846CA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1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BD9C0-8304-C685-9F79-A2A90A0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2F7673-7E8E-6930-A250-9B176365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858B60-3188-DFF0-2268-98480853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D48D66-E561-54A7-9E8E-4FC327EE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5D60-16D2-473A-BB14-E5B949C7DE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4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142916-11C2-A67F-063A-DD51B851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8D4511-531E-3D14-878D-3B3DC073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075D1C-AA0A-A249-DB51-36B48CBB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FCADC7-612C-4C77-BBD1-FC9EB34305A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3558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9B292-F121-6C7C-2C24-6153D562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2F4C35-3DE6-F339-4C75-44F84959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B02C68-61C3-E839-96D7-2526D76AB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4EFC59-ECCE-9457-0BC8-410B4F04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2DAA5-4FCE-B72C-64DF-CF42AE71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C6F19-0E16-7E31-2369-713771F0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D7064-20E7-4EAF-99BF-BF77805D637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0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018B0-9459-D440-60A3-1A7685BE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C52A4C-F26E-E804-5E6B-280533491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0BB4FD-29AE-5B8A-063A-E3FEBB4F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30177-E8F2-1CEA-758B-290C953B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AC7CC7-DC84-61F5-EEF4-A871B01E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78F45D-032B-7160-08D8-5381C55A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BFD2A9-1D58-4716-81FA-1C164075ACC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0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A37999-C5B6-78AF-59F1-1B892521B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D8C52-4605-3E64-7BF2-3990687B5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70D57D-E074-3035-8922-A3BFA30C855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AB8641-69E2-21A6-B494-E4CF7C7826A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B96D1-88D1-0087-AF35-E40AFF4E8D6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994B475-3DAB-4279-A2D0-41B0B2D81D87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AC19B-A268-72AF-9737-AEF74B1894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586440"/>
          </a:xfrm>
        </p:spPr>
        <p:txBody>
          <a:bodyPr vert="horz"/>
          <a:lstStyle/>
          <a:p>
            <a:pPr lvl="0"/>
            <a:r>
              <a:rPr lang="de-DE" sz="2800"/>
              <a:t>Lieferantenerklärung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CAE32-CA6D-421D-AFD0-4FC5724FBE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900000"/>
            <a:ext cx="9071640" cy="3714840"/>
          </a:xfrm>
        </p:spPr>
        <p:txBody>
          <a:bodyPr vert="horz" anchor="ctr"/>
          <a:lstStyle/>
          <a:p>
            <a:pPr lvl="0" algn="ctr">
              <a:spcBef>
                <a:spcPts val="2268"/>
              </a:spcBef>
              <a:buSzPct val="45000"/>
              <a:buFont typeface="StarSymbol"/>
              <a:buChar char="●"/>
            </a:pPr>
            <a:r>
              <a:rPr lang="de-DE"/>
              <a:t>Wozu brauchen wir die ?</a:t>
            </a:r>
          </a:p>
          <a:p>
            <a:pPr lvl="0" algn="ctr">
              <a:spcBef>
                <a:spcPts val="2268"/>
              </a:spcBef>
              <a:buSzPct val="45000"/>
              <a:buFont typeface="StarSymbol"/>
              <a:buChar char="●"/>
            </a:pPr>
            <a:r>
              <a:rPr lang="de-DE"/>
              <a:t>Warum ein neuer Ablauf ?</a:t>
            </a:r>
          </a:p>
          <a:p>
            <a:pPr lvl="0" algn="ctr">
              <a:spcBef>
                <a:spcPts val="2268"/>
              </a:spcBef>
              <a:buSzPct val="45000"/>
              <a:buFont typeface="StarSymbol"/>
              <a:buChar char="●"/>
            </a:pPr>
            <a:r>
              <a:rPr lang="de-DE"/>
              <a:t>Vorstellung von „DIGILEK“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5AC18-4D15-C8EE-6CE5-19BEC9B53D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Ablauf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4EEFF07-1C1C-16B2-8401-026EB058D6F8}"/>
              </a:ext>
            </a:extLst>
          </p:cNvPr>
          <p:cNvSpPr txBox="1"/>
          <p:nvPr/>
        </p:nvSpPr>
        <p:spPr>
          <a:xfrm>
            <a:off x="468360" y="860759"/>
            <a:ext cx="9071640" cy="3099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Der Ablauf gliedert sich in folgende Schritte:</a:t>
            </a:r>
          </a:p>
          <a:p>
            <a:pPr marL="342900" marR="0" lvl="0" indent="-342900" algn="l" rtl="0" hangingPunct="0">
              <a:spcBef>
                <a:spcPts val="1417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Datenübernahme aus UNIPPS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Anfordern der LEKL bei relevanten Lieferanten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Eingabe über die generelle Art der Rückmeldung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Evtl. Eingabe von teilebezogenen Rückmeldungen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Ermittlung des PFK-Flags und Bereitstellen einer Import-Tabelle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Datenimport ins UNIPPS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62105-7A26-2146-5968-F1D1530A7C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Datenübernahme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13A6B5-8328-9A52-5591-FE80330BAA49}"/>
              </a:ext>
            </a:extLst>
          </p:cNvPr>
          <p:cNvSpPr txBox="1"/>
          <p:nvPr/>
        </p:nvSpPr>
        <p:spPr>
          <a:xfrm>
            <a:off x="360000" y="1032839"/>
            <a:ext cx="9071640" cy="2703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Aus UNIPPS werden die Bestellungen der letzten 5 Jahre ermittelt.</a:t>
            </a:r>
          </a:p>
          <a:p>
            <a:pPr marL="0" marR="0" lvl="0" indent="0" algn="l" rtl="0" hangingPunct="0">
              <a:spcBef>
                <a:spcPts val="85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Es entsteht eine Tabelle, welche alle Kombinationen aus Teilenummer und Lieferanten-</a:t>
            </a:r>
            <a:r>
              <a:rPr lang="de-DE" sz="24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Id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für diesen Zeitraum enthält.</a:t>
            </a:r>
          </a:p>
          <a:p>
            <a:pPr marL="0" marR="0" lvl="0" indent="0" algn="l" rtl="0" hangingPunct="0">
              <a:spcBef>
                <a:spcPts val="85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Aus dieser Tabelle wird je eine Tabelle mit Teilen </a:t>
            </a:r>
            <a:r>
              <a:rPr lang="de-DE" sz="24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bzw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Lieferanten erstellt und mit weiteren Daten (Benennung, Adressen,..) aus UNIPPS ergänzt.</a:t>
            </a:r>
          </a:p>
          <a:p>
            <a:pPr marL="0" marR="0" lvl="0" indent="0" algn="l" rtl="0" hangingPunct="0">
              <a:spcBef>
                <a:spcPts val="85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Database">
            <a:extLst>
              <a:ext uri="{FF2B5EF4-FFF2-40B4-BE49-F238E27FC236}">
                <a16:creationId xmlns:a16="http://schemas.microsoft.com/office/drawing/2014/main" id="{E7EA4CB9-5E11-E20A-A77B-FEECF4D69772}"/>
              </a:ext>
            </a:extLst>
          </p:cNvPr>
          <p:cNvSpPr/>
          <p:nvPr/>
        </p:nvSpPr>
        <p:spPr>
          <a:xfrm>
            <a:off x="506159" y="4192559"/>
            <a:ext cx="933840" cy="595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FFFF"/>
          </a:solidFill>
          <a:ln w="1080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UNIPPS</a:t>
            </a:r>
          </a:p>
        </p:txBody>
      </p:sp>
      <p:grpSp>
        <p:nvGrpSpPr>
          <p:cNvPr id="5" name="data-object">
            <a:extLst>
              <a:ext uri="{FF2B5EF4-FFF2-40B4-BE49-F238E27FC236}">
                <a16:creationId xmlns:a16="http://schemas.microsoft.com/office/drawing/2014/main" id="{8E2B65CF-E874-9FCC-2663-A18CCCC8DDC2}"/>
              </a:ext>
            </a:extLst>
          </p:cNvPr>
          <p:cNvGrpSpPr/>
          <p:nvPr/>
        </p:nvGrpSpPr>
        <p:grpSpPr>
          <a:xfrm>
            <a:off x="2340000" y="4319640"/>
            <a:ext cx="449640" cy="540000"/>
            <a:chOff x="2340000" y="4319640"/>
            <a:chExt cx="449640" cy="540000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BF172DB-4A0A-3FBB-8219-44B818ACAB29}"/>
                </a:ext>
              </a:extLst>
            </p:cNvPr>
            <p:cNvSpPr/>
            <p:nvPr/>
          </p:nvSpPr>
          <p:spPr>
            <a:xfrm>
              <a:off x="2340000" y="4319640"/>
              <a:ext cx="449639" cy="54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" h="1501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D18685A6-24E5-76C7-ECF6-606EC8CC7782}"/>
                </a:ext>
              </a:extLst>
            </p:cNvPr>
            <p:cNvSpPr/>
            <p:nvPr/>
          </p:nvSpPr>
          <p:spPr>
            <a:xfrm>
              <a:off x="2610000" y="4319640"/>
              <a:ext cx="179640" cy="18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501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8" name="Gerader Verbinder 7">
            <a:extLst>
              <a:ext uri="{FF2B5EF4-FFF2-40B4-BE49-F238E27FC236}">
                <a16:creationId xmlns:a16="http://schemas.microsoft.com/office/drawing/2014/main" id="{18211BC0-0D65-42B8-895A-9DB0A94EDE41}"/>
              </a:ext>
            </a:extLst>
          </p:cNvPr>
          <p:cNvSpPr/>
          <p:nvPr/>
        </p:nvSpPr>
        <p:spPr>
          <a:xfrm>
            <a:off x="1620000" y="4500000"/>
            <a:ext cx="54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C699A6-0AF9-D374-8FF6-9D5DD9B7BEDD}"/>
              </a:ext>
            </a:extLst>
          </p:cNvPr>
          <p:cNvSpPr txBox="1"/>
          <p:nvPr/>
        </p:nvSpPr>
        <p:spPr>
          <a:xfrm>
            <a:off x="1872000" y="3851999"/>
            <a:ext cx="14975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Bestellungen</a:t>
            </a:r>
          </a:p>
        </p:txBody>
      </p:sp>
      <p:grpSp>
        <p:nvGrpSpPr>
          <p:cNvPr id="10" name="data-object_0">
            <a:extLst>
              <a:ext uri="{FF2B5EF4-FFF2-40B4-BE49-F238E27FC236}">
                <a16:creationId xmlns:a16="http://schemas.microsoft.com/office/drawing/2014/main" id="{13B73498-7D7E-352C-C8E7-BC81A610143F}"/>
              </a:ext>
            </a:extLst>
          </p:cNvPr>
          <p:cNvGrpSpPr/>
          <p:nvPr/>
        </p:nvGrpSpPr>
        <p:grpSpPr>
          <a:xfrm>
            <a:off x="3960000" y="3780000"/>
            <a:ext cx="449640" cy="540000"/>
            <a:chOff x="3960000" y="3780000"/>
            <a:chExt cx="449640" cy="540000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00DED1A4-8418-84B3-2D5A-C6412B5472B7}"/>
                </a:ext>
              </a:extLst>
            </p:cNvPr>
            <p:cNvSpPr/>
            <p:nvPr/>
          </p:nvSpPr>
          <p:spPr>
            <a:xfrm>
              <a:off x="3960000" y="3780000"/>
              <a:ext cx="449639" cy="54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" h="1501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D9666E7-8BB6-36C8-2143-15654432DAE8}"/>
                </a:ext>
              </a:extLst>
            </p:cNvPr>
            <p:cNvSpPr/>
            <p:nvPr/>
          </p:nvSpPr>
          <p:spPr>
            <a:xfrm>
              <a:off x="4230000" y="3780000"/>
              <a:ext cx="179640" cy="18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501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E05D68CA-BFF3-7549-C18E-0E625F4BD9ED}"/>
              </a:ext>
            </a:extLst>
          </p:cNvPr>
          <p:cNvSpPr txBox="1"/>
          <p:nvPr/>
        </p:nvSpPr>
        <p:spPr>
          <a:xfrm>
            <a:off x="3780000" y="338976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Teile</a:t>
            </a:r>
          </a:p>
        </p:txBody>
      </p:sp>
      <p:sp>
        <p:nvSpPr>
          <p:cNvPr id="14" name="Gerader Verbinder 13">
            <a:extLst>
              <a:ext uri="{FF2B5EF4-FFF2-40B4-BE49-F238E27FC236}">
                <a16:creationId xmlns:a16="http://schemas.microsoft.com/office/drawing/2014/main" id="{D80B911B-9C4C-21D8-4267-A21F07C31217}"/>
              </a:ext>
            </a:extLst>
          </p:cNvPr>
          <p:cNvSpPr/>
          <p:nvPr/>
        </p:nvSpPr>
        <p:spPr>
          <a:xfrm flipV="1">
            <a:off x="3060000" y="414000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15" name="data-object_1">
            <a:extLst>
              <a:ext uri="{FF2B5EF4-FFF2-40B4-BE49-F238E27FC236}">
                <a16:creationId xmlns:a16="http://schemas.microsoft.com/office/drawing/2014/main" id="{0DCF79AB-7FF1-86E7-A75F-F21014F326C7}"/>
              </a:ext>
            </a:extLst>
          </p:cNvPr>
          <p:cNvGrpSpPr/>
          <p:nvPr/>
        </p:nvGrpSpPr>
        <p:grpSpPr>
          <a:xfrm>
            <a:off x="3960000" y="4788360"/>
            <a:ext cx="449640" cy="540000"/>
            <a:chOff x="3960000" y="4788360"/>
            <a:chExt cx="449640" cy="540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775D767-92D5-EEFF-E110-8AE38ED4B8BC}"/>
                </a:ext>
              </a:extLst>
            </p:cNvPr>
            <p:cNvSpPr/>
            <p:nvPr/>
          </p:nvSpPr>
          <p:spPr>
            <a:xfrm>
              <a:off x="3960000" y="4788360"/>
              <a:ext cx="449639" cy="54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" h="1501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59B5D01-E4EB-CE70-762F-DB19773B1C5A}"/>
                </a:ext>
              </a:extLst>
            </p:cNvPr>
            <p:cNvSpPr/>
            <p:nvPr/>
          </p:nvSpPr>
          <p:spPr>
            <a:xfrm>
              <a:off x="4230000" y="4788360"/>
              <a:ext cx="179640" cy="18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501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8" name="Gerader Verbinder 17">
            <a:extLst>
              <a:ext uri="{FF2B5EF4-FFF2-40B4-BE49-F238E27FC236}">
                <a16:creationId xmlns:a16="http://schemas.microsoft.com/office/drawing/2014/main" id="{918FDD63-2FF1-7066-D827-4CA5159AD290}"/>
              </a:ext>
            </a:extLst>
          </p:cNvPr>
          <p:cNvSpPr/>
          <p:nvPr/>
        </p:nvSpPr>
        <p:spPr>
          <a:xfrm>
            <a:off x="3060000" y="4680000"/>
            <a:ext cx="72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29319D-1714-04BB-84D4-A13985B062B6}"/>
              </a:ext>
            </a:extLst>
          </p:cNvPr>
          <p:cNvSpPr txBox="1"/>
          <p:nvPr/>
        </p:nvSpPr>
        <p:spPr>
          <a:xfrm>
            <a:off x="3528000" y="4433760"/>
            <a:ext cx="1475999" cy="390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Lieferanten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F7C89A9-5668-3B7E-53C2-88BE83E1360F}"/>
              </a:ext>
            </a:extLst>
          </p:cNvPr>
          <p:cNvSpPr/>
          <p:nvPr/>
        </p:nvSpPr>
        <p:spPr>
          <a:xfrm rot="1338600">
            <a:off x="1337310" y="3352271"/>
            <a:ext cx="2231280" cy="1167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99" h="3243">
                <a:moveTo>
                  <a:pt x="0" y="3243"/>
                </a:moveTo>
                <a:cubicBezTo>
                  <a:pt x="1802" y="604"/>
                  <a:pt x="4305" y="118"/>
                  <a:pt x="6199" y="0"/>
                </a:cubicBezTo>
              </a:path>
            </a:pathLst>
          </a:custGeom>
          <a:noFill/>
          <a:ln w="12600">
            <a:solidFill>
              <a:srgbClr val="3465A4"/>
            </a:solidFill>
            <a:prstDash val="solid"/>
            <a:tailEnd type="arrow"/>
          </a:ln>
        </p:spPr>
        <p:txBody>
          <a:bodyPr vert="horz" wrap="none" lIns="96120" tIns="51120" rIns="96120" bIns="511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D7D797A-5EC5-EDFE-283B-F0DB8C09A1B4}"/>
              </a:ext>
            </a:extLst>
          </p:cNvPr>
          <p:cNvSpPr/>
          <p:nvPr/>
        </p:nvSpPr>
        <p:spPr>
          <a:xfrm rot="9461400">
            <a:off x="1230703" y="4496680"/>
            <a:ext cx="2231280" cy="1167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99" h="3243">
                <a:moveTo>
                  <a:pt x="6199" y="3243"/>
                </a:moveTo>
                <a:cubicBezTo>
                  <a:pt x="4397" y="604"/>
                  <a:pt x="1894" y="118"/>
                  <a:pt x="0" y="0"/>
                </a:cubicBezTo>
              </a:path>
            </a:pathLst>
          </a:custGeom>
          <a:noFill/>
          <a:ln w="12600">
            <a:solidFill>
              <a:srgbClr val="3465A4"/>
            </a:solidFill>
            <a:prstDash val="solid"/>
            <a:tailEnd type="arrow"/>
          </a:ln>
        </p:spPr>
        <p:txBody>
          <a:bodyPr vert="horz" wrap="none" lIns="96120" tIns="51120" rIns="96120" bIns="511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F748E6-CD75-F183-0BF2-8ABF7079DDDA}"/>
              </a:ext>
            </a:extLst>
          </p:cNvPr>
          <p:cNvSpPr txBox="1"/>
          <p:nvPr/>
        </p:nvSpPr>
        <p:spPr>
          <a:xfrm>
            <a:off x="5328360" y="3240000"/>
            <a:ext cx="4391640" cy="21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56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Der Import dauert ca. 5 min</a:t>
            </a:r>
          </a:p>
          <a:p>
            <a:pPr marL="0" marR="0" lvl="0" indent="0" algn="l" rtl="0" hangingPunct="0">
              <a:spcBef>
                <a:spcPts val="56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und soll genau </a:t>
            </a:r>
            <a:r>
              <a:rPr lang="de-DE" sz="24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einmal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zu Beginn der Arbeiten stattfinden</a:t>
            </a:r>
          </a:p>
          <a:p>
            <a:pPr marL="0" marR="0" lvl="0" indent="0" algn="l" rtl="0" hangingPunct="0">
              <a:spcBef>
                <a:spcPts val="85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8048F99-B118-2E33-0083-3B9F81CF037D}"/>
              </a:ext>
            </a:extLst>
          </p:cNvPr>
          <p:cNvSpPr txBox="1"/>
          <p:nvPr/>
        </p:nvSpPr>
        <p:spPr>
          <a:xfrm>
            <a:off x="2075385" y="4842719"/>
            <a:ext cx="780511" cy="2973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5 Jahre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7562A-2191-ED23-FCC2-641A2BC81E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Datenübernahme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B2E50A-476C-E106-8EC2-4F3B4808CEFF}"/>
              </a:ext>
            </a:extLst>
          </p:cNvPr>
          <p:cNvSpPr txBox="1"/>
          <p:nvPr/>
        </p:nvSpPr>
        <p:spPr>
          <a:xfrm>
            <a:off x="360000" y="705240"/>
            <a:ext cx="9540000" cy="4418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Pumpenteile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Beim Import wird für jedes Teil ermittelt, </a:t>
            </a: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ob es in einer Pumpe verbaut wird.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Ersatzteile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Als Ersatzteile (eigentlich Handelsware) werden Teile gekennzeichnet, die direkt als Position eines UNIPPS-Kundenauftrags auftreten.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Für diese sind die LEKL besonders wichtig.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Lieferanten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Ein Lieferant, der mind. ein Ersatz-/Pumpenteil geliefert hat,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wird als Ersatz-/Pumpenteil-Lieferant gekennzeichnet.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00066-E2EA-FA8B-C33F-4219C4402C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Anfordern der LEKL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FA6C8C-F1CA-A948-B9FC-FB631280507F}"/>
              </a:ext>
            </a:extLst>
          </p:cNvPr>
          <p:cNvSpPr txBox="1"/>
          <p:nvPr/>
        </p:nvSpPr>
        <p:spPr>
          <a:xfrm>
            <a:off x="360000" y="705240"/>
            <a:ext cx="9540000" cy="4418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120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Aus der Liste der Lieferanten, werden die für Pumpenteile gefiltert.</a:t>
            </a:r>
            <a:b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Es wird geprüft, ob es eine LEKL gibt und wie lange diese noch gilt.</a:t>
            </a:r>
          </a:p>
          <a:p>
            <a:pPr marL="0" marR="0" lvl="0" indent="0" algn="l" rtl="0" hangingPunct="0">
              <a:spcBef>
                <a:spcPts val="120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Beträgt die Rest-Gültigkeit weniger als 1 Jahr (Regelfall) muss eine neue angefordert werden.</a:t>
            </a:r>
          </a:p>
          <a:p>
            <a:pPr marL="0" marR="0" lvl="0" indent="0" algn="l" rtl="0" hangingPunct="0">
              <a:spcBef>
                <a:spcPts val="120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Das Anfordern kann per mail direkt aus DIGILEK erfolgen oder über ein per DIGILEK erstelltes Faxformular.</a:t>
            </a:r>
          </a:p>
          <a:p>
            <a:pPr marL="0" marR="0" lvl="0" indent="0" algn="l" rtl="0" hangingPunct="0">
              <a:spcBef>
                <a:spcPts val="120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In beiden Fällen wird das Datum der Anforderung in der Datenbank vermerkt. Damit ist nachvollziehbar, welche Lieferanten noch aufgefordert werden müssen.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00D6D-550B-9A11-E0CB-6F73B0EBD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Rückmeldung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FA4C75-5799-B670-9E78-244DE8309515}"/>
              </a:ext>
            </a:extLst>
          </p:cNvPr>
          <p:cNvSpPr txBox="1"/>
          <p:nvPr/>
        </p:nvSpPr>
        <p:spPr>
          <a:xfrm>
            <a:off x="337878" y="1586485"/>
            <a:ext cx="9540000" cy="333947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rPr>
              <a:t>Status „alle Teile“: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 bestätigt den EU-Ursprung, für alle Teile, die er an uns liefert.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rPr>
              <a:t>Status „einige Teile“: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 schickt eine Liste mit Teilen, für die er EU-Ursprung erklärt.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rPr>
              <a:t>Status „weigert sich“: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 weigert sich, eine LEKL abzugeben.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rPr>
              <a:t>Status „unbekannt“: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 wurde bisher noch nie angefragt.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b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816E1-54D4-0721-483D-6D1E3686A4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Rückmeldung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E64DC-9CA9-9850-2D92-A92000B6050B}"/>
              </a:ext>
            </a:extLst>
          </p:cNvPr>
          <p:cNvSpPr txBox="1"/>
          <p:nvPr/>
        </p:nvSpPr>
        <p:spPr>
          <a:xfrm>
            <a:off x="360000" y="808920"/>
            <a:ext cx="9540000" cy="3151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Der Status der LEKL wird in die Datenbank eingegeben.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Dabei wird das Datum der Status-Eingabe ebenfalls vermerkt.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Ausserdem muss das max Gültigkeits-Datum der LEKL eingegeben werden.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Mit Ausnahme des Status „einige Teile“ ist die Eingabe damit abgeschlossen.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endParaRPr lang="de-DE" sz="24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AE14B-B40C-D327-BA5C-342C6F7D15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Eingabe</a:t>
            </a:r>
            <a:r>
              <a:rPr lang="de-DE" sz="2400"/>
              <a:t> </a:t>
            </a:r>
            <a:r>
              <a:rPr lang="de-DE" sz="2800"/>
              <a:t>von</a:t>
            </a:r>
            <a:r>
              <a:rPr lang="de-DE" sz="2400"/>
              <a:t> </a:t>
            </a:r>
            <a:r>
              <a:rPr lang="de-DE" sz="2800"/>
              <a:t>teilebezogenen Rückmeldungen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371D43-1680-A311-7C77-D51D6DDE11EF}"/>
              </a:ext>
            </a:extLst>
          </p:cNvPr>
          <p:cNvSpPr txBox="1"/>
          <p:nvPr/>
        </p:nvSpPr>
        <p:spPr>
          <a:xfrm>
            <a:off x="360000" y="808920"/>
            <a:ext cx="9720000" cy="4411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 Liste des Lieferanten muss mit den UNIPPS-Teilenummern abgeglichen werden.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In einem Formular erscheinen alle Lieferanten mit Status „einige Teile“,</a:t>
            </a: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bei denen die Statuseingabe nicht älter als 200 Tage, also nicht aus dem Vorjahr ist.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Über den Kurznamen oder den Namen des Lieferanten, wird derjenige ausgewählt, dessen Papier-Erklärung übertragen werden soll.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In einem Formular erscheinen alle Teile, die der Lieferant in den letzten 5 Jahren lieferte, mit allen Informationen die im UNIPPS bekannt sind.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endParaRPr lang="de-DE" sz="2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79F91-4DD8-04C2-2BD1-C273BAF499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Eingabe</a:t>
            </a:r>
            <a:r>
              <a:rPr lang="de-DE" sz="2400"/>
              <a:t> </a:t>
            </a:r>
            <a:r>
              <a:rPr lang="de-DE" sz="2800"/>
              <a:t>von</a:t>
            </a:r>
            <a:r>
              <a:rPr lang="de-DE" sz="2400"/>
              <a:t> </a:t>
            </a:r>
            <a:r>
              <a:rPr lang="de-DE" sz="2800"/>
              <a:t>teilebezogenen Rückmeldungen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662AC5-5CD9-DD3D-2493-A433B4308F1B}"/>
              </a:ext>
            </a:extLst>
          </p:cNvPr>
          <p:cNvSpPr txBox="1"/>
          <p:nvPr/>
        </p:nvSpPr>
        <p:spPr>
          <a:xfrm>
            <a:off x="360000" y="808920"/>
            <a:ext cx="9720000" cy="3871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 Tabelle kann nach Teilenr, Teilebenennung, Lieferanten-Teilenr gefiltert und sortiert werden, um einen Abgleich mit der Papierliste zu ermöglichen.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Teile aus der Papierliste, werden in der Tabelle durch einen Haken markiert.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 Papierliste kann Teile beinhalten, die im Zeitraum nicht geliefert wurden und somit auch nicht im Formular zu finden sind.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endParaRPr lang="de-DE" sz="24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67266-4263-AB11-1FD0-15EAB3A8D7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Ermittlung des PFK-Flags und Import ins UNIPPS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663D376-C147-62D6-2B70-8239AA40C3A5}"/>
              </a:ext>
            </a:extLst>
          </p:cNvPr>
          <p:cNvSpPr txBox="1"/>
          <p:nvPr/>
        </p:nvSpPr>
        <p:spPr>
          <a:xfrm>
            <a:off x="360000" y="808920"/>
            <a:ext cx="9720000" cy="39387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Nach Eingabe aller LEKL erfolgt die Auswertung.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Für jedes Teil der Tabelle Teile wird geprüft, ob alle Lieferanten eine positive LEKL abgegeben haben.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Teile, auf die diese Bedingung zutrifft, werden für den Import nach UNIPPS bereit gestellt.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Beim Import werden alle bisher in UNIPPS gesetzten PFK-Flags gelöscht.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 Flags, der zum Import bereit gestellten Teile, werden gesetzt.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endParaRPr lang="de-DE" sz="24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A807A-4E9D-9A6A-BE3A-915A86EC22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586440"/>
          </a:xfrm>
        </p:spPr>
        <p:txBody>
          <a:bodyPr vert="horz"/>
          <a:lstStyle/>
          <a:p>
            <a:pPr lvl="0"/>
            <a:r>
              <a:rPr lang="de-DE" sz="2800"/>
              <a:t>Wozu brauchen wir LEKL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1A01AF-DDBB-C794-21CA-9CC6612155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8344" y="984668"/>
            <a:ext cx="9071640" cy="3074690"/>
          </a:xfrm>
        </p:spPr>
        <p:txBody>
          <a:bodyPr vert="horz" anchor="ctr"/>
          <a:lstStyle/>
          <a:p>
            <a:pPr lvl="0" algn="l">
              <a:spcBef>
                <a:spcPts val="2268"/>
              </a:spcBef>
            </a:pPr>
            <a:r>
              <a:rPr lang="de-DE" sz="2400" dirty="0"/>
              <a:t>Handelsabkommen der EU mit div. Ländern ermöglichen Zollermäßigungen für „präferenzberechtigte“ Waren.</a:t>
            </a:r>
          </a:p>
          <a:p>
            <a:pPr lvl="0" algn="l">
              <a:spcBef>
                <a:spcPts val="2268"/>
              </a:spcBef>
            </a:pPr>
            <a:r>
              <a:rPr lang="de-DE" sz="2400" dirty="0"/>
              <a:t>Der Nachweis, ob eine Pumpe oder ein Ersatzteil präferenzberechtigt ist, muss/</a:t>
            </a:r>
            <a:r>
              <a:rPr lang="de-DE" sz="2400" b="1" dirty="0"/>
              <a:t>darf</a:t>
            </a:r>
            <a:r>
              <a:rPr lang="de-DE" sz="2400" dirty="0"/>
              <a:t> von uns erbracht werden.</a:t>
            </a:r>
          </a:p>
          <a:p>
            <a:pPr lvl="0" algn="l">
              <a:spcBef>
                <a:spcPts val="2268"/>
              </a:spcBef>
            </a:pPr>
            <a:r>
              <a:rPr lang="de-DE" sz="2400" dirty="0"/>
              <a:t>Falsche Nachweise können Schadensersatzforderungen, </a:t>
            </a:r>
            <a:br>
              <a:rPr lang="de-DE" sz="2400" dirty="0"/>
            </a:br>
            <a:r>
              <a:rPr lang="de-DE" sz="2400" dirty="0"/>
              <a:t>straf- und bußgeldrechtliche Folgen haben.</a:t>
            </a:r>
          </a:p>
          <a:p>
            <a:pPr lvl="0" algn="l">
              <a:spcBef>
                <a:spcPts val="2268"/>
              </a:spcBef>
            </a:pP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12B332-927A-2833-29A5-D9E85184CBE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77230" y="3785404"/>
            <a:ext cx="1365120" cy="136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 descr="Lagerfeuer mit einfarbiger Füllung">
            <a:extLst>
              <a:ext uri="{FF2B5EF4-FFF2-40B4-BE49-F238E27FC236}">
                <a16:creationId xmlns:a16="http://schemas.microsoft.com/office/drawing/2014/main" id="{9A641EA4-BB7D-4704-654E-1D48D3F6A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4221" y="4334822"/>
            <a:ext cx="881164" cy="881164"/>
          </a:xfrm>
          <a:prstGeom prst="rect">
            <a:avLst/>
          </a:prstGeom>
        </p:spPr>
      </p:pic>
      <p:pic>
        <p:nvPicPr>
          <p:cNvPr id="12" name="Grafik 11" descr="Geld Silhouette">
            <a:extLst>
              <a:ext uri="{FF2B5EF4-FFF2-40B4-BE49-F238E27FC236}">
                <a16:creationId xmlns:a16="http://schemas.microsoft.com/office/drawing/2014/main" id="{FE2B6037-0A1D-C4CC-0CD2-7B4FD77F5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3056" y="386682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D329-C02B-4FED-3917-96027739D4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586440"/>
          </a:xfrm>
        </p:spPr>
        <p:txBody>
          <a:bodyPr vert="horz"/>
          <a:lstStyle/>
          <a:p>
            <a:pPr lvl="0"/>
            <a:r>
              <a:rPr lang="de-DE" sz="2800"/>
              <a:t>Ermächtigter Ausführer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BEB413-FD63-717A-85F0-C73D5B6746D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000" y="900000"/>
            <a:ext cx="9720000" cy="4140000"/>
          </a:xfrm>
        </p:spPr>
        <p:txBody>
          <a:bodyPr vert="horz" anchor="t"/>
          <a:lstStyle/>
          <a:p>
            <a:pPr lvl="0" algn="l">
              <a:spcBef>
                <a:spcPts val="0"/>
              </a:spcBef>
            </a:pPr>
            <a:r>
              <a:rPr lang="de-DE" sz="2400" b="1"/>
              <a:t>Ermächtigte Ausführer</a:t>
            </a:r>
          </a:p>
          <a:p>
            <a:pPr marL="252000" lvl="0" algn="l">
              <a:spcBef>
                <a:spcPts val="1134"/>
              </a:spcBef>
            </a:pPr>
            <a:r>
              <a:rPr lang="de-DE" sz="2400" b="1"/>
              <a:t>dürfen</a:t>
            </a:r>
            <a:r>
              <a:rPr lang="de-DE" sz="2400"/>
              <a:t> Präferenznachweise selbst erbringen und Erklärung zum Ursprung der gelieferten Waren auf der Rechnung angeben.</a:t>
            </a:r>
          </a:p>
          <a:p>
            <a:pPr lvl="0" algn="l">
              <a:spcBef>
                <a:spcPts val="0"/>
              </a:spcBef>
            </a:pPr>
            <a:endParaRPr lang="de-DE" sz="2400"/>
          </a:p>
          <a:p>
            <a:pPr lvl="0" algn="l">
              <a:spcBef>
                <a:spcPts val="0"/>
              </a:spcBef>
              <a:spcAft>
                <a:spcPts val="1134"/>
              </a:spcAft>
            </a:pPr>
            <a:r>
              <a:rPr lang="de-DE" sz="2400" b="1"/>
              <a:t>ARBEITSANWEISUNG</a:t>
            </a:r>
            <a:r>
              <a:rPr lang="de-DE" sz="2400"/>
              <a:t> </a:t>
            </a:r>
            <a:r>
              <a:rPr lang="de-DE" sz="2400" b="1"/>
              <a:t>QM</a:t>
            </a:r>
            <a:r>
              <a:rPr lang="de-DE" sz="2400"/>
              <a:t> </a:t>
            </a:r>
            <a:r>
              <a:rPr lang="de-DE" sz="2400" b="1"/>
              <a:t>02</a:t>
            </a:r>
          </a:p>
          <a:p>
            <a:pPr marL="252000" lvl="0" algn="l">
              <a:spcBef>
                <a:spcPts val="0"/>
              </a:spcBef>
              <a:spcAft>
                <a:spcPts val="1134"/>
              </a:spcAft>
            </a:pPr>
            <a:r>
              <a:rPr lang="de-DE" sz="2400"/>
              <a:t>Regelt die Verfahren zum Führen der Präferenznachweise.</a:t>
            </a:r>
          </a:p>
          <a:p>
            <a:pPr marL="252000" lvl="0" algn="l">
              <a:spcBef>
                <a:spcPts val="0"/>
              </a:spcBef>
              <a:spcAft>
                <a:spcPts val="1134"/>
              </a:spcAft>
            </a:pPr>
            <a:r>
              <a:rPr lang="de-DE" sz="2400"/>
              <a:t>Ist Vorraussetzung für unseren Status „Ermächtigter Ausführer“.</a:t>
            </a:r>
          </a:p>
          <a:p>
            <a:pPr marL="252000" lvl="0" algn="l">
              <a:spcBef>
                <a:spcPts val="0"/>
              </a:spcBef>
              <a:spcAft>
                <a:spcPts val="1134"/>
              </a:spcAft>
            </a:pPr>
            <a:r>
              <a:rPr lang="de-DE" sz="2400"/>
              <a:t>Ihre Einhaltung kann jederzeit vom BAFA/Zoll kontrolliert werden.</a:t>
            </a:r>
          </a:p>
          <a:p>
            <a:pPr lvl="0" algn="l">
              <a:spcBef>
                <a:spcPts val="0"/>
              </a:spcBef>
              <a:spcAft>
                <a:spcPts val="1134"/>
              </a:spcAft>
            </a:pPr>
            <a:endParaRPr lang="de-DE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E7692-0258-62E2-B59D-376CC97DB5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Was ist „präferenzberechtigt“ 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833039-892A-999E-DBBD-7ECDBBE73A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900000"/>
            <a:ext cx="9071640" cy="3714840"/>
          </a:xfrm>
        </p:spPr>
        <p:txBody>
          <a:bodyPr vert="horz" anchor="ctr"/>
          <a:lstStyle/>
          <a:p>
            <a:pPr lvl="0" algn="l">
              <a:spcBef>
                <a:spcPts val="2268"/>
              </a:spcBef>
            </a:pPr>
            <a:r>
              <a:rPr lang="de-DE" sz="2400"/>
              <a:t>Unterschiedliche Regelungen je nach Handelsabkommen.</a:t>
            </a:r>
          </a:p>
          <a:p>
            <a:pPr lvl="0" algn="l">
              <a:spcBef>
                <a:spcPts val="2268"/>
              </a:spcBef>
            </a:pPr>
            <a:r>
              <a:rPr lang="de-DE" sz="2400"/>
              <a:t>Aber immer wichtig:</a:t>
            </a:r>
          </a:p>
          <a:p>
            <a:pPr marL="432000" lvl="0" algn="l"/>
            <a:r>
              <a:rPr lang="de-DE" sz="2400"/>
              <a:t>Woher stammen die in unseren Pumpen/Ersatzteilen verwendeten Zukaufteile/Rohmaterialien (EU/Nicht-EU) ?</a:t>
            </a:r>
          </a:p>
          <a:p>
            <a:pPr marL="432000" lvl="0" algn="l"/>
            <a:r>
              <a:rPr lang="de-DE" sz="2400"/>
              <a:t>Diese Herkunft bestätigt der Lieferant in einer </a:t>
            </a:r>
            <a:br>
              <a:rPr lang="de-DE" sz="2400"/>
            </a:br>
            <a:r>
              <a:rPr lang="de-DE" sz="2400"/>
              <a:t>Langzeit-Lieferantenerlärung LEKL.</a:t>
            </a:r>
          </a:p>
          <a:p>
            <a:pPr lvl="0" algn="l">
              <a:spcBef>
                <a:spcPts val="0"/>
              </a:spcBef>
            </a:pPr>
            <a:endParaRPr lang="de-DE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F3D9D-3E57-37F9-C583-E1B3D15E8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Präferenzberechtigte Pumpen/Ersatzteile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41ACC7-915C-208D-5B69-5A1373C4D0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438119"/>
            <a:ext cx="9071640" cy="4781880"/>
          </a:xfrm>
        </p:spPr>
        <p:txBody>
          <a:bodyPr vert="horz" anchor="ctr"/>
          <a:lstStyle/>
          <a:p>
            <a:pPr lvl="0" algn="l">
              <a:spcBef>
                <a:spcPts val="2268"/>
              </a:spcBef>
            </a:pPr>
            <a:r>
              <a:rPr lang="de-DE" sz="2400" u="sng"/>
              <a:t>Pumpen</a:t>
            </a:r>
          </a:p>
          <a:p>
            <a:pPr lvl="0" algn="l">
              <a:spcBef>
                <a:spcPts val="283"/>
              </a:spcBef>
            </a:pPr>
            <a:r>
              <a:rPr lang="de-DE" sz="2400"/>
              <a:t>Eine Pumpe ist präferenzberechtigt, wenn die Kosten aller verbauten Nicht-EU-Zukaufteile und Rohmaterialien zusammen</a:t>
            </a:r>
          </a:p>
          <a:p>
            <a:pPr lvl="0" algn="l">
              <a:spcBef>
                <a:spcPts val="283"/>
              </a:spcBef>
            </a:pPr>
            <a:r>
              <a:rPr lang="de-DE" sz="2400"/>
              <a:t>x % des Verkaufspreises nicht überschreiten.</a:t>
            </a:r>
          </a:p>
          <a:p>
            <a:pPr lvl="0" algn="l">
              <a:spcBef>
                <a:spcPts val="1701"/>
              </a:spcBef>
            </a:pPr>
            <a:r>
              <a:rPr lang="de-DE" sz="2400" u="sng"/>
              <a:t>Ersatzteile</a:t>
            </a:r>
          </a:p>
          <a:p>
            <a:pPr lvl="0" algn="l">
              <a:spcBef>
                <a:spcPts val="283"/>
              </a:spcBef>
            </a:pPr>
            <a:r>
              <a:rPr lang="de-DE" sz="2400"/>
              <a:t>Wie Pumpen, wenn es sich nicht um Handelsware handelt.</a:t>
            </a:r>
          </a:p>
          <a:p>
            <a:pPr lvl="0" algn="l">
              <a:spcBef>
                <a:spcPts val="1701"/>
              </a:spcBef>
            </a:pPr>
            <a:r>
              <a:rPr lang="de-DE" sz="2400" u="sng"/>
              <a:t>Handelsware</a:t>
            </a:r>
          </a:p>
          <a:p>
            <a:pPr lvl="0" algn="l">
              <a:spcBef>
                <a:spcPts val="283"/>
              </a:spcBef>
            </a:pPr>
            <a:r>
              <a:rPr lang="de-DE" sz="2400"/>
              <a:t>Bei Kaufteilen, die wir ohne Bearbeitung weiter verkaufen,</a:t>
            </a:r>
          </a:p>
          <a:p>
            <a:pPr lvl="0" algn="l">
              <a:spcBef>
                <a:spcPts val="283"/>
              </a:spcBef>
            </a:pPr>
            <a:r>
              <a:rPr lang="de-DE" sz="2400"/>
              <a:t>entscheidet rein die Herkunft des Kaufteils (LEKL).</a:t>
            </a:r>
          </a:p>
          <a:p>
            <a:pPr lvl="0" algn="l">
              <a:spcBef>
                <a:spcPts val="283"/>
              </a:spcBef>
            </a:pPr>
            <a:r>
              <a:rPr lang="de-DE" sz="2400"/>
              <a:t>Ein Nicht-EU-Teil ist </a:t>
            </a:r>
            <a:r>
              <a:rPr lang="de-DE" sz="2400" b="1"/>
              <a:t>NIE</a:t>
            </a:r>
            <a:r>
              <a:rPr lang="de-DE" sz="2400"/>
              <a:t> präferenzberechtigt.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4CB9-557D-5BD9-A796-E1811C6F3E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Programm Präfix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B50009-FA05-38FC-89DE-E9EE8922DB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438119"/>
            <a:ext cx="9071640" cy="4781880"/>
          </a:xfrm>
        </p:spPr>
        <p:txBody>
          <a:bodyPr vert="horz" anchor="ctr"/>
          <a:lstStyle/>
          <a:p>
            <a:pPr lvl="0" algn="l">
              <a:spcBef>
                <a:spcPts val="2268"/>
              </a:spcBef>
            </a:pPr>
            <a:r>
              <a:rPr lang="de-DE" sz="2400"/>
              <a:t>Die Kalkulation der Präferenzberechtigung erfolgt bei uns mit Präfix auf Basis der UNIPPS-Daten.</a:t>
            </a:r>
          </a:p>
          <a:p>
            <a:pPr lvl="0" algn="l">
              <a:spcBef>
                <a:spcPts val="2268"/>
              </a:spcBef>
            </a:pPr>
            <a:r>
              <a:rPr lang="de-DE" sz="2400"/>
              <a:t>Hierzu wird die komplette Baumstruktur eines Kundenauftrags ermittelt.</a:t>
            </a:r>
          </a:p>
          <a:p>
            <a:pPr lvl="0" algn="l">
              <a:spcBef>
                <a:spcPts val="2268"/>
              </a:spcBef>
            </a:pPr>
            <a:r>
              <a:rPr lang="de-DE" sz="2400"/>
              <a:t>Dabei werden die Kosten der Kaufteile getrennt nach EU/NonEU summiert.</a:t>
            </a:r>
          </a:p>
          <a:p>
            <a:pPr lvl="0" algn="l">
              <a:spcBef>
                <a:spcPts val="2268"/>
              </a:spcBef>
            </a:pPr>
            <a:endParaRPr lang="de-DE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AD3D6-4D54-DBFC-EF75-9D1C534F15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Programm Präfix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6C2FB4-6B63-CD2B-4F48-DF0ECF4B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7984"/>
            <a:ext cx="10080625" cy="29973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9E27E38-0BD0-4D48-BABE-47CCEC89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54" y="948113"/>
            <a:ext cx="8434006" cy="41553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A63883-8779-7BB2-2D3E-EB2A25D32F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 dirty="0"/>
              <a:t>Programm Präfix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E1F63C-EBAC-C2AE-E845-76B58DFDE42E}"/>
              </a:ext>
            </a:extLst>
          </p:cNvPr>
          <p:cNvSpPr txBox="1"/>
          <p:nvPr/>
        </p:nvSpPr>
        <p:spPr>
          <a:xfrm>
            <a:off x="4608105" y="769620"/>
            <a:ext cx="4931895" cy="275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anchor="ctr"/>
          <a:lstStyle/>
          <a:p>
            <a:pPr marL="10800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Präfix entscheidet anhand des UNIPPS-Flags </a:t>
            </a:r>
            <a:r>
              <a:rPr lang="de-DE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Präferenzkennung (</a:t>
            </a: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„PFK“), </a:t>
            </a:r>
          </a:p>
          <a:p>
            <a:pPr marL="10800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ob ein Teil in die Summe EU oder Nicht-EU einfließt.</a:t>
            </a:r>
          </a:p>
          <a:p>
            <a:pPr marL="108000" marR="0" lvl="0" indent="0" algn="l" rtl="0" hangingPunct="0">
              <a:spcBef>
                <a:spcPts val="56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Dieses </a:t>
            </a:r>
            <a:r>
              <a:rPr lang="de-DE" sz="20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Flag</a:t>
            </a: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wird für Kaufteile gesetzt, wenn die Präferenzberechtigung des Teils über eine Lieferantenerklärung bestätigt wurde.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4484B47-145A-3F68-539C-45EE9A4E204F}"/>
              </a:ext>
            </a:extLst>
          </p:cNvPr>
          <p:cNvCxnSpPr>
            <a:cxnSpLocks/>
          </p:cNvCxnSpPr>
          <p:nvPr/>
        </p:nvCxnSpPr>
        <p:spPr>
          <a:xfrm flipH="1">
            <a:off x="4624657" y="3840480"/>
            <a:ext cx="415655" cy="41148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DD4D221-455B-3028-BF25-DB83D3F67701}"/>
              </a:ext>
            </a:extLst>
          </p:cNvPr>
          <p:cNvCxnSpPr>
            <a:cxnSpLocks/>
          </p:cNvCxnSpPr>
          <p:nvPr/>
        </p:nvCxnSpPr>
        <p:spPr>
          <a:xfrm>
            <a:off x="5597309" y="3765925"/>
            <a:ext cx="0" cy="7070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7C9E42E-E659-0F31-CB95-9C26EA5BADAE}"/>
              </a:ext>
            </a:extLst>
          </p:cNvPr>
          <p:cNvCxnSpPr>
            <a:cxnSpLocks/>
          </p:cNvCxnSpPr>
          <p:nvPr/>
        </p:nvCxnSpPr>
        <p:spPr>
          <a:xfrm flipV="1">
            <a:off x="1630680" y="4119432"/>
            <a:ext cx="2537460" cy="4678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7C2A80B-3E96-9C78-580A-F12E870AC3B4}"/>
              </a:ext>
            </a:extLst>
          </p:cNvPr>
          <p:cNvCxnSpPr>
            <a:cxnSpLocks/>
          </p:cNvCxnSpPr>
          <p:nvPr/>
        </p:nvCxnSpPr>
        <p:spPr>
          <a:xfrm>
            <a:off x="1569720" y="4119432"/>
            <a:ext cx="2598420" cy="4678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BF4C7F2-E062-E0F6-EFD0-30C95C7C7C93}"/>
              </a:ext>
            </a:extLst>
          </p:cNvPr>
          <p:cNvCxnSpPr>
            <a:cxnSpLocks/>
          </p:cNvCxnSpPr>
          <p:nvPr/>
        </p:nvCxnSpPr>
        <p:spPr>
          <a:xfrm flipV="1">
            <a:off x="904715" y="1303020"/>
            <a:ext cx="261145" cy="4336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5A39A28-F5A9-3AD5-ECBE-4AD12541105C}"/>
              </a:ext>
            </a:extLst>
          </p:cNvPr>
          <p:cNvSpPr txBox="1"/>
          <p:nvPr/>
        </p:nvSpPr>
        <p:spPr>
          <a:xfrm>
            <a:off x="468360" y="2650609"/>
            <a:ext cx="1269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UNIPPS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04BAC-1676-8347-DD16-EB9DBCCE23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Programm DIGILEK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4A65C8-6333-5756-2C63-8BB9AD6A26EE}"/>
              </a:ext>
            </a:extLst>
          </p:cNvPr>
          <p:cNvSpPr txBox="1"/>
          <p:nvPr/>
        </p:nvSpPr>
        <p:spPr>
          <a:xfrm>
            <a:off x="504492" y="1047660"/>
            <a:ext cx="9071640" cy="2739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Zur Pflege des UNIPPS-Flags „PFK“ muss die Lieferantenerklärung digitalisiert, also in eine Datenbank übertragen werden.</a:t>
            </a:r>
          </a:p>
          <a:p>
            <a:pPr marL="0" marR="0" lvl="0" indent="0" algn="l" rtl="0" hangingPunct="0">
              <a:spcBef>
                <a:spcPts val="141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Dies muss </a:t>
            </a:r>
            <a:r>
              <a:rPr lang="de-DE" sz="24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jährlich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erfolgen.</a:t>
            </a:r>
          </a:p>
          <a:p>
            <a:pPr marL="0" marR="0" lvl="0" indent="0" algn="l" rtl="0" hangingPunct="0">
              <a:spcBef>
                <a:spcPts val="141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Für Teile, die von mehreren Lieferanten bezogen werden,</a:t>
            </a:r>
            <a:b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wird das PFK-</a:t>
            </a:r>
            <a:r>
              <a:rPr lang="de-DE" sz="24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Flag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nur gesetzt, wenn alle Lieferanten eine positive Lieferantenerklärung für das Teil abgegeben haben.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Benutzerdefiniert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Liberation Sans</vt:lpstr>
      <vt:lpstr>Liberation Serif</vt:lpstr>
      <vt:lpstr>StarSymbol</vt:lpstr>
      <vt:lpstr>Wingdings</vt:lpstr>
      <vt:lpstr>Standard</vt:lpstr>
      <vt:lpstr>Lieferantenerklärung</vt:lpstr>
      <vt:lpstr>Wozu brauchen wir LEKL</vt:lpstr>
      <vt:lpstr>Ermächtigter Ausführer</vt:lpstr>
      <vt:lpstr>Was ist „präferenzberechtigt“ ?</vt:lpstr>
      <vt:lpstr>Präferenzberechtigte Pumpen/Ersatzteile</vt:lpstr>
      <vt:lpstr>Programm Präfix</vt:lpstr>
      <vt:lpstr>Programm Präfix</vt:lpstr>
      <vt:lpstr>Programm Präfix</vt:lpstr>
      <vt:lpstr>Programm DIGILEK</vt:lpstr>
      <vt:lpstr>Ablauf</vt:lpstr>
      <vt:lpstr>Datenübernahme</vt:lpstr>
      <vt:lpstr>Datenübernahme</vt:lpstr>
      <vt:lpstr>Anfordern der LEKL</vt:lpstr>
      <vt:lpstr>Rückmeldung</vt:lpstr>
      <vt:lpstr>Rückmeldung</vt:lpstr>
      <vt:lpstr>Eingabe von teilebezogenen Rückmeldungen</vt:lpstr>
      <vt:lpstr>Eingabe von teilebezogenen Rückmeldungen</vt:lpstr>
      <vt:lpstr>Ermittlung des PFK-Flags und Import ins UNIPPS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Lieferantenerklärung</dc:title>
  <dc:creator>Etscheidt, Dr. Klaus - WERNERT-PUMPEN GMBH</dc:creator>
  <cp:lastModifiedBy>Etscheidt, Dr. Klaus - WERNERT-PUMPEN GMBH</cp:lastModifiedBy>
  <cp:revision>8</cp:revision>
  <dcterms:created xsi:type="dcterms:W3CDTF">2022-11-30T20:25:37Z</dcterms:created>
  <dcterms:modified xsi:type="dcterms:W3CDTF">2022-12-01T13:39:13Z</dcterms:modified>
</cp:coreProperties>
</file>