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FB3EFB9-33C8-4B8D-852F-C40E27C96C21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Lieferantenerklärung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Wozu brauchen wir die ?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Warum ein neuer Ablauf ?</a:t>
            </a:r>
            <a:endParaRPr b="0" lang="de-DE" sz="3200" spc="-1" strike="noStrike">
              <a:latin typeface="Arial"/>
            </a:endParaRPr>
          </a:p>
          <a:p>
            <a:pPr marL="216000" indent="-216000" algn="ctr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Vorstellung von „DIGILEK“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Ablauf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68360" y="860760"/>
            <a:ext cx="907164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Der Ablauf gliedert sich in folgende Schritte: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Datenübernahme aus UNIPPS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Anfordern der LEKL bei relevanten Lieferanten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Eingabe über die generelle Art der Rückmeldung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Evtl Eingabe von teilebezogenen Rückmeldungen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Ermittlung des PFK-Flags und Bereitstellen einer Import-Tabelle</a:t>
            </a:r>
            <a:endParaRPr b="0" lang="de-DE" sz="2400" spc="-1" strike="noStrike">
              <a:latin typeface="Arial"/>
            </a:endParaRPr>
          </a:p>
          <a:p>
            <a:pPr marL="216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  <a:ea typeface="Microsoft YaHei"/>
              </a:rPr>
              <a:t>Datenimport ins UNIPPS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Datenübernahme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360000" y="1032840"/>
            <a:ext cx="9071640" cy="27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Aus UNIPPS werden die Bestellungen der letzten 5 Jahre ermittelt.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Es entsteht eine Tabelle, welche alle Kombinationen aus Teilenummer und Lieferanten-Id für diesen Zeitraum enthält.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Aus dieser Tabelle wird je eine Tabelle mit Teilen bzw Lieferanten erstellt und mit weiteren Daten (Benennung, Adressen,..) aus UNIPPS ergänzt.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506160" y="4192560"/>
            <a:ext cx="933840" cy="595440"/>
          </a:xfrm>
          <a:prstGeom prst="can">
            <a:avLst>
              <a:gd name="adj" fmla="val 25000"/>
            </a:avLst>
          </a:prstGeom>
          <a:solidFill>
            <a:srgbClr val="ffffff"/>
          </a:solidFill>
          <a:ln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200" spc="-1" strike="noStrike">
                <a:latin typeface="Arial"/>
                <a:ea typeface="Microsoft YaHei"/>
              </a:rPr>
              <a:t>UNIPPS</a:t>
            </a:r>
            <a:endParaRPr b="0" lang="en-GB" sz="1200" spc="-1" strike="noStrike">
              <a:latin typeface="Arial"/>
              <a:ea typeface="Microsoft YaHei"/>
            </a:endParaRPr>
          </a:p>
        </p:txBody>
      </p:sp>
      <p:grpSp>
        <p:nvGrpSpPr>
          <p:cNvPr id="66" name="Group 4"/>
          <p:cNvGrpSpPr/>
          <p:nvPr/>
        </p:nvGrpSpPr>
        <p:grpSpPr>
          <a:xfrm>
            <a:off x="2340000" y="4319640"/>
            <a:ext cx="450000" cy="540360"/>
            <a:chOff x="2340000" y="4319640"/>
            <a:chExt cx="450000" cy="540360"/>
          </a:xfrm>
        </p:grpSpPr>
        <p:sp>
          <p:nvSpPr>
            <p:cNvPr id="67" name="Freeform 5"/>
            <p:cNvSpPr/>
            <p:nvPr/>
          </p:nvSpPr>
          <p:spPr>
            <a:xfrm>
              <a:off x="2340000" y="431964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68" name="Freeform 6"/>
            <p:cNvSpPr/>
            <p:nvPr/>
          </p:nvSpPr>
          <p:spPr>
            <a:xfrm>
              <a:off x="2610000" y="431964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69" name="Line 7"/>
          <p:cNvSpPr/>
          <p:nvPr/>
        </p:nvSpPr>
        <p:spPr>
          <a:xfrm>
            <a:off x="1620000" y="45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Shape 8"/>
          <p:cNvSpPr txBox="1"/>
          <p:nvPr/>
        </p:nvSpPr>
        <p:spPr>
          <a:xfrm>
            <a:off x="1872000" y="3852000"/>
            <a:ext cx="1497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Bestellungen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71" name="Group 9"/>
          <p:cNvGrpSpPr/>
          <p:nvPr/>
        </p:nvGrpSpPr>
        <p:grpSpPr>
          <a:xfrm>
            <a:off x="3960000" y="3780000"/>
            <a:ext cx="450000" cy="540360"/>
            <a:chOff x="3960000" y="3780000"/>
            <a:chExt cx="450000" cy="540360"/>
          </a:xfrm>
        </p:grpSpPr>
        <p:sp>
          <p:nvSpPr>
            <p:cNvPr id="72" name="Freeform 10"/>
            <p:cNvSpPr/>
            <p:nvPr/>
          </p:nvSpPr>
          <p:spPr>
            <a:xfrm>
              <a:off x="3960000" y="378000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73" name="Freeform 11"/>
            <p:cNvSpPr/>
            <p:nvPr/>
          </p:nvSpPr>
          <p:spPr>
            <a:xfrm>
              <a:off x="4230000" y="378000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74" name="TextShape 12"/>
          <p:cNvSpPr txBox="1"/>
          <p:nvPr/>
        </p:nvSpPr>
        <p:spPr>
          <a:xfrm>
            <a:off x="3780000" y="3389760"/>
            <a:ext cx="90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Teile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75" name="Line 13"/>
          <p:cNvSpPr/>
          <p:nvPr/>
        </p:nvSpPr>
        <p:spPr>
          <a:xfrm flipV="1">
            <a:off x="3060000" y="4140000"/>
            <a:ext cx="54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14"/>
          <p:cNvGrpSpPr/>
          <p:nvPr/>
        </p:nvGrpSpPr>
        <p:grpSpPr>
          <a:xfrm>
            <a:off x="3960000" y="4788360"/>
            <a:ext cx="450000" cy="540360"/>
            <a:chOff x="3960000" y="4788360"/>
            <a:chExt cx="450000" cy="540360"/>
          </a:xfrm>
        </p:grpSpPr>
        <p:sp>
          <p:nvSpPr>
            <p:cNvPr id="77" name="Freeform 15"/>
            <p:cNvSpPr/>
            <p:nvPr/>
          </p:nvSpPr>
          <p:spPr>
            <a:xfrm>
              <a:off x="3960000" y="4788360"/>
              <a:ext cx="450360" cy="540720"/>
            </a:xfrm>
            <a:custGeom>
              <a:avLst/>
              <a:gdLst/>
              <a:ahLst/>
              <a:rect l="0" t="0" r="r" b="b"/>
              <a:pathLst>
                <a:path w="1251" h="1502">
                  <a:moveTo>
                    <a:pt x="0" y="0"/>
                  </a:moveTo>
                  <a:lnTo>
                    <a:pt x="0" y="1501"/>
                  </a:lnTo>
                  <a:lnTo>
                    <a:pt x="1250" y="1501"/>
                  </a:lnTo>
                  <a:lnTo>
                    <a:pt x="1250" y="501"/>
                  </a:lnTo>
                  <a:lnTo>
                    <a:pt x="750" y="501"/>
                  </a:lnTo>
                  <a:lnTo>
                    <a:pt x="7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  <p:sp>
          <p:nvSpPr>
            <p:cNvPr id="78" name="Freeform 16"/>
            <p:cNvSpPr/>
            <p:nvPr/>
          </p:nvSpPr>
          <p:spPr>
            <a:xfrm>
              <a:off x="4230000" y="4788360"/>
              <a:ext cx="180360" cy="180720"/>
            </a:xfrm>
            <a:custGeom>
              <a:avLst/>
              <a:gdLst/>
              <a:ahLst/>
              <a:rect l="0" t="0" r="r" b="b"/>
              <a:pathLst>
                <a:path w="501" h="502">
                  <a:moveTo>
                    <a:pt x="500" y="501"/>
                  </a:moveTo>
                  <a:lnTo>
                    <a:pt x="0" y="0"/>
                  </a:lnTo>
                  <a:lnTo>
                    <a:pt x="0" y="501"/>
                  </a:lnTo>
                  <a:lnTo>
                    <a:pt x="500" y="501"/>
                  </a:ln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</p:sp>
      </p:grpSp>
      <p:sp>
        <p:nvSpPr>
          <p:cNvPr id="79" name="Line 17"/>
          <p:cNvSpPr/>
          <p:nvPr/>
        </p:nvSpPr>
        <p:spPr>
          <a:xfrm>
            <a:off x="3060000" y="4680000"/>
            <a:ext cx="72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TextShape 18"/>
          <p:cNvSpPr txBox="1"/>
          <p:nvPr/>
        </p:nvSpPr>
        <p:spPr>
          <a:xfrm>
            <a:off x="3528000" y="4433760"/>
            <a:ext cx="147600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de-DE" sz="1800" spc="-1" strike="noStrike">
                <a:latin typeface="Arial"/>
              </a:rPr>
              <a:t>Lieferanten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81" name="Freeform 19"/>
          <p:cNvSpPr/>
          <p:nvPr/>
        </p:nvSpPr>
        <p:spPr>
          <a:xfrm>
            <a:off x="1199160" y="3420000"/>
            <a:ext cx="2508120" cy="632880"/>
          </a:xfrm>
          <a:custGeom>
            <a:avLst/>
            <a:gdLst/>
            <a:ahLst/>
            <a:rect l="0" t="0" r="r" b="b"/>
            <a:pathLst>
              <a:path w="6967" h="1758">
                <a:moveTo>
                  <a:pt x="0" y="1757"/>
                </a:moveTo>
                <a:cubicBezTo>
                  <a:pt x="2669" y="0"/>
                  <a:pt x="5169" y="500"/>
                  <a:pt x="6966" y="1110"/>
                </a:cubicBezTo>
              </a:path>
            </a:pathLst>
          </a:custGeom>
          <a:ln w="1260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82" name="Freeform 20"/>
          <p:cNvSpPr/>
          <p:nvPr/>
        </p:nvSpPr>
        <p:spPr>
          <a:xfrm>
            <a:off x="1092240" y="4963680"/>
            <a:ext cx="2508120" cy="632880"/>
          </a:xfrm>
          <a:custGeom>
            <a:avLst/>
            <a:gdLst/>
            <a:ahLst/>
            <a:rect l="0" t="0" r="r" b="b"/>
            <a:pathLst>
              <a:path w="6967" h="1758">
                <a:moveTo>
                  <a:pt x="0" y="0"/>
                </a:moveTo>
                <a:cubicBezTo>
                  <a:pt x="2669" y="1757"/>
                  <a:pt x="5169" y="1257"/>
                  <a:pt x="6966" y="647"/>
                </a:cubicBezTo>
              </a:path>
            </a:pathLst>
          </a:custGeom>
          <a:ln w="12600">
            <a:solidFill>
              <a:srgbClr val="3465a4"/>
            </a:solidFill>
            <a:round/>
            <a:tailEnd len="med" type="triangle" w="med"/>
          </a:ln>
        </p:spPr>
      </p:sp>
      <p:sp>
        <p:nvSpPr>
          <p:cNvPr id="83" name="TextShape 21"/>
          <p:cNvSpPr txBox="1"/>
          <p:nvPr/>
        </p:nvSpPr>
        <p:spPr>
          <a:xfrm>
            <a:off x="5328360" y="3240000"/>
            <a:ext cx="43916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Der Import dauert ca 5 min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und soll genau einmal zu Beginn der Arbeiten stattfinden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  <a:ea typeface="Microsoft YaHei"/>
              </a:rPr>
              <a:t>D</a:t>
            </a:r>
            <a:r>
              <a:rPr b="0" lang="de-DE" sz="2800" spc="-1" strike="noStrike">
                <a:latin typeface="Arial"/>
              </a:rPr>
              <a:t>atenübernahme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Pumpenteile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Beim Import wird für jedes Teil ermittelt, </a:t>
            </a:r>
            <a:br/>
            <a:r>
              <a:rPr b="0" lang="de-DE" sz="2400" spc="-1" strike="noStrike">
                <a:latin typeface="Arial"/>
                <a:ea typeface="Microsoft YaHei"/>
              </a:rPr>
              <a:t>ob es in einer Pumpe verbaut wird.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Ersatzteile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Als Ersatzteile (eigentlich Handelsware) werden Teile gekennzeichnet, die direkt als Position eines UNIPPS-Kundenauftrags auftreten.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Für diese sind die LEKL besonders wichtig.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Lieferanten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 Lieferant, der mind. ein Ersatz-/Pumpenteil geliefert hat,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wird als Ersatz-/Pumpenteil-Lieferant gekennzeichnet.   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Anfordern der LEKL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60000" y="705240"/>
            <a:ext cx="9540000" cy="441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Aus der Liste der Lieferanten, werden die für Pumpenteile gefiltert.</a:t>
            </a:r>
            <a:br/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Es wird geprüft, ob es eine LEKL gibt und wie lange diese noch gilt.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Beträgt die Rest-Gültigkeit weniger als 1 Jahr (Regelfall) muss eine neue angefordert werden.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Das Anfordern kann per mail direkt aus DIGILEK erfolgen oder über ein per DIGILEK erstelltes Faxformular.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In beiden Fällen wird das Datum der Anforderung in der Datenbank vermerkt. Damit ist nachvollziehbar, welche Lieferanten noch aufgefordert werden müssen.  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Rückmeldung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60000" y="627840"/>
            <a:ext cx="954000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„alle Teile“: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bestätigt den EU-Ursprung, für alle Teile, die er an uns liefert.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„einige Teile“: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schickt eine Liste mit Teilen, für die er EU-Ursprung erklärt.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„weigert sich“: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weigert sich, eine LEKL abzugeben.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Status „unbekannt“: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Lieferant wurde bisher noch nie angefragt.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br/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Rückmeldung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808920"/>
            <a:ext cx="9540000" cy="31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Der Status der LEKL wird in die Datenbank eingegeben.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Dabei wird das Datum der Status-Eingabe ebenfalls vermerkt.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Ausserdem muss das max Gültigkeits-Datum der LEKL eingegeben werden. 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Mit Ausnahme des Status „einige Teile“ ist die Eingabe damit abgeschlossen.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Eingabe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von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teilebezogenen Rückmeldungen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60000" y="808920"/>
            <a:ext cx="9720000" cy="441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Die Liste des Lieferanten muss mit den UNIPPS-Teilenummern abgeglichen werden.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In einem Formular erscheinen alle Lieferanten mit Status „einige Teile“,</a:t>
            </a:r>
            <a:br/>
            <a:r>
              <a:rPr b="0" lang="de-DE" sz="2400" spc="-1" strike="noStrike">
                <a:latin typeface="Arial"/>
              </a:rPr>
              <a:t>bei denen die Statuseingabe nicht älter als 200 Tage, also nicht aus dem Vorjahr ist.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Über den Kurznamen oder den Namen des Lieferanten, wird derjenige ausgewählt, dessen Papier-Erklärung übertragen werden soll.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In einem Formular erscheinen alle Teile, die der Lieferant in den letzten 5 Jahren lieferte, mit allen Informationen die im UNIPPS bekannt sind.</a:t>
            </a:r>
            <a:endParaRPr b="0" lang="de-DE" sz="2400" spc="-1" strike="noStrike">
              <a:latin typeface="Arial"/>
              <a:ea typeface="Microsoft YaHei"/>
            </a:endParaRPr>
          </a:p>
          <a:p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Eingabe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von</a:t>
            </a:r>
            <a:r>
              <a:rPr b="0" lang="de-DE" sz="2400" spc="-1" strike="noStrike">
                <a:latin typeface="Arial"/>
                <a:ea typeface="Microsoft YaHei"/>
              </a:rPr>
              <a:t> </a:t>
            </a:r>
            <a:r>
              <a:rPr b="0" lang="de-DE" sz="2800" spc="-1" strike="noStrike">
                <a:latin typeface="Arial"/>
              </a:rPr>
              <a:t>teilebezogenen Rückmeldungen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808920"/>
            <a:ext cx="9720000" cy="387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Die Tabelle kann nach Teilenr, Teilebenennung, Lieferanten-Teilenr gefiltert und sortiert werden, um einen Abgleich mit der Papierliste zu ermöglichen.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Teile aus der Papierliste, werden in der Tabelle durch einen Haken markiert.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Die Papierliste kann Teile beinhalten, die im Zeitraum nicht geliefert wurden und somit auch nicht im Formular zu finden sind.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32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  <a:ea typeface="Microsoft YaHei"/>
              </a:rPr>
              <a:t>E</a:t>
            </a:r>
            <a:r>
              <a:rPr b="0" lang="de-DE" sz="2800" spc="-1" strike="noStrike">
                <a:latin typeface="Arial"/>
              </a:rPr>
              <a:t>rmittlung des PFK-Flags und Import ins UNIPPS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60000" y="808920"/>
            <a:ext cx="9720000" cy="39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de-DE" sz="2400" spc="-1" strike="noStrike">
                <a:latin typeface="Arial"/>
              </a:rPr>
              <a:t>Nach Eingabe aller LEKL erfolgt die Auswertung.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Für jedes Teil der Tabelle Teile wird geprüft, ob alle Lieferanten eine positive LEKL abgegeben haben.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Teile, auf die diese Bedingung zutrifft, werden für den Import nach UNIPPS bereit gestellt.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Beim Import werden alle bisher in UNIPPS gesetzten PFK-Flags gelöscht.</a:t>
            </a:r>
            <a:endParaRPr b="0" lang="de-DE" sz="2400" spc="-1" strike="noStrike">
              <a:latin typeface="Arial"/>
              <a:ea typeface="Microsoft YaHei"/>
            </a:endParaRPr>
          </a:p>
          <a:p>
            <a:r>
              <a:rPr b="0" lang="de-DE" sz="2400" spc="-1" strike="noStrike">
                <a:latin typeface="Arial"/>
              </a:rPr>
              <a:t>Die Flags, der zum Import bereit gestellten Teile, werden gesetzt.</a:t>
            </a:r>
            <a:endParaRPr b="0" lang="de-DE" sz="2400" spc="-1" strike="noStrike">
              <a:latin typeface="Arial"/>
              <a:ea typeface="Microsoft YaHei"/>
            </a:endParaRPr>
          </a:p>
          <a:p>
            <a:br/>
            <a:endParaRPr b="0" lang="de-DE" sz="2400" spc="-1" strike="noStrike">
              <a:latin typeface="Arial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Wozu brauchen wir LEKL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</a:rPr>
              <a:t>Handelsabkommen der EU mit div. Ländern ermöglichen Zollermäßigungen für „</a:t>
            </a:r>
            <a:r>
              <a:rPr b="0" lang="de-DE" sz="2400" spc="-1" strike="noStrike">
                <a:latin typeface="Arial"/>
                <a:ea typeface="Microsoft YaHei"/>
              </a:rPr>
              <a:t>präferenzberechtigte“ Waren.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Der Nachweis, ob eine Pumpe oder ein Ersatzteil präferenzberechtigt ist, muss/</a:t>
            </a:r>
            <a:r>
              <a:rPr b="1" lang="de-DE" sz="2400" spc="-1" strike="noStrike">
                <a:latin typeface="Arial"/>
                <a:ea typeface="Microsoft YaHei"/>
              </a:rPr>
              <a:t>darf</a:t>
            </a:r>
            <a:r>
              <a:rPr b="0" lang="de-DE" sz="2400" spc="-1" strike="noStrike">
                <a:latin typeface="Arial"/>
                <a:ea typeface="Microsoft YaHei"/>
              </a:rPr>
              <a:t> von uns erbracht werden.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Falsche Nachweise können Schadensersatzforderungen, straf- und bußgeldrechtlichen Folgen haben.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194880" y="3600000"/>
            <a:ext cx="1365120" cy="13651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140000" y="3791520"/>
            <a:ext cx="142848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68360" y="133560"/>
            <a:ext cx="9071640" cy="5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Ermächtigter Ausführer</a:t>
            </a:r>
            <a:endParaRPr b="0" lang="de-DE" sz="28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80000" y="900000"/>
            <a:ext cx="972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1" lang="de-DE" sz="2400" spc="-1" strike="noStrike">
                <a:latin typeface="Arial"/>
                <a:ea typeface="Microsoft YaHei"/>
              </a:rPr>
              <a:t>E</a:t>
            </a:r>
            <a:r>
              <a:rPr b="1" lang="de-DE" sz="2400" spc="-1" strike="noStrike">
                <a:latin typeface="Arial"/>
              </a:rPr>
              <a:t>rmächtigte Ausführer</a:t>
            </a:r>
            <a:endParaRPr b="0" lang="de-DE" sz="2400" spc="-1" strike="noStrike">
              <a:latin typeface="Arial"/>
            </a:endParaRPr>
          </a:p>
          <a:p>
            <a:r>
              <a:rPr b="1" lang="de-DE" sz="2400" spc="-1" strike="noStrike">
                <a:latin typeface="Arial"/>
              </a:rPr>
              <a:t>dürfen</a:t>
            </a:r>
            <a:r>
              <a:rPr b="0" lang="de-DE" sz="2400" spc="-1" strike="noStrike">
                <a:latin typeface="Arial"/>
              </a:rPr>
              <a:t> Präferenznachweise selbst erbringen und Erklärung zum Ursprung der gelieferten Waren auf der Rechnung angeben.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  <a:p>
            <a:r>
              <a:rPr b="1" lang="de-DE" sz="2400" spc="-1" strike="noStrike">
                <a:latin typeface="Arial"/>
              </a:rPr>
              <a:t>ARBEITSANWEISUNG</a:t>
            </a:r>
            <a:r>
              <a:rPr b="0" lang="de-DE" sz="2400" spc="-1" strike="noStrike">
                <a:latin typeface="Arial"/>
              </a:rPr>
              <a:t> </a:t>
            </a:r>
            <a:r>
              <a:rPr b="1" lang="de-DE" sz="2400" spc="-1" strike="noStrike">
                <a:latin typeface="Arial"/>
              </a:rPr>
              <a:t>QM</a:t>
            </a:r>
            <a:r>
              <a:rPr b="0" lang="de-DE" sz="2400" spc="-1" strike="noStrike">
                <a:latin typeface="Arial"/>
              </a:rPr>
              <a:t> </a:t>
            </a:r>
            <a:r>
              <a:rPr b="1" lang="de-DE" sz="2400" spc="-1" strike="noStrike">
                <a:latin typeface="Arial"/>
              </a:rPr>
              <a:t>02</a:t>
            </a:r>
            <a:r>
              <a:rPr b="0" lang="de-DE" sz="2400" spc="-1" strike="noStrike">
                <a:latin typeface="Arial"/>
              </a:rPr>
              <a:t>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Regelt die Verfahren zum Führen der </a:t>
            </a:r>
            <a:r>
              <a:rPr b="0" lang="de-DE" sz="2400" spc="-1" strike="noStrike">
                <a:latin typeface="Arial"/>
              </a:rPr>
              <a:t>Präferenznachweise.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Ist Vorraussetzung für unseren Status „Ermächtigter Ausführer“.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Ihre Einhaltung kann jederzeit vom BAFA/Zoll kontrolliert werden.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Was ist „präferenzberechtigt“ ?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900000"/>
            <a:ext cx="9071640" cy="371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</a:rPr>
              <a:t>Unterschiedliche Regelungen je nach Handelsabkommen.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Aber immer wichtig: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Woher stammen die in unseren Pumpen/Ersatzteilen verwendeten Zukaufteile/Rohmaterialien (EU/Nicht-EU) ?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Diese Herkunft bestätigt der Lieferant in einer </a:t>
            </a:r>
            <a:br/>
            <a:r>
              <a:rPr b="0" lang="de-DE" sz="2400" spc="-1" strike="noStrike">
                <a:latin typeface="Arial"/>
              </a:rPr>
              <a:t>Langzeit-Lieferantenerlärung LEKL. 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Präferenzberechtigte Pumpen/Ersatzteile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438120"/>
            <a:ext cx="9071640" cy="47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 u="sng">
                <a:uFillTx/>
                <a:latin typeface="Arial"/>
                <a:ea typeface="Microsoft YaHei"/>
              </a:rPr>
              <a:t>Pumpen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Eine Pumpe ist p</a:t>
            </a:r>
            <a:r>
              <a:rPr b="0" lang="de-DE" sz="2400" spc="-1" strike="noStrike">
                <a:latin typeface="Arial"/>
              </a:rPr>
              <a:t>räferenzberechtigt, wenn die Kosten aller verbauten Nicht-EU-Zukaufteile und Rohmaterialien zusammen 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x % des Verkaufspreises nicht überschreiten.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</a:rPr>
              <a:t>Ersatzteile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Wie Pumpen, wenn es sich nicht um Handelsware handelt.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 u="sng">
                <a:uFillTx/>
                <a:latin typeface="Arial"/>
              </a:rPr>
              <a:t>Handelsware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Bei Kaufteilen, die wir ohne Bearbeitung weiter verkaufen,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entscheidet rein die Herkunft des Kaufteils (LEKL).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Ein Nicht-EU-Teil ist </a:t>
            </a:r>
            <a:r>
              <a:rPr b="1" lang="de-DE" sz="2400" spc="-1" strike="noStrike">
                <a:latin typeface="Arial"/>
                <a:ea typeface="Microsoft YaHei"/>
              </a:rPr>
              <a:t>NIE</a:t>
            </a:r>
            <a:r>
              <a:rPr b="0" lang="de-DE" sz="2400" spc="-1" strike="noStrike">
                <a:latin typeface="Arial"/>
                <a:ea typeface="Microsoft YaHei"/>
              </a:rPr>
              <a:t> p</a:t>
            </a:r>
            <a:r>
              <a:rPr b="0" lang="de-DE" sz="2400" spc="-1" strike="noStrike">
                <a:latin typeface="Arial"/>
              </a:rPr>
              <a:t>räferenzberechtigt.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438120"/>
            <a:ext cx="9071640" cy="47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Die Kalkulation der P</a:t>
            </a:r>
            <a:r>
              <a:rPr b="0" lang="de-DE" sz="2400" spc="-1" strike="noStrike">
                <a:latin typeface="Arial"/>
              </a:rPr>
              <a:t>räferenzberechtigung erfolgt bei uns mit Präfix auf Basis der UNIPPS-Daten.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Hierzu wird die komplette Baumstruktur eines Kundenauftrags ermittelt.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</a:rPr>
              <a:t>Dabei werden die Kosten der Kaufteile getrennt nach EU/NonEU summiert.</a:t>
            </a:r>
            <a:endParaRPr b="0" lang="de-DE" sz="2400" spc="-1" strike="noStrike">
              <a:latin typeface="Arial"/>
            </a:endParaRPr>
          </a:p>
          <a:p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6800" y="1088640"/>
            <a:ext cx="9429840" cy="347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Präfix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458640" y="590040"/>
            <a:ext cx="907164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Präfix entscheidet anhand des UNIPPS-Flags „PFK“, ob ein Teil in die Summe EU oder Nicht-EU einfließt.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Dieses Flag wird für Kaufteile gesetzt, wenn die Präferenzberechtigung des Teils über eine Lieferantenerklärung bestätigt wurde.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68360" y="133560"/>
            <a:ext cx="9071640" cy="39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de-DE" sz="2800" spc="-1" strike="noStrike">
                <a:latin typeface="Arial"/>
              </a:rPr>
              <a:t>Programm DIGILEK</a:t>
            </a:r>
            <a:endParaRPr b="0" lang="de-DE" sz="2800" spc="-1" strike="noStrike">
              <a:latin typeface="Arial"/>
              <a:ea typeface="Microsoft YaHe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68360" y="720000"/>
            <a:ext cx="9071640" cy="273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latin typeface="Arial"/>
                <a:ea typeface="Microsoft YaHei"/>
              </a:rPr>
              <a:t>Zur Pflege des UNIPPS-Flags „PFK“ muss die Lieferantenerklärung digitalisiert, also in eine Datenbank übertragen werden.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Dies muss </a:t>
            </a:r>
            <a:r>
              <a:rPr b="1" lang="de-DE" sz="2400" spc="-1" strike="noStrike">
                <a:latin typeface="Arial"/>
                <a:ea typeface="Microsoft YaHei"/>
              </a:rPr>
              <a:t>jährlich</a:t>
            </a:r>
            <a:r>
              <a:rPr b="0" lang="de-DE" sz="2400" spc="-1" strike="noStrike">
                <a:latin typeface="Arial"/>
                <a:ea typeface="Microsoft YaHei"/>
              </a:rPr>
              <a:t> erfolgen.</a:t>
            </a:r>
            <a:endParaRPr b="0" lang="de-DE" sz="2400" spc="-1" strike="noStrike">
              <a:latin typeface="Arial"/>
            </a:endParaRPr>
          </a:p>
          <a:p>
            <a:r>
              <a:rPr b="0" lang="de-DE" sz="2400" spc="-1" strike="noStrike">
                <a:latin typeface="Arial"/>
                <a:ea typeface="Microsoft YaHei"/>
              </a:rPr>
              <a:t>Für Teile, die von mehreren Lieferanten bezogen werden,</a:t>
            </a:r>
            <a:br/>
            <a:r>
              <a:rPr b="0" lang="de-DE" sz="2400" spc="-1" strike="noStrike">
                <a:latin typeface="Arial"/>
                <a:ea typeface="Microsoft YaHei"/>
              </a:rPr>
              <a:t>wird das PFK-Flag nur gesetzt, wenn alle Lieferanten eine positive Lieferantenerklärung für das Teil abgegeben haben.</a:t>
            </a: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2022-11-30T20:25:37Z</dcterms:created>
  <dc:creator/>
  <dc:description/>
  <dc:language>de-DE</dc:language>
  <cp:lastModifiedBy/>
  <dcterms:modified xsi:type="dcterms:W3CDTF">2022-12-01T00:12:10Z</dcterms:modified>
  <cp:revision>2</cp:revision>
  <dc:subject/>
  <dc:title/>
</cp:coreProperties>
</file>