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46" r:id="rId8"/>
    <p:sldId id="345" r:id="rId9"/>
    <p:sldId id="326" r:id="rId10"/>
    <p:sldId id="355" r:id="rId11"/>
    <p:sldId id="356" r:id="rId12"/>
    <p:sldId id="328" r:id="rId13"/>
    <p:sldId id="352" r:id="rId14"/>
    <p:sldId id="353" r:id="rId15"/>
    <p:sldId id="329" r:id="rId16"/>
    <p:sldId id="330" r:id="rId17"/>
    <p:sldId id="334" r:id="rId18"/>
    <p:sldId id="336" r:id="rId19"/>
    <p:sldId id="358" r:id="rId20"/>
    <p:sldId id="332" r:id="rId21"/>
    <p:sldId id="333" r:id="rId22"/>
    <p:sldId id="337" r:id="rId23"/>
    <p:sldId id="338" r:id="rId24"/>
    <p:sldId id="354" r:id="rId25"/>
    <p:sldId id="357" r:id="rId26"/>
    <p:sldId id="350" r:id="rId27"/>
    <p:sldId id="339" r:id="rId28"/>
    <p:sldId id="340" r:id="rId29"/>
    <p:sldId id="341" r:id="rId30"/>
    <p:sldId id="342" r:id="rId31"/>
    <p:sldId id="347" r:id="rId32"/>
    <p:sldId id="348" r:id="rId33"/>
    <p:sldId id="349" r:id="rId34"/>
    <p:sldId id="343" r:id="rId35"/>
    <p:sldId id="344" r:id="rId36"/>
    <p:sldId id="322" r:id="rId37"/>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 id="{C559E0A4-AA95-41FE-A6E4-919DE0265B61}">
          <p14:sldIdLst>
            <p14:sldId id="297"/>
            <p14:sldId id="266"/>
            <p14:sldId id="323"/>
          </p14:sldIdLst>
        </p14:section>
        <p14:section name="Overview" id="{25CFC70C-139B-4091-A53A-663017A2E8F0}">
          <p14:sldIdLst>
            <p14:sldId id="327"/>
            <p14:sldId id="325"/>
            <p14:sldId id="346"/>
            <p14:sldId id="345"/>
            <p14:sldId id="326"/>
            <p14:sldId id="355"/>
            <p14:sldId id="356"/>
            <p14:sldId id="328"/>
            <p14:sldId id="352"/>
            <p14:sldId id="353"/>
          </p14:sldIdLst>
        </p14:section>
        <p14:section name="Linux on Windows" id="{A559C975-F723-4435-8D71-0067758FBC61}">
          <p14:sldIdLst>
            <p14:sldId id="329"/>
            <p14:sldId id="330"/>
            <p14:sldId id="334"/>
            <p14:sldId id="336"/>
            <p14:sldId id="358"/>
          </p14:sldIdLst>
        </p14:section>
        <p14:section name="Windows on Windows" id="{D5F7E770-A59A-4D3E-885C-098426A7C44A}">
          <p14:sldIdLst>
            <p14:sldId id="332"/>
            <p14:sldId id="333"/>
            <p14:sldId id="337"/>
            <p14:sldId id="338"/>
            <p14:sldId id="354"/>
            <p14:sldId id="357"/>
            <p14:sldId id="350"/>
          </p14:sldIdLst>
        </p14:section>
        <p14:section name="Docker on Azure" id="{DBE68348-546D-4F8F-B4F9-FF618E6AA11D}">
          <p14:sldIdLst>
            <p14:sldId id="339"/>
            <p14:sldId id="340"/>
            <p14:sldId id="341"/>
            <p14:sldId id="342"/>
          </p14:sldIdLst>
        </p14:section>
        <p14:section name="Developer Tools" id="{8D3E26B5-4DF3-4CD5-BC29-40777AC2A022}">
          <p14:sldIdLst>
            <p14:sldId id="347"/>
            <p14:sldId id="348"/>
            <p14:sldId id="349"/>
          </p14:sldIdLst>
        </p14:section>
        <p14:section name="Closing" id="{4761B1E4-8EE2-40CB-A150-1A6C59B51778}">
          <p14:sldIdLst>
            <p14:sldId id="343"/>
            <p14:sldId id="34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0435" autoAdjust="0"/>
  </p:normalViewPr>
  <p:slideViewPr>
    <p:cSldViewPr snapToGrid="0" snapToObjects="1">
      <p:cViewPr varScale="1">
        <p:scale>
          <a:sx n="110" d="100"/>
          <a:sy n="110" d="100"/>
        </p:scale>
        <p:origin x="574" y="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ta.docker.com/docs/windows/getting-starte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rstropek/DockerVS2015Intro/blob/master/dockerDemos/07-win-container-nano-server/Dockerfile"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virtualization/windowscontainers/manage-docker/manage-windows-dockerfile" TargetMode="External"/><Relationship Id="rId2" Type="http://schemas.openxmlformats.org/officeDocument/2006/relationships/hyperlink" Target="https://docs.microsoft.com/en-us/virtualization/windowscontainers/manage-docker/configure-docker-daemon" TargetMode="External"/><Relationship Id="rId1" Type="http://schemas.openxmlformats.org/officeDocument/2006/relationships/slideLayout" Target="../slideLayouts/slideLayout3.xml"/><Relationship Id="rId5" Type="http://schemas.openxmlformats.org/officeDocument/2006/relationships/hyperlink" Target="https://github.com/Microsoft/Docker-PowerShell" TargetMode="External"/><Relationship Id="rId4" Type="http://schemas.openxmlformats.org/officeDocument/2006/relationships/hyperlink" Target="https://docs.microsoft.com/en-us/virtualization/windowscontainers/manage-containers/container-network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rketplace.visualstudio.com/items?itemName=MicrosoftCloudExplorer.VisualStudioToolsforDocker-Preview" TargetMode="External"/><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rketplace.visualstudio.com/search?term=docker&amp;target=vsts&amp;category=Build%20and%20release&amp;sortBy=Relevance"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cker/docker/blob/master/contrib/completion/bash/docker"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docker-for-windows/" TargetMode="External"/><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 Id="rId6" Type="http://schemas.openxmlformats.org/officeDocument/2006/relationships/hyperlink" Target="https://docs.microsoft.com/en-us/virtualization/windowscontainers/quick-start/quick-start-windows-10" TargetMode="External"/><Relationship Id="rId5" Type="http://schemas.openxmlformats.org/officeDocument/2006/relationships/hyperlink" Target="https://docs.microsoft.com/en-us/virtualization/windowscontainers/manage-containers/hyperv-container" TargetMode="External"/><Relationship Id="rId4" Type="http://schemas.openxmlformats.org/officeDocument/2006/relationships/hyperlink" Target="https://docs.microsoft.com/en-us/virtualization/windowscontainers/about/index"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Azure/azure-quickstart-templates/tree/master/docker-simple-on-ubuntu" TargetMode="External"/><Relationship Id="rId13" Type="http://schemas.openxmlformats.org/officeDocument/2006/relationships/hyperlink" Target="https://blogs.msdn.microsoft.com/webdev/2016/11/16/new-docker-tools-for-visual-studio/" TargetMode="External"/><Relationship Id="rId3" Type="http://schemas.openxmlformats.org/officeDocument/2006/relationships/hyperlink" Target="https://hub.docker.com/r/microsoft/azure-cli/" TargetMode="External"/><Relationship Id="rId7" Type="http://schemas.openxmlformats.org/officeDocument/2006/relationships/hyperlink" Target="https://hub.docker.com/r/microsoft/mssql-server-linux/" TargetMode="External"/><Relationship Id="rId12" Type="http://schemas.openxmlformats.org/officeDocument/2006/relationships/hyperlink" Target="https://visualstudiogallery.msdn.microsoft.com/0f5b2caa-ea00-41c8-b8a2-058c7da0b3e4" TargetMode="External"/><Relationship Id="rId2" Type="http://schemas.openxmlformats.org/officeDocument/2006/relationships/hyperlink" Target="https://hub.docker.com/search/?isAutomated=0&amp;isOfficial=0&amp;page=1&amp;pullCount=0&amp;q=microsoft&amp;starCount=0" TargetMode="External"/><Relationship Id="rId1" Type="http://schemas.openxmlformats.org/officeDocument/2006/relationships/slideLayout" Target="../slideLayouts/slideLayout3.xml"/><Relationship Id="rId6" Type="http://schemas.openxmlformats.org/officeDocument/2006/relationships/hyperlink" Target="https://hub.docker.com/r/microsoft/iis/" TargetMode="External"/><Relationship Id="rId11" Type="http://schemas.openxmlformats.org/officeDocument/2006/relationships/hyperlink" Target="https://azure.microsoft.com/en-us/services/container-service/" TargetMode="External"/><Relationship Id="rId5" Type="http://schemas.openxmlformats.org/officeDocument/2006/relationships/hyperlink" Target="https://hub.docker.com/r/microsoft/powershell/" TargetMode="External"/><Relationship Id="rId10" Type="http://schemas.openxmlformats.org/officeDocument/2006/relationships/hyperlink" Target="https://docs.docker.com/machine/drivers/azure/" TargetMode="External"/><Relationship Id="rId4" Type="http://schemas.openxmlformats.org/officeDocument/2006/relationships/hyperlink" Target="https://hub.docker.com/r/microsoft/dotnet/" TargetMode="External"/><Relationship Id="rId9" Type="http://schemas.openxmlformats.org/officeDocument/2006/relationships/hyperlink" Target="https://docs.docker.com/machine/overview/" TargetMode="External"/><Relationship Id="rId14" Type="http://schemas.openxmlformats.org/officeDocument/2006/relationships/hyperlink" Target="https://github.com/Microsoft/VSTS-Docker-Pre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Container</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in the Microsoft Universe</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SQL Server</a:t>
            </a:r>
          </a:p>
        </p:txBody>
      </p:sp>
      <p:sp>
        <p:nvSpPr>
          <p:cNvPr id="7" name="Content Placeholder 6"/>
          <p:cNvSpPr>
            <a:spLocks noGrp="1"/>
          </p:cNvSpPr>
          <p:nvPr>
            <p:ph sz="quarter" idx="22"/>
          </p:nvPr>
        </p:nvSpPr>
        <p:spPr/>
        <p:txBody>
          <a:bodyPr/>
          <a:lstStyle/>
          <a:p>
            <a:r>
              <a:rPr lang="de-AT" dirty="0"/>
              <a:t># Linux </a:t>
            </a:r>
          </a:p>
          <a:p>
            <a:r>
              <a:rPr lang="de-AT" dirty="0" err="1"/>
              <a:t>docker</a:t>
            </a:r>
            <a:r>
              <a:rPr lang="de-AT" dirty="0"/>
              <a:t> </a:t>
            </a:r>
            <a:r>
              <a:rPr lang="de-AT" dirty="0" err="1"/>
              <a:t>run</a:t>
            </a:r>
            <a:r>
              <a:rPr lang="de-AT" dirty="0"/>
              <a:t> -e ACCEPT_EULA=Y -e SA_PASSWORD=P@ssw0rd!123 -m 4096MB -p 1433:1433 -d </a:t>
            </a:r>
            <a:r>
              <a:rPr lang="de-AT" dirty="0" err="1"/>
              <a:t>microsoft</a:t>
            </a:r>
            <a:r>
              <a:rPr lang="de-AT" dirty="0"/>
              <a:t>/</a:t>
            </a:r>
            <a:r>
              <a:rPr lang="de-AT" dirty="0" err="1"/>
              <a:t>mssql</a:t>
            </a:r>
            <a:r>
              <a:rPr lang="de-AT" dirty="0"/>
              <a:t>-server-linux</a:t>
            </a:r>
          </a:p>
          <a:p>
            <a:endParaRPr lang="de-AT" dirty="0"/>
          </a:p>
          <a:p>
            <a:r>
              <a:rPr lang="de-AT" dirty="0"/>
              <a:t># Windows</a:t>
            </a:r>
          </a:p>
          <a:p>
            <a:r>
              <a:rPr lang="de-AT" dirty="0" err="1"/>
              <a:t>docker</a:t>
            </a:r>
            <a:r>
              <a:rPr lang="de-AT" dirty="0"/>
              <a:t> </a:t>
            </a:r>
            <a:r>
              <a:rPr lang="de-AT" dirty="0" err="1"/>
              <a:t>run</a:t>
            </a:r>
            <a:r>
              <a:rPr lang="de-AT" dirty="0"/>
              <a:t> -d -p 1433:1433 -e </a:t>
            </a:r>
            <a:r>
              <a:rPr lang="de-AT" dirty="0" err="1"/>
              <a:t>sa_password</a:t>
            </a:r>
            <a:r>
              <a:rPr lang="de-AT" dirty="0"/>
              <a:t>=P@ssw0rd!123 -e ACCEPT_EULA=Y </a:t>
            </a:r>
            <a:r>
              <a:rPr lang="de-AT" dirty="0" err="1"/>
              <a:t>microsoft</a:t>
            </a:r>
            <a:r>
              <a:rPr lang="de-AT" dirty="0"/>
              <a:t>/</a:t>
            </a:r>
            <a:r>
              <a:rPr lang="de-AT" dirty="0" err="1"/>
              <a:t>mssql</a:t>
            </a:r>
            <a:r>
              <a:rPr lang="de-AT" dirty="0"/>
              <a:t>-server-windows-</a:t>
            </a:r>
            <a:r>
              <a:rPr lang="de-AT" dirty="0" err="1"/>
              <a:t>developer</a:t>
            </a:r>
            <a:endParaRPr lang="de-AT"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55569529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docs</a:t>
            </a:r>
            <a:endParaRPr lang="en-US" dirty="0"/>
          </a:p>
          <a:p>
            <a:r>
              <a:rPr lang="en-US" dirty="0"/>
              <a:t>Version Compatibility</a:t>
            </a:r>
          </a:p>
          <a:p>
            <a:pPr lvl="1"/>
            <a:r>
              <a:rPr lang="en-US" dirty="0"/>
              <a:t>Server Containers: Must match</a:t>
            </a:r>
          </a:p>
          <a:p>
            <a:pPr lvl="1"/>
            <a:r>
              <a:rPr lang="en-US" dirty="0"/>
              <a:t>Hyper-V Containers: Need not match</a:t>
            </a:r>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t>Isoluation</a:t>
            </a:r>
          </a:p>
        </p:txBody>
      </p:sp>
      <p:sp>
        <p:nvSpPr>
          <p:cNvPr id="7" name="Text Placeholder 6"/>
          <p:cNvSpPr>
            <a:spLocks noGrp="1"/>
          </p:cNvSpPr>
          <p:nvPr>
            <p:ph type="body" sz="quarter" idx="24"/>
          </p:nvPr>
        </p:nvSpPr>
        <p:spPr/>
        <p:txBody>
          <a:bodyPr/>
          <a:lstStyle/>
          <a:p>
            <a:endParaRPr lang="en-US"/>
          </a:p>
        </p:txBody>
      </p:sp>
      <p:sp>
        <p:nvSpPr>
          <p:cNvPr id="8" name="Text Placeholder 7"/>
          <p:cNvSpPr>
            <a:spLocks noGrp="1"/>
          </p:cNvSpPr>
          <p:nvPr>
            <p:ph type="body" sz="quarter" idx="25"/>
          </p:nvPr>
        </p:nvSpPr>
        <p:spPr/>
        <p:txBody>
          <a:bodyPr/>
          <a:lstStyle/>
          <a:p>
            <a:r>
              <a:rPr lang="en-US"/>
              <a:t>Windows Hyper-V Containers</a:t>
            </a:r>
          </a:p>
        </p:txBody>
      </p:sp>
      <p:sp>
        <p:nvSpPr>
          <p:cNvPr id="9" name="Text Placeholder 8"/>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79288440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Isoluation</a:t>
            </a:r>
            <a:endParaRPr lang="en-US" dirty="0"/>
          </a:p>
        </p:txBody>
      </p:sp>
      <p:sp>
        <p:nvSpPr>
          <p:cNvPr id="7" name="Content Placeholder 6"/>
          <p:cNvSpPr>
            <a:spLocks noGrp="1"/>
          </p:cNvSpPr>
          <p:nvPr>
            <p:ph sz="quarter" idx="22"/>
          </p:nvPr>
        </p:nvSpPr>
        <p:spPr/>
        <p:txBody>
          <a:bodyPr/>
          <a:lstStyle/>
          <a:p>
            <a:r>
              <a:rPr lang="en-US" noProof="1"/>
              <a:t># Run Hyper-V container</a:t>
            </a:r>
          </a:p>
          <a:p>
            <a:r>
              <a:rPr lang="en-US" noProof="1"/>
              <a:t>docker run -it --rm --isolation=hyperv microsoft/nanoserver </a:t>
            </a:r>
          </a:p>
          <a:p>
            <a:r>
              <a:rPr lang="en-US" noProof="1"/>
              <a:t>	cmd /c ping localhost –t</a:t>
            </a:r>
          </a:p>
          <a:p>
            <a:endParaRPr lang="en-US" noProof="1"/>
          </a:p>
          <a:p>
            <a:r>
              <a:rPr lang="en-US" noProof="1"/>
              <a:t># Show vmwp.exe process on host -&gt; virtual machine</a:t>
            </a:r>
          </a:p>
          <a:p>
            <a:endParaRPr lang="en-US" noProof="1"/>
          </a:p>
          <a:p>
            <a:endParaRPr lang="en-US" noProof="1"/>
          </a:p>
          <a:p>
            <a:r>
              <a:rPr lang="en-US" noProof="1"/>
              <a:t># Run Windows Server container</a:t>
            </a:r>
          </a:p>
          <a:p>
            <a:r>
              <a:rPr lang="en-US" noProof="1"/>
              <a:t>docker run -it --rm --isolation=hyperv microsoft/nanoserver </a:t>
            </a:r>
          </a:p>
          <a:p>
            <a:r>
              <a:rPr lang="en-US" noProof="1"/>
              <a:t>	cmd /c ping localhost –t</a:t>
            </a:r>
          </a:p>
          <a:p>
            <a:endParaRPr lang="en-US" noProof="1"/>
          </a:p>
          <a:p>
            <a:r>
              <a:rPr lang="en-US" noProof="1"/>
              <a:t># Show ping process on host -&gt; kernel reuse</a:t>
            </a:r>
          </a:p>
        </p:txBody>
      </p:sp>
      <p:sp>
        <p:nvSpPr>
          <p:cNvPr id="8" name="Text Placeholder 7"/>
          <p:cNvSpPr>
            <a:spLocks noGrp="1"/>
          </p:cNvSpPr>
          <p:nvPr>
            <p:ph type="body" sz="quarter" idx="23"/>
          </p:nvPr>
        </p:nvSpPr>
        <p:spPr/>
        <p:txBody>
          <a:bodyPr/>
          <a:lstStyle/>
          <a:p>
            <a:r>
              <a:rPr lang="en-US"/>
              <a:t>Windows Hyper-V Containers</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8693147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a:t>
            </a:r>
            <a:r>
              <a:rPr lang="en-US" dirty="0">
                <a:hlinkClick r:id="rId2"/>
              </a:rPr>
              <a:t>Docker for Windows</a:t>
            </a:r>
            <a:endParaRPr lang="en-US" dirty="0"/>
          </a:p>
          <a:p>
            <a:pPr lvl="1"/>
            <a:r>
              <a:rPr lang="en-US" dirty="0"/>
              <a:t>Uses Hyper-V to run Linux with Docker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stretch>
            <a:fillRect/>
          </a:stretch>
        </p:blipFill>
        <p:spPr>
          <a:xfrm>
            <a:off x="876300" y="1817264"/>
            <a:ext cx="4658375" cy="1552792"/>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Run interactive ubuntu container</a:t>
            </a:r>
          </a:p>
          <a:p>
            <a:r>
              <a:rPr lang="en-US" noProof="1"/>
              <a:t>docker run -it --rm ubuntu /bin/bash</a:t>
            </a:r>
          </a:p>
          <a:p>
            <a:endParaRPr lang="en-US" noProof="1"/>
          </a:p>
          <a:p>
            <a:r>
              <a:rPr lang="en-US" i="1" noProof="1"/>
              <a:t># Run postgres with </a:t>
            </a:r>
            <a:r>
              <a:rPr lang="en-US" b="1" i="1" noProof="1"/>
              <a:t>volume mapping</a:t>
            </a:r>
          </a:p>
          <a:p>
            <a:r>
              <a:rPr lang="en-US" noProof="1"/>
              <a:t>docker run –d --name postgres -v c:\temp\data:/dbdata -e POSTGRES_PASSWORD=P@ssw0rd! -e PGDATA=/dbdata postgres</a:t>
            </a:r>
          </a:p>
          <a:p>
            <a:r>
              <a:rPr lang="en-US" i="1" noProof="1"/>
              <a:t># Show content of mapped volume on Windows</a:t>
            </a:r>
          </a:p>
          <a:p>
            <a:endParaRPr lang="en-US" noProof="1"/>
          </a:p>
          <a:p>
            <a:r>
              <a:rPr lang="en-US" i="1" noProof="1"/>
              <a:t># Run mongo with </a:t>
            </a:r>
            <a:r>
              <a:rPr lang="en-US" b="1" i="1" noProof="1"/>
              <a:t>port mapping</a:t>
            </a:r>
          </a:p>
          <a:p>
            <a:r>
              <a:rPr lang="en-US" noProof="1"/>
              <a:t>docker run -d --name mongo -p 27017:27017 mongo</a:t>
            </a:r>
          </a:p>
          <a:p>
            <a:r>
              <a:rPr lang="en-US" i="1" noProof="1"/>
              <a:t># Use mongo client under Windows to access mongo in container</a:t>
            </a:r>
          </a:p>
          <a:p>
            <a:endParaRPr lang="en-US" noProof="1"/>
          </a:p>
          <a:p>
            <a:r>
              <a:rPr lang="en-US" noProof="1"/>
              <a:t># Run .NET Core on Linux</a:t>
            </a:r>
          </a:p>
          <a:p>
            <a:r>
              <a:rPr lang="en-US" noProof="1"/>
              <a:t>docker run -it --rm microsoft/dotnet /bin/bash</a:t>
            </a:r>
          </a:p>
          <a:p>
            <a:r>
              <a:rPr lang="en-US" noProof="1"/>
              <a:t>mkdir /demo</a:t>
            </a:r>
          </a:p>
          <a:p>
            <a:r>
              <a:rPr lang="en-US" noProof="1"/>
              <a:t>cd /demo</a:t>
            </a:r>
          </a:p>
          <a:p>
            <a:r>
              <a:rPr lang="en-US" noProof="1"/>
              <a:t>dotnet new console --framework netcoreapp1.1</a:t>
            </a:r>
          </a:p>
          <a:p>
            <a:r>
              <a:rPr lang="en-US" noProof="1"/>
              <a:t>ls –la</a:t>
            </a:r>
          </a:p>
          <a:p>
            <a:r>
              <a:rPr lang="en-US" noProof="1"/>
              <a:t>dotnet restore</a:t>
            </a:r>
          </a:p>
          <a:p>
            <a:r>
              <a:rPr lang="en-US" noProof="1"/>
              <a:t>dotnet run</a:t>
            </a:r>
          </a:p>
          <a:p>
            <a:endParaRPr lang="en-US" noProof="1"/>
          </a:p>
          <a:p>
            <a:r>
              <a:rPr lang="en-US" noProof="1"/>
              <a:t># Option: Show .NET Core with VSCode and </a:t>
            </a:r>
          </a:p>
          <a:p>
            <a:r>
              <a:rPr lang="en-US" noProof="1"/>
              <a:t>#         Volume mapping</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Docker for Windows installed and configured</a:t>
            </a:r>
          </a:p>
          <a:p>
            <a:pPr lvl="1"/>
            <a:r>
              <a:rPr lang="en-US" dirty="0"/>
              <a:t>Don‘t forget to share drive in Docker for Windows settings!</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Demo</a:t>
            </a:r>
          </a:p>
        </p:txBody>
      </p:sp>
      <p:sp>
        <p:nvSpPr>
          <p:cNvPr id="3" name="Content Placeholder 2"/>
          <p:cNvSpPr>
            <a:spLocks noGrp="1"/>
          </p:cNvSpPr>
          <p:nvPr>
            <p:ph sz="quarter" idx="22"/>
          </p:nvPr>
        </p:nvSpPr>
        <p:spPr/>
        <p:txBody>
          <a:bodyPr/>
          <a:lstStyle/>
          <a:p>
            <a:r>
              <a:rPr lang="de-AT" dirty="0"/>
              <a:t># </a:t>
            </a:r>
            <a:r>
              <a:rPr lang="de-AT" dirty="0" err="1"/>
              <a:t>nginx.conf</a:t>
            </a:r>
            <a:endParaRPr lang="de-AT" dirty="0"/>
          </a:p>
          <a:p>
            <a:r>
              <a:rPr lang="de-AT" dirty="0" err="1"/>
              <a:t>events</a:t>
            </a:r>
            <a:r>
              <a:rPr lang="de-AT" dirty="0"/>
              <a:t> {</a:t>
            </a:r>
          </a:p>
          <a:p>
            <a:r>
              <a:rPr lang="de-AT" dirty="0"/>
              <a:t>	</a:t>
            </a:r>
            <a:r>
              <a:rPr lang="de-AT" dirty="0" err="1"/>
              <a:t>worker_connections</a:t>
            </a:r>
            <a:r>
              <a:rPr lang="de-AT" dirty="0"/>
              <a:t> 4096; ## Default: 1024</a:t>
            </a:r>
          </a:p>
          <a:p>
            <a:r>
              <a:rPr lang="de-AT" dirty="0"/>
              <a:t>}</a:t>
            </a:r>
          </a:p>
          <a:p>
            <a:br>
              <a:rPr lang="de-AT" dirty="0"/>
            </a:br>
            <a:r>
              <a:rPr lang="de-AT" dirty="0"/>
              <a:t>http {</a:t>
            </a:r>
          </a:p>
          <a:p>
            <a:r>
              <a:rPr lang="de-AT" dirty="0"/>
              <a:t>	</a:t>
            </a:r>
            <a:r>
              <a:rPr lang="de-AT" dirty="0" err="1"/>
              <a:t>server</a:t>
            </a:r>
            <a:r>
              <a:rPr lang="de-AT" dirty="0"/>
              <a:t> {</a:t>
            </a:r>
          </a:p>
          <a:p>
            <a:r>
              <a:rPr lang="de-AT" dirty="0"/>
              <a:t>		listen 80;</a:t>
            </a:r>
          </a:p>
          <a:p>
            <a:r>
              <a:rPr lang="de-AT" dirty="0"/>
              <a:t>		</a:t>
            </a:r>
            <a:r>
              <a:rPr lang="de-AT" dirty="0" err="1"/>
              <a:t>location</a:t>
            </a:r>
            <a:r>
              <a:rPr lang="de-AT" dirty="0"/>
              <a:t> /global-azure-bootcamp-2017/ {</a:t>
            </a:r>
          </a:p>
          <a:p>
            <a:r>
              <a:rPr lang="de-AT" dirty="0"/>
              <a:t>			</a:t>
            </a:r>
            <a:r>
              <a:rPr lang="de-AT" dirty="0" err="1"/>
              <a:t>root</a:t>
            </a:r>
            <a:r>
              <a:rPr lang="de-AT" dirty="0"/>
              <a:t> /</a:t>
            </a:r>
            <a:r>
              <a:rPr lang="de-AT" dirty="0" err="1"/>
              <a:t>usr</a:t>
            </a:r>
            <a:r>
              <a:rPr lang="de-AT" dirty="0"/>
              <a:t>/</a:t>
            </a:r>
            <a:r>
              <a:rPr lang="de-AT" dirty="0" err="1"/>
              <a:t>share</a:t>
            </a:r>
            <a:r>
              <a:rPr lang="de-AT" dirty="0"/>
              <a:t>/web;</a:t>
            </a:r>
          </a:p>
          <a:p>
            <a:r>
              <a:rPr lang="de-AT" dirty="0"/>
              <a:t>		}</a:t>
            </a:r>
          </a:p>
          <a:p>
            <a:r>
              <a:rPr lang="de-AT" dirty="0"/>
              <a:t>		</a:t>
            </a:r>
            <a:r>
              <a:rPr lang="de-AT" dirty="0" err="1"/>
              <a:t>location</a:t>
            </a:r>
            <a:r>
              <a:rPr lang="de-AT" dirty="0"/>
              <a:t> / {</a:t>
            </a:r>
          </a:p>
          <a:p>
            <a:r>
              <a:rPr lang="de-AT" dirty="0"/>
              <a:t>			</a:t>
            </a:r>
            <a:r>
              <a:rPr lang="de-AT" dirty="0" err="1"/>
              <a:t>return</a:t>
            </a:r>
            <a:r>
              <a:rPr lang="de-AT" dirty="0"/>
              <a:t> 301 /global-azure-bootcamp-2017/;</a:t>
            </a:r>
          </a:p>
          <a:p>
            <a:r>
              <a:rPr lang="de-AT" dirty="0"/>
              <a:t>		}</a:t>
            </a:r>
          </a:p>
          <a:p>
            <a:r>
              <a:rPr lang="de-AT" dirty="0"/>
              <a:t>	}</a:t>
            </a:r>
          </a:p>
          <a:p>
            <a:r>
              <a:rPr lang="de-AT" dirty="0"/>
              <a:t>}</a:t>
            </a:r>
          </a:p>
          <a:p>
            <a:endParaRPr lang="de-AT" dirty="0"/>
          </a:p>
          <a:p>
            <a:r>
              <a:rPr lang="de-AT" dirty="0"/>
              <a:t># </a:t>
            </a:r>
            <a:r>
              <a:rPr lang="de-AT" dirty="0" err="1"/>
              <a:t>Dockerfile</a:t>
            </a:r>
            <a:endParaRPr lang="de-AT" dirty="0"/>
          </a:p>
          <a:p>
            <a:r>
              <a:rPr lang="de-AT" dirty="0"/>
              <a:t>FROM </a:t>
            </a:r>
            <a:r>
              <a:rPr lang="de-AT" dirty="0" err="1"/>
              <a:t>nginx:alpine</a:t>
            </a:r>
            <a:endParaRPr lang="de-AT" dirty="0"/>
          </a:p>
          <a:p>
            <a:r>
              <a:rPr lang="de-AT" dirty="0"/>
              <a:t>COPY . /</a:t>
            </a:r>
            <a:r>
              <a:rPr lang="de-AT" dirty="0" err="1"/>
              <a:t>usr</a:t>
            </a:r>
            <a:r>
              <a:rPr lang="de-AT" dirty="0"/>
              <a:t>/</a:t>
            </a:r>
            <a:r>
              <a:rPr lang="de-AT" dirty="0" err="1"/>
              <a:t>share</a:t>
            </a:r>
            <a:r>
              <a:rPr lang="de-AT" dirty="0"/>
              <a:t>/web/global-azure-bootcamp-2017</a:t>
            </a:r>
          </a:p>
          <a:p>
            <a:r>
              <a:rPr lang="de-AT" dirty="0"/>
              <a:t>COPY </a:t>
            </a:r>
            <a:r>
              <a:rPr lang="de-AT" dirty="0" err="1"/>
              <a:t>nginx.conf</a:t>
            </a:r>
            <a:r>
              <a:rPr lang="de-AT" dirty="0"/>
              <a:t> /</a:t>
            </a:r>
            <a:r>
              <a:rPr lang="de-AT" dirty="0" err="1"/>
              <a:t>etc</a:t>
            </a:r>
            <a:r>
              <a:rPr lang="de-AT" dirty="0"/>
              <a:t>/</a:t>
            </a:r>
            <a:r>
              <a:rPr lang="de-AT" dirty="0" err="1"/>
              <a:t>nginx</a:t>
            </a:r>
            <a:r>
              <a:rPr lang="de-AT" dirty="0"/>
              <a:t>/</a:t>
            </a:r>
            <a:r>
              <a:rPr lang="de-AT" dirty="0" err="1"/>
              <a:t>nginx.conf</a:t>
            </a:r>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a:t>Jekyll</a:t>
            </a:r>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613314620"/>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t>OS Support</a:t>
            </a:r>
          </a:p>
          <a:p>
            <a:pPr lvl="1"/>
            <a:r>
              <a:rPr lang="en-US" dirty="0"/>
              <a:t>Windows Server 2016</a:t>
            </a:r>
          </a:p>
          <a:p>
            <a:pPr lvl="1"/>
            <a:r>
              <a:rPr lang="en-US" dirty="0"/>
              <a:t>Windows 10 (Hyper-V Container)</a:t>
            </a:r>
          </a:p>
          <a:p>
            <a:pPr lvl="1"/>
            <a:r>
              <a:rPr lang="en-US" dirty="0"/>
              <a:t>Nice integration with Docker for Windows on Windows 10</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a:p>
            <a:pPr lvl="1"/>
            <a:r>
              <a:rPr lang="en-US" sz="1400" noProof="1">
                <a:latin typeface="Lucida Console" panose="020B0609040504020204" pitchFamily="49" charset="0"/>
              </a:rPr>
              <a:t>docker run -it --rm </a:t>
            </a:r>
            <a:r>
              <a:rPr lang="en-US" sz="1400" noProof="1">
                <a:solidFill>
                  <a:srgbClr val="FF0000"/>
                </a:solidFill>
                <a:latin typeface="Lucida Console" panose="020B0609040504020204" pitchFamily="49" charset="0"/>
              </a:rPr>
              <a:t>--isolation=hyperv</a:t>
            </a:r>
            <a:r>
              <a:rPr lang="en-US" sz="1400" noProof="1">
                <a:latin typeface="Lucida Console" panose="020B0609040504020204" pitchFamily="49" charset="0"/>
              </a:rPr>
              <a:t> microsoft/nanoserver</a:t>
            </a:r>
          </a:p>
        </p:txBody>
      </p:sp>
      <p:sp>
        <p:nvSpPr>
          <p:cNvPr id="6" name="Text Placeholder 5"/>
          <p:cNvSpPr>
            <a:spLocks noGrp="1"/>
          </p:cNvSpPr>
          <p:nvPr>
            <p:ph type="body" sz="quarter" idx="23"/>
          </p:nvPr>
        </p:nvSpPr>
        <p:spPr/>
        <p:txBody>
          <a:bodyPr/>
          <a:lstStyle/>
          <a:p>
            <a:endParaRPr lang="en-US" dirty="0"/>
          </a:p>
        </p:txBody>
      </p:sp>
      <p:pic>
        <p:nvPicPr>
          <p:cNvPr id="1030" name="Picture 6" descr="C:\Users\R22F9~1.STR\AppData\Local\Temp\SNAGHTML4fed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193" y="781050"/>
            <a:ext cx="23812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243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Docker on Windows 10</a:t>
            </a:r>
          </a:p>
          <a:p>
            <a:pPr lvl="1"/>
            <a:r>
              <a:rPr lang="en-US" dirty="0"/>
              <a:t>Nano Server</a:t>
            </a:r>
          </a:p>
          <a:p>
            <a:r>
              <a:rPr lang="en-US" dirty="0"/>
              <a:t>Docker on Windows </a:t>
            </a:r>
            <a:br>
              <a:rPr lang="en-US" dirty="0"/>
            </a:br>
            <a:r>
              <a:rPr lang="en-US" dirty="0"/>
              <a:t>Server 2016</a:t>
            </a:r>
          </a:p>
          <a:p>
            <a:pPr lvl="1"/>
            <a:r>
              <a:rPr lang="en-US" dirty="0"/>
              <a:t>Full Server</a:t>
            </a:r>
          </a:p>
          <a:p>
            <a:pPr lvl="1"/>
            <a:r>
              <a:rPr lang="en-US" dirty="0"/>
              <a:t>Nano Server</a:t>
            </a:r>
          </a:p>
          <a:p>
            <a:pPr lvl="1"/>
            <a:r>
              <a:rPr lang="en-US" dirty="0"/>
              <a:t>Remote Docker (Linux and Windows) client</a:t>
            </a:r>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a:p>
            <a:pPr lvl="1"/>
            <a:r>
              <a:rPr lang="en-US" dirty="0"/>
              <a:t>Ready-made container (.NET)</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Ping Docker host on Windows Server</a:t>
            </a:r>
          </a:p>
          <a:p>
            <a:r>
              <a:rPr lang="en-US" noProof="1"/>
              <a:t>docker -H tcp://1.2.3.4:2375 info</a:t>
            </a:r>
          </a:p>
          <a:p>
            <a:r>
              <a:rPr lang="en-US" noProof="1"/>
              <a:t>set DOCKER_HOST=tcp://1.2.3.4:2375</a:t>
            </a:r>
          </a:p>
          <a:p>
            <a:r>
              <a:rPr lang="en-US" noProof="1"/>
              <a:t>docker info</a:t>
            </a:r>
          </a:p>
          <a:p>
            <a:r>
              <a:rPr lang="en-US" noProof="1"/>
              <a:t>docker ps -a</a:t>
            </a:r>
          </a:p>
          <a:p>
            <a:r>
              <a:rPr lang="en-US" noProof="1"/>
              <a:t>docker images</a:t>
            </a:r>
          </a:p>
          <a:p>
            <a:endParaRPr lang="en-US" noProof="1"/>
          </a:p>
          <a:p>
            <a:r>
              <a:rPr lang="en-US" i="1" noProof="1"/>
              <a:t># Run ’dir’ inside a short-lived Nano Server container</a:t>
            </a:r>
          </a:p>
          <a:p>
            <a:r>
              <a:rPr lang="en-US" noProof="1"/>
              <a:t>docker run --rm microsoft/nanoserver cmd /C dir</a:t>
            </a:r>
          </a:p>
          <a:p>
            <a:endParaRPr lang="en-US" noProof="1"/>
          </a:p>
          <a:p>
            <a:r>
              <a:rPr lang="en-US" i="1" noProof="1"/>
              <a:t># Run existing IIS image (source: Microsoft)</a:t>
            </a:r>
          </a:p>
          <a:p>
            <a:r>
              <a:rPr lang="en-US" noProof="1"/>
              <a:t>docker run -d -p 80:80 microsoft/iis</a:t>
            </a:r>
          </a:p>
          <a:p>
            <a:endParaRPr lang="en-US" noProof="1"/>
          </a:p>
          <a:p>
            <a:r>
              <a:rPr lang="en-US" i="1" noProof="1"/>
              <a:t># Volume mapping</a:t>
            </a:r>
          </a:p>
          <a:p>
            <a:r>
              <a:rPr lang="en-US" noProof="1"/>
              <a:t>echo Hello &gt; c:\temp\greeting.txt</a:t>
            </a:r>
          </a:p>
          <a:p>
            <a:r>
              <a:rPr lang="en-US" noProof="1"/>
              <a:t>docker run --rm -v c:\temp:c:\somedir microsoft/nanoserver cmd /C type \somedir\greeting.txt </a:t>
            </a:r>
          </a:p>
          <a:p>
            <a:endParaRPr lang="en-US"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Windows Server with </a:t>
            </a:r>
            <a:br>
              <a:rPr lang="en-US" dirty="0"/>
            </a:br>
            <a:r>
              <a:rPr lang="en-US" dirty="0"/>
              <a:t>Container support</a:t>
            </a:r>
          </a:p>
        </p:txBody>
      </p:sp>
      <p:sp>
        <p:nvSpPr>
          <p:cNvPr id="10" name="Text Placeholder 9"/>
          <p:cNvSpPr>
            <a:spLocks noGrp="1"/>
          </p:cNvSpPr>
          <p:nvPr>
            <p:ph type="body" sz="quarter" idx="25"/>
          </p:nvPr>
        </p:nvSpPr>
        <p:spPr/>
        <p:txBody>
          <a:bodyPr/>
          <a:lstStyle/>
          <a:p>
            <a:r>
              <a:rPr lang="de-AT" dirty="0"/>
              <a:t>See also sample </a:t>
            </a:r>
            <a:r>
              <a:rPr lang="de-AT" dirty="0" err="1"/>
              <a:t>Dockerfile</a:t>
            </a:r>
            <a:r>
              <a:rPr lang="de-AT" dirty="0"/>
              <a:t> </a:t>
            </a:r>
            <a:r>
              <a:rPr lang="de-AT" dirty="0">
                <a:hlinkClick r:id="rId2"/>
              </a:rPr>
              <a:t>https://github.com/rstropek/DockerVS2015Intro/blob/master/dockerDemos/07-win-container-nano-server/Dockerfile</a:t>
            </a:r>
            <a:endParaRPr lang="de-AT" dirty="0"/>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Dockerfile</a:t>
            </a:r>
            <a:endParaRPr lang="de-AT" dirty="0"/>
          </a:p>
        </p:txBody>
      </p:sp>
      <p:sp>
        <p:nvSpPr>
          <p:cNvPr id="3" name="Content Placeholder 2"/>
          <p:cNvSpPr>
            <a:spLocks noGrp="1"/>
          </p:cNvSpPr>
          <p:nvPr>
            <p:ph sz="quarter" idx="22"/>
          </p:nvPr>
        </p:nvSpPr>
        <p:spPr/>
        <p:txBody>
          <a:bodyPr/>
          <a:lstStyle/>
          <a:p>
            <a:r>
              <a:rPr lang="en-US" dirty="0"/>
              <a:t>FROM </a:t>
            </a:r>
            <a:r>
              <a:rPr lang="en-US" dirty="0" err="1"/>
              <a:t>microsoft</a:t>
            </a:r>
            <a:r>
              <a:rPr lang="en-US" dirty="0"/>
              <a:t>/</a:t>
            </a:r>
            <a:r>
              <a:rPr lang="en-US" dirty="0" err="1"/>
              <a:t>windowsservercore</a:t>
            </a:r>
            <a:endParaRPr lang="en-US" dirty="0"/>
          </a:p>
          <a:p>
            <a:r>
              <a:rPr lang="en-US" dirty="0"/>
              <a:t>MAINTAINER rainer@timecockpit.com</a:t>
            </a:r>
          </a:p>
          <a:p>
            <a:endParaRPr lang="en-US" dirty="0"/>
          </a:p>
          <a:p>
            <a:r>
              <a:rPr lang="en-US" dirty="0"/>
              <a:t>RUN dism.exe /online /enable-feature /all /</a:t>
            </a:r>
            <a:r>
              <a:rPr lang="en-US" dirty="0" err="1"/>
              <a:t>featurename:iis-webserver</a:t>
            </a:r>
            <a:r>
              <a:rPr lang="en-US" dirty="0"/>
              <a:t> /</a:t>
            </a:r>
            <a:r>
              <a:rPr lang="en-US" dirty="0" err="1"/>
              <a:t>NoRestart</a:t>
            </a:r>
            <a:endParaRPr lang="en-US" dirty="0"/>
          </a:p>
          <a:p>
            <a:endParaRPr lang="en-US" dirty="0"/>
          </a:p>
          <a:p>
            <a:r>
              <a:rPr lang="en-US" dirty="0"/>
              <a:t>RUN echo "Hello World - </a:t>
            </a:r>
            <a:r>
              <a:rPr lang="en-US" dirty="0" err="1"/>
              <a:t>Dockerfile</a:t>
            </a:r>
            <a:r>
              <a:rPr lang="en-US" dirty="0"/>
              <a:t>" &gt; c:\inetpub\wwwroot\index.html</a:t>
            </a:r>
          </a:p>
          <a:p>
            <a:endParaRPr lang="en-US" dirty="0"/>
          </a:p>
          <a:p>
            <a:r>
              <a:rPr lang="en-US" dirty="0"/>
              <a:t>CMD [ "ping", "-t", "127.0.0.1" ]</a:t>
            </a:r>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endParaRPr lang="de-AT"/>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3577150"/>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Dockerfile</a:t>
            </a:r>
            <a:endParaRPr lang="de-AT" dirty="0"/>
          </a:p>
        </p:txBody>
      </p:sp>
      <p:sp>
        <p:nvSpPr>
          <p:cNvPr id="3" name="Content Placehold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r>
              <a:rPr lang="en-US" dirty="0"/>
              <a:t>COPY . /</a:t>
            </a:r>
            <a:r>
              <a:rPr lang="en-US" dirty="0" err="1"/>
              <a:t>inetpub</a:t>
            </a:r>
            <a:r>
              <a:rPr lang="en-US" dirty="0"/>
              <a:t>/</a:t>
            </a:r>
            <a:r>
              <a:rPr lang="en-US" dirty="0" err="1"/>
              <a:t>wwwroot</a:t>
            </a:r>
            <a:endParaRPr lang="en-US" dirty="0"/>
          </a:p>
        </p:txBody>
      </p:sp>
      <p:sp>
        <p:nvSpPr>
          <p:cNvPr id="4" name="Text Placeholder 3"/>
          <p:cNvSpPr>
            <a:spLocks noGrp="1"/>
          </p:cNvSpPr>
          <p:nvPr>
            <p:ph type="body" sz="quarter" idx="23"/>
          </p:nvPr>
        </p:nvSpPr>
        <p:spPr/>
        <p:txBody>
          <a:bodyPr/>
          <a:lstStyle/>
          <a:p>
            <a:r>
              <a:rPr lang="de-AT" dirty="0"/>
              <a:t>ASP.NET 4.6</a:t>
            </a:r>
          </a:p>
        </p:txBody>
      </p:sp>
      <p:sp>
        <p:nvSpPr>
          <p:cNvPr id="5" name="Text Placeholder 4"/>
          <p:cNvSpPr>
            <a:spLocks noGrp="1"/>
          </p:cNvSpPr>
          <p:nvPr>
            <p:ph type="body" sz="quarter" idx="24"/>
          </p:nvPr>
        </p:nvSpPr>
        <p:spPr/>
        <p:txBody>
          <a:bodyPr/>
          <a:lstStyle/>
          <a:p>
            <a:endParaRPr lang="de-AT"/>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56518809"/>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on Windows</a:t>
            </a:r>
          </a:p>
        </p:txBody>
      </p:sp>
      <p:sp>
        <p:nvSpPr>
          <p:cNvPr id="3" name="Content Placeholder 2"/>
          <p:cNvSpPr>
            <a:spLocks noGrp="1"/>
          </p:cNvSpPr>
          <p:nvPr>
            <p:ph sz="quarter" idx="12"/>
          </p:nvPr>
        </p:nvSpPr>
        <p:spPr/>
        <p:txBody>
          <a:bodyPr/>
          <a:lstStyle/>
          <a:p>
            <a:r>
              <a:rPr lang="en-US" dirty="0"/>
              <a:t>Configuration via </a:t>
            </a:r>
            <a:r>
              <a:rPr lang="en-US" i="1" dirty="0" err="1"/>
              <a:t>daemon.json</a:t>
            </a:r>
            <a:endParaRPr lang="en-US" i="1" dirty="0"/>
          </a:p>
          <a:p>
            <a:pPr lvl="1"/>
            <a:r>
              <a:rPr lang="en-US" dirty="0"/>
              <a:t>Details see </a:t>
            </a:r>
            <a:r>
              <a:rPr lang="en-US" dirty="0">
                <a:hlinkClick r:id="rId2"/>
              </a:rPr>
              <a:t>Microsoft docs</a:t>
            </a:r>
            <a:endParaRPr lang="en-US" dirty="0"/>
          </a:p>
          <a:p>
            <a:pPr>
              <a:spcBef>
                <a:spcPts val="600"/>
              </a:spcBef>
            </a:pPr>
            <a:r>
              <a:rPr lang="en-US" dirty="0"/>
              <a:t>Support for </a:t>
            </a:r>
            <a:r>
              <a:rPr lang="en-US" dirty="0" err="1"/>
              <a:t>Dockerfiles</a:t>
            </a:r>
            <a:endParaRPr lang="en-US" dirty="0"/>
          </a:p>
          <a:p>
            <a:pPr lvl="1"/>
            <a:r>
              <a:rPr lang="en-US" dirty="0"/>
              <a:t>Windows shell</a:t>
            </a:r>
          </a:p>
          <a:p>
            <a:pPr lvl="1"/>
            <a:r>
              <a:rPr lang="en-US" dirty="0" err="1"/>
              <a:t>Powershell</a:t>
            </a:r>
            <a:r>
              <a:rPr lang="en-US" dirty="0"/>
              <a:t> support</a:t>
            </a:r>
          </a:p>
          <a:p>
            <a:pPr lvl="1"/>
            <a:r>
              <a:rPr lang="en-US" dirty="0"/>
              <a:t>Details see </a:t>
            </a:r>
            <a:r>
              <a:rPr lang="en-US" dirty="0">
                <a:hlinkClick r:id="rId3"/>
              </a:rPr>
              <a:t>Microsoft docs</a:t>
            </a:r>
            <a:endParaRPr lang="en-US" dirty="0"/>
          </a:p>
          <a:p>
            <a:pPr>
              <a:spcBef>
                <a:spcPts val="600"/>
              </a:spcBef>
            </a:pPr>
            <a:r>
              <a:rPr lang="en-US" dirty="0"/>
              <a:t>Swarm-support is coming</a:t>
            </a:r>
          </a:p>
          <a:p>
            <a:pPr lvl="1"/>
            <a:r>
              <a:rPr lang="en-US" dirty="0"/>
              <a:t>Available to Windows 10 insiders already</a:t>
            </a:r>
          </a:p>
          <a:p>
            <a:pPr lvl="1"/>
            <a:r>
              <a:rPr lang="en-US" dirty="0"/>
              <a:t>Details see </a:t>
            </a:r>
            <a:r>
              <a:rPr lang="en-US" dirty="0">
                <a:hlinkClick r:id="rId4"/>
              </a:rPr>
              <a:t>blog post</a:t>
            </a:r>
            <a:endParaRPr lang="en-US" dirty="0"/>
          </a:p>
          <a:p>
            <a:pPr>
              <a:spcBef>
                <a:spcPts val="600"/>
              </a:spcBef>
            </a:pPr>
            <a:r>
              <a:rPr lang="en-US" dirty="0">
                <a:hlinkClick r:id="rId5"/>
              </a:rPr>
              <a:t>PowerShell for Docker</a:t>
            </a:r>
            <a:endParaRPr lang="en-US" dirty="0"/>
          </a:p>
          <a:p>
            <a:pPr lvl="1"/>
            <a:r>
              <a:rPr lang="en-US" dirty="0"/>
              <a:t>Alternative to Docker CLI</a:t>
            </a:r>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28424072"/>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(ACS)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in Azure Portal</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Why?</a:t>
            </a:r>
          </a:p>
          <a:p>
            <a:pPr lvl="1"/>
            <a:r>
              <a:rPr lang="en-US" dirty="0"/>
              <a:t>Docker is great on Linux, why do we need it on Windows?</a:t>
            </a:r>
          </a:p>
          <a:p>
            <a:r>
              <a:rPr lang="en-US" dirty="0"/>
              <a:t>Options, options, options</a:t>
            </a:r>
          </a:p>
          <a:p>
            <a:pPr lvl="1"/>
            <a:r>
              <a:rPr lang="en-US" dirty="0"/>
              <a:t>When to use what?</a:t>
            </a:r>
          </a:p>
          <a:p>
            <a:r>
              <a:rPr lang="en-US" dirty="0"/>
              <a:t>Demos, demos, demos</a:t>
            </a:r>
          </a:p>
          <a:p>
            <a:pPr lvl="1"/>
            <a:r>
              <a:rPr lang="en-US" dirty="0"/>
              <a:t>See things in action</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3" name="Text Placeholder 2"/>
          <p:cNvSpPr>
            <a:spLocks noGrp="1"/>
          </p:cNvSpPr>
          <p:nvPr>
            <p:ph type="body" sz="quarter" idx="25"/>
          </p:nvPr>
        </p:nvSpPr>
        <p:spPr/>
        <p:txBody>
          <a:bodyPr/>
          <a:lstStyle/>
          <a:p>
            <a:r>
              <a:rPr lang="en-US" dirty="0"/>
              <a:t>Visual Studio support</a:t>
            </a:r>
          </a:p>
        </p:txBody>
      </p:sp>
    </p:spTree>
    <p:extLst>
      <p:ext uri="{BB962C8B-B14F-4D97-AF65-F5344CB8AC3E}">
        <p14:creationId xmlns:p14="http://schemas.microsoft.com/office/powerpoint/2010/main" val="6155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Visual Studio</a:t>
            </a:r>
          </a:p>
        </p:txBody>
      </p:sp>
      <p:pic>
        <p:nvPicPr>
          <p:cNvPr id="9" name="Content Placeholder 8"/>
          <p:cNvPicPr>
            <a:picLocks noGrp="1" noChangeAspect="1"/>
          </p:cNvPicPr>
          <p:nvPr>
            <p:ph sz="quarter" idx="22"/>
          </p:nvPr>
        </p:nvPicPr>
        <p:blipFill>
          <a:blip r:embed="rId2"/>
          <a:stretch>
            <a:fillRect/>
          </a:stretch>
        </p:blipFill>
        <p:spPr>
          <a:xfrm>
            <a:off x="357477" y="684246"/>
            <a:ext cx="5327650" cy="1750387"/>
          </a:xfrm>
          <a:prstGeom prst="rect">
            <a:avLst/>
          </a:prstGeom>
        </p:spPr>
      </p:pic>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3"/>
              </a:rPr>
              <a:t>Docker Tools </a:t>
            </a:r>
            <a:r>
              <a:rPr lang="de-AT" dirty="0" err="1">
                <a:hlinkClick r:id="rId3"/>
              </a:rPr>
              <a:t>for</a:t>
            </a:r>
            <a:r>
              <a:rPr lang="de-AT" dirty="0">
                <a:hlinkClick r:id="rId3"/>
              </a:rPr>
              <a:t> </a:t>
            </a:r>
            <a:br>
              <a:rPr lang="de-AT" dirty="0">
                <a:hlinkClick r:id="rId3"/>
              </a:rPr>
            </a:br>
            <a:r>
              <a:rPr lang="de-AT" dirty="0">
                <a:hlinkClick r:id="rId3"/>
              </a:rPr>
              <a:t>Visual Studio</a:t>
            </a:r>
            <a:endParaRPr lang="de-AT" dirty="0"/>
          </a:p>
          <a:p>
            <a:r>
              <a:rPr lang="de-AT" dirty="0"/>
              <a:t>Docker </a:t>
            </a:r>
            <a:r>
              <a:rPr lang="de-AT" dirty="0" err="1"/>
              <a:t>support</a:t>
            </a:r>
            <a:r>
              <a:rPr lang="de-AT" dirty="0"/>
              <a:t> </a:t>
            </a:r>
            <a:r>
              <a:rPr lang="de-AT" dirty="0" err="1"/>
              <a:t>for</a:t>
            </a:r>
            <a:r>
              <a:rPr lang="de-AT" dirty="0"/>
              <a:t> </a:t>
            </a:r>
            <a:br>
              <a:rPr lang="de-AT" dirty="0"/>
            </a:br>
            <a:r>
              <a:rPr lang="de-AT" dirty="0"/>
              <a:t>Visual Studio Code</a:t>
            </a:r>
          </a:p>
        </p:txBody>
      </p:sp>
      <p:sp>
        <p:nvSpPr>
          <p:cNvPr id="8" name="Text Placeholder 7"/>
          <p:cNvSpPr>
            <a:spLocks noGrp="1"/>
          </p:cNvSpPr>
          <p:nvPr>
            <p:ph type="body" sz="quarter" idx="25"/>
          </p:nvPr>
        </p:nvSpPr>
        <p:spPr/>
        <p:txBody>
          <a:bodyPr/>
          <a:lstStyle/>
          <a:p>
            <a:endParaRPr lang="de-AT"/>
          </a:p>
        </p:txBody>
      </p:sp>
      <p:sp>
        <p:nvSpPr>
          <p:cNvPr id="10" name="Rectangle 9"/>
          <p:cNvSpPr/>
          <p:nvPr/>
        </p:nvSpPr>
        <p:spPr>
          <a:xfrm>
            <a:off x="391391" y="1551709"/>
            <a:ext cx="1808017" cy="377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Picture 10"/>
          <p:cNvPicPr>
            <a:picLocks noChangeAspect="1"/>
          </p:cNvPicPr>
          <p:nvPr/>
        </p:nvPicPr>
        <p:blipFill>
          <a:blip r:embed="rId4"/>
          <a:stretch>
            <a:fillRect/>
          </a:stretch>
        </p:blipFill>
        <p:spPr>
          <a:xfrm>
            <a:off x="357477" y="2596024"/>
            <a:ext cx="6812973" cy="2323166"/>
          </a:xfrm>
          <a:prstGeom prst="rect">
            <a:avLst/>
          </a:prstGeom>
        </p:spPr>
      </p:pic>
      <p:sp>
        <p:nvSpPr>
          <p:cNvPr id="12" name="Rectangle 11"/>
          <p:cNvSpPr/>
          <p:nvPr/>
        </p:nvSpPr>
        <p:spPr>
          <a:xfrm>
            <a:off x="616527" y="3302095"/>
            <a:ext cx="2673928" cy="597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724829574"/>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TFS/VSTS</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2"/>
              </a:rPr>
              <a:t>Docker </a:t>
            </a:r>
            <a:r>
              <a:rPr lang="de-AT" dirty="0" err="1">
                <a:hlinkClick r:id="rId2"/>
              </a:rPr>
              <a:t>extensions</a:t>
            </a:r>
            <a:r>
              <a:rPr lang="de-AT" dirty="0">
                <a:hlinkClick r:id="rId2"/>
              </a:rPr>
              <a:t> </a:t>
            </a:r>
            <a:r>
              <a:rPr lang="de-AT" dirty="0" err="1">
                <a:hlinkClick r:id="rId2"/>
              </a:rPr>
              <a:t>for</a:t>
            </a:r>
            <a:r>
              <a:rPr lang="de-AT" dirty="0">
                <a:hlinkClick r:id="rId2"/>
              </a:rPr>
              <a:t> TFS/VSTS</a:t>
            </a:r>
            <a:endParaRPr lang="de-AT" dirty="0"/>
          </a:p>
        </p:txBody>
      </p:sp>
      <p:sp>
        <p:nvSpPr>
          <p:cNvPr id="8" name="Text Placeholder 7"/>
          <p:cNvSpPr>
            <a:spLocks noGrp="1"/>
          </p:cNvSpPr>
          <p:nvPr>
            <p:ph type="body" sz="quarter" idx="25"/>
          </p:nvPr>
        </p:nvSpPr>
        <p:spPr/>
        <p:txBody>
          <a:bodyPr/>
          <a:lstStyle/>
          <a:p>
            <a:endParaRPr lang="de-AT"/>
          </a:p>
        </p:txBody>
      </p:sp>
      <p:pic>
        <p:nvPicPr>
          <p:cNvPr id="3" name="Content Placeholder 2"/>
          <p:cNvPicPr>
            <a:picLocks noGrp="1" noChangeAspect="1"/>
          </p:cNvPicPr>
          <p:nvPr>
            <p:ph sz="quarter" idx="22"/>
          </p:nvPr>
        </p:nvPicPr>
        <p:blipFill>
          <a:blip r:embed="rId3"/>
          <a:stretch>
            <a:fillRect/>
          </a:stretch>
        </p:blipFill>
        <p:spPr>
          <a:xfrm>
            <a:off x="527782" y="684213"/>
            <a:ext cx="5208712" cy="4214812"/>
          </a:xfrm>
          <a:prstGeom prst="rect">
            <a:avLst/>
          </a:prstGeom>
        </p:spPr>
      </p:pic>
      <p:sp>
        <p:nvSpPr>
          <p:cNvPr id="13" name="Rectangle 12"/>
          <p:cNvSpPr/>
          <p:nvPr/>
        </p:nvSpPr>
        <p:spPr>
          <a:xfrm>
            <a:off x="422564" y="2473036"/>
            <a:ext cx="3564081" cy="2327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49036244"/>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a:sym typeface="Webdings" panose="05030102010509060703" pitchFamily="18" charset="2"/>
              </a:rPr>
              <a:t>Windows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a:sym typeface="Webdings" panose="05030102010509060703" pitchFamily="18" charset="2"/>
              </a:rPr>
              <a:t>Windows Server 2016 for Windows prod</a:t>
            </a:r>
            <a:endParaRPr lang="en-US" dirty="0">
              <a:sym typeface="Webdings" panose="05030102010509060703" pitchFamily="18" charset="2"/>
            </a:endParaRPr>
          </a:p>
          <a:p>
            <a:pPr lvl="1"/>
            <a:r>
              <a:rPr lang="en-US" dirty="0">
                <a:sym typeface="Webdings" panose="05030102010509060703" pitchFamily="18" charset="2"/>
              </a:rPr>
              <a:t>Azure Container Service for Linux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sz="quarter" idx="25"/>
          </p:nvPr>
        </p:nvSpPr>
        <p:spPr/>
        <p:txBody>
          <a:bodyPr/>
          <a:lstStyle/>
          <a:p>
            <a:r>
              <a:rPr lang="en-US" dirty="0"/>
              <a:t>Available Options and Tools</a:t>
            </a:r>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a:t>Docker Client</a:t>
            </a:r>
          </a:p>
        </p:txBody>
      </p:sp>
      <p:sp>
        <p:nvSpPr>
          <p:cNvPr id="3" name="Text Placeholder 2"/>
          <p:cNvSpPr>
            <a:spLocks noGrp="1"/>
          </p:cNvSpPr>
          <p:nvPr>
            <p:ph type="body" sz="quarter" idx="24"/>
          </p:nvPr>
        </p:nvSpPr>
        <p:spPr/>
        <p:txBody>
          <a:bodyPr/>
          <a:lstStyle/>
          <a:p>
            <a:r>
              <a:rPr lang="en-US" dirty="0"/>
              <a:t>Docker Client in </a:t>
            </a:r>
            <a:br>
              <a:rPr lang="en-US" dirty="0"/>
            </a:br>
            <a:r>
              <a:rPr lang="en-US" dirty="0"/>
              <a:t>Windows Shell</a:t>
            </a:r>
          </a:p>
          <a:p>
            <a:r>
              <a:rPr lang="en-US" dirty="0"/>
              <a:t>Ubuntu subsystem for Windows</a:t>
            </a:r>
          </a:p>
          <a:p>
            <a:pPr lvl="1"/>
            <a:r>
              <a:rPr lang="en-US" dirty="0"/>
              <a:t>Not Docker, not Hyper-V</a:t>
            </a:r>
          </a:p>
          <a:p>
            <a:pPr lvl="1"/>
            <a:r>
              <a:rPr lang="en-US" dirty="0"/>
              <a:t>Pico processes</a:t>
            </a:r>
          </a:p>
          <a:p>
            <a:r>
              <a:rPr lang="en-US" dirty="0"/>
              <a:t>Bash on Ubuntu on Windows</a:t>
            </a:r>
          </a:p>
          <a:p>
            <a:pPr lvl="1"/>
            <a:r>
              <a:rPr lang="en-US" dirty="0"/>
              <a:t>Advantage: </a:t>
            </a:r>
            <a:r>
              <a:rPr lang="en-US" dirty="0">
                <a:hlinkClick r:id="rId2"/>
              </a:rPr>
              <a:t>Completion</a:t>
            </a:r>
            <a:endParaRPr lang="en-US"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5782415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a:p>
            <a:r>
              <a:rPr lang="en-US" dirty="0"/>
              <a:t>Linux containers on Windows</a:t>
            </a:r>
          </a:p>
          <a:p>
            <a:pPr lvl="1"/>
            <a:r>
              <a:rPr lang="en-US" dirty="0">
                <a:hlinkClick r:id="rId3"/>
              </a:rPr>
              <a:t>Docker for Windows</a:t>
            </a:r>
            <a:endParaRPr lang="en-US" dirty="0"/>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a:t>
            </a:r>
            <a:r>
              <a:rPr lang="en-US" dirty="0">
                <a:hlinkClick r:id="rId6"/>
              </a:rPr>
              <a:t>Windows 10</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930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r>
              <a:rPr lang="en-US" dirty="0"/>
              <a:t> (e.g. </a:t>
            </a:r>
            <a:r>
              <a:rPr lang="en-US" dirty="0">
                <a:hlinkClick r:id="rId3"/>
              </a:rPr>
              <a:t>Azure CLI</a:t>
            </a:r>
            <a:r>
              <a:rPr lang="en-US" dirty="0"/>
              <a:t>, </a:t>
            </a:r>
            <a:r>
              <a:rPr lang="en-US" dirty="0">
                <a:hlinkClick r:id="rId4"/>
              </a:rPr>
              <a:t>.NET Core</a:t>
            </a:r>
            <a:r>
              <a:rPr lang="en-US" dirty="0"/>
              <a:t>, </a:t>
            </a:r>
            <a:r>
              <a:rPr lang="en-US" dirty="0">
                <a:hlinkClick r:id="rId5"/>
              </a:rPr>
              <a:t>PowerShell</a:t>
            </a:r>
            <a:r>
              <a:rPr lang="en-US" dirty="0"/>
              <a:t>, </a:t>
            </a:r>
            <a:r>
              <a:rPr lang="en-US" dirty="0">
                <a:hlinkClick r:id="rId6"/>
              </a:rPr>
              <a:t>IIS</a:t>
            </a:r>
            <a:r>
              <a:rPr lang="en-US" dirty="0"/>
              <a:t>, </a:t>
            </a:r>
            <a:r>
              <a:rPr lang="en-US" dirty="0">
                <a:hlinkClick r:id="rId7"/>
              </a:rPr>
              <a:t>SQL Server on Linux</a:t>
            </a:r>
            <a:r>
              <a:rPr lang="en-US" dirty="0"/>
              <a:t>, etc.)</a:t>
            </a:r>
          </a:p>
          <a:p>
            <a:r>
              <a:rPr lang="en-US" dirty="0"/>
              <a:t>Containers on Azure</a:t>
            </a:r>
          </a:p>
          <a:p>
            <a:pPr lvl="1"/>
            <a:r>
              <a:rPr lang="en-US" dirty="0"/>
              <a:t>Templates (e.g. </a:t>
            </a:r>
            <a:r>
              <a:rPr lang="en-US" dirty="0">
                <a:hlinkClick r:id="rId8"/>
              </a:rPr>
              <a:t>Docker on </a:t>
            </a:r>
            <a:r>
              <a:rPr lang="en-US" dirty="0" err="1">
                <a:hlinkClick r:id="rId8"/>
              </a:rPr>
              <a:t>Unbuntu</a:t>
            </a:r>
            <a:r>
              <a:rPr lang="en-US" dirty="0"/>
              <a:t>) and drivers from Microsoft (details later)</a:t>
            </a:r>
          </a:p>
          <a:p>
            <a:pPr lvl="1"/>
            <a:r>
              <a:rPr lang="en-US" dirty="0">
                <a:hlinkClick r:id="rId9"/>
              </a:rPr>
              <a:t>Docker Machine</a:t>
            </a:r>
            <a:r>
              <a:rPr lang="en-US" dirty="0"/>
              <a:t> with </a:t>
            </a:r>
            <a:r>
              <a:rPr lang="en-US" dirty="0">
                <a:hlinkClick r:id="rId10"/>
              </a:rPr>
              <a:t>Azure driver</a:t>
            </a:r>
            <a:endParaRPr lang="en-US" dirty="0"/>
          </a:p>
          <a:p>
            <a:pPr lvl="1"/>
            <a:r>
              <a:rPr lang="en-US" dirty="0"/>
              <a:t>Run clusters (DC/OS, Docker Swarm, Kubernetes) with </a:t>
            </a:r>
            <a:r>
              <a:rPr lang="en-US" dirty="0">
                <a:hlinkClick r:id="rId11"/>
              </a:rPr>
              <a:t>Azure Container Service</a:t>
            </a:r>
            <a:endParaRPr lang="en-US" dirty="0"/>
          </a:p>
          <a:p>
            <a:r>
              <a:rPr lang="en-US" dirty="0"/>
              <a:t>Visual Studio Support</a:t>
            </a:r>
          </a:p>
          <a:p>
            <a:pPr lvl="1"/>
            <a:r>
              <a:rPr lang="en-US" dirty="0">
                <a:hlinkClick r:id="rId12"/>
              </a:rPr>
              <a:t>Visual Studio Tools for Docker</a:t>
            </a:r>
            <a:r>
              <a:rPr lang="en-US" dirty="0"/>
              <a:t> (</a:t>
            </a:r>
            <a:r>
              <a:rPr lang="en-US" dirty="0">
                <a:hlinkClick r:id="rId13"/>
              </a:rPr>
              <a:t>VS2017</a:t>
            </a:r>
            <a:r>
              <a:rPr lang="en-US" dirty="0"/>
              <a:t>)</a:t>
            </a:r>
          </a:p>
          <a:p>
            <a:pPr lvl="1"/>
            <a:r>
              <a:rPr lang="en-US" dirty="0">
                <a:hlinkClick r:id="rId14"/>
              </a:rPr>
              <a:t>VSTS Docker Extension</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de-AT" dirty="0"/>
              <a:t>SQL Server</a:t>
            </a:r>
          </a:p>
        </p:txBody>
      </p:sp>
      <p:sp>
        <p:nvSpPr>
          <p:cNvPr id="6" name="Text Placeholder 5"/>
          <p:cNvSpPr>
            <a:spLocks noGrp="1"/>
          </p:cNvSpPr>
          <p:nvPr>
            <p:ph type="body" sz="quarter" idx="24"/>
          </p:nvPr>
        </p:nvSpPr>
        <p:spPr/>
        <p:txBody>
          <a:bodyPr/>
          <a:lstStyle/>
          <a:p>
            <a:r>
              <a:rPr lang="de-AT" dirty="0"/>
              <a:t>Linux</a:t>
            </a:r>
          </a:p>
          <a:p>
            <a:r>
              <a:rPr lang="de-AT" dirty="0"/>
              <a:t>Windows</a:t>
            </a:r>
          </a:p>
        </p:txBody>
      </p:sp>
      <p:sp>
        <p:nvSpPr>
          <p:cNvPr id="7" name="Text Placeholder 6"/>
          <p:cNvSpPr>
            <a:spLocks noGrp="1"/>
          </p:cNvSpPr>
          <p:nvPr>
            <p:ph type="body" sz="quarter" idx="25"/>
          </p:nvPr>
        </p:nvSpPr>
        <p:spPr/>
        <p:txBody>
          <a:bodyPr/>
          <a:lstStyle/>
          <a:p>
            <a:endParaRPr lang="de-AT" dirty="0"/>
          </a:p>
        </p:txBody>
      </p:sp>
      <p:sp>
        <p:nvSpPr>
          <p:cNvPr id="8" name="Text Placeholder 7"/>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29652030"/>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1148</Words>
  <Application>Microsoft Office PowerPoint</Application>
  <PresentationFormat>On-screen Show (16:9)</PresentationFormat>
  <Paragraphs>307</Paragraphs>
  <Slides>35</Slides>
  <Notes>0</Notes>
  <HiddenSlides>9</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PowerPoint Presentation</vt:lpstr>
      <vt:lpstr>Microsoft  Containers</vt:lpstr>
      <vt:lpstr>Microsoft  Containers</vt:lpstr>
      <vt:lpstr>PowerPoint Presentation</vt:lpstr>
      <vt:lpstr>SQL Server</vt:lpstr>
      <vt:lpstr>Strengths and Limits</vt:lpstr>
      <vt:lpstr>PowerPoint Presentation</vt:lpstr>
      <vt:lpstr>Isoluation</vt:lpstr>
      <vt:lpstr>Linux on Windows</vt:lpstr>
      <vt:lpstr>Linux on Windows</vt:lpstr>
      <vt:lpstr>PowerPoint Presentation</vt:lpstr>
      <vt:lpstr>Demo</vt:lpstr>
      <vt:lpstr>Demo</vt:lpstr>
      <vt:lpstr>Windows on Windows</vt:lpstr>
      <vt:lpstr>Windows on Windows</vt:lpstr>
      <vt:lpstr>PowerPoint Presentation</vt:lpstr>
      <vt:lpstr>Demo</vt:lpstr>
      <vt:lpstr>Dockerfile</vt:lpstr>
      <vt:lpstr>Dockerfile</vt:lpstr>
      <vt:lpstr>Windows on Windows</vt:lpstr>
      <vt:lpstr>Docker on Azure</vt:lpstr>
      <vt:lpstr>Docker on Azure</vt:lpstr>
      <vt:lpstr>PowerPoint Presentation</vt:lpstr>
      <vt:lpstr>Demo</vt:lpstr>
      <vt:lpstr>Developer Tools</vt:lpstr>
      <vt:lpstr>Visual Studio</vt:lpstr>
      <vt:lpstr>TFS/VSTS</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in the Microsoft Universe</dc:title>
  <dc:creator>Rainer Stropek</dc:creator>
  <cp:lastModifiedBy>Rainer Stropek</cp:lastModifiedBy>
  <cp:revision>166</cp:revision>
  <dcterms:created xsi:type="dcterms:W3CDTF">2015-05-11T14:39:12Z</dcterms:created>
  <dcterms:modified xsi:type="dcterms:W3CDTF">2017-05-05T07:21:19Z</dcterms:modified>
</cp:coreProperties>
</file>