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270" r:id="rId5"/>
    <p:sldId id="271" r:id="rId6"/>
    <p:sldId id="272" r:id="rId7"/>
    <p:sldId id="273" r:id="rId8"/>
    <p:sldId id="274" r:id="rId9"/>
    <p:sldId id="29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8" r:id="rId27"/>
    <p:sldId id="299" r:id="rId28"/>
    <p:sldId id="300" r:id="rId29"/>
    <p:sldId id="292" r:id="rId30"/>
    <p:sldId id="293" r:id="rId31"/>
    <p:sldId id="294" r:id="rId32"/>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11" d="100"/>
          <a:sy n="111" d="100"/>
        </p:scale>
        <p:origin x="542"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smtClean="0">
                <a:solidFill>
                  <a:srgbClr val="0071BC"/>
                </a:solidFill>
                <a:latin typeface="Segoe UI"/>
                <a:ea typeface="+mn-ea"/>
              </a:rPr>
              <a:t>Saves the day.</a:t>
            </a:r>
            <a:endParaRPr lang="en-US" sz="1200" b="1" dirty="0">
              <a:solidFill>
                <a:srgbClr val="0071BC"/>
              </a:solidFill>
              <a:latin typeface="Segoe UI"/>
              <a:ea typeface="+mn-ea"/>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9742557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1041330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2720132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0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45315985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31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79110646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32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471691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33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6356618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4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4235966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24395617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3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8813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3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0763648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3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9102471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3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902553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smtClean="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8520892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31911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69029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5493627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84336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604334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8515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9617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4733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18245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4338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smtClean="0"/>
              <a:t>Textmasterformate durch Klicken bearbeiten</a:t>
            </a:r>
          </a:p>
          <a:p>
            <a:pPr marL="358775" lvl="1" indent="-176213">
              <a:tabLst/>
            </a:pPr>
            <a:r>
              <a:rPr lang="de-DE" dirty="0" smtClean="0"/>
              <a:t>Zweite Ebene</a:t>
            </a:r>
          </a:p>
          <a:p>
            <a:pPr marL="541338" lvl="2" indent="-182563">
              <a:tabLst>
                <a:tab pos="358775" algn="l"/>
              </a:tabLst>
            </a:pPr>
            <a:r>
              <a:rPr lang="de-DE" dirty="0" smtClean="0"/>
              <a:t>Dritte Ebene</a:t>
            </a:r>
          </a:p>
          <a:p>
            <a:pPr marL="715963" lvl="3" indent="-174625">
              <a:tabLst>
                <a:tab pos="358775" algn="l"/>
              </a:tabLst>
            </a:pPr>
            <a:r>
              <a:rPr lang="de-DE" dirty="0" smtClean="0"/>
              <a:t>Vierte Ebene</a:t>
            </a:r>
          </a:p>
          <a:p>
            <a:pPr marL="898525" lvl="4" indent="-182563">
              <a:tabLst>
                <a:tab pos="358775" algn="l"/>
              </a:tabLst>
            </a:pPr>
            <a:r>
              <a:rPr lang="de-DE" dirty="0" smtClean="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smtClean="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‹Nr.›</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1BC"/>
                </a:solidFill>
                <a:effectLst/>
                <a:uLnTx/>
                <a:uFillTx/>
                <a:latin typeface="Segoe UI"/>
                <a:ea typeface="+mn-ea"/>
                <a:cs typeface="+mn-cs"/>
              </a:rPr>
              <a:t>Saves the day.</a:t>
            </a:r>
            <a:endParaRPr kumimoji="0" lang="en-US" sz="1200" b="1" i="0" u="none" strike="noStrike" kern="1200" cap="none" spc="0" normalizeH="0" baseline="0" noProof="0" dirty="0">
              <a:ln>
                <a:noFill/>
              </a:ln>
              <a:solidFill>
                <a:srgbClr val="0071BC"/>
              </a:solidFill>
              <a:effectLst/>
              <a:uLnTx/>
              <a:uFillTx/>
              <a:latin typeface="Segoe UI"/>
              <a:ea typeface="+mn-ea"/>
              <a:cs typeface="+mn-cs"/>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57943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3505179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2704982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59624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3346138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23812884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48003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4500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052836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685317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7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8047866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134579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6491117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855364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5995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59228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3655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9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8174504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86369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0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6801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53966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62227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22594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962302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7721297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52709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399153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001365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077515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1251177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7670000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75628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0960875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36122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53740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74337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077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7537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96903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smtClean="0"/>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2620621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2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907031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61.xml"/><Relationship Id="rId21" Type="http://schemas.openxmlformats.org/officeDocument/2006/relationships/slideLayout" Target="../slideLayouts/slideLayout56.xml"/><Relationship Id="rId42" Type="http://schemas.openxmlformats.org/officeDocument/2006/relationships/slideLayout" Target="../slideLayouts/slideLayout77.xml"/><Relationship Id="rId47" Type="http://schemas.openxmlformats.org/officeDocument/2006/relationships/slideLayout" Target="../slideLayouts/slideLayout82.xml"/><Relationship Id="rId63" Type="http://schemas.openxmlformats.org/officeDocument/2006/relationships/slideLayout" Target="../slideLayouts/slideLayout98.xml"/><Relationship Id="rId68" Type="http://schemas.openxmlformats.org/officeDocument/2006/relationships/slideLayout" Target="../slideLayouts/slideLayout103.xml"/><Relationship Id="rId16" Type="http://schemas.openxmlformats.org/officeDocument/2006/relationships/slideLayout" Target="../slideLayouts/slideLayout5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slideLayout" Target="../slideLayouts/slideLayout72.xml"/><Relationship Id="rId40" Type="http://schemas.openxmlformats.org/officeDocument/2006/relationships/slideLayout" Target="../slideLayouts/slideLayout75.xml"/><Relationship Id="rId45" Type="http://schemas.openxmlformats.org/officeDocument/2006/relationships/slideLayout" Target="../slideLayouts/slideLayout80.xml"/><Relationship Id="rId53" Type="http://schemas.openxmlformats.org/officeDocument/2006/relationships/slideLayout" Target="../slideLayouts/slideLayout88.xml"/><Relationship Id="rId58" Type="http://schemas.openxmlformats.org/officeDocument/2006/relationships/slideLayout" Target="../slideLayouts/slideLayout93.xml"/><Relationship Id="rId66" Type="http://schemas.openxmlformats.org/officeDocument/2006/relationships/slideLayout" Target="../slideLayouts/slideLayout101.xml"/><Relationship Id="rId74" Type="http://schemas.openxmlformats.org/officeDocument/2006/relationships/slideLayout" Target="../slideLayouts/slideLayout109.xml"/><Relationship Id="rId5" Type="http://schemas.openxmlformats.org/officeDocument/2006/relationships/slideLayout" Target="../slideLayouts/slideLayout40.xml"/><Relationship Id="rId61" Type="http://schemas.openxmlformats.org/officeDocument/2006/relationships/slideLayout" Target="../slideLayouts/slideLayout96.xml"/><Relationship Id="rId19" Type="http://schemas.openxmlformats.org/officeDocument/2006/relationships/slideLayout" Target="../slideLayouts/slideLayout5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43" Type="http://schemas.openxmlformats.org/officeDocument/2006/relationships/slideLayout" Target="../slideLayouts/slideLayout78.xml"/><Relationship Id="rId48" Type="http://schemas.openxmlformats.org/officeDocument/2006/relationships/slideLayout" Target="../slideLayouts/slideLayout83.xml"/><Relationship Id="rId56" Type="http://schemas.openxmlformats.org/officeDocument/2006/relationships/slideLayout" Target="../slideLayouts/slideLayout91.xml"/><Relationship Id="rId64" Type="http://schemas.openxmlformats.org/officeDocument/2006/relationships/slideLayout" Target="../slideLayouts/slideLayout99.xml"/><Relationship Id="rId69" Type="http://schemas.openxmlformats.org/officeDocument/2006/relationships/slideLayout" Target="../slideLayouts/slideLayout104.xml"/><Relationship Id="rId77" Type="http://schemas.openxmlformats.org/officeDocument/2006/relationships/slideLayout" Target="../slideLayouts/slideLayout112.xml"/><Relationship Id="rId8" Type="http://schemas.openxmlformats.org/officeDocument/2006/relationships/slideLayout" Target="../slideLayouts/slideLayout43.xml"/><Relationship Id="rId51" Type="http://schemas.openxmlformats.org/officeDocument/2006/relationships/slideLayout" Target="../slideLayouts/slideLayout86.xml"/><Relationship Id="rId72" Type="http://schemas.openxmlformats.org/officeDocument/2006/relationships/slideLayout" Target="../slideLayouts/slideLayout107.xml"/><Relationship Id="rId3" Type="http://schemas.openxmlformats.org/officeDocument/2006/relationships/slideLayout" Target="../slideLayouts/slideLayout38.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38" Type="http://schemas.openxmlformats.org/officeDocument/2006/relationships/slideLayout" Target="../slideLayouts/slideLayout73.xml"/><Relationship Id="rId46" Type="http://schemas.openxmlformats.org/officeDocument/2006/relationships/slideLayout" Target="../slideLayouts/slideLayout81.xml"/><Relationship Id="rId59" Type="http://schemas.openxmlformats.org/officeDocument/2006/relationships/slideLayout" Target="../slideLayouts/slideLayout94.xml"/><Relationship Id="rId67" Type="http://schemas.openxmlformats.org/officeDocument/2006/relationships/slideLayout" Target="../slideLayouts/slideLayout102.xml"/><Relationship Id="rId20" Type="http://schemas.openxmlformats.org/officeDocument/2006/relationships/slideLayout" Target="../slideLayouts/slideLayout55.xml"/><Relationship Id="rId41" Type="http://schemas.openxmlformats.org/officeDocument/2006/relationships/slideLayout" Target="../slideLayouts/slideLayout76.xml"/><Relationship Id="rId54" Type="http://schemas.openxmlformats.org/officeDocument/2006/relationships/slideLayout" Target="../slideLayouts/slideLayout89.xml"/><Relationship Id="rId62" Type="http://schemas.openxmlformats.org/officeDocument/2006/relationships/slideLayout" Target="../slideLayouts/slideLayout97.xml"/><Relationship Id="rId70" Type="http://schemas.openxmlformats.org/officeDocument/2006/relationships/slideLayout" Target="../slideLayouts/slideLayout105.xml"/><Relationship Id="rId75" Type="http://schemas.openxmlformats.org/officeDocument/2006/relationships/slideLayout" Target="../slideLayouts/slideLayout110.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slideLayout" Target="../slideLayouts/slideLayout71.xml"/><Relationship Id="rId49" Type="http://schemas.openxmlformats.org/officeDocument/2006/relationships/slideLayout" Target="../slideLayouts/slideLayout84.xml"/><Relationship Id="rId57" Type="http://schemas.openxmlformats.org/officeDocument/2006/relationships/slideLayout" Target="../slideLayouts/slideLayout92.xml"/><Relationship Id="rId10" Type="http://schemas.openxmlformats.org/officeDocument/2006/relationships/slideLayout" Target="../slideLayouts/slideLayout45.xml"/><Relationship Id="rId31" Type="http://schemas.openxmlformats.org/officeDocument/2006/relationships/slideLayout" Target="../slideLayouts/slideLayout66.xml"/><Relationship Id="rId44" Type="http://schemas.openxmlformats.org/officeDocument/2006/relationships/slideLayout" Target="../slideLayouts/slideLayout79.xml"/><Relationship Id="rId52" Type="http://schemas.openxmlformats.org/officeDocument/2006/relationships/slideLayout" Target="../slideLayouts/slideLayout87.xml"/><Relationship Id="rId60" Type="http://schemas.openxmlformats.org/officeDocument/2006/relationships/slideLayout" Target="../slideLayouts/slideLayout95.xml"/><Relationship Id="rId65" Type="http://schemas.openxmlformats.org/officeDocument/2006/relationships/slideLayout" Target="../slideLayouts/slideLayout100.xml"/><Relationship Id="rId73" Type="http://schemas.openxmlformats.org/officeDocument/2006/relationships/slideLayout" Target="../slideLayouts/slideLayout108.xml"/><Relationship Id="rId78" Type="http://schemas.openxmlformats.org/officeDocument/2006/relationships/theme" Target="../theme/theme2.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9" Type="http://schemas.openxmlformats.org/officeDocument/2006/relationships/slideLayout" Target="../slideLayouts/slideLayout74.xml"/><Relationship Id="rId34" Type="http://schemas.openxmlformats.org/officeDocument/2006/relationships/slideLayout" Target="../slideLayouts/slideLayout69.xml"/><Relationship Id="rId50" Type="http://schemas.openxmlformats.org/officeDocument/2006/relationships/slideLayout" Target="../slideLayouts/slideLayout85.xml"/><Relationship Id="rId55" Type="http://schemas.openxmlformats.org/officeDocument/2006/relationships/slideLayout" Target="../slideLayouts/slideLayout90.xml"/><Relationship Id="rId76" Type="http://schemas.openxmlformats.org/officeDocument/2006/relationships/slideLayout" Target="../slideLayouts/slideLayout111.xml"/><Relationship Id="rId7" Type="http://schemas.openxmlformats.org/officeDocument/2006/relationships/slideLayout" Target="../slideLayouts/slideLayout42.xml"/><Relationship Id="rId71" Type="http://schemas.openxmlformats.org/officeDocument/2006/relationships/slideLayout" Target="../slideLayouts/slideLayout106.xml"/><Relationship Id="rId2" Type="http://schemas.openxmlformats.org/officeDocument/2006/relationships/slideLayout" Target="../slideLayouts/slideLayout37.xml"/><Relationship Id="rId2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 id="2147483827" r:id="rId30"/>
    <p:sldLayoutId id="2147483828" r:id="rId31"/>
    <p:sldLayoutId id="2147483829" r:id="rId32"/>
    <p:sldLayoutId id="2147483830" r:id="rId33"/>
    <p:sldLayoutId id="2147483831" r:id="rId34"/>
    <p:sldLayoutId id="2147483832" r:id="rId35"/>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 id="2147483865" r:id="rId23"/>
    <p:sldLayoutId id="2147483866" r:id="rId24"/>
    <p:sldLayoutId id="2147483867" r:id="rId25"/>
    <p:sldLayoutId id="2147483868" r:id="rId26"/>
    <p:sldLayoutId id="2147483869" r:id="rId27"/>
    <p:sldLayoutId id="2147483870" r:id="rId28"/>
    <p:sldLayoutId id="2147483871" r:id="rId29"/>
    <p:sldLayoutId id="2147483872" r:id="rId30"/>
    <p:sldLayoutId id="2147483873" r:id="rId31"/>
    <p:sldLayoutId id="2147483874" r:id="rId32"/>
    <p:sldLayoutId id="2147483875" r:id="rId33"/>
    <p:sldLayoutId id="2147483876" r:id="rId34"/>
    <p:sldLayoutId id="2147483877" r:id="rId35"/>
    <p:sldLayoutId id="2147483878" r:id="rId36"/>
    <p:sldLayoutId id="2147483879" r:id="rId37"/>
    <p:sldLayoutId id="2147483880" r:id="rId38"/>
    <p:sldLayoutId id="2147483881" r:id="rId39"/>
    <p:sldLayoutId id="2147483882" r:id="rId40"/>
    <p:sldLayoutId id="2147483883" r:id="rId41"/>
    <p:sldLayoutId id="2147483884" r:id="rId42"/>
    <p:sldLayoutId id="2147483885" r:id="rId43"/>
    <p:sldLayoutId id="2147483886" r:id="rId44"/>
    <p:sldLayoutId id="2147483887" r:id="rId45"/>
    <p:sldLayoutId id="2147483888" r:id="rId46"/>
    <p:sldLayoutId id="2147483889" r:id="rId47"/>
    <p:sldLayoutId id="2147483890" r:id="rId48"/>
    <p:sldLayoutId id="2147483891" r:id="rId49"/>
    <p:sldLayoutId id="2147483892" r:id="rId50"/>
    <p:sldLayoutId id="2147483893" r:id="rId51"/>
    <p:sldLayoutId id="2147483894" r:id="rId52"/>
    <p:sldLayoutId id="2147483895" r:id="rId53"/>
    <p:sldLayoutId id="2147483896" r:id="rId54"/>
    <p:sldLayoutId id="2147483897" r:id="rId55"/>
    <p:sldLayoutId id="2147483898" r:id="rId56"/>
    <p:sldLayoutId id="2147483899" r:id="rId57"/>
    <p:sldLayoutId id="2147483900" r:id="rId58"/>
    <p:sldLayoutId id="2147483901" r:id="rId59"/>
    <p:sldLayoutId id="2147483902" r:id="rId60"/>
    <p:sldLayoutId id="2147483903" r:id="rId61"/>
    <p:sldLayoutId id="2147483904" r:id="rId62"/>
    <p:sldLayoutId id="2147483905" r:id="rId63"/>
    <p:sldLayoutId id="2147483906" r:id="rId64"/>
    <p:sldLayoutId id="2147483907" r:id="rId65"/>
    <p:sldLayoutId id="2147483908" r:id="rId66"/>
    <p:sldLayoutId id="2147483909" r:id="rId67"/>
    <p:sldLayoutId id="2147483910" r:id="rId68"/>
    <p:sldLayoutId id="2147483911" r:id="rId69"/>
    <p:sldLayoutId id="2147483912" r:id="rId70"/>
    <p:sldLayoutId id="2147483913" r:id="rId71"/>
    <p:sldLayoutId id="2147483914" r:id="rId72"/>
    <p:sldLayoutId id="2147483915" r:id="rId73"/>
    <p:sldLayoutId id="2147483916" r:id="rId74"/>
    <p:sldLayoutId id="2147483917" r:id="rId75"/>
    <p:sldLayoutId id="2147483918" r:id="rId76"/>
    <p:sldLayoutId id="2147483919" r:id="rId7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36.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hyperlink" Target="https://hub.docker.com/account/signup/"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crosbymichael/dockerui"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registry.hub.docker.com/u/dockerfile/nginx/dockerfile/" TargetMode="External"/><Relationship Id="rId2" Type="http://schemas.openxmlformats.org/officeDocument/2006/relationships/hyperlink" Target="https://docs.docker.com/reference/builder/"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registry.hub.docker.com/u/dockerfile/nodejs-bower-grunt/"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virtualization/windowscontainers/quick_start/manage_docker" TargetMode="External"/><Relationship Id="rId2" Type="http://schemas.openxmlformats.org/officeDocument/2006/relationships/hyperlink" Target="https://www.docker.com/docker-toolbox" TargetMode="External"/><Relationship Id="rId1" Type="http://schemas.openxmlformats.org/officeDocument/2006/relationships/slideLayout" Target="../slideLayouts/slideLayout3.xml"/><Relationship Id="rId4" Type="http://schemas.openxmlformats.org/officeDocument/2006/relationships/hyperlink" Target="https://hub.docker.com/r/microsoft/azure-cli/"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zure/azure-quickstart-templates/tree/master/docker-simple-on-ubuntu"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smtClean="0"/>
              <a:t>Docker</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err="1" smtClean="0"/>
              <a:t>For</a:t>
            </a:r>
            <a:r>
              <a:rPr lang="de-AT" dirty="0" smtClean="0"/>
              <a:t> Software Developers</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Documentation</a:t>
            </a:r>
          </a:p>
          <a:p>
            <a:pPr lvl="1"/>
            <a:r>
              <a:rPr lang="en-US" dirty="0">
                <a:hlinkClick r:id="rId2"/>
              </a:rPr>
              <a:t>http://</a:t>
            </a:r>
            <a:r>
              <a:rPr lang="en-US" dirty="0" smtClean="0">
                <a:hlinkClick r:id="rId2"/>
              </a:rPr>
              <a:t>docs.docker.com/reference/commandline/cli</a:t>
            </a:r>
            <a:endParaRPr lang="en-US" dirty="0" smtClean="0"/>
          </a:p>
          <a:p>
            <a:r>
              <a:rPr lang="en-US" dirty="0" smtClean="0"/>
              <a:t>Important Commands for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run</a:t>
            </a:r>
            <a:r>
              <a:rPr lang="en-US" dirty="0" smtClean="0"/>
              <a:t> – Run a command in a new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ps</a:t>
            </a:r>
            <a:r>
              <a:rPr lang="en-US" dirty="0" smtClean="0"/>
              <a:t> – List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start/stop</a:t>
            </a:r>
            <a:r>
              <a:rPr lang="en-US" dirty="0" smtClean="0"/>
              <a:t> – Restarts/stops a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rm</a:t>
            </a:r>
            <a:r>
              <a:rPr lang="en-US" dirty="0" smtClean="0"/>
              <a:t> – Removes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attach </a:t>
            </a:r>
            <a:r>
              <a:rPr lang="en-US" dirty="0" smtClean="0"/>
              <a:t>– Attach to running container</a:t>
            </a:r>
          </a:p>
          <a:p>
            <a:pPr lvl="1"/>
            <a:r>
              <a:rPr lang="en-US" dirty="0" err="1" smtClean="0">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top </a:t>
            </a:r>
            <a:r>
              <a:rPr lang="en-US" dirty="0" smtClean="0"/>
              <a:t>– Display processes running in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exec </a:t>
            </a:r>
            <a:r>
              <a:rPr lang="en-US" dirty="0" smtClean="0"/>
              <a:t>– Run a command in a container</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Starting Containers</a:t>
            </a:r>
            <a:endParaRPr lang="en-US" dirty="0"/>
          </a:p>
        </p:txBody>
      </p:sp>
      <p:sp>
        <p:nvSpPr>
          <p:cNvPr id="8" name="Textplatzhalter 7"/>
          <p:cNvSpPr>
            <a:spLocks noGrp="1"/>
          </p:cNvSpPr>
          <p:nvPr>
            <p:ph type="body" sz="quarter" idx="24"/>
          </p:nvPr>
        </p:nvSpPr>
        <p:spPr/>
        <p:txBody>
          <a:bodyPr/>
          <a:lstStyle/>
          <a:p>
            <a:r>
              <a:rPr lang="en-US" dirty="0" smtClean="0"/>
              <a:t>Interactive container</a:t>
            </a:r>
          </a:p>
          <a:p>
            <a:r>
              <a:rPr lang="en-US" dirty="0" err="1" smtClean="0"/>
              <a:t>Daemonized</a:t>
            </a:r>
            <a:r>
              <a:rPr lang="en-US" dirty="0" smtClean="0"/>
              <a:t> container</a:t>
            </a:r>
          </a:p>
          <a:p>
            <a:pPr lvl="1"/>
            <a:r>
              <a:rPr lang="en-US" dirty="0" smtClean="0"/>
              <a:t>Running in the background</a:t>
            </a:r>
          </a:p>
          <a:p>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rm</a:t>
            </a:r>
            <a:r>
              <a:rPr lang="en-US" dirty="0" smtClean="0"/>
              <a:t> removes container when it exits</a:t>
            </a:r>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name helloDocker -i -t ubuntu /</a:t>
            </a:r>
            <a:r>
              <a:rPr lang="en-US" sz="1400" noProof="1" smtClean="0">
                <a:solidFill>
                  <a:srgbClr val="595959"/>
                </a:solidFill>
                <a:latin typeface="Courier New" panose="02070309020205020404" pitchFamily="49" charset="0"/>
                <a:ea typeface="+mn-ea"/>
                <a:cs typeface="Courier New" panose="02070309020205020404" pitchFamily="49" charset="0"/>
              </a:rPr>
              <a:t>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a:t>
              </a:r>
              <a:endParaRPr lang="en-US" sz="1400" dirty="0">
                <a:solidFill>
                  <a:srgbClr val="595959"/>
                </a:solidFill>
                <a:latin typeface="Segoe UI"/>
                <a:ea typeface="+mn-ea"/>
              </a:endParaRP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Image name</a:t>
              </a:r>
              <a:endParaRPr lang="en-US" sz="1400" dirty="0">
                <a:solidFill>
                  <a:srgbClr val="595959"/>
                </a:solidFill>
                <a:latin typeface="Segoe UI"/>
                <a:ea typeface="+mn-ea"/>
              </a:endParaRP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Allocate pseudo-</a:t>
              </a:r>
              <a:r>
                <a:rPr lang="en-US" sz="1400" dirty="0" err="1" smtClean="0">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Keep STDIN open</a:t>
              </a:r>
              <a:endParaRPr lang="en-US" sz="1400" dirty="0">
                <a:solidFill>
                  <a:srgbClr val="595959"/>
                </a:solidFill>
                <a:latin typeface="Segoe UI"/>
                <a:ea typeface="+mn-ea"/>
              </a:endParaRP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a:t>
            </a:r>
            <a:r>
              <a:rPr lang="en-US" sz="1400" noProof="1" smtClean="0">
                <a:solidFill>
                  <a:srgbClr val="595959"/>
                </a:solidFill>
                <a:latin typeface="Courier New" panose="02070309020205020404" pitchFamily="49" charset="0"/>
                <a:ea typeface="+mn-ea"/>
                <a:cs typeface="Courier New" panose="02070309020205020404" pitchFamily="49" charset="0"/>
              </a:rPr>
              <a:t>… </a:t>
            </a: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ubuntu /bin/bash </a:t>
            </a:r>
            <a:r>
              <a:rPr lang="en-US" sz="1400" noProof="1" smtClean="0">
                <a:solidFill>
                  <a:srgbClr val="595959"/>
                </a:solidFill>
                <a:latin typeface="Courier New" panose="02070309020205020404" pitchFamily="49" charset="0"/>
                <a:ea typeface="+mn-ea"/>
                <a:cs typeface="Courier New" panose="02070309020205020404" pitchFamily="49" charset="0"/>
              </a:rPr>
              <a:t>-</a:t>
            </a:r>
            <a:r>
              <a:rPr lang="en-US" sz="1400" noProof="1">
                <a:solidFill>
                  <a:srgbClr val="595959"/>
                </a:solidFill>
                <a:latin typeface="Courier New" panose="02070309020205020404" pitchFamily="49" charset="0"/>
                <a:ea typeface="+mn-ea"/>
                <a:cs typeface="Courier New" panose="02070309020205020404" pitchFamily="49" charset="0"/>
              </a:rPr>
              <a:t>c "while true; do echo </a:t>
            </a:r>
            <a:r>
              <a:rPr lang="en-US" sz="1400" noProof="1" smtClean="0">
                <a:solidFill>
                  <a:srgbClr val="595959"/>
                </a:solidFill>
                <a:latin typeface="Courier New" panose="02070309020205020404" pitchFamily="49" charset="0"/>
                <a:ea typeface="+mn-ea"/>
                <a:cs typeface="Courier New" panose="02070309020205020404" pitchFamily="49" charset="0"/>
              </a:rPr>
              <a:t>hi; </a:t>
            </a:r>
            <a:r>
              <a:rPr lang="en-US" sz="1400" noProof="1">
                <a:solidFill>
                  <a:srgbClr val="595959"/>
                </a:solidFill>
                <a:latin typeface="Courier New" panose="02070309020205020404" pitchFamily="49" charset="0"/>
                <a:ea typeface="+mn-ea"/>
                <a:cs typeface="Courier New" panose="02070309020205020404" pitchFamily="49" charset="0"/>
              </a:rPr>
              <a:t>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 (with arguments)</a:t>
              </a:r>
              <a:endParaRPr lang="en-US" sz="1400" dirty="0">
                <a:solidFill>
                  <a:srgbClr val="595959"/>
                </a:solidFill>
                <a:latin typeface="Segoe UI"/>
                <a:ea typeface="+mn-ea"/>
              </a:endParaRP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Detach the container to the background (</a:t>
              </a:r>
              <a:r>
                <a:rPr lang="en-US" sz="1400" dirty="0" err="1" smtClean="0">
                  <a:solidFill>
                    <a:srgbClr val="595959"/>
                  </a:solidFill>
                  <a:latin typeface="Segoe UI"/>
                  <a:ea typeface="+mn-ea"/>
                </a:rPr>
                <a:t>daemonized</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Check if docker is running</a:t>
            </a:r>
          </a:p>
          <a:p>
            <a:r>
              <a:rPr lang="en-US" noProof="1" smtClean="0"/>
              <a:t>docker info</a:t>
            </a:r>
          </a:p>
          <a:p>
            <a:endParaRPr lang="en-US" noProof="1" smtClean="0"/>
          </a:p>
          <a:p>
            <a:r>
              <a:rPr lang="en-US" noProof="1" smtClean="0"/>
              <a:t># Start interactive container</a:t>
            </a:r>
          </a:p>
          <a:p>
            <a:r>
              <a:rPr lang="en-US" noProof="1" smtClean="0"/>
              <a:t>docker run -it ubuntu /bin/bash</a:t>
            </a:r>
          </a:p>
          <a:p>
            <a:pPr lvl="1"/>
            <a:r>
              <a:rPr lang="en-US" noProof="1" smtClean="0"/>
              <a:t>echo Hello &gt; hello.txt</a:t>
            </a:r>
          </a:p>
          <a:p>
            <a:pPr lvl="1"/>
            <a:r>
              <a:rPr lang="en-US" noProof="1" smtClean="0"/>
              <a:t>exit</a:t>
            </a:r>
          </a:p>
          <a:p>
            <a:endParaRPr lang="en-US" noProof="1" smtClean="0"/>
          </a:p>
          <a:p>
            <a:r>
              <a:rPr lang="en-US" noProof="1" smtClean="0"/>
              <a:t># List containers</a:t>
            </a:r>
          </a:p>
          <a:p>
            <a:r>
              <a:rPr lang="en-US" noProof="1" smtClean="0"/>
              <a:t>docker ps</a:t>
            </a:r>
          </a:p>
          <a:p>
            <a:r>
              <a:rPr lang="en-US" noProof="1" smtClean="0"/>
              <a:t>docker ps –a</a:t>
            </a:r>
          </a:p>
          <a:p>
            <a:r>
              <a:rPr lang="en-US" noProof="1" smtClean="0"/>
              <a:t>docker ps --no-trunc -aq</a:t>
            </a:r>
          </a:p>
          <a:p>
            <a:endParaRPr lang="en-US" noProof="1" smtClean="0"/>
          </a:p>
          <a:p>
            <a:r>
              <a:rPr lang="en-US" noProof="1" smtClean="0"/>
              <a:t># Restart container</a:t>
            </a:r>
          </a:p>
          <a:p>
            <a:r>
              <a:rPr lang="en-US" noProof="1" smtClean="0"/>
              <a:t>docker start …</a:t>
            </a:r>
          </a:p>
          <a:p>
            <a:endParaRPr lang="en-US" noProof="1" smtClean="0"/>
          </a:p>
          <a:p>
            <a:r>
              <a:rPr lang="en-US" noProof="1" smtClean="0"/>
              <a:t># Attach to container</a:t>
            </a:r>
          </a:p>
          <a:p>
            <a:r>
              <a:rPr lang="en-US" noProof="1" smtClean="0"/>
              <a:t>docker attach …</a:t>
            </a:r>
          </a:p>
          <a:p>
            <a:endParaRPr lang="en-US" noProof="1" smtClean="0"/>
          </a:p>
          <a:p>
            <a:r>
              <a:rPr lang="en-US" noProof="1" smtClean="0"/>
              <a:t># Remove container</a:t>
            </a:r>
          </a:p>
          <a:p>
            <a:r>
              <a:rPr lang="en-US" noProof="1" smtClean="0"/>
              <a:t>docker rm …</a:t>
            </a:r>
          </a:p>
          <a:p>
            <a:r>
              <a:rPr lang="en-US" noProof="1" smtClean="0"/>
              <a:t># Remove all containers</a:t>
            </a:r>
          </a:p>
          <a:p>
            <a:r>
              <a:rPr lang="en-US" noProof="1" smtClean="0"/>
              <a:t>docker rm `docker ps --no-trunc -aq`</a:t>
            </a:r>
            <a:endParaRPr lang="en-US" noProof="1"/>
          </a:p>
        </p:txBody>
      </p:sp>
      <p:sp>
        <p:nvSpPr>
          <p:cNvPr id="7" name="Textplatzhalter 6"/>
          <p:cNvSpPr>
            <a:spLocks noGrp="1"/>
          </p:cNvSpPr>
          <p:nvPr>
            <p:ph type="body" sz="quarter" idx="23"/>
          </p:nvPr>
        </p:nvSpPr>
        <p:spPr/>
        <p:txBody>
          <a:bodyPr/>
          <a:lstStyle/>
          <a:p>
            <a:r>
              <a:rPr lang="en-US" dirty="0" smtClean="0"/>
              <a:t>Interactive Container</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demonized container and get logs</a:t>
            </a:r>
          </a:p>
          <a:p>
            <a:r>
              <a:rPr lang="en-US" noProof="1" smtClean="0"/>
              <a:t>docker run -d ubuntu /bin/bash \</a:t>
            </a:r>
          </a:p>
          <a:p>
            <a:r>
              <a:rPr lang="en-US" noProof="1" smtClean="0"/>
              <a:t>	-c "while true; do echo hello world; sleep 1; done"</a:t>
            </a:r>
          </a:p>
          <a:p>
            <a:endParaRPr lang="en-US" noProof="1" smtClean="0"/>
          </a:p>
          <a:p>
            <a:r>
              <a:rPr lang="en-US" noProof="1" smtClean="0"/>
              <a:t># Get the logs (-f for continuous monitoring)</a:t>
            </a:r>
            <a:endParaRPr lang="en-US" noProof="1"/>
          </a:p>
          <a:p>
            <a:r>
              <a:rPr lang="en-US" noProof="1" smtClean="0"/>
              <a:t>docker logs …</a:t>
            </a:r>
          </a:p>
          <a:p>
            <a:endParaRPr lang="en-US" noProof="1" smtClean="0"/>
          </a:p>
          <a:p>
            <a:r>
              <a:rPr lang="en-US" noProof="1" smtClean="0"/>
              <a:t># Check the processes in docker container</a:t>
            </a:r>
          </a:p>
          <a:p>
            <a:r>
              <a:rPr lang="en-US" noProof="1" smtClean="0"/>
              <a:t>docker top …</a:t>
            </a:r>
            <a:endParaRPr lang="en-US" noProof="1"/>
          </a:p>
          <a:p>
            <a:endParaRPr lang="en-US" noProof="1"/>
          </a:p>
          <a:p>
            <a:r>
              <a:rPr lang="en-US" noProof="1" smtClean="0"/>
              <a:t># Open interactive shell in running container</a:t>
            </a:r>
          </a:p>
          <a:p>
            <a:r>
              <a:rPr lang="en-US" noProof="1"/>
              <a:t>docker </a:t>
            </a:r>
            <a:r>
              <a:rPr lang="en-US" noProof="1" smtClean="0"/>
              <a:t>exec -it … /bin/bash</a:t>
            </a:r>
          </a:p>
          <a:p>
            <a:endParaRPr lang="en-US" noProof="1"/>
          </a:p>
          <a:p>
            <a:endParaRPr lang="en-US" noProof="1" smtClean="0"/>
          </a:p>
          <a:p>
            <a:endParaRPr lang="en-US" noProof="1"/>
          </a:p>
          <a:p>
            <a:endParaRPr lang="en-US" noProof="1" smtClean="0"/>
          </a:p>
          <a:p>
            <a:r>
              <a:rPr lang="en-US" noProof="1" smtClean="0"/>
              <a:t># WINDOWS</a:t>
            </a:r>
          </a:p>
          <a:p>
            <a:r>
              <a:rPr lang="en-US" dirty="0" err="1"/>
              <a:t>docker</a:t>
            </a:r>
            <a:r>
              <a:rPr lang="en-US" dirty="0"/>
              <a:t> run </a:t>
            </a:r>
            <a:r>
              <a:rPr lang="en-US" dirty="0" smtClean="0"/>
              <a:t>-</a:t>
            </a:r>
            <a:r>
              <a:rPr lang="en-US" dirty="0"/>
              <a:t>it </a:t>
            </a:r>
            <a:r>
              <a:rPr lang="en-US" dirty="0" err="1"/>
              <a:t>windowsservercore</a:t>
            </a:r>
            <a:r>
              <a:rPr lang="en-US" dirty="0"/>
              <a:t> </a:t>
            </a:r>
            <a:r>
              <a:rPr lang="en-US" dirty="0" err="1"/>
              <a:t>cmd</a:t>
            </a:r>
            <a:endParaRPr lang="en-US" noProof="1" smtClean="0"/>
          </a:p>
          <a:p>
            <a:endParaRPr lang="en-US" noProof="1" smtClean="0"/>
          </a:p>
          <a:p>
            <a:r>
              <a:rPr lang="en-US" noProof="1" smtClean="0"/>
              <a:t>docker build –t myweb .</a:t>
            </a:r>
          </a:p>
          <a:p>
            <a:r>
              <a:rPr lang="en-US" noProof="1" smtClean="0"/>
              <a:t>docker run </a:t>
            </a:r>
            <a:endParaRPr lang="en-US" noProof="1"/>
          </a:p>
        </p:txBody>
      </p:sp>
      <p:sp>
        <p:nvSpPr>
          <p:cNvPr id="7" name="Textplatzhalter 6"/>
          <p:cNvSpPr>
            <a:spLocks noGrp="1"/>
          </p:cNvSpPr>
          <p:nvPr>
            <p:ph type="body" sz="quarter" idx="23"/>
          </p:nvPr>
        </p:nvSpPr>
        <p:spPr/>
        <p:txBody>
          <a:bodyPr/>
          <a:lstStyle/>
          <a:p>
            <a:r>
              <a:rPr lang="en-US" dirty="0" err="1" smtClean="0"/>
              <a:t>Daemonized</a:t>
            </a:r>
            <a:r>
              <a:rPr lang="en-US" dirty="0" smtClean="0"/>
              <a:t> Container</a:t>
            </a:r>
            <a:endParaRPr lang="en-US" dirty="0"/>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Images</a:t>
            </a:r>
            <a:endParaRPr lang="en-US" dirty="0"/>
          </a:p>
        </p:txBody>
      </p:sp>
      <p:sp>
        <p:nvSpPr>
          <p:cNvPr id="3" name="Textplatzhalter 2"/>
          <p:cNvSpPr>
            <a:spLocks noGrp="1"/>
          </p:cNvSpPr>
          <p:nvPr>
            <p:ph type="body" sz="quarter" idx="25"/>
          </p:nvPr>
        </p:nvSpPr>
        <p:spPr/>
        <p:txBody>
          <a:bodyPr/>
          <a:lstStyle/>
          <a:p>
            <a:r>
              <a:rPr lang="en-US" dirty="0" smtClean="0"/>
              <a:t>Working with images</a:t>
            </a:r>
            <a:endParaRPr lang="en-US" dirty="0"/>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File System Layers</a:t>
            </a:r>
            <a:endParaRPr lang="en-US" dirty="0"/>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smtClean="0"/>
              <a:t>Rootfs</a:t>
            </a:r>
            <a:r>
              <a:rPr lang="en-US" dirty="0" smtClean="0"/>
              <a:t> stays read-only</a:t>
            </a:r>
          </a:p>
          <a:p>
            <a:r>
              <a:rPr lang="en-US" dirty="0" smtClean="0">
                <a:hlinkClick r:id="rId2"/>
              </a:rPr>
              <a:t>Union-mount</a:t>
            </a:r>
            <a:r>
              <a:rPr lang="en-US" dirty="0" smtClean="0"/>
              <a:t> file system </a:t>
            </a:r>
            <a:r>
              <a:rPr lang="en-US" dirty="0" smtClean="0">
                <a:solidFill>
                  <a:srgbClr val="00B050"/>
                </a:solidFill>
              </a:rPr>
              <a:t>over</a:t>
            </a:r>
            <a:r>
              <a:rPr lang="en-US" dirty="0" smtClean="0"/>
              <a:t> the read-only file system</a:t>
            </a:r>
          </a:p>
          <a:p>
            <a:pPr lvl="1"/>
            <a:r>
              <a:rPr lang="en-US" dirty="0" smtClean="0"/>
              <a:t>Multiple file systems stacked on top of each other</a:t>
            </a:r>
          </a:p>
          <a:p>
            <a:r>
              <a:rPr lang="en-US" dirty="0" smtClean="0"/>
              <a:t>Only top-most file system is writable</a:t>
            </a:r>
          </a:p>
          <a:p>
            <a:pPr lvl="1"/>
            <a:r>
              <a:rPr lang="en-US" dirty="0" smtClean="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a:t>
            </a:r>
            <a:r>
              <a:rPr lang="en-US" dirty="0" smtClean="0"/>
              <a:t>docs.docker.com/terms/layer</a:t>
            </a:r>
            <a:endParaRPr lang="en-US" dirty="0"/>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Important Commands for Images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images</a:t>
            </a:r>
            <a:r>
              <a:rPr lang="en-US" dirty="0" smtClean="0"/>
              <a:t> – List all images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search</a:t>
            </a:r>
            <a:r>
              <a:rPr lang="en-US" dirty="0" smtClean="0"/>
              <a:t> – Search for image on </a:t>
            </a:r>
            <a:r>
              <a:rPr lang="en-US" dirty="0" smtClean="0">
                <a:hlinkClick r:id="rId2"/>
              </a:rPr>
              <a:t>Docker Hub</a:t>
            </a:r>
            <a:endParaRPr lang="en-US" dirty="0" smtClean="0"/>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pull</a:t>
            </a:r>
            <a:r>
              <a:rPr lang="en-US" dirty="0" smtClean="0"/>
              <a:t> – Pulls an image from the registry (</a:t>
            </a:r>
            <a:r>
              <a:rPr lang="en-US" dirty="0">
                <a:hlinkClick r:id="rId2"/>
              </a:rPr>
              <a:t>Docker </a:t>
            </a:r>
            <a:r>
              <a:rPr lang="en-US" dirty="0" smtClean="0">
                <a:hlinkClick r:id="rId2"/>
              </a:rPr>
              <a:t>Hub</a:t>
            </a:r>
            <a:r>
              <a:rPr lang="en-US" dirty="0" smtClean="0"/>
              <a:t>)</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commit</a:t>
            </a:r>
            <a:r>
              <a:rPr lang="en-US" dirty="0" smtClean="0"/>
              <a:t> – Create image from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inspect </a:t>
            </a:r>
            <a:r>
              <a:rPr lang="en-US" dirty="0" smtClean="0"/>
              <a:t>– Get low-level information on container or image</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Building Images from Containers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m</a:t>
            </a:r>
            <a:r>
              <a:rPr lang="en-US" sz="1400" noProof="1" smtClean="0">
                <a:solidFill>
                  <a:srgbClr val="595959"/>
                </a:solidFill>
                <a:latin typeface="Courier New" panose="02070309020205020404" pitchFamily="49" charset="0"/>
                <a:ea typeface="+mn-ea"/>
                <a:cs typeface="Courier New" panose="02070309020205020404" pitchFamily="49" charset="0"/>
              </a:rPr>
              <a:t>="Demo image</a:t>
            </a:r>
            <a:r>
              <a:rPr lang="en-US" sz="1400" noProof="1">
                <a:solidFill>
                  <a:srgbClr val="595959"/>
                </a:solidFill>
                <a:latin typeface="Courier New" panose="02070309020205020404" pitchFamily="49" charset="0"/>
                <a:ea typeface="+mn-ea"/>
                <a:cs typeface="Courier New" panose="02070309020205020404" pitchFamily="49" charset="0"/>
              </a:rPr>
              <a:t>" --author="Rainer Stropek</a:t>
            </a:r>
            <a:r>
              <a:rPr lang="en-US" sz="1400" noProof="1" smtClean="0">
                <a:solidFill>
                  <a:srgbClr val="595959"/>
                </a:solidFill>
                <a:latin typeface="Courier New" panose="02070309020205020404" pitchFamily="49" charset="0"/>
                <a:ea typeface="+mn-ea"/>
                <a:cs typeface="Courier New" panose="02070309020205020404" pitchFamily="49" charset="0"/>
              </a:rPr>
              <a: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Author of the image</a:t>
              </a:r>
              <a:endParaRPr lang="en-US" sz="1400" dirty="0">
                <a:solidFill>
                  <a:srgbClr val="595959"/>
                </a:solidFill>
                <a:latin typeface="Segoe UI"/>
                <a:ea typeface="+mn-ea"/>
              </a:endParaRP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Message</a:t>
              </a:r>
              <a:endParaRPr lang="en-US" sz="1400" dirty="0">
                <a:solidFill>
                  <a:srgbClr val="595959"/>
                </a:solidFill>
                <a:latin typeface="Segoe UI"/>
                <a:ea typeface="+mn-ea"/>
              </a:endParaRP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Target </a:t>
              </a:r>
              <a:r>
                <a:rPr lang="en-US" sz="1400" dirty="0" err="1" smtClean="0">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interactive container</a:t>
            </a:r>
          </a:p>
          <a:p>
            <a:r>
              <a:rPr lang="en-US" noProof="1" smtClean="0"/>
              <a:t>docker run -it ubuntu /bin/bash</a:t>
            </a:r>
          </a:p>
          <a:p>
            <a:pPr lvl="1"/>
            <a:r>
              <a:rPr lang="en-US" noProof="1" smtClean="0"/>
              <a:t>echo "Hello Hagenberg" &gt; helloWorld.txt</a:t>
            </a:r>
          </a:p>
          <a:p>
            <a:pPr lvl="1"/>
            <a:r>
              <a:rPr lang="en-US" noProof="1" smtClean="0"/>
              <a:t>exit</a:t>
            </a:r>
          </a:p>
          <a:p>
            <a:endParaRPr lang="en-US" noProof="1" smtClean="0"/>
          </a:p>
          <a:p>
            <a:r>
              <a:rPr lang="en-US" noProof="1" smtClean="0"/>
              <a:t># Build image from container</a:t>
            </a:r>
          </a:p>
          <a:p>
            <a:r>
              <a:rPr lang="en-US" noProof="1"/>
              <a:t>docker commit </a:t>
            </a:r>
            <a:r>
              <a:rPr lang="en-US" noProof="1" smtClean="0"/>
              <a:t>… rainer:withFile</a:t>
            </a:r>
          </a:p>
          <a:p>
            <a:endParaRPr lang="en-US" noProof="1" smtClean="0"/>
          </a:p>
          <a:p>
            <a:r>
              <a:rPr lang="en-US" noProof="1" smtClean="0"/>
              <a:t># Remove container</a:t>
            </a:r>
          </a:p>
          <a:p>
            <a:r>
              <a:rPr lang="en-US" noProof="1" smtClean="0"/>
              <a:t>docker rm -f …</a:t>
            </a:r>
          </a:p>
          <a:p>
            <a:endParaRPr lang="en-US" noProof="1"/>
          </a:p>
          <a:p>
            <a:r>
              <a:rPr lang="en-US" noProof="1" smtClean="0"/>
              <a:t># Create new container from new image</a:t>
            </a:r>
          </a:p>
          <a:p>
            <a:r>
              <a:rPr lang="en-US" noProof="1" smtClean="0"/>
              <a:t>docker run -it rainer:withfile /bin/bash</a:t>
            </a:r>
          </a:p>
          <a:p>
            <a:endParaRPr lang="en-US" noProof="1" smtClean="0"/>
          </a:p>
          <a:p>
            <a:r>
              <a:rPr lang="en-US" noProof="1" smtClean="0"/>
              <a:t># Remove image</a:t>
            </a:r>
          </a:p>
          <a:p>
            <a:r>
              <a:rPr lang="en-US" noProof="1" smtClean="0"/>
              <a:t>docker rmi rainer:withfile</a:t>
            </a:r>
          </a:p>
          <a:p>
            <a:endParaRPr lang="en-US" noProof="1"/>
          </a:p>
          <a:p>
            <a:r>
              <a:rPr lang="en-US" noProof="1" smtClean="0"/>
              <a:t># Run DockerUI in container</a:t>
            </a:r>
          </a:p>
          <a:p>
            <a:r>
              <a:rPr lang="en-US" noProof="1" smtClean="0">
                <a:hlinkClick r:id="rId2"/>
              </a:rPr>
              <a:t># https</a:t>
            </a:r>
            <a:r>
              <a:rPr lang="en-US" noProof="1">
                <a:hlinkClick r:id="rId2"/>
              </a:rPr>
              <a:t>://</a:t>
            </a:r>
            <a:r>
              <a:rPr lang="en-US" noProof="1" smtClean="0">
                <a:hlinkClick r:id="rId2"/>
              </a:rPr>
              <a:t>github.com/crosbymichael/dockerui</a:t>
            </a:r>
            <a:endParaRPr lang="en-US" noProof="1" smtClean="0"/>
          </a:p>
          <a:p>
            <a:r>
              <a:rPr lang="sv-SE" dirty="0" smtClean="0"/>
              <a:t>docker </a:t>
            </a:r>
            <a:r>
              <a:rPr lang="sv-SE" dirty="0"/>
              <a:t>run -d -p 9000:9000 --privileged </a:t>
            </a:r>
            <a:r>
              <a:rPr lang="sv-SE" dirty="0" smtClean="0"/>
              <a:t>\</a:t>
            </a:r>
          </a:p>
          <a:p>
            <a:r>
              <a:rPr lang="sv-SE" dirty="0"/>
              <a:t> </a:t>
            </a:r>
            <a:r>
              <a:rPr lang="sv-SE" dirty="0" smtClean="0"/>
              <a:t> -</a:t>
            </a:r>
            <a:r>
              <a:rPr lang="sv-SE" dirty="0"/>
              <a:t>v /var/run/docker.sock:/var/run/docker.sock </a:t>
            </a:r>
            <a:r>
              <a:rPr lang="sv-SE" dirty="0" smtClean="0"/>
              <a:t>\</a:t>
            </a:r>
          </a:p>
          <a:p>
            <a:r>
              <a:rPr lang="sv-SE" dirty="0"/>
              <a:t> </a:t>
            </a:r>
            <a:r>
              <a:rPr lang="sv-SE" dirty="0" smtClean="0"/>
              <a:t> dockerui/dockerui</a:t>
            </a:r>
            <a:endParaRPr lang="en-US" noProof="1"/>
          </a:p>
        </p:txBody>
      </p:sp>
      <p:sp>
        <p:nvSpPr>
          <p:cNvPr id="7" name="Textplatzhalter 6"/>
          <p:cNvSpPr>
            <a:spLocks noGrp="1"/>
          </p:cNvSpPr>
          <p:nvPr>
            <p:ph type="body" sz="quarter" idx="23"/>
          </p:nvPr>
        </p:nvSpPr>
        <p:spPr/>
        <p:txBody>
          <a:bodyPr/>
          <a:lstStyle/>
          <a:p>
            <a:r>
              <a:rPr lang="en-US" dirty="0" smtClean="0"/>
              <a:t>Create Image</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89349021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Dockerfiles</a:t>
            </a:r>
            <a:endParaRPr lang="en-US" dirty="0"/>
          </a:p>
        </p:txBody>
      </p:sp>
      <p:sp>
        <p:nvSpPr>
          <p:cNvPr id="3" name="Textplatzhalter 2"/>
          <p:cNvSpPr>
            <a:spLocks noGrp="1"/>
          </p:cNvSpPr>
          <p:nvPr>
            <p:ph type="body" sz="quarter" idx="25"/>
          </p:nvPr>
        </p:nvSpPr>
        <p:spPr/>
        <p:txBody>
          <a:bodyPr/>
          <a:lstStyle/>
          <a:p>
            <a:r>
              <a:rPr lang="en-US" dirty="0" smtClean="0"/>
              <a:t>Creating images from source</a:t>
            </a:r>
            <a:endParaRPr lang="en-US" dirty="0"/>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Your Host</a:t>
            </a:r>
            <a:endParaRPr lang="en-US" dirty="0"/>
          </a:p>
        </p:txBody>
      </p:sp>
      <p:sp>
        <p:nvSpPr>
          <p:cNvPr id="3" name="Inhaltsplatzhalter 2"/>
          <p:cNvSpPr>
            <a:spLocks noGrp="1"/>
          </p:cNvSpPr>
          <p:nvPr>
            <p:ph sz="quarter" idx="12"/>
          </p:nvPr>
        </p:nvSpPr>
        <p:spPr/>
        <p:txBody>
          <a:bodyPr/>
          <a:lstStyle/>
          <a:p>
            <a:r>
              <a:rPr lang="en-US" dirty="0" smtClean="0"/>
              <a:t>Rainer Stropek</a:t>
            </a:r>
          </a:p>
          <a:p>
            <a:pPr lvl="1"/>
            <a:r>
              <a:rPr lang="en-US" dirty="0" smtClean="0"/>
              <a:t>Developer, Entrepreneur</a:t>
            </a:r>
          </a:p>
          <a:p>
            <a:pPr lvl="1"/>
            <a:r>
              <a:rPr lang="en-US" dirty="0" smtClean="0"/>
              <a:t>Azure MVP, MS Regional Director</a:t>
            </a:r>
          </a:p>
          <a:p>
            <a:pPr lvl="1"/>
            <a:r>
              <a:rPr lang="en-US" dirty="0" smtClean="0"/>
              <a:t>IT-Visions</a:t>
            </a:r>
          </a:p>
          <a:p>
            <a:r>
              <a:rPr lang="en-US" dirty="0" smtClean="0"/>
              <a:t>Contact</a:t>
            </a:r>
          </a:p>
          <a:p>
            <a:pPr lvl="1"/>
            <a:r>
              <a:rPr lang="en-US" dirty="0" smtClean="0"/>
              <a:t>software architects </a:t>
            </a:r>
            <a:r>
              <a:rPr lang="en-US" dirty="0" err="1" smtClean="0"/>
              <a:t>gmbh</a:t>
            </a:r>
            <a:r>
              <a:rPr lang="en-US" dirty="0" smtClean="0"/>
              <a:t/>
            </a:r>
            <a:br>
              <a:rPr lang="en-US" dirty="0" smtClean="0"/>
            </a:br>
            <a:r>
              <a:rPr lang="en-US" dirty="0" smtClean="0">
                <a:hlinkClick r:id="rId2"/>
              </a:rPr>
              <a:t>rainer@timecockpit.com</a:t>
            </a:r>
            <a:r>
              <a:rPr lang="en-US" dirty="0" smtClean="0"/>
              <a:t/>
            </a:r>
            <a:br>
              <a:rPr lang="en-US" dirty="0" smtClean="0"/>
            </a:br>
            <a:r>
              <a:rPr lang="en-US" dirty="0" smtClean="0"/>
              <a:t>Twitter: @</a:t>
            </a:r>
            <a:r>
              <a:rPr lang="en-US" dirty="0" err="1" smtClean="0"/>
              <a:t>rstropek</a:t>
            </a:r>
            <a:endParaRPr lang="en-US" dirty="0" smtClean="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smtClean="0"/>
              <a:t>Dockerfiles</a:t>
            </a:r>
            <a:endParaRPr lang="en-US" dirty="0"/>
          </a:p>
        </p:txBody>
      </p:sp>
      <p:sp>
        <p:nvSpPr>
          <p:cNvPr id="6" name="Inhaltsplatzhalter 5"/>
          <p:cNvSpPr>
            <a:spLocks noGrp="1"/>
          </p:cNvSpPr>
          <p:nvPr>
            <p:ph sz="quarter" idx="22"/>
          </p:nvPr>
        </p:nvSpPr>
        <p:spPr/>
        <p:txBody>
          <a:bodyPr/>
          <a:lstStyle/>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Version 0.0.1</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MAINTAINER Rainer Stropek "rainer@timecockpit.com"</a:t>
            </a:r>
          </a:p>
          <a:p>
            <a:r>
              <a:rPr lang="en-US" dirty="0">
                <a:latin typeface="Courier New" panose="02070309020205020404" pitchFamily="49" charset="0"/>
                <a:cs typeface="Courier New" panose="02070309020205020404" pitchFamily="49" charset="0"/>
              </a:rPr>
              <a:t>ENV REFRESHED_AT </a:t>
            </a:r>
            <a:r>
              <a:rPr lang="en-US" dirty="0" smtClean="0">
                <a:latin typeface="Courier New" panose="02070309020205020404" pitchFamily="49" charset="0"/>
                <a:cs typeface="Courier New" panose="02070309020205020404" pitchFamily="49" charset="0"/>
              </a:rPr>
              <a:t>2014-02-22</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 apt-get -</a:t>
            </a:r>
            <a:r>
              <a:rPr lang="en-US" dirty="0" err="1">
                <a:latin typeface="Courier New" panose="02070309020205020404" pitchFamily="49" charset="0"/>
                <a:cs typeface="Courier New" panose="02070309020205020404" pitchFamily="49" charset="0"/>
              </a:rPr>
              <a:t>qq</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update</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COPY *.</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endParaRPr lang="en-US" dirty="0" smtClean="0">
              <a:latin typeface="Courier New" panose="02070309020205020404" pitchFamily="49" charset="0"/>
              <a:cs typeface="Courier New" panose="02070309020205020404" pitchFamily="49" charset="0"/>
              <a:hlinkClick r:id="rId2"/>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2"/>
              </a:rPr>
              <a:t>https://docs.docker.com/reference/builder</a:t>
            </a:r>
            <a:r>
              <a:rPr lang="en-US" sz="1100" dirty="0" smtClean="0">
                <a:hlinkClick r:id="rId2"/>
              </a:rPr>
              <a:t>/</a:t>
            </a:r>
          </a:p>
          <a:p>
            <a:pPr lvl="1"/>
            <a:r>
              <a:rPr lang="en-US" sz="1100" dirty="0">
                <a:hlinkClick r:id="rId2"/>
              </a:rPr>
              <a:t>https://registry.hub.docker.com/_/nginx/</a:t>
            </a:r>
          </a:p>
          <a:p>
            <a:r>
              <a:rPr lang="en-US" dirty="0" smtClean="0"/>
              <a:t>See </a:t>
            </a:r>
            <a:r>
              <a:rPr lang="en-US" dirty="0" smtClean="0">
                <a:hlinkClick r:id="rId3"/>
              </a:rPr>
              <a:t>Dockerfile for </a:t>
            </a:r>
            <a:r>
              <a:rPr lang="en-US" dirty="0" err="1" smtClean="0">
                <a:hlinkClick r:id="rId3"/>
              </a:rPr>
              <a:t>nginx</a:t>
            </a:r>
            <a:endParaRPr lang="en-US" dirty="0" smtClean="0"/>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10767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Execute command in new layer on top of the image and</a:t>
              </a:r>
              <a:br>
                <a:rPr lang="en-US" sz="1400" dirty="0" smtClean="0">
                  <a:solidFill>
                    <a:srgbClr val="595959"/>
                  </a:solidFill>
                  <a:latin typeface="Segoe UI"/>
                  <a:ea typeface="+mn-ea"/>
                </a:rPr>
              </a:br>
              <a:r>
                <a:rPr lang="en-US" sz="1400" dirty="0" smtClean="0">
                  <a:solidFill>
                    <a:srgbClr val="595959"/>
                  </a:solidFill>
                  <a:latin typeface="Segoe UI"/>
                  <a:ea typeface="+mn-ea"/>
                </a:rPr>
                <a:t>commit the result</a:t>
              </a:r>
              <a:endParaRPr lang="en-US" sz="1400" dirty="0">
                <a:solidFill>
                  <a:srgbClr val="595959"/>
                </a:solidFill>
                <a:latin typeface="Segoe UI"/>
                <a:ea typeface="+mn-ea"/>
              </a:endParaRP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Copy files to the </a:t>
              </a:r>
              <a:r>
                <a:rPr lang="en-US" sz="1400" dirty="0" err="1" smtClean="0">
                  <a:solidFill>
                    <a:srgbClr val="595959"/>
                  </a:solidFill>
                  <a:latin typeface="Segoe UI"/>
                  <a:ea typeface="+mn-ea"/>
                </a:rPr>
                <a:t>filesystem</a:t>
              </a:r>
              <a:r>
                <a:rPr lang="en-US" sz="1400" dirty="0" smtClean="0">
                  <a:solidFill>
                    <a:srgbClr val="595959"/>
                  </a:solidFill>
                  <a:latin typeface="Segoe UI"/>
                  <a:ea typeface="+mn-ea"/>
                </a:rPr>
                <a:t> of the container</a:t>
              </a:r>
              <a:endParaRPr lang="en-US" sz="1400" dirty="0">
                <a:solidFill>
                  <a:srgbClr val="595959"/>
                </a:solidFill>
                <a:latin typeface="Segoe UI"/>
                <a:ea typeface="+mn-ea"/>
              </a:endParaRP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Dockerfile location</a:t>
              </a:r>
              <a:endParaRPr lang="en-US" sz="1400" dirty="0">
                <a:solidFill>
                  <a:srgbClr val="595959"/>
                </a:solidFill>
                <a:latin typeface="Segoe UI"/>
                <a:ea typeface="+mn-ea"/>
              </a:endParaRP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Tag for the image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Exposing ports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r>
              <a:rPr lang="en-US" sz="1400" noProof="1" smtClean="0">
                <a:solidFill>
                  <a:srgbClr val="595959"/>
                </a:solidFill>
                <a:latin typeface="Courier New" panose="02070309020205020404" pitchFamily="49" charset="0"/>
                <a:ea typeface="+mn-ea"/>
                <a:cs typeface="Courier New" panose="02070309020205020404" pitchFamily="49" charset="0"/>
              </a:rPr>
              <a:t>\</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Expose port 80</a:t>
              </a:r>
              <a:endParaRPr lang="en-US" sz="1400" dirty="0">
                <a:solidFill>
                  <a:srgbClr val="595959"/>
                </a:solidFill>
                <a:latin typeface="Segoe UI"/>
                <a:ea typeface="+mn-ea"/>
              </a:endParaRP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err="1" smtClean="0">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p:txBody>
          <a:bodyPr/>
          <a:lstStyle/>
          <a:p>
            <a:r>
              <a:rPr lang="en-US" dirty="0" smtClean="0"/>
              <a:t># Get sample code from GitHub</a:t>
            </a:r>
          </a:p>
          <a:p>
            <a:r>
              <a:rPr lang="en-US" dirty="0" err="1" smtClean="0"/>
              <a:t>git</a:t>
            </a:r>
            <a:r>
              <a:rPr lang="en-US" dirty="0" smtClean="0"/>
              <a:t> </a:t>
            </a:r>
            <a:r>
              <a:rPr lang="en-US" dirty="0"/>
              <a:t>clone https://</a:t>
            </a:r>
            <a:r>
              <a:rPr lang="en-US" dirty="0" smtClean="0"/>
              <a:t>github.com/rstropek/DockerVS2015Intro.git</a:t>
            </a:r>
          </a:p>
          <a:p>
            <a:endParaRPr lang="en-US" dirty="0" smtClean="0"/>
          </a:p>
          <a:p>
            <a:r>
              <a:rPr lang="en-US" dirty="0" smtClean="0"/>
              <a:t># Build website</a:t>
            </a:r>
          </a:p>
          <a:p>
            <a:r>
              <a:rPr lang="en-US" dirty="0"/>
              <a:t>cd </a:t>
            </a:r>
            <a:r>
              <a:rPr lang="en-US" dirty="0" err="1" smtClean="0"/>
              <a:t>dockerDemos</a:t>
            </a:r>
            <a:r>
              <a:rPr lang="en-US" dirty="0" smtClean="0"/>
              <a:t>/01-staticWeb/app</a:t>
            </a:r>
          </a:p>
          <a:p>
            <a:r>
              <a:rPr lang="en-US" dirty="0" err="1" smtClean="0"/>
              <a:t>npm</a:t>
            </a:r>
            <a:r>
              <a:rPr lang="en-US" dirty="0" smtClean="0"/>
              <a:t> install</a:t>
            </a:r>
          </a:p>
          <a:p>
            <a:r>
              <a:rPr lang="en-US" dirty="0" smtClean="0"/>
              <a:t>grunt</a:t>
            </a:r>
          </a:p>
          <a:p>
            <a:r>
              <a:rPr lang="en-US" dirty="0" smtClean="0"/>
              <a:t>cd ..</a:t>
            </a:r>
          </a:p>
          <a:p>
            <a:endParaRPr lang="en-US" dirty="0"/>
          </a:p>
          <a:p>
            <a:r>
              <a:rPr lang="en-US" dirty="0" smtClean="0"/>
              <a:t># Build image from Dockerfile</a:t>
            </a:r>
          </a:p>
          <a:p>
            <a:r>
              <a:rPr lang="en-US" dirty="0" err="1" smtClean="0"/>
              <a:t>docker</a:t>
            </a:r>
            <a:r>
              <a:rPr lang="en-US" dirty="0" smtClean="0"/>
              <a:t> build -t </a:t>
            </a:r>
            <a:r>
              <a:rPr lang="en-US" dirty="0" err="1" smtClean="0"/>
              <a:t>staticweb</a:t>
            </a:r>
            <a:r>
              <a:rPr lang="en-US" dirty="0" smtClean="0"/>
              <a:t> .</a:t>
            </a:r>
          </a:p>
          <a:p>
            <a:r>
              <a:rPr lang="en-US" dirty="0" err="1" smtClean="0"/>
              <a:t>docker</a:t>
            </a:r>
            <a:r>
              <a:rPr lang="en-US" dirty="0" smtClean="0"/>
              <a:t> run -d -p 80:80 </a:t>
            </a:r>
            <a:r>
              <a:rPr lang="en-US" dirty="0" err="1" smtClean="0"/>
              <a:t>staticweb</a:t>
            </a:r>
            <a:endParaRPr lang="en-US" dirty="0" smtClean="0"/>
          </a:p>
          <a:p>
            <a:endParaRPr lang="en-US" dirty="0"/>
          </a:p>
          <a:p>
            <a:r>
              <a:rPr lang="en-US" dirty="0" smtClean="0"/>
              <a:t># Change website content and rebuild container</a:t>
            </a:r>
          </a:p>
          <a:p>
            <a:endParaRPr lang="en-US" dirty="0"/>
          </a:p>
          <a:p>
            <a:r>
              <a:rPr lang="en-US" dirty="0" smtClean="0"/>
              <a:t># Run a second container, run a third container (linked)</a:t>
            </a:r>
          </a:p>
          <a:p>
            <a:r>
              <a:rPr lang="en-US" dirty="0" err="1" smtClean="0"/>
              <a:t>docker</a:t>
            </a:r>
            <a:r>
              <a:rPr lang="en-US" dirty="0" smtClean="0"/>
              <a:t> </a:t>
            </a:r>
            <a:r>
              <a:rPr lang="en-US" dirty="0"/>
              <a:t>run -</a:t>
            </a:r>
            <a:r>
              <a:rPr lang="en-US" dirty="0" err="1"/>
              <a:t>i</a:t>
            </a:r>
            <a:r>
              <a:rPr lang="en-US" dirty="0"/>
              <a:t> -t --link </a:t>
            </a:r>
            <a:r>
              <a:rPr lang="en-US" dirty="0" smtClean="0"/>
              <a:t>&lt;cont1&gt;:sweb1 </a:t>
            </a:r>
            <a:r>
              <a:rPr lang="en-US" dirty="0"/>
              <a:t>--link </a:t>
            </a:r>
            <a:r>
              <a:rPr lang="en-US" dirty="0" smtClean="0"/>
              <a:t>&lt;cont2&gt;:sweb2 </a:t>
            </a:r>
            <a:r>
              <a:rPr lang="en-US" dirty="0" err="1"/>
              <a:t>ubuntu</a:t>
            </a:r>
            <a:r>
              <a:rPr lang="en-US" dirty="0"/>
              <a:t> /bin/bash</a:t>
            </a:r>
          </a:p>
          <a:p>
            <a:r>
              <a:rPr lang="en-US" dirty="0" smtClean="0"/>
              <a:t>	apt-get install curl</a:t>
            </a:r>
          </a:p>
          <a:p>
            <a:r>
              <a:rPr lang="en-US" dirty="0"/>
              <a:t>	</a:t>
            </a:r>
            <a:r>
              <a:rPr lang="en-US" dirty="0" smtClean="0"/>
              <a:t>curl http://sweb1</a:t>
            </a:r>
          </a:p>
          <a:p>
            <a:endParaRPr lang="en-US" dirty="0" smtClean="0"/>
          </a:p>
        </p:txBody>
      </p:sp>
      <p:sp>
        <p:nvSpPr>
          <p:cNvPr id="2" name="Textplatzhalter 1"/>
          <p:cNvSpPr>
            <a:spLocks noGrp="1"/>
          </p:cNvSpPr>
          <p:nvPr>
            <p:ph type="body" sz="quarter" idx="23"/>
          </p:nvPr>
        </p:nvSpPr>
        <p:spPr/>
        <p:txBody>
          <a:bodyPr/>
          <a:lstStyle/>
          <a:p>
            <a:r>
              <a:rPr lang="en-US" dirty="0" smtClean="0"/>
              <a:t>Dockerfile</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dirty="0" smtClean="0"/>
              <a:t># Run grunt inside a </a:t>
            </a:r>
            <a:r>
              <a:rPr lang="en-US" dirty="0" err="1" smtClean="0"/>
              <a:t>docker</a:t>
            </a:r>
            <a:r>
              <a:rPr lang="en-US" dirty="0" smtClean="0"/>
              <a:t> container</a:t>
            </a:r>
          </a:p>
          <a:p>
            <a:r>
              <a:rPr lang="en-US" dirty="0" err="1" smtClean="0"/>
              <a:t>docker</a:t>
            </a:r>
            <a:r>
              <a:rPr lang="en-US" dirty="0" smtClean="0"/>
              <a:t> run --</a:t>
            </a:r>
            <a:r>
              <a:rPr lang="en-US" dirty="0" err="1" smtClean="0"/>
              <a:t>rm</a:t>
            </a:r>
            <a:r>
              <a:rPr lang="en-US" dirty="0" smtClean="0"/>
              <a:t>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a:t>
            </a:r>
          </a:p>
          <a:p>
            <a:endParaRPr lang="en-US" dirty="0" smtClean="0"/>
          </a:p>
          <a:p>
            <a:endParaRPr lang="en-US" dirty="0"/>
          </a:p>
          <a:p>
            <a:endParaRPr lang="en-US" dirty="0" smtClean="0"/>
          </a:p>
          <a:p>
            <a:r>
              <a:rPr lang="en-US" dirty="0" smtClean="0"/>
              <a:t># Run </a:t>
            </a:r>
            <a:r>
              <a:rPr lang="en-US" b="1" dirty="0" err="1" smtClean="0"/>
              <a:t>daemonized</a:t>
            </a:r>
            <a:r>
              <a:rPr lang="en-US" dirty="0" smtClean="0"/>
              <a:t> grunt inside a </a:t>
            </a:r>
            <a:r>
              <a:rPr lang="en-US" dirty="0" err="1" smtClean="0"/>
              <a:t>docker</a:t>
            </a:r>
            <a:r>
              <a:rPr lang="en-US" dirty="0" smtClean="0"/>
              <a:t> container</a:t>
            </a:r>
          </a:p>
          <a:p>
            <a:r>
              <a:rPr lang="en-US" dirty="0" err="1" smtClean="0"/>
              <a:t>docker</a:t>
            </a:r>
            <a:r>
              <a:rPr lang="en-US" dirty="0" smtClean="0"/>
              <a:t> run -d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 watch</a:t>
            </a:r>
          </a:p>
          <a:p>
            <a:endParaRPr lang="en-US" dirty="0" smtClean="0"/>
          </a:p>
          <a:p>
            <a:endParaRPr lang="en-US" dirty="0" smtClean="0"/>
          </a:p>
          <a:p>
            <a:r>
              <a:rPr lang="en-US" dirty="0" smtClean="0"/>
              <a:t># Run </a:t>
            </a:r>
            <a:r>
              <a:rPr lang="en-US" dirty="0" err="1" smtClean="0"/>
              <a:t>nginx</a:t>
            </a:r>
            <a:r>
              <a:rPr lang="en-US" dirty="0" smtClean="0"/>
              <a:t> webserver inside </a:t>
            </a:r>
            <a:r>
              <a:rPr lang="en-US" dirty="0" err="1" smtClean="0"/>
              <a:t>daemonized</a:t>
            </a:r>
            <a:r>
              <a:rPr lang="en-US" dirty="0" smtClean="0"/>
              <a:t> container</a:t>
            </a:r>
          </a:p>
          <a:p>
            <a:r>
              <a:rPr lang="sv-SE" dirty="0" smtClean="0"/>
              <a:t>docker run -d -p 80:80 -v ~/DockerVS2015Intro/dockerDemos/01-staticWeb/app:</a:t>
            </a:r>
            <a:r>
              <a:rPr lang="de-AT" dirty="0"/>
              <a:t>/</a:t>
            </a:r>
            <a:r>
              <a:rPr lang="de-AT" dirty="0" err="1"/>
              <a:t>usr</a:t>
            </a:r>
            <a:r>
              <a:rPr lang="de-AT" dirty="0"/>
              <a:t>/</a:t>
            </a:r>
            <a:r>
              <a:rPr lang="de-AT" dirty="0" err="1"/>
              <a:t>share</a:t>
            </a:r>
            <a:r>
              <a:rPr lang="de-AT" dirty="0"/>
              <a:t>/</a:t>
            </a:r>
            <a:r>
              <a:rPr lang="de-AT" dirty="0" err="1"/>
              <a:t>nginx</a:t>
            </a:r>
            <a:r>
              <a:rPr lang="de-AT" dirty="0"/>
              <a:t>/</a:t>
            </a:r>
            <a:r>
              <a:rPr lang="de-AT" dirty="0" err="1"/>
              <a:t>html</a:t>
            </a:r>
            <a:r>
              <a:rPr lang="sv-SE" dirty="0" smtClean="0"/>
              <a:t> nginx</a:t>
            </a:r>
          </a:p>
          <a:p>
            <a:endParaRPr lang="en-US" dirty="0" smtClean="0"/>
          </a:p>
          <a:p>
            <a:endParaRPr lang="en-US" dirty="0"/>
          </a:p>
        </p:txBody>
      </p:sp>
      <p:sp>
        <p:nvSpPr>
          <p:cNvPr id="2" name="Textplatzhalter 1"/>
          <p:cNvSpPr>
            <a:spLocks noGrp="1"/>
          </p:cNvSpPr>
          <p:nvPr>
            <p:ph type="body" sz="quarter" idx="23"/>
          </p:nvPr>
        </p:nvSpPr>
        <p:spPr/>
        <p:txBody>
          <a:bodyPr/>
          <a:lstStyle/>
          <a:p>
            <a:r>
              <a:rPr lang="en-US" dirty="0" smtClean="0"/>
              <a:t>Automated build</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a:xfrm>
            <a:off x="467543" y="178629"/>
            <a:ext cx="5570399" cy="4721065"/>
          </a:xfrm>
        </p:spPr>
        <p:txBody>
          <a:bodyPr/>
          <a:lstStyle/>
          <a:p>
            <a:r>
              <a:rPr lang="en-US" dirty="0" smtClean="0">
                <a:latin typeface="Courier New" panose="02070309020205020404" pitchFamily="49" charset="0"/>
                <a:cs typeface="Courier New" panose="02070309020205020404" pitchFamily="49" charset="0"/>
              </a:rPr>
              <a:t># Run grunt inside a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container</a:t>
            </a:r>
          </a:p>
          <a:p>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 </a:t>
            </a:r>
            <a:r>
              <a:rPr lang="en-US" dirty="0" smtClean="0">
                <a:latin typeface="Courier New" panose="02070309020205020404" pitchFamily="49" charset="0"/>
                <a:cs typeface="Courier New" panose="02070309020205020404" pitchFamily="49" charset="0"/>
              </a:rPr>
              <a:t>~/DockerVS2015Intro/</a:t>
            </a:r>
            <a:r>
              <a:rPr lang="en-US" dirty="0" err="1" smtClean="0">
                <a:latin typeface="Courier New" panose="02070309020205020404" pitchFamily="49" charset="0"/>
                <a:cs typeface="Courier New" panose="02070309020205020404" pitchFamily="49" charset="0"/>
              </a:rPr>
              <a:t>dockerDemos</a:t>
            </a:r>
            <a:r>
              <a:rPr lang="en-US" dirty="0" smtClean="0">
                <a:latin typeface="Courier New" panose="02070309020205020404" pitchFamily="49" charset="0"/>
                <a:cs typeface="Courier New" panose="02070309020205020404" pitchFamily="49" charset="0"/>
              </a:rPr>
              <a:t>/01-staticWeb/app:/</a:t>
            </a:r>
            <a:r>
              <a:rPr lang="en-US" dirty="0">
                <a:latin typeface="Courier New" panose="02070309020205020404" pitchFamily="49" charset="0"/>
                <a:cs typeface="Courier New" panose="02070309020205020404" pitchFamily="49" charset="0"/>
              </a:rPr>
              <a:t>data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hlinkClick r:id="rId2"/>
              </a:rPr>
              <a:t>dockerfile</a:t>
            </a:r>
            <a:r>
              <a:rPr lang="en-US" dirty="0" smtClean="0">
                <a:latin typeface="Courier New" panose="02070309020205020404" pitchFamily="49" charset="0"/>
                <a:cs typeface="Courier New" panose="02070309020205020404" pitchFamily="49" charset="0"/>
                <a:hlinkClick r:id="rId2"/>
              </a:rPr>
              <a:t>/</a:t>
            </a:r>
            <a:r>
              <a:rPr lang="en-US" dirty="0" err="1" smtClean="0">
                <a:latin typeface="Courier New" panose="02070309020205020404" pitchFamily="49" charset="0"/>
                <a:cs typeface="Courier New" panose="02070309020205020404" pitchFamily="49" charset="0"/>
                <a:hlinkClick r:id="rId2"/>
              </a:rPr>
              <a:t>nodejs</a:t>
            </a:r>
            <a:r>
              <a:rPr lang="en-US" dirty="0" smtClean="0">
                <a:latin typeface="Courier New" panose="02070309020205020404" pitchFamily="49" charset="0"/>
                <a:cs typeface="Courier New" panose="02070309020205020404" pitchFamily="49" charset="0"/>
                <a:hlinkClick r:id="rId2"/>
              </a:rPr>
              <a:t>-bower-grunt</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grunt</a:t>
            </a:r>
          </a:p>
        </p:txBody>
      </p:sp>
      <p:sp>
        <p:nvSpPr>
          <p:cNvPr id="2" name="Textplatzhalter 1"/>
          <p:cNvSpPr>
            <a:spLocks noGrp="1"/>
          </p:cNvSpPr>
          <p:nvPr>
            <p:ph type="body" sz="quarter" idx="23"/>
          </p:nvPr>
        </p:nvSpPr>
        <p:spPr/>
        <p:txBody>
          <a:bodyPr/>
          <a:lstStyle/>
          <a:p>
            <a:r>
              <a:rPr lang="en-US" dirty="0" smtClean="0"/>
              <a:t>Run Grunt (build) in Container</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Remove the container when it exists</a:t>
              </a:r>
              <a:endParaRPr lang="en-US" sz="1400" dirty="0">
                <a:solidFill>
                  <a:srgbClr val="595959"/>
                </a:solidFill>
                <a:latin typeface="Segoe UI"/>
                <a:ea typeface="+mn-ea"/>
              </a:endParaRP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Mount host volume (</a:t>
              </a:r>
              <a:r>
                <a:rPr lang="en-US" sz="1400" dirty="0" err="1" smtClean="0">
                  <a:solidFill>
                    <a:srgbClr val="595959"/>
                  </a:solidFill>
                  <a:latin typeface="Courier New" panose="02070309020205020404" pitchFamily="49" charset="0"/>
                  <a:ea typeface="+mn-ea"/>
                  <a:cs typeface="Courier New" panose="02070309020205020404" pitchFamily="49" charset="0"/>
                </a:rPr>
                <a:t>host:container</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Use existing image</a:t>
              </a:r>
              <a:endParaRPr lang="en-US" sz="1400" dirty="0">
                <a:solidFill>
                  <a:srgbClr val="595959"/>
                </a:solidFill>
                <a:latin typeface="Segoe UI"/>
                <a:ea typeface="+mn-ea"/>
              </a:endParaRPr>
            </a:p>
          </p:txBody>
        </p:sp>
      </p:grpSp>
      <p:grpSp>
        <p:nvGrpSpPr>
          <p:cNvPr id="19" name="Gruppieren 18"/>
          <p:cNvGrpSpPr/>
          <p:nvPr/>
        </p:nvGrpSpPr>
        <p:grpSpPr>
          <a:xfrm>
            <a:off x="674242" y="2792744"/>
            <a:ext cx="1296769" cy="474716"/>
            <a:chOff x="3861990" y="1424245"/>
            <a:chExt cx="1296769"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08074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smtClean="0">
                  <a:solidFill>
                    <a:srgbClr val="595959"/>
                  </a:solidFill>
                  <a:latin typeface="Courier New" panose="02070309020205020404" pitchFamily="49" charset="0"/>
                  <a:ea typeface="+mn-ea"/>
                  <a:cs typeface="Courier New" panose="02070309020205020404" pitchFamily="49" charset="0"/>
                </a:rPr>
                <a:t>grunt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Docker Compose</a:t>
            </a:r>
            <a:endParaRPr lang="en-US" dirty="0"/>
          </a:p>
        </p:txBody>
      </p:sp>
      <p:sp>
        <p:nvSpPr>
          <p:cNvPr id="3" name="Textplatzhalter 2"/>
          <p:cNvSpPr>
            <a:spLocks noGrp="1"/>
          </p:cNvSpPr>
          <p:nvPr>
            <p:ph type="body" sz="quarter" idx="25"/>
          </p:nvPr>
        </p:nvSpPr>
        <p:spPr/>
        <p:txBody>
          <a:bodyPr/>
          <a:lstStyle/>
          <a:p>
            <a:r>
              <a:rPr lang="en-US" dirty="0" smtClean="0"/>
              <a:t>Tool for running multi-container applications</a:t>
            </a:r>
            <a:endParaRPr lang="en-US" dirty="0"/>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r>
              <a:rPr lang="de-AT" dirty="0" smtClean="0"/>
              <a:t>.</a:t>
            </a:r>
          </a:p>
          <a:p>
            <a:endParaRPr lang="en-US" dirty="0"/>
          </a:p>
          <a:p>
            <a:endParaRPr lang="en-US" dirty="0" smtClean="0"/>
          </a:p>
          <a:p>
            <a:endParaRPr lang="de-AT" dirty="0"/>
          </a:p>
          <a:p>
            <a:r>
              <a:rPr lang="de-AT" dirty="0"/>
              <a:t>  links:</a:t>
            </a:r>
          </a:p>
          <a:p>
            <a:r>
              <a:rPr lang="de-AT" dirty="0"/>
              <a:t>   - </a:t>
            </a:r>
            <a:r>
              <a:rPr lang="de-AT" dirty="0" err="1" smtClean="0"/>
              <a:t>dependent</a:t>
            </a:r>
            <a:r>
              <a:rPr lang="de-AT" dirty="0" smtClean="0"/>
              <a:t>-service</a:t>
            </a:r>
          </a:p>
          <a:p>
            <a:endParaRPr lang="en-US" dirty="0"/>
          </a:p>
          <a:p>
            <a:endParaRPr lang="en-US" dirty="0" smtClean="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r>
              <a:rPr lang="en-US" dirty="0" smtClean="0">
                <a:hlinkClick r:id="rId2"/>
              </a:rPr>
              <a:t>/</a:t>
            </a:r>
            <a:endParaRPr lang="en-US" dirty="0" smtClean="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Build local </a:t>
              </a:r>
              <a:r>
                <a:rPr lang="en-US" sz="1400" dirty="0" err="1" smtClean="0">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Link </a:t>
              </a:r>
              <a:r>
                <a:rPr lang="en-US" sz="1400" dirty="0" smtClean="0">
                  <a:solidFill>
                    <a:srgbClr val="595959"/>
                  </a:solidFill>
                  <a:latin typeface="Segoe UI"/>
                  <a:ea typeface="+mn-ea"/>
                </a:rPr>
                <a:t>to other </a:t>
              </a:r>
              <a:r>
                <a:rPr lang="en-US" sz="1400" dirty="0" smtClean="0">
                  <a:solidFill>
                    <a:srgbClr val="595959"/>
                  </a:solidFill>
                  <a:latin typeface="Segoe UI"/>
                  <a:ea typeface="+mn-ea"/>
                </a:rPr>
                <a:t>containers (e.g. </a:t>
              </a:r>
              <a:r>
                <a:rPr lang="en-US" sz="1400" dirty="0" err="1" smtClean="0">
                  <a:solidFill>
                    <a:srgbClr val="595959"/>
                  </a:solidFill>
                  <a:latin typeface="Segoe UI"/>
                  <a:ea typeface="+mn-ea"/>
                </a:rPr>
                <a:t>Redis</a:t>
              </a:r>
              <a:r>
                <a:rPr lang="en-US" sz="1400" dirty="0" smtClean="0">
                  <a:solidFill>
                    <a:srgbClr val="595959"/>
                  </a:solidFill>
                  <a:latin typeface="Segoe UI"/>
                  <a:ea typeface="+mn-ea"/>
                </a:rPr>
                <a:t>, MongoDB)</a:t>
              </a:r>
              <a:endParaRPr lang="en-US" sz="1400" dirty="0">
                <a:solidFill>
                  <a:srgbClr val="595959"/>
                </a:solidFill>
                <a:latin typeface="Segoe UI"/>
                <a:ea typeface="+mn-ea"/>
              </a:endParaRP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service container depends on based on</a:t>
              </a:r>
              <a:br>
                <a:rPr lang="en-US" sz="1400" dirty="0" smtClean="0">
                  <a:solidFill>
                    <a:srgbClr val="595959"/>
                  </a:solidFill>
                  <a:latin typeface="Segoe UI"/>
                  <a:ea typeface="+mn-ea"/>
                </a:rPr>
              </a:br>
              <a:r>
                <a:rPr lang="en-US" sz="1400" dirty="0" smtClean="0">
                  <a:solidFill>
                    <a:srgbClr val="595959"/>
                  </a:solidFill>
                  <a:latin typeface="Segoe UI"/>
                  <a:ea typeface="+mn-ea"/>
                </a:rPr>
                <a:t>an existing image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dirty="0" smtClean="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smtClean="0"/>
              <a:t>npm</a:t>
            </a:r>
            <a:r>
              <a:rPr lang="en-US" dirty="0" smtClean="0"/>
              <a:t> install</a:t>
            </a:r>
          </a:p>
          <a:p>
            <a:r>
              <a:rPr lang="en-US" dirty="0" err="1" smtClean="0"/>
              <a:t>docker</a:t>
            </a:r>
            <a:r>
              <a:rPr lang="en-US" dirty="0" smtClean="0"/>
              <a:t> build –t dependent-service .</a:t>
            </a:r>
          </a:p>
          <a:p>
            <a:endParaRPr lang="en-US" dirty="0"/>
          </a:p>
          <a:p>
            <a:r>
              <a:rPr lang="en-US" dirty="0" smtClean="0"/>
              <a:t># Run container using dependent service</a:t>
            </a:r>
          </a:p>
          <a:p>
            <a:r>
              <a:rPr lang="en-US" dirty="0"/>
              <a:t># directory: ~/</a:t>
            </a:r>
            <a:r>
              <a:rPr lang="en-US" dirty="0" smtClean="0"/>
              <a:t>DockerVS2015Intro/</a:t>
            </a:r>
            <a:r>
              <a:rPr lang="en-US" dirty="0" err="1" smtClean="0"/>
              <a:t>dockerDemos</a:t>
            </a:r>
            <a:r>
              <a:rPr lang="en-US" dirty="0" smtClean="0"/>
              <a:t>/02-compose</a:t>
            </a:r>
            <a:endParaRPr lang="en-US" dirty="0"/>
          </a:p>
          <a:p>
            <a:r>
              <a:rPr lang="en-US" dirty="0" err="1" smtClean="0"/>
              <a:t>npm</a:t>
            </a:r>
            <a:r>
              <a:rPr lang="en-US" dirty="0" smtClean="0"/>
              <a:t> install</a:t>
            </a:r>
          </a:p>
          <a:p>
            <a:r>
              <a:rPr lang="en-US" dirty="0" err="1" smtClean="0"/>
              <a:t>docker</a:t>
            </a:r>
            <a:r>
              <a:rPr lang="en-US" dirty="0" smtClean="0"/>
              <a:t>-compose run printer</a:t>
            </a:r>
            <a:endParaRPr lang="en-US" dirty="0"/>
          </a:p>
        </p:txBody>
      </p:sp>
      <p:sp>
        <p:nvSpPr>
          <p:cNvPr id="2" name="Textplatzhalter 1"/>
          <p:cNvSpPr>
            <a:spLocks noGrp="1"/>
          </p:cNvSpPr>
          <p:nvPr>
            <p:ph type="body" sz="quarter" idx="23"/>
          </p:nvPr>
        </p:nvSpPr>
        <p:spPr/>
        <p:txBody>
          <a:bodyPr/>
          <a:lstStyle/>
          <a:p>
            <a:r>
              <a:rPr lang="en-US" dirty="0" smtClean="0"/>
              <a:t>Automated build</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ASP.NET in Docker</a:t>
            </a:r>
            <a:endParaRPr lang="en-US" dirty="0"/>
          </a:p>
        </p:txBody>
      </p:sp>
      <p:sp>
        <p:nvSpPr>
          <p:cNvPr id="3" name="Textplatzhalter 2"/>
          <p:cNvSpPr>
            <a:spLocks noGrp="1"/>
          </p:cNvSpPr>
          <p:nvPr>
            <p:ph type="body" sz="quarter" idx="25"/>
          </p:nvPr>
        </p:nvSpPr>
        <p:spPr/>
        <p:txBody>
          <a:bodyPr/>
          <a:lstStyle/>
          <a:p>
            <a:r>
              <a:rPr lang="en-US" dirty="0" smtClean="0"/>
              <a:t>Running ASP.NET in Docker</a:t>
            </a:r>
            <a:endParaRPr lang="en-US" dirty="0"/>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Dockerfile</a:t>
            </a:r>
            <a:endParaRPr lang="en-US" dirty="0"/>
          </a:p>
        </p:txBody>
      </p:sp>
      <p:sp>
        <p:nvSpPr>
          <p:cNvPr id="5" name="Inhaltsplatzhalter 4"/>
          <p:cNvSpPr>
            <a:spLocks noGrp="1"/>
          </p:cNvSpPr>
          <p:nvPr>
            <p:ph sz="quarter" idx="22"/>
          </p:nvPr>
        </p:nvSpPr>
        <p:spPr/>
        <p:txBody>
          <a:bodyPr/>
          <a:lstStyle/>
          <a:p>
            <a:r>
              <a:rPr lang="en-US" dirty="0" smtClean="0"/>
              <a:t>FROM </a:t>
            </a:r>
            <a:r>
              <a:rPr lang="en-US" dirty="0" err="1"/>
              <a:t>microsoft</a:t>
            </a:r>
            <a:r>
              <a:rPr lang="en-US" dirty="0"/>
              <a:t>/</a:t>
            </a:r>
            <a:r>
              <a:rPr lang="en-US" dirty="0" err="1"/>
              <a:t>aspnet</a:t>
            </a:r>
            <a:endParaRPr lang="en-US" dirty="0"/>
          </a:p>
          <a:p>
            <a:r>
              <a:rPr lang="en-US" dirty="0"/>
              <a:t>MAINTAINER Rainer Stropek "rainer@timecockpit.com"</a:t>
            </a:r>
          </a:p>
          <a:p>
            <a:r>
              <a:rPr lang="en-US" dirty="0"/>
              <a:t>ENV REFRESHED_AT 2015-01-02</a:t>
            </a:r>
          </a:p>
          <a:p>
            <a:endParaRPr lang="en-US" dirty="0"/>
          </a:p>
          <a:p>
            <a:r>
              <a:rPr lang="en-US" dirty="0" smtClean="0"/>
              <a:t>ENV </a:t>
            </a:r>
            <a:r>
              <a:rPr lang="en-US" dirty="0"/>
              <a:t>SOURCE_DIR /app/</a:t>
            </a:r>
            <a:r>
              <a:rPr lang="en-US" dirty="0" err="1"/>
              <a:t>src</a:t>
            </a:r>
            <a:endParaRPr lang="en-US" dirty="0"/>
          </a:p>
          <a:p>
            <a:endParaRPr lang="en-US" dirty="0"/>
          </a:p>
          <a:p>
            <a:r>
              <a:rPr lang="en-US" dirty="0" smtClean="0"/>
              <a:t>RUN </a:t>
            </a:r>
            <a:r>
              <a:rPr lang="en-US" dirty="0" err="1"/>
              <a:t>mkdir</a:t>
            </a:r>
            <a:r>
              <a:rPr lang="en-US" dirty="0"/>
              <a:t> -p $SOURCE_DIR</a:t>
            </a:r>
          </a:p>
          <a:p>
            <a:r>
              <a:rPr lang="en-US" dirty="0"/>
              <a:t>WORKDIR $SOURCE_DIR</a:t>
            </a:r>
          </a:p>
          <a:p>
            <a:endParaRPr lang="en-US" dirty="0"/>
          </a:p>
          <a:p>
            <a:r>
              <a:rPr lang="en-US" dirty="0" smtClean="0"/>
              <a:t>COPY </a:t>
            </a:r>
            <a:r>
              <a:rPr lang="en-US" dirty="0"/>
              <a:t>refreshAndRunSample.sh $SOURCE_DIR/</a:t>
            </a:r>
          </a:p>
          <a:p>
            <a:r>
              <a:rPr lang="en-US" dirty="0"/>
              <a:t>RUN </a:t>
            </a:r>
            <a:r>
              <a:rPr lang="en-US" dirty="0" err="1"/>
              <a:t>chmod</a:t>
            </a:r>
            <a:r>
              <a:rPr lang="en-US" dirty="0"/>
              <a:t> </a:t>
            </a:r>
            <a:r>
              <a:rPr lang="en-US" dirty="0" err="1"/>
              <a:t>a+x</a:t>
            </a:r>
            <a:r>
              <a:rPr lang="en-US" dirty="0"/>
              <a:t> $SOURCE_DIR/refreshAndRunSample.sh</a:t>
            </a:r>
          </a:p>
          <a:p>
            <a:endParaRPr lang="en-US" dirty="0"/>
          </a:p>
          <a:p>
            <a:r>
              <a:rPr lang="en-US" dirty="0" smtClean="0"/>
              <a:t>RUN </a:t>
            </a:r>
            <a:r>
              <a:rPr lang="en-US" dirty="0"/>
              <a:t>apt-get -</a:t>
            </a:r>
            <a:r>
              <a:rPr lang="en-US" dirty="0" err="1"/>
              <a:t>qqy</a:t>
            </a:r>
            <a:r>
              <a:rPr lang="en-US" dirty="0"/>
              <a:t> install </a:t>
            </a:r>
            <a:r>
              <a:rPr lang="en-US" dirty="0" err="1"/>
              <a:t>git</a:t>
            </a:r>
            <a:endParaRPr lang="en-US" dirty="0"/>
          </a:p>
          <a:p>
            <a:r>
              <a:rPr lang="en-US" dirty="0"/>
              <a:t>RUN </a:t>
            </a:r>
            <a:r>
              <a:rPr lang="en-US" dirty="0" err="1"/>
              <a:t>git</a:t>
            </a:r>
            <a:r>
              <a:rPr lang="en-US" dirty="0"/>
              <a:t> </a:t>
            </a:r>
            <a:r>
              <a:rPr lang="en-US" dirty="0" err="1"/>
              <a:t>init</a:t>
            </a:r>
            <a:r>
              <a:rPr lang="en-US" dirty="0"/>
              <a:t> \</a:t>
            </a:r>
          </a:p>
          <a:p>
            <a:r>
              <a:rPr lang="en-US" dirty="0"/>
              <a:t> &amp;&amp; </a:t>
            </a:r>
            <a:r>
              <a:rPr lang="en-US" dirty="0" err="1"/>
              <a:t>git</a:t>
            </a:r>
            <a:r>
              <a:rPr lang="en-US" dirty="0"/>
              <a:t> pull https://github.com/aspnet/Home.git \</a:t>
            </a:r>
          </a:p>
          <a:p>
            <a:r>
              <a:rPr lang="en-US" dirty="0"/>
              <a:t> &amp;&amp; cd  samples/</a:t>
            </a:r>
            <a:r>
              <a:rPr lang="en-US" dirty="0" err="1"/>
              <a:t>HelloMvc</a:t>
            </a:r>
            <a:r>
              <a:rPr lang="en-US" dirty="0"/>
              <a:t>/ \</a:t>
            </a:r>
          </a:p>
          <a:p>
            <a:r>
              <a:rPr lang="en-US" dirty="0"/>
              <a:t> &amp;&amp; </a:t>
            </a:r>
            <a:r>
              <a:rPr lang="en-US" dirty="0" err="1"/>
              <a:t>kpm</a:t>
            </a:r>
            <a:r>
              <a:rPr lang="en-US" dirty="0"/>
              <a:t> restore</a:t>
            </a:r>
          </a:p>
          <a:p>
            <a:endParaRPr lang="en-US" dirty="0"/>
          </a:p>
          <a:p>
            <a:r>
              <a:rPr lang="en-US" dirty="0"/>
              <a:t>ENTRYPOINT ["/app/</a:t>
            </a:r>
            <a:r>
              <a:rPr lang="en-US" dirty="0" err="1"/>
              <a:t>src</a:t>
            </a:r>
            <a:r>
              <a:rPr lang="en-US" dirty="0"/>
              <a:t>/refreshAndRunSample.sh"]</a:t>
            </a:r>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sz="1600" dirty="0"/>
              <a:t>Base image: </a:t>
            </a:r>
            <a:r>
              <a:rPr lang="en-US" sz="1600" dirty="0">
                <a:hlinkClick r:id="rId2"/>
              </a:rPr>
              <a:t>https://registry.hub.docker.com/u/microsoft/aspnet</a:t>
            </a:r>
            <a:r>
              <a:rPr lang="en-US" sz="1600" dirty="0" smtClean="0">
                <a:hlinkClick r:id="rId2"/>
              </a:rPr>
              <a:t>/</a:t>
            </a:r>
            <a:endParaRPr lang="en-US" sz="1600" dirty="0" smtClean="0"/>
          </a:p>
          <a:p>
            <a:r>
              <a:rPr lang="en-US" sz="1600" dirty="0" smtClean="0"/>
              <a:t>Run container</a:t>
            </a:r>
          </a:p>
          <a:p>
            <a:pPr lvl="1"/>
            <a:r>
              <a:rPr lang="de-AT" sz="1200" dirty="0" err="1">
                <a:latin typeface="Courier New" panose="02070309020205020404" pitchFamily="49" charset="0"/>
                <a:cs typeface="Courier New" panose="02070309020205020404" pitchFamily="49" charset="0"/>
              </a:rPr>
              <a:t>docker</a:t>
            </a:r>
            <a:r>
              <a:rPr lang="de-AT" sz="1200" dirty="0">
                <a:latin typeface="Courier New" panose="02070309020205020404" pitchFamily="49" charset="0"/>
                <a:cs typeface="Courier New" panose="02070309020205020404" pitchFamily="49" charset="0"/>
              </a:rPr>
              <a:t> </a:t>
            </a:r>
            <a:r>
              <a:rPr lang="de-AT" sz="1200" dirty="0" err="1" smtClean="0">
                <a:latin typeface="Courier New" panose="02070309020205020404" pitchFamily="49" charset="0"/>
                <a:cs typeface="Courier New" panose="02070309020205020404" pitchFamily="49" charset="0"/>
              </a:rPr>
              <a:t>run</a:t>
            </a:r>
            <a:r>
              <a:rPr lang="de-AT" sz="1200" dirty="0" smtClean="0">
                <a:latin typeface="Courier New" panose="02070309020205020404" pitchFamily="49" charset="0"/>
                <a:cs typeface="Courier New" panose="02070309020205020404" pitchFamily="49" charset="0"/>
              </a:rPr>
              <a:t> </a:t>
            </a:r>
            <a:r>
              <a:rPr lang="de-AT" sz="1200" dirty="0">
                <a:latin typeface="Courier New" panose="02070309020205020404" pitchFamily="49" charset="0"/>
                <a:cs typeface="Courier New" panose="02070309020205020404" pitchFamily="49" charset="0"/>
              </a:rPr>
              <a:t>-d -t </a:t>
            </a:r>
            <a:br>
              <a:rPr lang="de-AT" sz="1200" dirty="0">
                <a:latin typeface="Courier New" panose="02070309020205020404" pitchFamily="49" charset="0"/>
                <a:cs typeface="Courier New" panose="02070309020205020404" pitchFamily="49" charset="0"/>
              </a:rPr>
            </a:br>
            <a:r>
              <a:rPr lang="de-AT" sz="1200" dirty="0" smtClean="0">
                <a:latin typeface="Courier New" panose="02070309020205020404" pitchFamily="49" charset="0"/>
                <a:cs typeface="Courier New" panose="02070309020205020404" pitchFamily="49" charset="0"/>
              </a:rPr>
              <a:t>-</a:t>
            </a:r>
            <a:r>
              <a:rPr lang="de-AT" sz="1200" dirty="0">
                <a:latin typeface="Courier New" panose="02070309020205020404" pitchFamily="49" charset="0"/>
                <a:cs typeface="Courier New" panose="02070309020205020404" pitchFamily="49" charset="0"/>
              </a:rPr>
              <a:t>p 80:5004 </a:t>
            </a:r>
            <a:r>
              <a:rPr lang="de-AT" sz="1200" dirty="0" smtClean="0">
                <a:latin typeface="Courier New" panose="02070309020205020404" pitchFamily="49" charset="0"/>
                <a:cs typeface="Courier New" panose="02070309020205020404" pitchFamily="49" charset="0"/>
              </a:rPr>
              <a:t>aspnet-beta8</a:t>
            </a:r>
            <a:endParaRPr lang="en-US" sz="1200" dirty="0">
              <a:latin typeface="Courier New" panose="02070309020205020404" pitchFamily="49" charset="0"/>
              <a:cs typeface="Courier New" panose="02070309020205020404" pitchFamily="49" charset="0"/>
            </a:endParaRPr>
          </a:p>
        </p:txBody>
      </p:sp>
      <p:sp>
        <p:nvSpPr>
          <p:cNvPr id="8" name="Textplatzhalter 7"/>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8714052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descr="Docker Diagra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0816" y="328622"/>
            <a:ext cx="1737926"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smtClean="0"/>
              <a:t>What is Docker?</a:t>
            </a:r>
            <a:endParaRPr lang="en-US" dirty="0"/>
          </a:p>
        </p:txBody>
      </p:sp>
      <p:sp>
        <p:nvSpPr>
          <p:cNvPr id="4" name="Textplatzhalter 3"/>
          <p:cNvSpPr>
            <a:spLocks noGrp="1"/>
          </p:cNvSpPr>
          <p:nvPr>
            <p:ph type="body" sz="quarter" idx="23"/>
          </p:nvPr>
        </p:nvSpPr>
        <p:spPr/>
        <p:txBody>
          <a:bodyPr/>
          <a:lstStyle/>
          <a:p>
            <a:r>
              <a:rPr lang="en-US" dirty="0" smtClean="0"/>
              <a:t>Virtual machines </a:t>
            </a:r>
            <a:r>
              <a:rPr lang="en-US" dirty="0"/>
              <a:t>vs. Docker</a:t>
            </a:r>
          </a:p>
        </p:txBody>
      </p:sp>
      <p:sp>
        <p:nvSpPr>
          <p:cNvPr id="5" name="Textplatzhalter 4"/>
          <p:cNvSpPr>
            <a:spLocks noGrp="1"/>
          </p:cNvSpPr>
          <p:nvPr>
            <p:ph type="body" sz="quarter" idx="24"/>
          </p:nvPr>
        </p:nvSpPr>
        <p:spPr/>
        <p:txBody>
          <a:bodyPr/>
          <a:lstStyle/>
          <a:p>
            <a:r>
              <a:rPr lang="en-US" dirty="0" smtClean="0"/>
              <a:t>Each VM runs its own guest operating system</a:t>
            </a:r>
          </a:p>
          <a:p>
            <a:r>
              <a:rPr lang="en-US" dirty="0" smtClean="0"/>
              <a:t>Container reuse the host operating system</a:t>
            </a:r>
          </a:p>
          <a:p>
            <a:pPr lvl="1"/>
            <a:r>
              <a:rPr lang="en-US" dirty="0" smtClean="0"/>
              <a:t>Container run in user space</a:t>
            </a:r>
          </a:p>
          <a:p>
            <a:endParaRPr lang="en-US" dirty="0"/>
          </a:p>
        </p:txBody>
      </p:sp>
      <p:sp>
        <p:nvSpPr>
          <p:cNvPr id="6" name="Textplatzhalter 5"/>
          <p:cNvSpPr>
            <a:spLocks noGrp="1"/>
          </p:cNvSpPr>
          <p:nvPr>
            <p:ph type="body" sz="quarter" idx="25"/>
          </p:nvPr>
        </p:nvSpPr>
        <p:spPr/>
        <p:txBody>
          <a:bodyPr/>
          <a:lstStyle/>
          <a:p>
            <a:r>
              <a:rPr lang="en-US" dirty="0"/>
              <a:t>Image Source:</a:t>
            </a:r>
            <a:br>
              <a:rPr lang="en-US" dirty="0"/>
            </a:br>
            <a:r>
              <a:rPr lang="en-US" dirty="0">
                <a:hlinkClick r:id="rId3"/>
              </a:rPr>
              <a:t>https://www.docker.com/whatisdocker</a:t>
            </a:r>
            <a:r>
              <a:rPr lang="en-US" dirty="0" smtClean="0">
                <a:hlinkClick r:id="rId3"/>
              </a:rPr>
              <a:t>/</a:t>
            </a:r>
            <a:endParaRPr lang="en-US" dirty="0"/>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Virtual Machines</a:t>
            </a:r>
            <a:endParaRPr lang="en-US" dirty="0">
              <a:solidFill>
                <a:srgbClr val="595959"/>
              </a:solidFill>
              <a:latin typeface="Segoe UI"/>
              <a:ea typeface="+mn-ea"/>
            </a:endParaRP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Docker Container</a:t>
            </a:r>
            <a:endParaRPr lang="en-US" dirty="0">
              <a:solidFill>
                <a:srgbClr val="595959"/>
              </a:solidFill>
              <a:latin typeface="Segoe UI"/>
              <a:ea typeface="+mn-ea"/>
            </a:endParaRPr>
          </a:p>
        </p:txBody>
      </p:sp>
      <p:pic>
        <p:nvPicPr>
          <p:cNvPr id="1028" name="Picture 4" descr="Virtual Machine Diagra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053" y="2967795"/>
            <a:ext cx="1741689" cy="1233924"/>
          </a:xfrm>
          <a:prstGeom prst="rect">
            <a:avLst/>
          </a:prstGeom>
          <a:noFill/>
          <a:extLst>
            <a:ext uri="{909E8E84-426E-40DD-AFC4-6F175D3DCCD1}">
              <a14:hiddenFill xmlns:a14="http://schemas.microsoft.com/office/drawing/2010/main">
                <a:solidFill>
                  <a:srgbClr val="FFFFFF"/>
                </a:solidFill>
              </a14:hiddenFill>
            </a:ext>
          </a:extLst>
        </p:spPr>
      </p:pic>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Application Scenarios</a:t>
            </a:r>
            <a:endParaRPr lang="en-US" dirty="0"/>
          </a:p>
        </p:txBody>
      </p:sp>
      <p:sp>
        <p:nvSpPr>
          <p:cNvPr id="8" name="Inhaltsplatzhalter 7"/>
          <p:cNvSpPr>
            <a:spLocks noGrp="1"/>
          </p:cNvSpPr>
          <p:nvPr>
            <p:ph sz="quarter" idx="12"/>
          </p:nvPr>
        </p:nvSpPr>
        <p:spPr/>
        <p:txBody>
          <a:bodyPr/>
          <a:lstStyle/>
          <a:p>
            <a:r>
              <a:rPr lang="en-US" dirty="0" smtClean="0"/>
              <a:t>Running continuous integration in containers</a:t>
            </a:r>
          </a:p>
          <a:p>
            <a:r>
              <a:rPr lang="en-US" dirty="0" smtClean="0"/>
              <a:t>Rebuild complex runtime environment on my laptop</a:t>
            </a:r>
          </a:p>
          <a:p>
            <a:pPr lvl="1"/>
            <a:r>
              <a:rPr lang="en-US" dirty="0" smtClean="0"/>
              <a:t>Identical environment for </a:t>
            </a:r>
            <a:r>
              <a:rPr lang="en-US" dirty="0" err="1" smtClean="0"/>
              <a:t>dev</a:t>
            </a:r>
            <a:r>
              <a:rPr lang="en-US" dirty="0" smtClean="0"/>
              <a:t>, test, and prod</a:t>
            </a:r>
          </a:p>
          <a:p>
            <a:r>
              <a:rPr lang="en-US" dirty="0" smtClean="0"/>
              <a:t>Cost reduction in the cloud</a:t>
            </a:r>
          </a:p>
          <a:p>
            <a:pPr lvl="1"/>
            <a:r>
              <a:rPr lang="en-US" dirty="0" smtClean="0"/>
              <a:t>High density hosting (e.g. multiple versions)</a:t>
            </a:r>
          </a:p>
          <a:p>
            <a:r>
              <a:rPr lang="en-US" dirty="0" smtClean="0"/>
              <a:t>Split software into multiple, independent services</a:t>
            </a:r>
          </a:p>
          <a:p>
            <a:pPr lvl="1"/>
            <a:r>
              <a:rPr lang="en-US" dirty="0" smtClean="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dirty="0" smtClean="0"/>
              <a:t>Container virtualization</a:t>
            </a:r>
          </a:p>
          <a:p>
            <a:pPr lvl="1"/>
            <a:r>
              <a:rPr lang="en-US" dirty="0" smtClean="0"/>
              <a:t>Container run in user space and use kernel of host</a:t>
            </a:r>
          </a:p>
          <a:p>
            <a:pPr lvl="1"/>
            <a:r>
              <a:rPr lang="en-US" dirty="0" smtClean="0"/>
              <a:t>Has been existing in Linux for quite a while</a:t>
            </a:r>
          </a:p>
          <a:p>
            <a:pPr lvl="1"/>
            <a:r>
              <a:rPr lang="en-US" dirty="0" smtClean="0"/>
              <a:t>Docker builds on Linux Containers (LXC) and makes it easy to use and consume</a:t>
            </a:r>
          </a:p>
          <a:p>
            <a:r>
              <a:rPr lang="en-US" dirty="0" smtClean="0"/>
              <a:t>Advantages?</a:t>
            </a:r>
          </a:p>
          <a:p>
            <a:pPr lvl="1"/>
            <a:r>
              <a:rPr lang="en-US" dirty="0" smtClean="0"/>
              <a:t>Fast, small, and agile (e.g. Docker in Docker)</a:t>
            </a:r>
          </a:p>
          <a:p>
            <a:r>
              <a:rPr lang="en-US" dirty="0" smtClean="0"/>
              <a:t>Disadvantages?</a:t>
            </a:r>
          </a:p>
          <a:p>
            <a:pPr lvl="1"/>
            <a:r>
              <a:rPr lang="en-US" dirty="0" smtClean="0"/>
              <a:t>Security (less isolated)</a:t>
            </a:r>
            <a:endParaRPr lang="en-US"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sz="2000" dirty="0" smtClean="0"/>
              <a:t>Command line tool, REST services</a:t>
            </a:r>
          </a:p>
          <a:p>
            <a:pPr lvl="1"/>
            <a:r>
              <a:rPr lang="en-US" sz="1400" dirty="0" smtClean="0"/>
              <a:t>Docker client can manage remote Docker daemon</a:t>
            </a:r>
          </a:p>
          <a:p>
            <a:r>
              <a:rPr lang="en-US" sz="2000" dirty="0" smtClean="0"/>
              <a:t>Container packaging format</a:t>
            </a:r>
          </a:p>
          <a:p>
            <a:r>
              <a:rPr lang="en-US" sz="2000" dirty="0" err="1" smtClean="0"/>
              <a:t>Dockerfiles</a:t>
            </a:r>
            <a:r>
              <a:rPr lang="en-US" sz="2000" dirty="0" smtClean="0"/>
              <a:t> for image creation from source code</a:t>
            </a:r>
          </a:p>
          <a:p>
            <a:r>
              <a:rPr lang="en-US" sz="2000" dirty="0" smtClean="0"/>
              <a:t>Version management for images</a:t>
            </a:r>
          </a:p>
          <a:p>
            <a:pPr lvl="1"/>
            <a:r>
              <a:rPr lang="en-US" sz="1400" dirty="0" smtClean="0"/>
              <a:t>Images can be based on images</a:t>
            </a:r>
          </a:p>
          <a:p>
            <a:r>
              <a:rPr lang="en-US" sz="2000" dirty="0" smtClean="0"/>
              <a:t>Docker Hub: Platform to exchange images and </a:t>
            </a:r>
            <a:r>
              <a:rPr lang="en-US" sz="2000" dirty="0" err="1" smtClean="0"/>
              <a:t>Dockerfiles</a:t>
            </a:r>
            <a:endParaRPr lang="en-US" sz="2000" dirty="0" smtClean="0"/>
          </a:p>
          <a:p>
            <a:pPr lvl="1"/>
            <a:r>
              <a:rPr lang="en-US" sz="1400" dirty="0" smtClean="0"/>
              <a:t>Publishing on Docker Hub is not in scope of this talk</a:t>
            </a:r>
            <a:endParaRPr lang="en-US" sz="1400"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Docker in Windows</a:t>
            </a:r>
            <a:endParaRPr lang="en-US" dirty="0"/>
          </a:p>
        </p:txBody>
      </p:sp>
      <p:sp>
        <p:nvSpPr>
          <p:cNvPr id="3" name="Inhaltsplatzhalter 2"/>
          <p:cNvSpPr>
            <a:spLocks noGrp="1"/>
          </p:cNvSpPr>
          <p:nvPr>
            <p:ph sz="quarter" idx="12"/>
          </p:nvPr>
        </p:nvSpPr>
        <p:spPr/>
        <p:txBody>
          <a:bodyPr/>
          <a:lstStyle/>
          <a:p>
            <a:r>
              <a:rPr lang="en-US" dirty="0" smtClean="0">
                <a:hlinkClick r:id="rId2"/>
              </a:rPr>
              <a:t>Docker Toolbox</a:t>
            </a:r>
            <a:endParaRPr lang="en-US" dirty="0" smtClean="0"/>
          </a:p>
          <a:p>
            <a:pPr lvl="1"/>
            <a:r>
              <a:rPr lang="en-US" dirty="0" smtClean="0"/>
              <a:t>Docker environment for Windows and Mac incl. </a:t>
            </a:r>
            <a:r>
              <a:rPr lang="en-US" dirty="0" err="1" smtClean="0"/>
              <a:t>VirtualBox</a:t>
            </a:r>
            <a:endParaRPr lang="en-US" dirty="0" smtClean="0"/>
          </a:p>
          <a:p>
            <a:r>
              <a:rPr lang="en-US" dirty="0" smtClean="0"/>
              <a:t>Container virtualization in Windows</a:t>
            </a:r>
          </a:p>
          <a:p>
            <a:pPr lvl="1"/>
            <a:r>
              <a:rPr lang="en-US" dirty="0" smtClean="0"/>
              <a:t>Announced for next version of Windows Server</a:t>
            </a:r>
          </a:p>
          <a:p>
            <a:pPr lvl="1"/>
            <a:r>
              <a:rPr lang="en-US" dirty="0">
                <a:hlinkClick r:id="rId3"/>
              </a:rPr>
              <a:t>Windows Containers Quick Start</a:t>
            </a:r>
            <a:endParaRPr lang="en-US" dirty="0" smtClean="0"/>
          </a:p>
          <a:p>
            <a:r>
              <a:rPr lang="en-US" dirty="0" smtClean="0"/>
              <a:t>Use Azure to play with Docker</a:t>
            </a:r>
          </a:p>
          <a:p>
            <a:pPr lvl="1"/>
            <a:r>
              <a:rPr lang="en-US" dirty="0" smtClean="0"/>
              <a:t>Existing VM image (Docker on Ubuntu server) in Azure marketplace</a:t>
            </a:r>
          </a:p>
          <a:p>
            <a:pPr lvl="1"/>
            <a:r>
              <a:rPr lang="en-US" dirty="0" smtClean="0"/>
              <a:t>Use Docker container to </a:t>
            </a:r>
            <a:r>
              <a:rPr lang="en-US" dirty="0"/>
              <a:t>run Azure tools </a:t>
            </a:r>
            <a:r>
              <a:rPr lang="en-US" sz="1400" dirty="0"/>
              <a:t>(e.g. </a:t>
            </a:r>
            <a:r>
              <a:rPr lang="en-US" sz="1400" dirty="0">
                <a:hlinkClick r:id="rId4"/>
              </a:rPr>
              <a:t>https://hub.docker.com/r/microsoft/azure-cli</a:t>
            </a:r>
            <a:r>
              <a:rPr lang="en-US" sz="1400" dirty="0" smtClean="0">
                <a:hlinkClick r:id="rId4"/>
              </a:rPr>
              <a:t>/</a:t>
            </a:r>
            <a:r>
              <a:rPr lang="en-US" sz="1400" dirty="0" smtClean="0"/>
              <a:t>) </a:t>
            </a:r>
            <a:endParaRPr lang="en-US" dirty="0" smtClean="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Docker in Azure</a:t>
            </a:r>
            <a:endParaRPr lang="en-US" dirty="0"/>
          </a:p>
        </p:txBody>
      </p:sp>
      <p:sp>
        <p:nvSpPr>
          <p:cNvPr id="3" name="Textplatzhalter 2"/>
          <p:cNvSpPr>
            <a:spLocks noGrp="1"/>
          </p:cNvSpPr>
          <p:nvPr>
            <p:ph type="body" sz="quarter" idx="24"/>
          </p:nvPr>
        </p:nvSpPr>
        <p:spPr/>
        <p:txBody>
          <a:bodyPr/>
          <a:lstStyle/>
          <a:p>
            <a:r>
              <a:rPr lang="en-US" dirty="0" smtClean="0"/>
              <a:t>Ubuntu server with Docker in Microsoft Azure</a:t>
            </a:r>
          </a:p>
          <a:p>
            <a:r>
              <a:rPr lang="en-US" dirty="0" smtClean="0"/>
              <a:t>ARM Template</a:t>
            </a:r>
          </a:p>
          <a:p>
            <a:pPr lvl="1"/>
            <a:r>
              <a:rPr lang="en-US" sz="1100" dirty="0">
                <a:hlinkClick r:id="rId2"/>
              </a:rPr>
              <a:t>https://</a:t>
            </a:r>
            <a:r>
              <a:rPr lang="en-US" sz="1100" dirty="0" smtClean="0">
                <a:hlinkClick r:id="rId2"/>
              </a:rPr>
              <a:t>github.com/Azure/azure-quickstart-templates/tree/master/docker-simple-on-ubuntu</a:t>
            </a:r>
            <a:r>
              <a:rPr lang="en-US" sz="1100" dirty="0" smtClean="0"/>
              <a:t> </a:t>
            </a:r>
            <a:endParaRPr lang="en-US" dirty="0" smtClean="0"/>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094510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smtClean="0"/>
              <a:t>Remote Docker</a:t>
            </a:r>
            <a:endParaRPr lang="en-US" dirty="0"/>
          </a:p>
        </p:txBody>
      </p:sp>
      <p:sp>
        <p:nvSpPr>
          <p:cNvPr id="12" name="Inhaltsplatzhalter 11"/>
          <p:cNvSpPr>
            <a:spLocks noGrp="1"/>
          </p:cNvSpPr>
          <p:nvPr>
            <p:ph sz="quarter" idx="22"/>
          </p:nvPr>
        </p:nvSpPr>
        <p:spPr/>
        <p:txBody>
          <a:bodyPr/>
          <a:lstStyle/>
          <a:p>
            <a:r>
              <a:rPr lang="de-DE" noProof="1" smtClean="0"/>
              <a:t>// Connect to Docker client in Azure</a:t>
            </a:r>
          </a:p>
          <a:p>
            <a:r>
              <a:rPr lang="de-DE" noProof="1" smtClean="0"/>
              <a:t>// (see also </a:t>
            </a:r>
            <a:r>
              <a:rPr lang="de-DE" noProof="1" smtClean="0">
                <a:hlinkClick r:id="rId2"/>
              </a:rPr>
              <a:t>https://github.com/rstropek/DockerVS2015Intro</a:t>
            </a:r>
            <a:r>
              <a:rPr lang="de-DE" noProof="1" smtClean="0"/>
              <a:t>)</a:t>
            </a:r>
          </a:p>
          <a:p>
            <a:endParaRPr lang="de-DE" noProof="1" smtClean="0"/>
          </a:p>
          <a:p>
            <a:r>
              <a:rPr lang="de-DE" noProof="1" smtClean="0"/>
              <a:t>// Try to connect to remote docker daemon</a:t>
            </a:r>
          </a:p>
          <a:p>
            <a:r>
              <a:rPr lang="de-DE" noProof="1" smtClean="0"/>
              <a:t>docker --tls=true \</a:t>
            </a:r>
          </a:p>
          <a:p>
            <a:r>
              <a:rPr lang="de-DE" noProof="1" smtClean="0"/>
              <a:t>	-H tcp://dockersamplehost.cloudapp.net:4243 \</a:t>
            </a:r>
          </a:p>
          <a:p>
            <a:r>
              <a:rPr lang="de-DE" noProof="1" smtClean="0"/>
              <a:t>	info</a:t>
            </a:r>
          </a:p>
          <a:p>
            <a:endParaRPr lang="de-DE" noProof="1" smtClean="0"/>
          </a:p>
          <a:p>
            <a:r>
              <a:rPr lang="de-DE" noProof="1" smtClean="0"/>
              <a:t>// Try to start a docker container remotely</a:t>
            </a:r>
          </a:p>
          <a:p>
            <a:r>
              <a:rPr lang="de-DE" noProof="1" smtClean="0"/>
              <a:t>docker --tls -H tcp://dockersamplehost.cloudapp.net:4243 \</a:t>
            </a:r>
          </a:p>
          <a:p>
            <a:r>
              <a:rPr lang="de-DE" noProof="1" smtClean="0"/>
              <a:t>	run -i -t ubuntu /bin/bash</a:t>
            </a:r>
          </a:p>
          <a:p>
            <a:endParaRPr lang="de-DE" noProof="1" smtClean="0"/>
          </a:p>
          <a:p>
            <a:r>
              <a:rPr lang="de-DE" noProof="1" smtClean="0"/>
              <a:t>// Set environment variable to shorten command line</a:t>
            </a:r>
          </a:p>
          <a:p>
            <a:r>
              <a:rPr lang="de-DE" noProof="1" smtClean="0"/>
              <a:t>export DOCKER_HOST=tcp://dockersamplehost.cloudapp.net:4243</a:t>
            </a:r>
          </a:p>
          <a:p>
            <a:r>
              <a:rPr lang="de-DE" noProof="1" smtClean="0"/>
              <a:t>docker –tls info</a:t>
            </a:r>
          </a:p>
          <a:p>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Container</a:t>
            </a:r>
            <a:endParaRPr lang="en-US" dirty="0"/>
          </a:p>
        </p:txBody>
      </p:sp>
      <p:sp>
        <p:nvSpPr>
          <p:cNvPr id="3" name="Textplatzhalter 2"/>
          <p:cNvSpPr>
            <a:spLocks noGrp="1"/>
          </p:cNvSpPr>
          <p:nvPr>
            <p:ph type="body" sz="quarter" idx="25"/>
          </p:nvPr>
        </p:nvSpPr>
        <p:spPr/>
        <p:txBody>
          <a:bodyPr/>
          <a:lstStyle/>
          <a:p>
            <a:r>
              <a:rPr lang="en-US" dirty="0" smtClean="0"/>
              <a:t>Working with containers</a:t>
            </a:r>
            <a:endParaRPr lang="en-US" dirty="0"/>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1273</Words>
  <Application>Microsoft Office PowerPoint</Application>
  <PresentationFormat>Bildschirmpräsentation (16:9)</PresentationFormat>
  <Paragraphs>345</Paragraphs>
  <Slides>30</Slides>
  <Notes>0</Notes>
  <HiddenSlides>7</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30</vt:i4>
      </vt:variant>
    </vt:vector>
  </HeadingPairs>
  <TitlesOfParts>
    <vt:vector size="43" baseType="lpstr">
      <vt:lpstr>SimSun</vt:lpstr>
      <vt:lpstr>Arial</vt:lpstr>
      <vt:lpstr>Consolas</vt:lpstr>
      <vt:lpstr>Courier New</vt:lpstr>
      <vt:lpstr>Lucida Console</vt:lpstr>
      <vt:lpstr>ＭＳ Ｐゴシック</vt:lpstr>
      <vt:lpstr>Segoe UI</vt:lpstr>
      <vt:lpstr>Segoe UI Light</vt:lpstr>
      <vt:lpstr>Segoe UI Semilight</vt:lpstr>
      <vt:lpstr>Times New Roman</vt:lpstr>
      <vt:lpstr>Wingdings 3</vt:lpstr>
      <vt:lpstr>Larissa-Design</vt:lpstr>
      <vt:lpstr>1_Larissa-Design</vt:lpstr>
      <vt:lpstr>Docker</vt:lpstr>
      <vt:lpstr>Your Host</vt:lpstr>
      <vt:lpstr>What is Docker?</vt:lpstr>
      <vt:lpstr>What’s Docker?</vt:lpstr>
      <vt:lpstr>What’s Docker?</vt:lpstr>
      <vt:lpstr>Docker in Windows</vt:lpstr>
      <vt:lpstr>PowerPoint-Präsentation</vt:lpstr>
      <vt:lpstr>Remote Docker</vt:lpstr>
      <vt:lpstr>Container</vt:lpstr>
      <vt:lpstr>Docker CLI</vt:lpstr>
      <vt:lpstr>Docker CLI</vt:lpstr>
      <vt:lpstr>Demo</vt:lpstr>
      <vt:lpstr>Demo</vt:lpstr>
      <vt:lpstr>Images</vt:lpstr>
      <vt:lpstr>File System Layers</vt:lpstr>
      <vt:lpstr>Docker CLI</vt:lpstr>
      <vt:lpstr>Docker CLI</vt:lpstr>
      <vt:lpstr>Demo</vt:lpstr>
      <vt:lpstr>Dockerfiles</vt:lpstr>
      <vt:lpstr>Dockerfiles</vt:lpstr>
      <vt:lpstr>Docker CLI</vt:lpstr>
      <vt:lpstr>Demo</vt:lpstr>
      <vt:lpstr>Demo</vt:lpstr>
      <vt:lpstr>Demo</vt:lpstr>
      <vt:lpstr>Docker Compose</vt:lpstr>
      <vt:lpstr>Demo</vt:lpstr>
      <vt:lpstr>Demo</vt:lpstr>
      <vt:lpstr>ASP.NET in Docker</vt:lpstr>
      <vt:lpstr>Dockerfile</vt:lpstr>
      <vt:lpstr>Application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24</cp:revision>
  <dcterms:created xsi:type="dcterms:W3CDTF">2015-05-11T14:39:12Z</dcterms:created>
  <dcterms:modified xsi:type="dcterms:W3CDTF">2016-02-03T13:09:27Z</dcterms:modified>
</cp:coreProperties>
</file>