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0" r:id="rId5"/>
    <p:sldId id="270" r:id="rId6"/>
    <p:sldId id="271" r:id="rId7"/>
    <p:sldId id="326" r:id="rId8"/>
    <p:sldId id="272" r:id="rId9"/>
    <p:sldId id="324" r:id="rId10"/>
    <p:sldId id="321" r:id="rId11"/>
    <p:sldId id="273" r:id="rId12"/>
    <p:sldId id="315" r:id="rId13"/>
    <p:sldId id="314" r:id="rId14"/>
    <p:sldId id="317" r:id="rId15"/>
    <p:sldId id="316" r:id="rId16"/>
    <p:sldId id="318" r:id="rId17"/>
    <p:sldId id="319" r:id="rId18"/>
    <p:sldId id="301" r:id="rId19"/>
    <p:sldId id="295" r:id="rId20"/>
    <p:sldId id="276" r:id="rId21"/>
    <p:sldId id="325" r:id="rId22"/>
    <p:sldId id="277" r:id="rId23"/>
    <p:sldId id="278" r:id="rId24"/>
    <p:sldId id="279" r:id="rId25"/>
    <p:sldId id="280" r:id="rId26"/>
    <p:sldId id="323" r:id="rId27"/>
    <p:sldId id="302" r:id="rId28"/>
    <p:sldId id="304" r:id="rId29"/>
    <p:sldId id="303" r:id="rId30"/>
    <p:sldId id="305" r:id="rId31"/>
    <p:sldId id="307" r:id="rId32"/>
    <p:sldId id="309" r:id="rId33"/>
    <p:sldId id="310" r:id="rId34"/>
    <p:sldId id="311" r:id="rId35"/>
    <p:sldId id="281" r:id="rId36"/>
    <p:sldId id="282" r:id="rId37"/>
    <p:sldId id="308" r:id="rId38"/>
    <p:sldId id="283" r:id="rId39"/>
    <p:sldId id="284" r:id="rId40"/>
    <p:sldId id="285" r:id="rId41"/>
    <p:sldId id="286" r:id="rId42"/>
    <p:sldId id="287" r:id="rId43"/>
    <p:sldId id="288" r:id="rId44"/>
    <p:sldId id="289" r:id="rId45"/>
    <p:sldId id="290" r:id="rId46"/>
    <p:sldId id="291" r:id="rId47"/>
    <p:sldId id="298" r:id="rId48"/>
    <p:sldId id="299" r:id="rId49"/>
    <p:sldId id="300" r:id="rId50"/>
    <p:sldId id="292" r:id="rId51"/>
    <p:sldId id="313" r:id="rId52"/>
    <p:sldId id="312" r:id="rId53"/>
    <p:sldId id="293" r:id="rId54"/>
    <p:sldId id="294" r:id="rId55"/>
    <p:sldId id="322" r:id="rId56"/>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Lst>
        </p14:section>
        <p14:section name="What is Docker?" id="{90AB1188-5DE7-4FDF-AA2F-069D5AB33282}">
          <p14:sldIdLst>
            <p14:sldId id="320"/>
            <p14:sldId id="270"/>
            <p14:sldId id="271"/>
            <p14:sldId id="326"/>
            <p14:sldId id="272"/>
            <p14:sldId id="324"/>
            <p14:sldId id="321"/>
            <p14:sldId id="273"/>
            <p14:sldId id="315"/>
            <p14:sldId id="314"/>
            <p14:sldId id="317"/>
            <p14:sldId id="316"/>
            <p14:sldId id="318"/>
            <p14:sldId id="319"/>
            <p14:sldId id="301"/>
            <p14:sldId id="295"/>
          </p14:sldIdLst>
        </p14:section>
        <p14:section name="Containers" id="{A28ECE80-9434-4A34-899D-712B6B7C2246}">
          <p14:sldIdLst>
            <p14:sldId id="276"/>
            <p14:sldId id="325"/>
            <p14:sldId id="277"/>
            <p14:sldId id="278"/>
            <p14:sldId id="279"/>
            <p14:sldId id="280"/>
            <p14:sldId id="323"/>
          </p14:sldIdLst>
        </p14:section>
        <p14:section name="Networking" id="{E4C49680-1432-458B-83CD-EB19198B87A9}">
          <p14:sldIdLst>
            <p14:sldId id="302"/>
            <p14:sldId id="304"/>
            <p14:sldId id="303"/>
            <p14:sldId id="305"/>
            <p14:sldId id="307"/>
            <p14:sldId id="309"/>
            <p14:sldId id="310"/>
            <p14:sldId id="311"/>
          </p14:sldIdLst>
        </p14:section>
        <p14:section name="Docker Images" id="{9D8E0D0D-2DA3-4DF6-B181-9217CEBC3C00}">
          <p14:sldIdLst>
            <p14:sldId id="281"/>
            <p14:sldId id="282"/>
            <p14:sldId id="308"/>
            <p14:sldId id="283"/>
            <p14:sldId id="284"/>
            <p14:sldId id="285"/>
          </p14:sldIdLst>
        </p14:section>
        <p14:section name="Dockerfiles" id="{0B355F9E-902A-4101-8CC5-E7701CDB0899}">
          <p14:sldIdLst>
            <p14:sldId id="286"/>
            <p14:sldId id="287"/>
            <p14:sldId id="288"/>
            <p14:sldId id="289"/>
            <p14:sldId id="290"/>
            <p14:sldId id="291"/>
          </p14:sldIdLst>
        </p14:section>
        <p14:section name="Docker Compose" id="{3FDF1CDE-E2E9-44D4-A979-918AC1D847D4}">
          <p14:sldIdLst>
            <p14:sldId id="298"/>
            <p14:sldId id="299"/>
            <p14:sldId id="300"/>
          </p14:sldIdLst>
        </p14:section>
        <p14:section name="ASP.NET in Docker" id="{5980116B-2F2C-41FE-86CC-894B2A81C292}">
          <p14:sldIdLst>
            <p14:sldId id="292"/>
            <p14:sldId id="313"/>
            <p14:sldId id="312"/>
            <p14:sldId id="293"/>
          </p14:sldIdLst>
        </p14:section>
        <p14:section name="Summary" id="{8F29695A-6C56-42BD-A9FB-696D3723D3AD}">
          <p14:sldIdLst>
            <p14:sldId id="29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35" autoAdjust="0"/>
  </p:normalViewPr>
  <p:slideViewPr>
    <p:cSldViewPr snapToGrid="0" snapToObjects="1">
      <p:cViewPr varScale="1">
        <p:scale>
          <a:sx n="111" d="100"/>
          <a:sy n="111" d="100"/>
        </p:scale>
        <p:origin x="588" y="5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hyperlink" Target="https://hub.docker.com/r/microsoft/azure-cli/"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6" Type="http://schemas.openxmlformats.org/officeDocument/2006/relationships/hyperlink" Target="https://msdn.microsoft.com/en-us/virtualization/windowscontainers/quick_start/manage_docker" TargetMode="External"/><Relationship Id="rId5" Type="http://schemas.openxmlformats.org/officeDocument/2006/relationships/hyperlink" Target="https://docs.docker.com/machine/drivers/azure/" TargetMode="External"/><Relationship Id="rId4" Type="http://schemas.openxmlformats.org/officeDocument/2006/relationships/hyperlink" Target="https://docs.docker.com/machine/drivers/hyper-v/"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visualstudiogallery.msdn.microsoft.com/0f5b2caa-ea00-41c8-b8a2-058c7da0b3e4" TargetMode="External"/><Relationship Id="rId2" Type="http://schemas.openxmlformats.org/officeDocument/2006/relationships/hyperlink" Target="https://code.visualstudio.com/Docs/languages/dockerfile" TargetMode="External"/><Relationship Id="rId1" Type="http://schemas.openxmlformats.org/officeDocument/2006/relationships/slideLayout" Target="../slideLayouts/slideLayout3.xml"/><Relationship Id="rId4" Type="http://schemas.openxmlformats.org/officeDocument/2006/relationships/hyperlink" Target="https://azure.microsoft.com/en-us/documentation/articles/vs-azure-tools-docker-hosting-web-apps-in-docke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stropek/DockerVS2015Intro/tree/master/dockerDemos/00-AzureARM" TargetMode="External"/><Relationship Id="rId2" Type="http://schemas.openxmlformats.org/officeDocument/2006/relationships/hyperlink" Target="https://github.com/Azure/azure-docker-extension"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docs.docker.com/machine/reference/rm/" TargetMode="External"/><Relationship Id="rId3" Type="http://schemas.openxmlformats.org/officeDocument/2006/relationships/hyperlink" Target="https://docs.docker.com/machine/reference/create/" TargetMode="External"/><Relationship Id="rId7" Type="http://schemas.openxmlformats.org/officeDocument/2006/relationships/hyperlink" Target="https://docs.docker.com/machine/reference/stop/" TargetMode="External"/><Relationship Id="rId2" Type="http://schemas.openxmlformats.org/officeDocument/2006/relationships/hyperlink" Target="https://docs.docker.com/machine/overview/" TargetMode="External"/><Relationship Id="rId1" Type="http://schemas.openxmlformats.org/officeDocument/2006/relationships/slideLayout" Target="../slideLayouts/slideLayout3.xml"/><Relationship Id="rId6" Type="http://schemas.openxmlformats.org/officeDocument/2006/relationships/hyperlink" Target="https://docs.docker.com/machine/reference/start/" TargetMode="External"/><Relationship Id="rId11" Type="http://schemas.openxmlformats.org/officeDocument/2006/relationships/hyperlink" Target="https://docs.docker.com/machine/reference/env/" TargetMode="External"/><Relationship Id="rId5" Type="http://schemas.openxmlformats.org/officeDocument/2006/relationships/hyperlink" Target="https://docs.docker.com/machine/reference/config/" TargetMode="External"/><Relationship Id="rId10" Type="http://schemas.openxmlformats.org/officeDocument/2006/relationships/hyperlink" Target="https://docs.docker.com/machine/reference/scp/" TargetMode="External"/><Relationship Id="rId4" Type="http://schemas.openxmlformats.org/officeDocument/2006/relationships/hyperlink" Target="https://docs.docker.com/machine/reference/ls/" TargetMode="External"/><Relationship Id="rId9" Type="http://schemas.openxmlformats.org/officeDocument/2006/relationships/hyperlink" Target="https://docs.docker.com/machine/reference/ssh/"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docker.com/machine/drivers/azure/" TargetMode="External"/><Relationship Id="rId2" Type="http://schemas.openxmlformats.org/officeDocument/2006/relationships/hyperlink" Target="https://docs.docker.com/machine/drivers/hyper-v/"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manage.windowsazure.com/publishsettings/index" TargetMode="External"/><Relationship Id="rId2" Type="http://schemas.openxmlformats.org/officeDocument/2006/relationships/hyperlink" Target="http://www.software-architects.com/devblog/2016/04/10/Create-Dump-of-MongoDB-on-Windows-using-Docker-Machine" TargetMode="External"/><Relationship Id="rId1" Type="http://schemas.openxmlformats.org/officeDocument/2006/relationships/slideLayout" Target="../slideLayouts/slideLayout13.xml"/><Relationship Id="rId4" Type="http://schemas.openxmlformats.org/officeDocument/2006/relationships/hyperlink" Target="http://portal.azure.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mesos.apache.org/documentation/latest/docker-containerizer/" TargetMode="External"/><Relationship Id="rId2" Type="http://schemas.openxmlformats.org/officeDocument/2006/relationships/hyperlink" Target="https://docs.docker.com/swarm/overview/"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container-servic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aemon/#daemon-socket-option"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ehazlett/interlock/tree/master/docs" TargetMode="External"/><Relationship Id="rId2" Type="http://schemas.openxmlformats.org/officeDocument/2006/relationships/hyperlink" Target="https://docs.docker.com/engine/reference/commandline/events/" TargetMode="External"/><Relationship Id="rId1" Type="http://schemas.openxmlformats.org/officeDocument/2006/relationships/slideLayout" Target="../slideLayouts/slideLayout3.xml"/><Relationship Id="rId4" Type="http://schemas.openxmlformats.org/officeDocument/2006/relationships/hyperlink" Target="http://nginx.org/en/doc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ocker.com/engine/reference/commandline/create/"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Docker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For</a:t>
            </a:r>
            <a:r>
              <a:rPr lang="de-AT" dirty="0"/>
              <a:t> Software Developers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and Microsoft</a:t>
            </a:r>
          </a:p>
        </p:txBody>
      </p:sp>
      <p:sp>
        <p:nvSpPr>
          <p:cNvPr id="3" name="Inhaltsplatzhalter 2"/>
          <p:cNvSpPr>
            <a:spLocks noGrp="1"/>
          </p:cNvSpPr>
          <p:nvPr>
            <p:ph sz="quarter" idx="12"/>
          </p:nvPr>
        </p:nvSpPr>
        <p:spPr/>
        <p:txBody>
          <a:bodyPr/>
          <a:lstStyle/>
          <a:p>
            <a:r>
              <a:rPr lang="en-US" dirty="0">
                <a:hlinkClick r:id="rId2"/>
              </a:rPr>
              <a:t>Docker Toolbox</a:t>
            </a:r>
            <a:endParaRPr lang="en-US" dirty="0"/>
          </a:p>
          <a:p>
            <a:pPr lvl="1"/>
            <a:r>
              <a:rPr lang="en-US" dirty="0"/>
              <a:t>Docker environment for Windows and Mac incl. </a:t>
            </a:r>
            <a:r>
              <a:rPr lang="en-US" dirty="0" err="1"/>
              <a:t>VirtualBox</a:t>
            </a:r>
            <a:endParaRPr lang="en-US" dirty="0"/>
          </a:p>
          <a:p>
            <a:pPr lvl="1"/>
            <a:r>
              <a:rPr lang="en-US" dirty="0">
                <a:hlinkClick r:id="rId3"/>
              </a:rPr>
              <a:t>Docker Machine</a:t>
            </a:r>
            <a:r>
              <a:rPr lang="en-US" dirty="0"/>
              <a:t>: Support for </a:t>
            </a:r>
            <a:r>
              <a:rPr lang="en-US" dirty="0">
                <a:hlinkClick r:id="rId4"/>
              </a:rPr>
              <a:t>Hyper-V</a:t>
            </a:r>
            <a:r>
              <a:rPr lang="en-US" dirty="0"/>
              <a:t> and </a:t>
            </a:r>
            <a:r>
              <a:rPr lang="en-US" dirty="0">
                <a:hlinkClick r:id="rId5"/>
              </a:rPr>
              <a:t>Microsoft Azure</a:t>
            </a:r>
            <a:endParaRPr lang="en-US" dirty="0"/>
          </a:p>
          <a:p>
            <a:r>
              <a:rPr lang="en-US" dirty="0"/>
              <a:t>Container virtualization in Windows</a:t>
            </a:r>
          </a:p>
          <a:p>
            <a:pPr lvl="1"/>
            <a:r>
              <a:rPr lang="en-US" dirty="0"/>
              <a:t>Announced for next version of Windows Server</a:t>
            </a:r>
          </a:p>
          <a:p>
            <a:pPr lvl="1"/>
            <a:r>
              <a:rPr lang="en-US" dirty="0">
                <a:hlinkClick r:id="rId6"/>
              </a:rPr>
              <a:t>Windows Containers Quick Start</a:t>
            </a:r>
            <a:endParaRPr lang="en-US" dirty="0"/>
          </a:p>
          <a:p>
            <a:r>
              <a:rPr lang="en-US" dirty="0"/>
              <a:t>Use Azure to play with Docker</a:t>
            </a:r>
          </a:p>
          <a:p>
            <a:pPr lvl="1"/>
            <a:r>
              <a:rPr lang="en-US" dirty="0"/>
              <a:t>Existing VM image (Docker on Ubuntu server) in Azure marketplace</a:t>
            </a:r>
          </a:p>
          <a:p>
            <a:pPr lvl="1"/>
            <a:r>
              <a:rPr lang="en-US" dirty="0"/>
              <a:t>Use Docker container to run Azure tools </a:t>
            </a:r>
            <a:r>
              <a:rPr lang="en-US" sz="1400" dirty="0"/>
              <a:t>(e.g. </a:t>
            </a:r>
            <a:r>
              <a:rPr lang="en-US" sz="1400" dirty="0">
                <a:hlinkClick r:id="rId7"/>
              </a:rPr>
              <a:t>https://hub.docker.com/r/microsoft/azure-cli/</a:t>
            </a:r>
            <a:r>
              <a:rPr lang="en-US" sz="1400" dirty="0"/>
              <a:t>) </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Visual Studio DevOps Tooling</a:t>
            </a:r>
          </a:p>
        </p:txBody>
      </p:sp>
      <p:sp>
        <p:nvSpPr>
          <p:cNvPr id="7" name="Content Placeholder 6"/>
          <p:cNvSpPr>
            <a:spLocks noGrp="1"/>
          </p:cNvSpPr>
          <p:nvPr>
            <p:ph sz="quarter" idx="12"/>
          </p:nvPr>
        </p:nvSpPr>
        <p:spPr/>
        <p:txBody>
          <a:bodyPr/>
          <a:lstStyle/>
          <a:p>
            <a:r>
              <a:rPr lang="en-US" dirty="0"/>
              <a:t>Docker Extension for Visual Studio Code</a:t>
            </a:r>
          </a:p>
          <a:p>
            <a:pPr lvl="1"/>
            <a:r>
              <a:rPr lang="en-US" dirty="0">
                <a:hlinkClick r:id="rId2"/>
              </a:rPr>
              <a:t>https://code.visualstudio.com/Docs/languages/dockerfile</a:t>
            </a:r>
            <a:endParaRPr lang="en-US" dirty="0"/>
          </a:p>
          <a:p>
            <a:r>
              <a:rPr lang="en-US" dirty="0"/>
              <a:t>Visual Studio 2015 Tools for Docker</a:t>
            </a:r>
          </a:p>
          <a:p>
            <a:pPr lvl="1"/>
            <a:r>
              <a:rPr lang="en-US" dirty="0">
                <a:hlinkClick r:id="rId3"/>
              </a:rPr>
              <a:t>https://visualstudiogallery.msdn.microsoft.com/0f5b2caa-ea00-41c8-b8a2-058c7da0b3e4</a:t>
            </a:r>
            <a:endParaRPr lang="en-US" dirty="0"/>
          </a:p>
          <a:p>
            <a:pPr lvl="1"/>
            <a:r>
              <a:rPr lang="en-US" dirty="0"/>
              <a:t>Step-by-step description for </a:t>
            </a:r>
            <a:r>
              <a:rPr lang="en-US" dirty="0">
                <a:hlinkClick r:id="rId4"/>
              </a:rPr>
              <a:t>deploying an ASP.NET Web App</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9785074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Docker in Azure</a:t>
            </a:r>
          </a:p>
        </p:txBody>
      </p:sp>
      <p:sp>
        <p:nvSpPr>
          <p:cNvPr id="3" name="Textplatzhalter 2"/>
          <p:cNvSpPr>
            <a:spLocks noGrp="1"/>
          </p:cNvSpPr>
          <p:nvPr>
            <p:ph type="body" sz="quarter" idx="24"/>
          </p:nvPr>
        </p:nvSpPr>
        <p:spPr/>
        <p:txBody>
          <a:bodyPr/>
          <a:lstStyle/>
          <a:p>
            <a:r>
              <a:rPr lang="en-US" dirty="0"/>
              <a:t>Ubuntu server with Docker in Microsoft Azure</a:t>
            </a:r>
          </a:p>
          <a:p>
            <a:pPr lvl="1"/>
            <a:r>
              <a:rPr lang="en-US" dirty="0">
                <a:hlinkClick r:id="rId2"/>
              </a:rPr>
              <a:t>Azure Docker Extension</a:t>
            </a:r>
            <a:endParaRPr lang="en-US" dirty="0"/>
          </a:p>
          <a:p>
            <a:r>
              <a:rPr lang="en-US" dirty="0"/>
              <a:t>ARM Template</a:t>
            </a:r>
          </a:p>
          <a:p>
            <a:pPr lvl="1"/>
            <a:r>
              <a:rPr lang="en-US" dirty="0">
                <a:hlinkClick r:id="rId3"/>
              </a:rPr>
              <a:t>https://github.com/rstropek/DockerVS2015Intro/tree/master/dockerDemos/00-AzureARM</a:t>
            </a:r>
            <a:endParaRPr lang="en-US" dirty="0"/>
          </a:p>
          <a:p>
            <a:pPr lvl="1"/>
            <a:endParaRPr lang="en-US" dirty="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81548339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Machine</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https://docs.docker.com/machine/overview/</a:t>
            </a:r>
            <a:endParaRPr lang="en-US" dirty="0"/>
          </a:p>
          <a:p>
            <a:r>
              <a:rPr lang="en-US" dirty="0"/>
              <a:t>Important Commands for Docker Machine</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-machine create</a:t>
            </a:r>
            <a:r>
              <a:rPr lang="en-US" dirty="0"/>
              <a:t> – Create a machine</a:t>
            </a:r>
          </a:p>
          <a:p>
            <a:pPr lvl="1"/>
            <a:r>
              <a:rPr lang="en-US" dirty="0" err="1">
                <a:latin typeface="Courier New" panose="02070309020205020404" pitchFamily="49" charset="0"/>
                <a:cs typeface="Courier New" panose="02070309020205020404" pitchFamily="49" charset="0"/>
                <a:hlinkClick r:id="rId4"/>
              </a:rPr>
              <a:t>docker</a:t>
            </a:r>
            <a:r>
              <a:rPr lang="en-US" dirty="0">
                <a:latin typeface="Courier New" panose="02070309020205020404" pitchFamily="49" charset="0"/>
                <a:cs typeface="Courier New" panose="02070309020205020404" pitchFamily="49" charset="0"/>
                <a:hlinkClick r:id="rId4"/>
              </a:rPr>
              <a:t>-machine ls</a:t>
            </a:r>
            <a:r>
              <a:rPr lang="en-US" dirty="0"/>
              <a:t> – Lists machines</a:t>
            </a:r>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-machine </a:t>
            </a:r>
            <a:r>
              <a:rPr lang="en-US" dirty="0" err="1">
                <a:latin typeface="Courier New" panose="02070309020205020404" pitchFamily="49" charset="0"/>
                <a:cs typeface="Courier New" panose="02070309020205020404" pitchFamily="49" charset="0"/>
                <a:hlinkClick r:id="rId5"/>
              </a:rPr>
              <a:t>config</a:t>
            </a:r>
            <a:r>
              <a:rPr lang="en-US" dirty="0"/>
              <a:t> – Print the connection </a:t>
            </a:r>
            <a:r>
              <a:rPr lang="en-US" dirty="0" err="1"/>
              <a:t>config</a:t>
            </a:r>
            <a:endParaRPr lang="en-US" dirty="0"/>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-machine start</a:t>
            </a:r>
            <a:r>
              <a:rPr lang="en-US"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hlinkClick r:id="rId7"/>
              </a:rPr>
              <a:t>stop</a:t>
            </a:r>
            <a:r>
              <a:rPr lang="en-US" dirty="0"/>
              <a:t> – Restarts/stops a machine</a:t>
            </a:r>
          </a:p>
          <a:p>
            <a:pPr lvl="1"/>
            <a:r>
              <a:rPr lang="en-US" dirty="0" err="1">
                <a:latin typeface="Courier New" panose="02070309020205020404" pitchFamily="49" charset="0"/>
                <a:cs typeface="Courier New" panose="02070309020205020404" pitchFamily="49" charset="0"/>
                <a:hlinkClick r:id="rId8"/>
              </a:rPr>
              <a:t>docker</a:t>
            </a:r>
            <a:r>
              <a:rPr lang="en-US" dirty="0">
                <a:latin typeface="Courier New" panose="02070309020205020404" pitchFamily="49" charset="0"/>
                <a:cs typeface="Courier New" panose="02070309020205020404" pitchFamily="49" charset="0"/>
                <a:hlinkClick r:id="rId8"/>
              </a:rPr>
              <a:t>-machine </a:t>
            </a:r>
            <a:r>
              <a:rPr lang="en-US" dirty="0" err="1">
                <a:latin typeface="Courier New" panose="02070309020205020404" pitchFamily="49" charset="0"/>
                <a:cs typeface="Courier New" panose="02070309020205020404" pitchFamily="49" charset="0"/>
                <a:hlinkClick r:id="rId8"/>
              </a:rPr>
              <a:t>rm</a:t>
            </a:r>
            <a:r>
              <a:rPr lang="en-US" dirty="0"/>
              <a:t> – Removes a machine</a:t>
            </a:r>
          </a:p>
          <a:p>
            <a:pPr lvl="1"/>
            <a:r>
              <a:rPr lang="en-US" dirty="0" err="1">
                <a:latin typeface="Courier New" panose="02070309020205020404" pitchFamily="49" charset="0"/>
                <a:cs typeface="Courier New" panose="02070309020205020404" pitchFamily="49" charset="0"/>
                <a:hlinkClick r:id="rId9"/>
              </a:rPr>
              <a:t>docker</a:t>
            </a:r>
            <a:r>
              <a:rPr lang="en-US" dirty="0">
                <a:latin typeface="Courier New" panose="02070309020205020404" pitchFamily="49" charset="0"/>
                <a:cs typeface="Courier New" panose="02070309020205020404" pitchFamily="49" charset="0"/>
                <a:hlinkClick r:id="rId9"/>
              </a:rPr>
              <a:t>-machine </a:t>
            </a:r>
            <a:r>
              <a:rPr lang="en-US" dirty="0" err="1">
                <a:latin typeface="Courier New" panose="02070309020205020404" pitchFamily="49" charset="0"/>
                <a:cs typeface="Courier New" panose="02070309020205020404" pitchFamily="49" charset="0"/>
                <a:hlinkClick r:id="rId9"/>
              </a:rPr>
              <a:t>ssh</a:t>
            </a:r>
            <a:r>
              <a:rPr lang="en-US" dirty="0">
                <a:latin typeface="Courier New" panose="02070309020205020404" pitchFamily="49" charset="0"/>
                <a:cs typeface="Courier New" panose="02070309020205020404" pitchFamily="49" charset="0"/>
              </a:rPr>
              <a:t> </a:t>
            </a:r>
            <a:r>
              <a:rPr lang="en-US" dirty="0"/>
              <a:t>– Log into or run a command on a machine using SSH</a:t>
            </a:r>
          </a:p>
          <a:p>
            <a:pPr lvl="1"/>
            <a:r>
              <a:rPr lang="en-US" dirty="0" err="1">
                <a:latin typeface="Courier New" panose="02070309020205020404" pitchFamily="49" charset="0"/>
                <a:cs typeface="Courier New" panose="02070309020205020404" pitchFamily="49" charset="0"/>
                <a:hlinkClick r:id="rId10"/>
              </a:rPr>
              <a:t>docker</a:t>
            </a:r>
            <a:r>
              <a:rPr lang="en-US" dirty="0">
                <a:latin typeface="Courier New" panose="02070309020205020404" pitchFamily="49" charset="0"/>
                <a:cs typeface="Courier New" panose="02070309020205020404" pitchFamily="49" charset="0"/>
                <a:hlinkClick r:id="rId10"/>
              </a:rPr>
              <a:t>-machine </a:t>
            </a:r>
            <a:r>
              <a:rPr lang="en-US" dirty="0" err="1">
                <a:latin typeface="Courier New" panose="02070309020205020404" pitchFamily="49" charset="0"/>
                <a:cs typeface="Courier New" panose="02070309020205020404" pitchFamily="49" charset="0"/>
                <a:hlinkClick r:id="rId10"/>
              </a:rPr>
              <a:t>scp</a:t>
            </a:r>
            <a:r>
              <a:rPr lang="en-US" dirty="0">
                <a:latin typeface="Courier New" panose="02070309020205020404" pitchFamily="49" charset="0"/>
                <a:cs typeface="Courier New" panose="02070309020205020404" pitchFamily="49" charset="0"/>
              </a:rPr>
              <a:t> </a:t>
            </a:r>
            <a:r>
              <a:rPr lang="en-US" dirty="0"/>
              <a:t>– Copy files using </a:t>
            </a:r>
            <a:r>
              <a:rPr lang="en-US" i="1" dirty="0" err="1"/>
              <a:t>scp</a:t>
            </a:r>
            <a:endParaRPr lang="en-US" i="1" dirty="0"/>
          </a:p>
          <a:p>
            <a:pPr lvl="1"/>
            <a:r>
              <a:rPr lang="en-US" dirty="0" err="1">
                <a:latin typeface="Courier New" panose="02070309020205020404" pitchFamily="49" charset="0"/>
                <a:cs typeface="Courier New" panose="02070309020205020404" pitchFamily="49" charset="0"/>
                <a:hlinkClick r:id="rId11"/>
              </a:rPr>
              <a:t>docker</a:t>
            </a:r>
            <a:r>
              <a:rPr lang="en-US" dirty="0">
                <a:latin typeface="Courier New" panose="02070309020205020404" pitchFamily="49" charset="0"/>
                <a:cs typeface="Courier New" panose="02070309020205020404" pitchFamily="49" charset="0"/>
                <a:hlinkClick r:id="rId11"/>
              </a:rPr>
              <a:t>-machine </a:t>
            </a:r>
            <a:r>
              <a:rPr lang="en-US" dirty="0" err="1">
                <a:latin typeface="Courier New" panose="02070309020205020404" pitchFamily="49" charset="0"/>
                <a:cs typeface="Courier New" panose="02070309020205020404" pitchFamily="49" charset="0"/>
                <a:hlinkClick r:id="rId11"/>
              </a:rPr>
              <a:t>env</a:t>
            </a:r>
            <a:r>
              <a:rPr lang="en-US" dirty="0">
                <a:latin typeface="Courier New" panose="02070309020205020404" pitchFamily="49" charset="0"/>
                <a:cs typeface="Courier New" panose="02070309020205020404" pitchFamily="49" charset="0"/>
              </a:rPr>
              <a:t> </a:t>
            </a:r>
            <a:r>
              <a:rPr lang="en-US" dirty="0"/>
              <a:t>– Set environment variables to make Docker use a machine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7854331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Docker in Azure</a:t>
            </a:r>
          </a:p>
        </p:txBody>
      </p:sp>
      <p:sp>
        <p:nvSpPr>
          <p:cNvPr id="3" name="Textplatzhalter 2"/>
          <p:cNvSpPr>
            <a:spLocks noGrp="1"/>
          </p:cNvSpPr>
          <p:nvPr>
            <p:ph type="body" sz="quarter" idx="24"/>
          </p:nvPr>
        </p:nvSpPr>
        <p:spPr/>
        <p:txBody>
          <a:bodyPr/>
          <a:lstStyle/>
          <a:p>
            <a:r>
              <a:rPr lang="en-US" dirty="0"/>
              <a:t>List Docker Machines</a:t>
            </a:r>
          </a:p>
          <a:p>
            <a:r>
              <a:rPr lang="en-US" dirty="0"/>
              <a:t>Create machines</a:t>
            </a:r>
          </a:p>
          <a:p>
            <a:pPr lvl="1"/>
            <a:r>
              <a:rPr lang="en-US" dirty="0">
                <a:hlinkClick r:id="rId2"/>
              </a:rPr>
              <a:t>Hyper-V</a:t>
            </a:r>
            <a:endParaRPr lang="en-US" dirty="0"/>
          </a:p>
          <a:p>
            <a:pPr lvl="1"/>
            <a:r>
              <a:rPr lang="en-US" dirty="0">
                <a:hlinkClick r:id="rId3"/>
              </a:rPr>
              <a:t>Azure</a:t>
            </a:r>
            <a:endParaRPr lang="en-US" dirty="0"/>
          </a:p>
          <a:p>
            <a:r>
              <a:rPr lang="en-US" dirty="0"/>
              <a:t>Create containers on machine</a:t>
            </a:r>
          </a:p>
          <a:p>
            <a:r>
              <a:rPr lang="en-US" dirty="0"/>
              <a:t>Remove machines</a:t>
            </a:r>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61501713"/>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Docker Machine</a:t>
            </a:r>
          </a:p>
        </p:txBody>
      </p:sp>
      <p:sp>
        <p:nvSpPr>
          <p:cNvPr id="12" name="Inhaltsplatzhalter 11"/>
          <p:cNvSpPr>
            <a:spLocks noGrp="1"/>
          </p:cNvSpPr>
          <p:nvPr>
            <p:ph sz="quarter" idx="22"/>
          </p:nvPr>
        </p:nvSpPr>
        <p:spPr/>
        <p:txBody>
          <a:bodyPr/>
          <a:lstStyle/>
          <a:p>
            <a:pPr marL="180975" indent="-180975"/>
            <a:r>
              <a:rPr lang="de-AT" noProof="1"/>
              <a:t>docker-machine ls</a:t>
            </a:r>
          </a:p>
          <a:p>
            <a:pPr marL="180975" indent="-180975"/>
            <a:endParaRPr lang="de-AT" noProof="1"/>
          </a:p>
          <a:p>
            <a:pPr marL="180975" indent="-180975"/>
            <a:r>
              <a:rPr lang="de-DE" noProof="1"/>
              <a:t>docker-machine create --driver hyperv newMachine</a:t>
            </a:r>
          </a:p>
          <a:p>
            <a:pPr marL="180975" indent="-180975"/>
            <a:r>
              <a:rPr lang="de-DE" noProof="1"/>
              <a:t>// Look at created Hyper-V Server</a:t>
            </a:r>
          </a:p>
          <a:p>
            <a:pPr marL="180975" indent="-180975"/>
            <a:endParaRPr lang="de-DE" noProof="1"/>
          </a:p>
          <a:p>
            <a:pPr marL="180975" indent="-180975"/>
            <a:r>
              <a:rPr lang="de-DE" noProof="1"/>
              <a:t>docker-machine env newMachine</a:t>
            </a:r>
          </a:p>
          <a:p>
            <a:pPr marL="180975" indent="-180975"/>
            <a:r>
              <a:rPr lang="de-DE" noProof="1"/>
              <a:t>// Play with Docker</a:t>
            </a:r>
          </a:p>
          <a:p>
            <a:pPr marL="180975" indent="-180975"/>
            <a:r>
              <a:rPr lang="de-DE" noProof="1"/>
              <a:t>// SSH into newMachine (for details see </a:t>
            </a:r>
            <a:r>
              <a:rPr lang="de-DE" noProof="1">
                <a:hlinkClick r:id="rId2"/>
              </a:rPr>
              <a:t>blog article</a:t>
            </a:r>
            <a:r>
              <a:rPr lang="de-DE" noProof="1"/>
              <a:t>)</a:t>
            </a:r>
          </a:p>
          <a:p>
            <a:pPr marL="180975" indent="-180975"/>
            <a:endParaRPr lang="de-DE" noProof="1"/>
          </a:p>
          <a:p>
            <a:pPr marL="180975" indent="-180975"/>
            <a:r>
              <a:rPr lang="de-DE" noProof="1"/>
              <a:t>docker-machine rm newMachine</a:t>
            </a:r>
          </a:p>
          <a:p>
            <a:pPr marL="180975" indent="-180975"/>
            <a:endParaRPr lang="de-DE" noProof="1"/>
          </a:p>
          <a:p>
            <a:pPr marL="180975" indent="-180975"/>
            <a:endParaRPr lang="de-DE" noProof="1"/>
          </a:p>
          <a:p>
            <a:pPr marL="180975" indent="-180975"/>
            <a:endParaRPr lang="de-DE" noProof="1"/>
          </a:p>
          <a:p>
            <a:pPr marL="180975" indent="-180975"/>
            <a:endParaRPr lang="de-DE" noProof="1"/>
          </a:p>
          <a:p>
            <a:pPr marL="180975" indent="-180975"/>
            <a:r>
              <a:rPr lang="de-DE" noProof="1"/>
              <a:t>// Get publishsettings-file using</a:t>
            </a:r>
          </a:p>
          <a:p>
            <a:pPr marL="180975" indent="-180975"/>
            <a:r>
              <a:rPr lang="de-DE" noProof="1"/>
              <a:t>// </a:t>
            </a:r>
            <a:r>
              <a:rPr lang="de-DE" noProof="1">
                <a:hlinkClick r:id="rId3"/>
              </a:rPr>
              <a:t>https://manage.windowsazure.com/publishsettings/index</a:t>
            </a:r>
            <a:endParaRPr lang="de-DE" noProof="1"/>
          </a:p>
          <a:p>
            <a:pPr marL="180975" indent="-180975"/>
            <a:endParaRPr lang="de-DE" noProof="1"/>
          </a:p>
          <a:p>
            <a:pPr marL="180975" indent="-180975"/>
            <a:r>
              <a:rPr lang="de-DE" noProof="1"/>
              <a:t>docker-machine create --driver azure --azure-subscription-id 26400a43-0000-0000-0000-000000000000 --azure-publish-settings-file my.publishsettings dockerMachineTest</a:t>
            </a:r>
          </a:p>
          <a:p>
            <a:pPr marL="180975" indent="-180975"/>
            <a:r>
              <a:rPr lang="de-DE" noProof="1"/>
              <a:t>// Look at created Azure VM in </a:t>
            </a:r>
            <a:r>
              <a:rPr lang="de-DE" noProof="1">
                <a:hlinkClick r:id="rId4"/>
              </a:rPr>
              <a:t>http://portal.azure.com</a:t>
            </a:r>
            <a:endParaRPr lang="de-DE" noProof="1"/>
          </a:p>
          <a:p>
            <a:pPr marL="180975" indent="-180975"/>
            <a:endParaRPr lang="de-DE" noProof="1"/>
          </a:p>
          <a:p>
            <a:pPr marL="180975" indent="-180975"/>
            <a:r>
              <a:rPr lang="de-DE" noProof="1"/>
              <a:t>docker-machine env dockerMachineTest</a:t>
            </a:r>
          </a:p>
          <a:p>
            <a:pPr marL="180975" indent="-180975"/>
            <a:r>
              <a:rPr lang="de-DE" noProof="1"/>
              <a:t>// Play with Docker</a:t>
            </a:r>
          </a:p>
          <a:p>
            <a:pPr marL="180975" indent="-180975"/>
            <a:endParaRPr lang="de-DE" noProof="1"/>
          </a:p>
          <a:p>
            <a:pPr marL="180975" indent="-180975"/>
            <a:r>
              <a:rPr lang="de-DE" noProof="1"/>
              <a:t>docker-machine rm dockerMachineTest</a:t>
            </a:r>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48556948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Cluster Solutions</a:t>
            </a:r>
          </a:p>
        </p:txBody>
      </p:sp>
      <p:sp>
        <p:nvSpPr>
          <p:cNvPr id="3" name="Inhaltsplatzhalter 2"/>
          <p:cNvSpPr>
            <a:spLocks noGrp="1"/>
          </p:cNvSpPr>
          <p:nvPr>
            <p:ph sz="quarter" idx="12"/>
          </p:nvPr>
        </p:nvSpPr>
        <p:spPr/>
        <p:txBody>
          <a:bodyPr/>
          <a:lstStyle/>
          <a:p>
            <a:r>
              <a:rPr lang="en-US" dirty="0"/>
              <a:t>Docker Swarm</a:t>
            </a:r>
          </a:p>
          <a:p>
            <a:pPr lvl="1"/>
            <a:r>
              <a:rPr lang="en-US" dirty="0">
                <a:hlinkClick r:id="rId2"/>
              </a:rPr>
              <a:t>https://docs.docker.com/swarm/overview/</a:t>
            </a:r>
            <a:endParaRPr lang="en-US" dirty="0"/>
          </a:p>
          <a:p>
            <a:pPr lvl="1"/>
            <a:r>
              <a:rPr lang="en-US" dirty="0"/>
              <a:t>Native clustering for Docker, turns a pool of Docker hosts into a single, virtual Docker host</a:t>
            </a:r>
          </a:p>
          <a:p>
            <a:r>
              <a:rPr lang="en-US" dirty="0"/>
              <a:t>Apache </a:t>
            </a:r>
            <a:r>
              <a:rPr lang="en-US" dirty="0" err="1"/>
              <a:t>Mesos</a:t>
            </a:r>
            <a:r>
              <a:rPr lang="en-US" dirty="0"/>
              <a:t> and Docker</a:t>
            </a:r>
          </a:p>
          <a:p>
            <a:pPr lvl="1"/>
            <a:r>
              <a:rPr lang="en-US" dirty="0">
                <a:hlinkClick r:id="rId3"/>
              </a:rPr>
              <a:t>http://mesos.apache.org/documentation/latest/docker-containerizer/</a:t>
            </a:r>
            <a:endParaRPr lang="en-US" dirty="0"/>
          </a:p>
          <a:p>
            <a:r>
              <a:rPr lang="en-US" dirty="0"/>
              <a:t>Azure Container Service</a:t>
            </a:r>
          </a:p>
          <a:p>
            <a:pPr lvl="1"/>
            <a:r>
              <a:rPr lang="en-US" dirty="0">
                <a:hlinkClick r:id="rId4"/>
              </a:rPr>
              <a:t>https://azure.microsoft.com/en-us/services/container-service/</a:t>
            </a:r>
            <a:endParaRPr lang="en-US" dirty="0"/>
          </a:p>
          <a:p>
            <a:pPr lvl="1"/>
            <a:r>
              <a:rPr lang="en-US" dirty="0"/>
              <a:t>Set of templates to deploy </a:t>
            </a:r>
            <a:r>
              <a:rPr lang="en-US" i="1" dirty="0"/>
              <a:t>Apache </a:t>
            </a:r>
            <a:r>
              <a:rPr lang="en-US" i="1" dirty="0" err="1"/>
              <a:t>Mesos</a:t>
            </a:r>
            <a:r>
              <a:rPr lang="en-US" dirty="0"/>
              <a:t> or </a:t>
            </a:r>
            <a:r>
              <a:rPr lang="en-US" i="1" dirty="0"/>
              <a:t>Docker Swarm </a:t>
            </a:r>
            <a:r>
              <a:rPr lang="en-US" dirty="0"/>
              <a:t>into Azure</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5652022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Access Docker Remotely</a:t>
            </a:r>
            <a:endParaRPr lang="de-AT" dirty="0"/>
          </a:p>
        </p:txBody>
      </p:sp>
      <p:sp>
        <p:nvSpPr>
          <p:cNvPr id="7" name="Inhaltsplatzhalter 6"/>
          <p:cNvSpPr>
            <a:spLocks noGrp="1"/>
          </p:cNvSpPr>
          <p:nvPr>
            <p:ph sz="quarter" idx="12"/>
          </p:nvPr>
        </p:nvSpPr>
        <p:spPr/>
        <p:txBody>
          <a:bodyPr/>
          <a:lstStyle/>
          <a:p>
            <a:r>
              <a:rPr lang="en-US" dirty="0"/>
              <a:t>Default: Docker runs on non-networked Unix socket</a:t>
            </a:r>
          </a:p>
          <a:p>
            <a:pPr lvl="1"/>
            <a:r>
              <a:rPr lang="en-US" dirty="0">
                <a:latin typeface="Courier New" panose="02070309020205020404" pitchFamily="49" charset="0"/>
                <a:cs typeface="Courier New" panose="02070309020205020404" pitchFamily="49" charset="0"/>
              </a:rPr>
              <a:t>unix:///var/run/docker.sock</a:t>
            </a:r>
          </a:p>
          <a:p>
            <a:pPr lvl="1"/>
            <a:r>
              <a:rPr lang="en-US" dirty="0"/>
              <a:t>TCP socket can be enabled (see </a:t>
            </a:r>
            <a:r>
              <a:rPr lang="en-US" dirty="0">
                <a:hlinkClick r:id="rId2"/>
              </a:rPr>
              <a:t>Docker docs</a:t>
            </a:r>
            <a:r>
              <a:rPr lang="en-US" dirty="0"/>
              <a:t>) </a:t>
            </a:r>
            <a:r>
              <a:rPr lang="en-US" dirty="0">
                <a:sym typeface="Wingdings" panose="05000000000000000000" pitchFamily="2" charset="2"/>
              </a:rPr>
              <a:t> Docker Remote Web API</a:t>
            </a:r>
            <a:endParaRPr lang="en-US" dirty="0"/>
          </a:p>
          <a:p>
            <a:r>
              <a:rPr lang="en-US" dirty="0"/>
              <a:t>Docker available on the network </a:t>
            </a:r>
            <a:r>
              <a:rPr lang="en-US" dirty="0">
                <a:sym typeface="Wingdings" panose="05000000000000000000" pitchFamily="2" charset="2"/>
              </a:rPr>
              <a:t> enable TLS</a:t>
            </a:r>
          </a:p>
          <a:p>
            <a:pPr lvl="1"/>
            <a:r>
              <a:rPr lang="en-US" dirty="0">
                <a:sym typeface="Wingdings" panose="05000000000000000000" pitchFamily="2" charset="2"/>
                <a:hlinkClick r:id="rId3"/>
              </a:rPr>
              <a:t>Docker docs</a:t>
            </a:r>
            <a:endParaRPr lang="en-US" dirty="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Remote Docker</a:t>
            </a:r>
          </a:p>
        </p:txBody>
      </p:sp>
      <p:sp>
        <p:nvSpPr>
          <p:cNvPr id="12" name="Inhaltsplatzhalter 11"/>
          <p:cNvSpPr>
            <a:spLocks noGrp="1"/>
          </p:cNvSpPr>
          <p:nvPr>
            <p:ph sz="quarter" idx="22"/>
          </p:nvPr>
        </p:nvSpPr>
        <p:spPr/>
        <p:txBody>
          <a:bodyPr/>
          <a:lstStyle/>
          <a:p>
            <a:pPr marL="180975" indent="-180975"/>
            <a:r>
              <a:rPr lang="de-DE" noProof="1"/>
              <a:t>// Connect to Docker client in Azure</a:t>
            </a:r>
          </a:p>
          <a:p>
            <a:pPr marL="180975" indent="-180975"/>
            <a:r>
              <a:rPr lang="de-DE" noProof="1"/>
              <a:t>// (see also </a:t>
            </a:r>
            <a:r>
              <a:rPr lang="de-DE" noProof="1">
                <a:hlinkClick r:id="rId2"/>
              </a:rPr>
              <a:t>https://github.com/rstropek/DockerVS2015Intro</a:t>
            </a:r>
            <a:r>
              <a:rPr lang="de-DE" noProof="1"/>
              <a:t>)</a:t>
            </a:r>
          </a:p>
          <a:p>
            <a:pPr marL="180975" indent="-180975"/>
            <a:endParaRPr lang="de-DE" noProof="1"/>
          </a:p>
          <a:p>
            <a:pPr marL="180975" indent="-180975"/>
            <a:r>
              <a:rPr lang="de-DE" noProof="1"/>
              <a:t>// Set environment variable (secure by default)</a:t>
            </a:r>
          </a:p>
          <a:p>
            <a:pPr marL="180975" indent="-180975"/>
            <a:r>
              <a:rPr lang="de-AT" dirty="0" err="1"/>
              <a:t>export</a:t>
            </a:r>
            <a:r>
              <a:rPr lang="de-AT" dirty="0"/>
              <a:t> DOCKER_HOST=tcp://dockertraining .northeurope.cloudapp.azure.com:2376 DOCKER_TLS_VERIFY=1</a:t>
            </a:r>
            <a:endParaRPr lang="de-DE" noProof="1"/>
          </a:p>
          <a:p>
            <a:pPr marL="180975" indent="-180975"/>
            <a:r>
              <a:rPr lang="de-DE" noProof="1"/>
              <a:t>docker info</a:t>
            </a:r>
          </a:p>
          <a:p>
            <a:pPr marL="180975" indent="-180975"/>
            <a:r>
              <a:rPr lang="de-DE" noProof="1"/>
              <a:t>docker ps</a:t>
            </a:r>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a:t>
            </a:r>
          </a:p>
        </p:txBody>
      </p:sp>
      <p:sp>
        <p:nvSpPr>
          <p:cNvPr id="3" name="Textplatzhalter 2"/>
          <p:cNvSpPr>
            <a:spLocks noGrp="1"/>
          </p:cNvSpPr>
          <p:nvPr>
            <p:ph type="body" sz="quarter" idx="25"/>
          </p:nvPr>
        </p:nvSpPr>
        <p:spPr/>
        <p:txBody>
          <a:bodyPr/>
          <a:lstStyle/>
          <a:p>
            <a:r>
              <a:rPr lang="en-US" dirty="0"/>
              <a:t>Working with containers</a:t>
            </a:r>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a:t>
            </a:r>
          </a:p>
        </p:txBody>
      </p:sp>
      <p:sp>
        <p:nvSpPr>
          <p:cNvPr id="5" name="Content Placeholder 4"/>
          <p:cNvSpPr>
            <a:spLocks noGrp="1"/>
          </p:cNvSpPr>
          <p:nvPr>
            <p:ph sz="quarter" idx="12"/>
          </p:nvPr>
        </p:nvSpPr>
        <p:spPr/>
        <p:txBody>
          <a:bodyPr/>
          <a:lstStyle/>
          <a:p>
            <a:r>
              <a:rPr lang="en-US" dirty="0"/>
              <a:t>Launched from images</a:t>
            </a:r>
          </a:p>
          <a:p>
            <a:pPr lvl="1"/>
            <a:r>
              <a:rPr lang="en-US" dirty="0"/>
              <a:t>Layered, copy-on-write</a:t>
            </a:r>
          </a:p>
          <a:p>
            <a:pPr lvl="1"/>
            <a:r>
              <a:rPr lang="en-US" dirty="0"/>
              <a:t>Will be covered in details later</a:t>
            </a:r>
          </a:p>
          <a:p>
            <a:r>
              <a:rPr lang="en-US" dirty="0"/>
              <a:t>Contain one or more processes</a:t>
            </a:r>
          </a:p>
          <a:p>
            <a:r>
              <a:rPr lang="en-US" dirty="0"/>
              <a:t>Can be short-lived</a:t>
            </a:r>
          </a:p>
          <a:p>
            <a:pPr lvl="1"/>
            <a:r>
              <a:rPr lang="en-US" dirty="0"/>
              <a:t>Sometimes even to run jus a single command</a:t>
            </a:r>
          </a:p>
          <a:p>
            <a:r>
              <a:rPr lang="en-US" dirty="0"/>
              <a:t>Shared via registries</a:t>
            </a:r>
          </a:p>
          <a:p>
            <a:pPr lvl="1"/>
            <a:r>
              <a:rPr lang="en-US" dirty="0"/>
              <a:t>Docker Hub (private and public repositories)</a:t>
            </a:r>
          </a:p>
          <a:p>
            <a:pPr lvl="1"/>
            <a:r>
              <a:rPr lang="en-US" dirty="0"/>
              <a:t>Run your own private registry (</a:t>
            </a:r>
            <a:r>
              <a:rPr lang="en-US" dirty="0">
                <a:latin typeface="Courier New" panose="02070309020205020404" pitchFamily="49" charset="0"/>
                <a:cs typeface="Courier New" panose="02070309020205020404" pitchFamily="49" charset="0"/>
              </a:rPr>
              <a:t>registry </a:t>
            </a:r>
            <a:r>
              <a:rPr lang="en-US" dirty="0"/>
              <a:t>image on Docker Hub)</a:t>
            </a:r>
          </a:p>
          <a:p>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0407709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http://docs.docker.com/reference/commandline/cli</a:t>
            </a:r>
            <a:endParaRPr lang="en-US" dirty="0"/>
          </a:p>
          <a:p>
            <a:r>
              <a:rPr lang="en-US" dirty="0"/>
              <a:t>Important Commands for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a:t>
            </a:r>
            <a:r>
              <a:rPr lang="en-US" dirty="0"/>
              <a:t> – Run a command in a new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t> – List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start/stop</a:t>
            </a:r>
            <a:r>
              <a:rPr lang="en-US" dirty="0"/>
              <a:t> – Restarts/stops a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t> – Removes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attach </a:t>
            </a:r>
            <a:r>
              <a:rPr lang="en-US" dirty="0"/>
              <a:t>– Attach to running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top </a:t>
            </a:r>
            <a:r>
              <a:rPr lang="en-US" dirty="0"/>
              <a:t>– Display processes running in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exec </a:t>
            </a:r>
            <a:r>
              <a:rPr lang="en-US" dirty="0"/>
              <a:t>– Run a command in a container</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Starting Containers</a:t>
            </a:r>
          </a:p>
        </p:txBody>
      </p:sp>
      <p:sp>
        <p:nvSpPr>
          <p:cNvPr id="8" name="Textplatzhalter 7"/>
          <p:cNvSpPr>
            <a:spLocks noGrp="1"/>
          </p:cNvSpPr>
          <p:nvPr>
            <p:ph type="body" sz="quarter" idx="24"/>
          </p:nvPr>
        </p:nvSpPr>
        <p:spPr/>
        <p:txBody>
          <a:bodyPr/>
          <a:lstStyle/>
          <a:p>
            <a:r>
              <a:rPr lang="en-US" dirty="0"/>
              <a:t>Interactive container</a:t>
            </a:r>
          </a:p>
          <a:p>
            <a:r>
              <a:rPr lang="en-US" dirty="0" err="1"/>
              <a:t>Daemonized</a:t>
            </a:r>
            <a:r>
              <a:rPr lang="en-US" dirty="0"/>
              <a:t> container</a:t>
            </a:r>
          </a:p>
          <a:p>
            <a:pPr lvl="1"/>
            <a:r>
              <a:rPr lang="en-US" dirty="0"/>
              <a:t>Running in the background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a:t>
            </a:r>
            <a:r>
              <a:rPr lang="en-US" dirty="0"/>
              <a:t> removes container when it exits</a:t>
            </a:r>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--name helloDocker -i -t ubuntu /bin/bash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a:t>
              </a: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Image name</a:t>
              </a: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Allocate pseudo-</a:t>
              </a:r>
              <a:r>
                <a:rPr lang="en-US" sz="1400" dirty="0" err="1">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Keep STDIN open</a:t>
              </a: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ubuntu /bin/bash -c "while true; do echo hi; 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 (with arguments)</a:t>
              </a: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Detach the container to the background (</a:t>
              </a:r>
              <a:r>
                <a:rPr lang="en-US" sz="1400" dirty="0" err="1">
                  <a:solidFill>
                    <a:srgbClr val="595959"/>
                  </a:solidFill>
                  <a:latin typeface="Segoe UI"/>
                  <a:ea typeface="+mn-ea"/>
                </a:rPr>
                <a:t>daemonized</a:t>
              </a:r>
              <a:r>
                <a:rPr lang="en-US" sz="1400" dirty="0">
                  <a:solidFill>
                    <a:srgbClr val="595959"/>
                  </a:solidFill>
                  <a:latin typeface="Segoe UI"/>
                  <a:ea typeface="+mn-ea"/>
                </a:rPr>
                <a:t>)</a:t>
              </a: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Check if docker is running</a:t>
            </a:r>
          </a:p>
          <a:p>
            <a:r>
              <a:rPr lang="en-US" noProof="1"/>
              <a:t>docker info</a:t>
            </a:r>
          </a:p>
          <a:p>
            <a:endParaRPr lang="en-US" noProof="1"/>
          </a:p>
          <a:p>
            <a:r>
              <a:rPr lang="en-US" noProof="1"/>
              <a:t># Start interactive container</a:t>
            </a:r>
          </a:p>
          <a:p>
            <a:r>
              <a:rPr lang="en-US" noProof="1"/>
              <a:t>docker run -it ubuntu /bin/bash</a:t>
            </a:r>
          </a:p>
          <a:p>
            <a:pPr lvl="1"/>
            <a:r>
              <a:rPr lang="en-US" noProof="1"/>
              <a:t>echo Hello &gt; hello.txt</a:t>
            </a:r>
          </a:p>
          <a:p>
            <a:pPr lvl="1"/>
            <a:r>
              <a:rPr lang="en-US" noProof="1"/>
              <a:t>exit</a:t>
            </a:r>
          </a:p>
          <a:p>
            <a:endParaRPr lang="en-US" noProof="1"/>
          </a:p>
          <a:p>
            <a:r>
              <a:rPr lang="en-US" noProof="1"/>
              <a:t># List containers</a:t>
            </a:r>
          </a:p>
          <a:p>
            <a:r>
              <a:rPr lang="en-US" noProof="1"/>
              <a:t>docker ps</a:t>
            </a:r>
          </a:p>
          <a:p>
            <a:r>
              <a:rPr lang="en-US" noProof="1"/>
              <a:t>docker ps –a</a:t>
            </a:r>
          </a:p>
          <a:p>
            <a:r>
              <a:rPr lang="en-US" noProof="1"/>
              <a:t>docker ps --no-trunc -aq</a:t>
            </a:r>
          </a:p>
          <a:p>
            <a:endParaRPr lang="en-US" noProof="1"/>
          </a:p>
          <a:p>
            <a:r>
              <a:rPr lang="en-US" noProof="1"/>
              <a:t># Restart container</a:t>
            </a:r>
          </a:p>
          <a:p>
            <a:r>
              <a:rPr lang="en-US" noProof="1"/>
              <a:t>docker start …</a:t>
            </a:r>
          </a:p>
          <a:p>
            <a:endParaRPr lang="en-US" noProof="1"/>
          </a:p>
          <a:p>
            <a:r>
              <a:rPr lang="en-US" noProof="1"/>
              <a:t># Attach to container</a:t>
            </a:r>
          </a:p>
          <a:p>
            <a:r>
              <a:rPr lang="en-US" noProof="1"/>
              <a:t>docker attach …</a:t>
            </a:r>
          </a:p>
          <a:p>
            <a:endParaRPr lang="en-US" noProof="1"/>
          </a:p>
          <a:p>
            <a:r>
              <a:rPr lang="en-US" noProof="1"/>
              <a:t># Remove container</a:t>
            </a:r>
          </a:p>
          <a:p>
            <a:r>
              <a:rPr lang="en-US" noProof="1"/>
              <a:t>docker rm …</a:t>
            </a:r>
          </a:p>
          <a:p>
            <a:r>
              <a:rPr lang="en-US" noProof="1"/>
              <a:t># Remove all containers</a:t>
            </a:r>
          </a:p>
          <a:p>
            <a:r>
              <a:rPr lang="en-US" noProof="1"/>
              <a:t>docker rm `docker ps --no-trunc -aq`</a:t>
            </a:r>
          </a:p>
        </p:txBody>
      </p:sp>
      <p:sp>
        <p:nvSpPr>
          <p:cNvPr id="7" name="Textplatzhalter 6"/>
          <p:cNvSpPr>
            <a:spLocks noGrp="1"/>
          </p:cNvSpPr>
          <p:nvPr>
            <p:ph type="body" sz="quarter" idx="23"/>
          </p:nvPr>
        </p:nvSpPr>
        <p:spPr/>
        <p:txBody>
          <a:bodyPr/>
          <a:lstStyle/>
          <a:p>
            <a:r>
              <a:rPr lang="en-US" dirty="0"/>
              <a:t>Interactive Container</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demonized container and get logs</a:t>
            </a:r>
          </a:p>
          <a:p>
            <a:r>
              <a:rPr lang="en-US" noProof="1"/>
              <a:t>docker run -d ubuntu /bin/bash \</a:t>
            </a:r>
          </a:p>
          <a:p>
            <a:r>
              <a:rPr lang="en-US" noProof="1"/>
              <a:t>	-c "while true; do echo hello world; sleep 1; done"</a:t>
            </a:r>
          </a:p>
          <a:p>
            <a:endParaRPr lang="en-US" noProof="1"/>
          </a:p>
          <a:p>
            <a:r>
              <a:rPr lang="en-US" noProof="1"/>
              <a:t># Get the logs (-f for continuous monitoring)</a:t>
            </a:r>
          </a:p>
          <a:p>
            <a:r>
              <a:rPr lang="en-US" noProof="1"/>
              <a:t>docker logs …</a:t>
            </a:r>
          </a:p>
          <a:p>
            <a:endParaRPr lang="en-US" noProof="1"/>
          </a:p>
          <a:p>
            <a:r>
              <a:rPr lang="en-US" noProof="1"/>
              <a:t># Check the processes in docker container</a:t>
            </a:r>
          </a:p>
          <a:p>
            <a:r>
              <a:rPr lang="en-US" noProof="1"/>
              <a:t>docker top …</a:t>
            </a:r>
          </a:p>
          <a:p>
            <a:endParaRPr lang="en-US" noProof="1"/>
          </a:p>
          <a:p>
            <a:r>
              <a:rPr lang="en-US" noProof="1"/>
              <a:t># Open interactive shell in running container</a:t>
            </a:r>
          </a:p>
          <a:p>
            <a:r>
              <a:rPr lang="en-US" noProof="1"/>
              <a:t>docker exec -it … /bin/bash</a:t>
            </a:r>
          </a:p>
          <a:p>
            <a:endParaRPr lang="en-US" noProof="1"/>
          </a:p>
          <a:p>
            <a:r>
              <a:rPr lang="en-US" noProof="1"/>
              <a:t># Inspect the details of a running container</a:t>
            </a:r>
          </a:p>
          <a:p>
            <a:r>
              <a:rPr lang="en-US" noProof="1"/>
              <a:t>docker inspect …</a:t>
            </a:r>
          </a:p>
          <a:p>
            <a:endParaRPr lang="en-US" noProof="1"/>
          </a:p>
          <a:p>
            <a:endParaRPr lang="en-US" noProof="1"/>
          </a:p>
          <a:p>
            <a:r>
              <a:rPr lang="en-US" noProof="1"/>
              <a:t># WINDOWS</a:t>
            </a:r>
          </a:p>
          <a:p>
            <a:r>
              <a:rPr lang="en-US" dirty="0" err="1"/>
              <a:t>docker</a:t>
            </a:r>
            <a:r>
              <a:rPr lang="en-US" dirty="0"/>
              <a:t> run -it </a:t>
            </a:r>
            <a:r>
              <a:rPr lang="en-US" dirty="0" err="1"/>
              <a:t>windowsservercore</a:t>
            </a:r>
            <a:r>
              <a:rPr lang="en-US" dirty="0"/>
              <a:t> </a:t>
            </a:r>
            <a:r>
              <a:rPr lang="en-US" dirty="0" err="1"/>
              <a:t>cmd</a:t>
            </a:r>
            <a:endParaRPr lang="en-US" noProof="1"/>
          </a:p>
          <a:p>
            <a:endParaRPr lang="en-US" noProof="1"/>
          </a:p>
          <a:p>
            <a:r>
              <a:rPr lang="en-US" noProof="1"/>
              <a:t>docker build –t myweb .</a:t>
            </a:r>
          </a:p>
          <a:p>
            <a:r>
              <a:rPr lang="en-US" noProof="1"/>
              <a:t>docker run </a:t>
            </a:r>
          </a:p>
        </p:txBody>
      </p:sp>
      <p:sp>
        <p:nvSpPr>
          <p:cNvPr id="7" name="Textplatzhalter 6"/>
          <p:cNvSpPr>
            <a:spLocks noGrp="1"/>
          </p:cNvSpPr>
          <p:nvPr>
            <p:ph type="body" sz="quarter" idx="23"/>
          </p:nvPr>
        </p:nvSpPr>
        <p:spPr/>
        <p:txBody>
          <a:bodyPr/>
          <a:lstStyle/>
          <a:p>
            <a:r>
              <a:rPr lang="en-US" dirty="0" err="1"/>
              <a:t>Daemonized</a:t>
            </a:r>
            <a:r>
              <a:rPr lang="en-US" dirty="0"/>
              <a:t> Container</a:t>
            </a:r>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Events</a:t>
            </a:r>
          </a:p>
        </p:txBody>
      </p:sp>
      <p:sp>
        <p:nvSpPr>
          <p:cNvPr id="8" name="Content Placeholder 7"/>
          <p:cNvSpPr>
            <a:spLocks noGrp="1"/>
          </p:cNvSpPr>
          <p:nvPr>
            <p:ph sz="quarter" idx="12"/>
          </p:nvPr>
        </p:nvSpPr>
        <p:spPr/>
        <p:txBody>
          <a:bodyPr/>
          <a:lstStyle/>
          <a:p>
            <a:r>
              <a:rPr lang="en-US" dirty="0"/>
              <a:t>Docker reports real time events from the server</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events</a:t>
            </a:r>
            <a:endParaRPr lang="en-US" dirty="0">
              <a:latin typeface="Courier New" panose="02070309020205020404" pitchFamily="49" charset="0"/>
              <a:cs typeface="Courier New" panose="02070309020205020404" pitchFamily="49" charset="0"/>
            </a:endParaRPr>
          </a:p>
          <a:p>
            <a:r>
              <a:rPr lang="en-US" dirty="0"/>
              <a:t>Usages</a:t>
            </a:r>
          </a:p>
          <a:p>
            <a:pPr lvl="1"/>
            <a:r>
              <a:rPr lang="en-US" dirty="0"/>
              <a:t>Admin and monitoring purposes</a:t>
            </a:r>
          </a:p>
          <a:p>
            <a:pPr lvl="1"/>
            <a:r>
              <a:rPr lang="en-US" dirty="0"/>
              <a:t>Triggering auto-configurations (e.g. load balancer configuration with </a:t>
            </a:r>
            <a:r>
              <a:rPr lang="en-US" dirty="0">
                <a:hlinkClick r:id="rId3"/>
              </a:rPr>
              <a:t>Interlock</a:t>
            </a:r>
            <a:r>
              <a:rPr lang="en-US" dirty="0"/>
              <a:t> and </a:t>
            </a:r>
            <a:r>
              <a:rPr lang="en-US" dirty="0">
                <a:hlinkClick r:id="rId4"/>
              </a:rPr>
              <a:t>Nginx</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84987664"/>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Networking</a:t>
            </a:r>
          </a:p>
        </p:txBody>
      </p:sp>
      <p:sp>
        <p:nvSpPr>
          <p:cNvPr id="3" name="Textplatzhalter 2"/>
          <p:cNvSpPr>
            <a:spLocks noGrp="1"/>
          </p:cNvSpPr>
          <p:nvPr>
            <p:ph type="body" sz="quarter" idx="25"/>
          </p:nvPr>
        </p:nvSpPr>
        <p:spPr/>
        <p:txBody>
          <a:bodyPr/>
          <a:lstStyle/>
          <a:p>
            <a:r>
              <a:rPr lang="en-US" dirty="0"/>
              <a:t>Docker Networking</a:t>
            </a:r>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5" name="Inhaltsplatzhalter 4"/>
          <p:cNvSpPr>
            <a:spLocks noGrp="1"/>
          </p:cNvSpPr>
          <p:nvPr>
            <p:ph sz="quarter" idx="12"/>
          </p:nvPr>
        </p:nvSpPr>
        <p:spPr/>
        <p:txBody>
          <a:bodyPr/>
          <a:lstStyle/>
          <a:p>
            <a:r>
              <a:rPr lang="en-US" dirty="0"/>
              <a:t>By default, three networks</a:t>
            </a:r>
          </a:p>
          <a:p>
            <a:pPr lvl="1"/>
            <a:r>
              <a:rPr lang="en-US" i="1" dirty="0"/>
              <a:t>none</a:t>
            </a:r>
            <a:r>
              <a:rPr lang="en-US" dirty="0"/>
              <a:t>, </a:t>
            </a:r>
            <a:r>
              <a:rPr lang="en-US" i="1" dirty="0"/>
              <a:t>host</a:t>
            </a:r>
            <a:r>
              <a:rPr lang="en-US" dirty="0"/>
              <a:t>, </a:t>
            </a:r>
            <a:r>
              <a:rPr lang="en-US" i="1" dirty="0"/>
              <a:t>bridge</a:t>
            </a:r>
            <a:r>
              <a:rPr lang="en-US" dirty="0"/>
              <a:t> (default)</a:t>
            </a:r>
          </a:p>
          <a:p>
            <a:pPr lvl="1"/>
            <a:r>
              <a:rPr lang="en-US" dirty="0"/>
              <a:t>Additional networks can be created</a:t>
            </a:r>
          </a:p>
          <a:p>
            <a:r>
              <a:rPr lang="en-US" dirty="0"/>
              <a:t>Bridge network = single host</a:t>
            </a:r>
          </a:p>
          <a:p>
            <a:pPr lvl="1"/>
            <a:r>
              <a:rPr lang="en-US" dirty="0"/>
              <a:t>Overlay network (advanced topic, see </a:t>
            </a:r>
            <a:r>
              <a:rPr lang="en-US" dirty="0">
                <a:hlinkClick r:id="rId2"/>
              </a:rPr>
              <a:t>Docker docs</a:t>
            </a:r>
            <a:r>
              <a:rPr lang="en-US" dirty="0"/>
              <a:t>) can include multiple hosts</a:t>
            </a:r>
          </a:p>
          <a:p>
            <a:r>
              <a:rPr lang="en-US" dirty="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7" name="Inhaltsplatzhalter 6"/>
          <p:cNvSpPr>
            <a:spLocks noGrp="1"/>
          </p:cNvSpPr>
          <p:nvPr>
            <p:ph sz="quarter" idx="22"/>
          </p:nvPr>
        </p:nvSpPr>
        <p:spPr/>
        <p:txBody>
          <a:bodyPr/>
          <a:lstStyle/>
          <a:p>
            <a:r>
              <a:rPr lang="en-US" dirty="0"/>
              <a:t># List all networks</a:t>
            </a:r>
          </a:p>
          <a:p>
            <a:r>
              <a:rPr lang="en-US" dirty="0" err="1"/>
              <a:t>docker</a:t>
            </a:r>
            <a:r>
              <a:rPr lang="en-US" dirty="0"/>
              <a:t> </a:t>
            </a:r>
            <a:r>
              <a:rPr lang="en-US" dirty="0">
                <a:hlinkClick r:id="rId2"/>
              </a:rPr>
              <a:t>network ls</a:t>
            </a:r>
            <a:endParaRPr lang="en-US" dirty="0"/>
          </a:p>
          <a:p>
            <a:endParaRPr lang="en-US" dirty="0"/>
          </a:p>
          <a:p>
            <a:r>
              <a:rPr lang="en-US" dirty="0"/>
              <a:t># Inspect network details</a:t>
            </a:r>
          </a:p>
          <a:p>
            <a:r>
              <a:rPr lang="en-US" dirty="0" err="1"/>
              <a:t>docker</a:t>
            </a:r>
            <a:r>
              <a:rPr lang="en-US" dirty="0"/>
              <a:t> </a:t>
            </a:r>
            <a:r>
              <a:rPr lang="en-US" dirty="0">
                <a:hlinkClick r:id="rId3"/>
              </a:rPr>
              <a:t>network inspect</a:t>
            </a:r>
            <a:r>
              <a:rPr lang="en-US" dirty="0"/>
              <a:t> bridge</a:t>
            </a:r>
          </a:p>
          <a:p>
            <a:endParaRPr lang="en-US" dirty="0"/>
          </a:p>
          <a:p>
            <a:r>
              <a:rPr lang="en-US" dirty="0"/>
              <a:t># Disconnect a container from network</a:t>
            </a:r>
          </a:p>
          <a:p>
            <a:r>
              <a:rPr lang="en-US" dirty="0" err="1"/>
              <a:t>docker</a:t>
            </a:r>
            <a:r>
              <a:rPr lang="en-US" dirty="0"/>
              <a:t> </a:t>
            </a:r>
            <a:r>
              <a:rPr lang="en-US" dirty="0">
                <a:hlinkClick r:id="rId4"/>
              </a:rPr>
              <a:t>network disconnect</a:t>
            </a:r>
            <a:r>
              <a:rPr lang="en-US" dirty="0"/>
              <a:t> bridge </a:t>
            </a:r>
            <a:r>
              <a:rPr lang="en-US" dirty="0" err="1"/>
              <a:t>mycontainer</a:t>
            </a:r>
            <a:endParaRPr lang="en-US" dirty="0"/>
          </a:p>
          <a:p>
            <a:endParaRPr lang="en-US" dirty="0"/>
          </a:p>
          <a:p>
            <a:endParaRPr lang="en-US" dirty="0"/>
          </a:p>
          <a:p>
            <a:endParaRPr lang="en-US" dirty="0"/>
          </a:p>
          <a:p>
            <a:endParaRPr lang="en-US" dirty="0"/>
          </a:p>
          <a:p>
            <a:r>
              <a:rPr lang="en-US" dirty="0"/>
              <a:t># Connect a container to a network</a:t>
            </a:r>
          </a:p>
          <a:p>
            <a:r>
              <a:rPr lang="en-US" dirty="0" err="1"/>
              <a:t>docker</a:t>
            </a:r>
            <a:r>
              <a:rPr lang="en-US" dirty="0"/>
              <a:t> </a:t>
            </a:r>
            <a:r>
              <a:rPr lang="en-US" dirty="0">
                <a:hlinkClick r:id="rId5"/>
              </a:rPr>
              <a:t>network connect</a:t>
            </a:r>
            <a:r>
              <a:rPr lang="en-US" dirty="0"/>
              <a:t> </a:t>
            </a:r>
            <a:r>
              <a:rPr lang="en-US" dirty="0" err="1"/>
              <a:t>mynetwork</a:t>
            </a:r>
            <a:r>
              <a:rPr lang="en-US" dirty="0"/>
              <a:t> </a:t>
            </a:r>
            <a:r>
              <a:rPr lang="en-US" dirty="0" err="1"/>
              <a:t>mycontainer</a:t>
            </a:r>
            <a:endParaRPr lang="en-US" dirty="0"/>
          </a:p>
          <a:p>
            <a:endParaRPr lang="en-US" dirty="0"/>
          </a:p>
          <a:p>
            <a:r>
              <a:rPr lang="en-US" dirty="0"/>
              <a:t># Create own network</a:t>
            </a:r>
          </a:p>
          <a:p>
            <a:r>
              <a:rPr lang="en-US" dirty="0" err="1"/>
              <a:t>docker</a:t>
            </a:r>
            <a:r>
              <a:rPr lang="en-US" dirty="0"/>
              <a:t> </a:t>
            </a:r>
            <a:r>
              <a:rPr lang="en-US" dirty="0">
                <a:hlinkClick r:id="rId6"/>
              </a:rPr>
              <a:t>network create</a:t>
            </a:r>
            <a:r>
              <a:rPr lang="en-US" dirty="0"/>
              <a:t> -d bridge </a:t>
            </a:r>
            <a:r>
              <a:rPr lang="en-US" dirty="0" err="1"/>
              <a:t>mynetwork</a:t>
            </a:r>
            <a:endParaRPr lang="en-US" dirty="0"/>
          </a:p>
          <a:p>
            <a:endParaRPr lang="en-US" dirty="0"/>
          </a:p>
          <a:p>
            <a:endParaRPr lang="en-US" dirty="0"/>
          </a:p>
          <a:p>
            <a:endParaRPr lang="en-US" dirty="0"/>
          </a:p>
          <a:p>
            <a:endParaRPr lang="en-US" dirty="0"/>
          </a:p>
          <a:p>
            <a:endParaRPr lang="en-US" dirty="0"/>
          </a:p>
          <a:p>
            <a:r>
              <a:rPr lang="en-US" dirty="0"/>
              <a:t># Start container in a specific network</a:t>
            </a:r>
          </a:p>
          <a:p>
            <a:r>
              <a:rPr lang="en-US" dirty="0" err="1"/>
              <a:t>docker</a:t>
            </a:r>
            <a:r>
              <a:rPr lang="en-US" dirty="0"/>
              <a:t> run -it --net=</a:t>
            </a:r>
            <a:r>
              <a:rPr lang="en-US" dirty="0" err="1"/>
              <a:t>mynetwork</a:t>
            </a:r>
            <a:r>
              <a:rPr lang="en-US" dirty="0"/>
              <a:t> </a:t>
            </a:r>
            <a:r>
              <a:rPr lang="en-US" dirty="0" err="1"/>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For details about network security, see </a:t>
            </a:r>
            <a:r>
              <a:rPr lang="en-US" dirty="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a:t>
              </a: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DNS</a:t>
            </a:r>
            <a:endParaRPr lang="de-AT" dirty="0"/>
          </a:p>
        </p:txBody>
      </p:sp>
      <p:sp>
        <p:nvSpPr>
          <p:cNvPr id="8" name="Inhaltsplatzhalter 7"/>
          <p:cNvSpPr>
            <a:spLocks noGrp="1"/>
          </p:cNvSpPr>
          <p:nvPr>
            <p:ph sz="quarter" idx="22"/>
          </p:nvPr>
        </p:nvSpPr>
        <p:spPr/>
        <p:txBody>
          <a:bodyPr/>
          <a:lstStyle/>
          <a:p>
            <a:r>
              <a:rPr lang="en-US" dirty="0"/>
              <a:t># Start </a:t>
            </a:r>
            <a:r>
              <a:rPr lang="en-US" dirty="0" err="1"/>
              <a:t>nginx</a:t>
            </a:r>
            <a:r>
              <a:rPr lang="en-US" dirty="0"/>
              <a:t> web server on a custom network</a:t>
            </a:r>
            <a:endParaRPr lang="de-AT" dirty="0"/>
          </a:p>
          <a:p>
            <a:r>
              <a:rPr lang="de-AT" dirty="0" err="1"/>
              <a:t>docker</a:t>
            </a:r>
            <a:r>
              <a:rPr lang="de-AT" dirty="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web </a:t>
            </a:r>
            <a:r>
              <a:rPr lang="de-AT" dirty="0" err="1"/>
              <a:t>nginx</a:t>
            </a:r>
            <a:endParaRPr lang="de-AT" dirty="0"/>
          </a:p>
          <a:p>
            <a:endParaRPr lang="en-US" dirty="0"/>
          </a:p>
          <a:p>
            <a:endParaRPr lang="en-US" dirty="0"/>
          </a:p>
          <a:p>
            <a:endParaRPr lang="en-US" dirty="0"/>
          </a:p>
          <a:p>
            <a:r>
              <a:rPr lang="en-US" dirty="0"/>
              <a:t># Start Ubuntu client in same network</a:t>
            </a:r>
          </a:p>
          <a:p>
            <a:r>
              <a:rPr lang="en-US" dirty="0" err="1"/>
              <a:t>docker</a:t>
            </a:r>
            <a:r>
              <a:rPr lang="en-US" dirty="0"/>
              <a:t> run -it --net </a:t>
            </a:r>
            <a:r>
              <a:rPr lang="en-US" dirty="0" err="1"/>
              <a:t>mynetwork</a:t>
            </a:r>
            <a:r>
              <a:rPr lang="en-US" dirty="0"/>
              <a:t> --name client </a:t>
            </a:r>
            <a:r>
              <a:rPr lang="en-US" dirty="0" err="1"/>
              <a:t>ubuntu</a:t>
            </a:r>
            <a:endParaRPr lang="en-US" dirty="0"/>
          </a:p>
          <a:p>
            <a:endParaRPr lang="en-US" dirty="0"/>
          </a:p>
          <a:p>
            <a:r>
              <a:rPr lang="en-US" dirty="0"/>
              <a:t>	# Ping web server</a:t>
            </a:r>
          </a:p>
          <a:p>
            <a:r>
              <a:rPr lang="en-US" dirty="0"/>
              <a:t>	ping web</a:t>
            </a:r>
          </a:p>
          <a:p>
            <a:endParaRPr lang="en-US" dirty="0"/>
          </a:p>
          <a:p>
            <a:r>
              <a:rPr lang="en-US" dirty="0"/>
              <a:t>	# Install curl and access web server</a:t>
            </a:r>
          </a:p>
          <a:p>
            <a:r>
              <a:rPr lang="en-US" dirty="0"/>
              <a:t>	apt-get install curl</a:t>
            </a:r>
          </a:p>
          <a:p>
            <a:r>
              <a:rPr lang="en-US" dirty="0"/>
              <a:t>	curl web</a:t>
            </a:r>
          </a:p>
          <a:p>
            <a:endParaRPr lang="en-US" dirty="0"/>
          </a:p>
          <a:p>
            <a:r>
              <a:rPr lang="en-US" dirty="0"/>
              <a:t># Start Ubuntu container and link it using alias</a:t>
            </a:r>
          </a:p>
          <a:p>
            <a:r>
              <a:rPr lang="en-US" dirty="0" err="1"/>
              <a:t>docker</a:t>
            </a:r>
            <a:r>
              <a:rPr lang="en-US" dirty="0"/>
              <a:t> run -it --net </a:t>
            </a:r>
            <a:r>
              <a:rPr lang="en-US" dirty="0" err="1"/>
              <a:t>mynetwork</a:t>
            </a:r>
            <a:r>
              <a:rPr lang="en-US" dirty="0"/>
              <a:t> </a:t>
            </a:r>
            <a:r>
              <a:rPr lang="en-US" b="1" dirty="0"/>
              <a:t>--link</a:t>
            </a:r>
            <a:r>
              <a:rPr lang="en-US" dirty="0"/>
              <a:t>=server3:nginx </a:t>
            </a:r>
            <a:r>
              <a:rPr lang="en-US" dirty="0" err="1"/>
              <a:t>ubuntu</a:t>
            </a:r>
            <a:endParaRPr lang="en-US" dirty="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 in DNS</a:t>
              </a: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Container-specific link</a:t>
              </a: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572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a:t>Binding container </a:t>
            </a:r>
            <a:br>
              <a:rPr lang="en-US" sz="1800" dirty="0"/>
            </a:br>
            <a:r>
              <a:rPr lang="en-US" sz="1800" dirty="0"/>
              <a:t>ports 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a:t>nginx</a:t>
            </a:r>
            <a:endParaRPr lang="de-AT" dirty="0"/>
          </a:p>
          <a:p>
            <a:endParaRPr lang="en-US" dirty="0"/>
          </a:p>
          <a:p>
            <a:endParaRPr lang="en-US" dirty="0"/>
          </a:p>
          <a:p>
            <a:endParaRPr lang="en-US" dirty="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a:t>EXPOSE</a:t>
            </a:r>
            <a:r>
              <a:rPr lang="en-US" dirty="0"/>
              <a:t> in </a:t>
            </a:r>
            <a:r>
              <a:rPr lang="en-US" dirty="0" err="1"/>
              <a:t>Dockerfiles</a:t>
            </a:r>
            <a:endParaRPr lang="en-US" dirty="0"/>
          </a:p>
          <a:p>
            <a:pPr lvl="1"/>
            <a:r>
              <a:rPr lang="en-US" dirty="0"/>
              <a:t>See </a:t>
            </a:r>
            <a:r>
              <a:rPr lang="en-US" dirty="0">
                <a:hlinkClick r:id="rId2"/>
              </a:rPr>
              <a:t>Docker docs</a:t>
            </a:r>
            <a:endParaRPr lang="en-US" dirty="0"/>
          </a:p>
          <a:p>
            <a:r>
              <a:rPr lang="en-US" dirty="0"/>
              <a:t>Use </a:t>
            </a:r>
            <a:r>
              <a:rPr lang="en-US" i="1" dirty="0"/>
              <a:t>host </a:t>
            </a:r>
            <a:r>
              <a:rPr lang="en-US" dirty="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port</a:t>
              </a: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Host port</a:t>
              </a: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Assign container to </a:t>
              </a:r>
              <a:r>
                <a:rPr lang="en-US" sz="1400" i="1" dirty="0">
                  <a:solidFill>
                    <a:srgbClr val="595959"/>
                  </a:solidFill>
                  <a:latin typeface="Segoe UI"/>
                  <a:ea typeface="+mn-ea"/>
                </a:rPr>
                <a:t>host</a:t>
              </a:r>
              <a:r>
                <a:rPr lang="en-US" sz="1400" dirty="0">
                  <a:solidFill>
                    <a:srgbClr val="595959"/>
                  </a:solidFill>
                  <a:latin typeface="Segoe UI"/>
                  <a:ea typeface="+mn-ea"/>
                </a:rPr>
                <a:t> network</a:t>
              </a: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a:t>Directory or file in the Docker host’s filesystem that is mounted directly into a container</a:t>
            </a:r>
          </a:p>
          <a:p>
            <a:r>
              <a:rPr lang="en-US" dirty="0"/>
              <a:t>Details see </a:t>
            </a:r>
            <a:r>
              <a:rPr lang="en-US" dirty="0">
                <a:hlinkClick r:id="rId2"/>
              </a:rPr>
              <a:t>Docker docs</a:t>
            </a:r>
            <a:endParaRPr lang="en-US" dirty="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Run </a:t>
            </a:r>
            <a:r>
              <a:rPr lang="en-US" dirty="0" err="1"/>
              <a:t>postgres</a:t>
            </a:r>
            <a:r>
              <a:rPr lang="en-US" dirty="0"/>
              <a:t> in a new container</a:t>
            </a:r>
            <a:endParaRPr lang="de-AT" dirty="0"/>
          </a:p>
          <a:p>
            <a:r>
              <a:rPr lang="de-AT" dirty="0" err="1"/>
              <a:t>docker</a:t>
            </a:r>
            <a:r>
              <a:rPr lang="de-AT" dirty="0"/>
              <a:t> </a:t>
            </a:r>
            <a:r>
              <a:rPr lang="de-AT" dirty="0" err="1"/>
              <a:t>run</a:t>
            </a:r>
            <a:r>
              <a:rPr lang="de-AT" dirty="0"/>
              <a:t> --name </a:t>
            </a:r>
            <a:r>
              <a:rPr lang="de-AT" dirty="0" err="1"/>
              <a:t>mydb</a:t>
            </a:r>
            <a:r>
              <a:rPr lang="de-AT" dirty="0"/>
              <a:t> -e POSTGRES_PASSWORD=P@ssw0rd! </a:t>
            </a:r>
          </a:p>
          <a:p>
            <a:r>
              <a:rPr lang="de-AT" dirty="0"/>
              <a:t>	-d </a:t>
            </a:r>
            <a:r>
              <a:rPr lang="de-AT" dirty="0" err="1"/>
              <a:t>postgres</a:t>
            </a:r>
            <a:endParaRPr lang="de-AT" dirty="0"/>
          </a:p>
          <a:p>
            <a:endParaRPr lang="en-US" dirty="0"/>
          </a:p>
          <a:p>
            <a:r>
              <a:rPr lang="en-US" dirty="0"/>
              <a:t># Run client and execute some SQL</a:t>
            </a:r>
          </a:p>
          <a:p>
            <a:r>
              <a:rPr lang="de-AT" dirty="0" err="1"/>
              <a:t>docker</a:t>
            </a:r>
            <a:r>
              <a:rPr lang="de-AT" dirty="0"/>
              <a:t> </a:t>
            </a:r>
            <a:r>
              <a:rPr lang="de-AT" dirty="0" err="1"/>
              <a:t>run</a:t>
            </a:r>
            <a:r>
              <a:rPr lang="de-AT" dirty="0"/>
              <a:t> -</a:t>
            </a:r>
            <a:r>
              <a:rPr lang="de-AT" dirty="0" err="1"/>
              <a:t>it</a:t>
            </a:r>
            <a:r>
              <a:rPr lang="de-AT" dirty="0"/>
              <a:t> --link </a:t>
            </a:r>
            <a:r>
              <a:rPr lang="de-AT" dirty="0" err="1"/>
              <a:t>mydb</a:t>
            </a:r>
            <a:r>
              <a:rPr lang="de-AT" dirty="0"/>
              <a:t> --</a:t>
            </a:r>
            <a:r>
              <a:rPr lang="de-AT" dirty="0" err="1"/>
              <a:t>rm</a:t>
            </a:r>
            <a:r>
              <a:rPr lang="de-AT" dirty="0"/>
              <a:t> </a:t>
            </a:r>
            <a:r>
              <a:rPr lang="de-AT" dirty="0" err="1"/>
              <a:t>postgres</a:t>
            </a:r>
            <a:r>
              <a:rPr lang="de-AT" dirty="0"/>
              <a:t> /bin/</a:t>
            </a:r>
            <a:r>
              <a:rPr lang="de-AT" dirty="0" err="1"/>
              <a:t>bash</a:t>
            </a:r>
            <a:endParaRPr lang="de-AT" dirty="0"/>
          </a:p>
          <a:p>
            <a:r>
              <a:rPr lang="en-US" dirty="0"/>
              <a:t>	</a:t>
            </a:r>
            <a:r>
              <a:rPr lang="en-US" dirty="0" err="1"/>
              <a:t>psql</a:t>
            </a:r>
            <a:r>
              <a:rPr lang="en-US" dirty="0"/>
              <a:t> -h </a:t>
            </a:r>
            <a:r>
              <a:rPr lang="en-US" dirty="0" err="1"/>
              <a:t>mydb</a:t>
            </a:r>
            <a:r>
              <a:rPr lang="en-US" dirty="0"/>
              <a:t> -p 5432 -U </a:t>
            </a:r>
            <a:r>
              <a:rPr lang="en-US" dirty="0" err="1"/>
              <a:t>postgres</a:t>
            </a:r>
            <a:endParaRPr lang="en-US" dirty="0"/>
          </a:p>
          <a:p>
            <a:endParaRPr lang="en-US" dirty="0"/>
          </a:p>
          <a:p>
            <a:r>
              <a:rPr lang="en-US" dirty="0"/>
              <a:t>	# Execute some SQL (e.g. create and fill a table)</a:t>
            </a:r>
          </a:p>
          <a:p>
            <a:r>
              <a:rPr lang="en-US" dirty="0"/>
              <a:t>	CREATE TABLE Test (ID INT PRIMARY KEY);</a:t>
            </a:r>
          </a:p>
          <a:p>
            <a:r>
              <a:rPr lang="en-US" dirty="0"/>
              <a:t>	INSERT INTO Test VALUES (1);</a:t>
            </a:r>
          </a:p>
          <a:p>
            <a:r>
              <a:rPr lang="en-US" dirty="0"/>
              <a:t>	SELECT * FROM Test;</a:t>
            </a:r>
          </a:p>
          <a:p>
            <a:r>
              <a:rPr lang="en-US" dirty="0"/>
              <a:t>	\q</a:t>
            </a:r>
          </a:p>
          <a:p>
            <a:endParaRPr lang="en-US" dirty="0"/>
          </a:p>
          <a:p>
            <a:r>
              <a:rPr lang="en-US" dirty="0"/>
              <a:t># Delete container --&gt; data is gone</a:t>
            </a:r>
          </a:p>
          <a:p>
            <a:r>
              <a:rPr lang="en-US" dirty="0" err="1"/>
              <a:t>docker</a:t>
            </a:r>
            <a:r>
              <a:rPr lang="en-US" dirty="0"/>
              <a:t> </a:t>
            </a:r>
            <a:r>
              <a:rPr lang="en-US" dirty="0" err="1"/>
              <a:t>rm</a:t>
            </a:r>
            <a:r>
              <a:rPr lang="en-US" dirty="0"/>
              <a:t> –f </a:t>
            </a:r>
            <a:r>
              <a:rPr lang="en-US" dirty="0" err="1"/>
              <a:t>mydb</a:t>
            </a:r>
            <a:endParaRPr lang="en-US" dirty="0"/>
          </a:p>
          <a:p>
            <a:endParaRPr lang="en-US" dirty="0"/>
          </a:p>
          <a:p>
            <a:r>
              <a:rPr lang="en-US" dirty="0"/>
              <a:t>-------------------</a:t>
            </a:r>
          </a:p>
          <a:p>
            <a:endParaRPr lang="en-US" dirty="0"/>
          </a:p>
          <a:p>
            <a:r>
              <a:rPr lang="en-US" dirty="0"/>
              <a:t># Create data directory on host</a:t>
            </a:r>
          </a:p>
          <a:p>
            <a:r>
              <a:rPr lang="en-US" dirty="0" err="1"/>
              <a:t>mkdir</a:t>
            </a:r>
            <a:r>
              <a:rPr lang="en-US" dirty="0"/>
              <a:t> </a:t>
            </a:r>
            <a:r>
              <a:rPr lang="en-US" dirty="0" err="1"/>
              <a:t>dbdata</a:t>
            </a:r>
            <a:endParaRPr lang="en-US" dirty="0"/>
          </a:p>
          <a:p>
            <a:endParaRPr lang="en-US" dirty="0"/>
          </a:p>
          <a:p>
            <a:r>
              <a:rPr lang="en-US" dirty="0"/>
              <a:t># Repeat the same example but this time with volume mapping</a:t>
            </a:r>
          </a:p>
          <a:p>
            <a:r>
              <a:rPr lang="sv-SE" dirty="0"/>
              <a:t>docker run --name mydb -e POSTGRES_PASSWORD=P@ssw0rd! </a:t>
            </a:r>
          </a:p>
          <a:p>
            <a:r>
              <a:rPr lang="sv-SE" dirty="0"/>
              <a:t>	</a:t>
            </a:r>
            <a:r>
              <a:rPr lang="sv-SE" b="1" dirty="0"/>
              <a:t>-v ~/dbdata:/var/lib/postgresql/data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3" name="Gerade Verbindung mit Pfeil 12"/>
          <p:cNvCxnSpPr/>
          <p:nvPr/>
        </p:nvCxnSpPr>
        <p:spPr>
          <a:xfrm>
            <a:off x="2009274" y="535405"/>
            <a:ext cx="300789" cy="6136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Gerade Verbindung mit Pfeil 16"/>
          <p:cNvCxnSpPr/>
          <p:nvPr/>
        </p:nvCxnSpPr>
        <p:spPr>
          <a:xfrm flipH="1">
            <a:off x="1359568" y="535405"/>
            <a:ext cx="649706" cy="766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19977818"/>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Data Volume Container</a:t>
            </a:r>
            <a:endParaRPr lang="de-AT" sz="2000" dirty="0"/>
          </a:p>
        </p:txBody>
      </p:sp>
      <p:sp>
        <p:nvSpPr>
          <p:cNvPr id="8" name="Inhaltsplatzhalter 7"/>
          <p:cNvSpPr>
            <a:spLocks noGrp="1"/>
          </p:cNvSpPr>
          <p:nvPr>
            <p:ph sz="quarter" idx="22"/>
          </p:nvPr>
        </p:nvSpPr>
        <p:spPr/>
        <p:txBody>
          <a:bodyPr/>
          <a:lstStyle/>
          <a:p>
            <a:r>
              <a:rPr lang="en-US" dirty="0"/>
              <a:t># Create data volume container</a:t>
            </a:r>
            <a:endParaRPr lang="de-AT" dirty="0"/>
          </a:p>
          <a:p>
            <a:r>
              <a:rPr lang="de-AT" dirty="0" err="1">
                <a:hlinkClick r:id="rId2"/>
              </a:rPr>
              <a:t>docker</a:t>
            </a:r>
            <a:r>
              <a:rPr lang="de-AT" dirty="0">
                <a:hlinkClick r:id="rId2"/>
              </a:rPr>
              <a:t> </a:t>
            </a:r>
            <a:r>
              <a:rPr lang="de-AT" b="1" dirty="0" err="1">
                <a:hlinkClick r:id="rId2"/>
              </a:rPr>
              <a:t>create</a:t>
            </a:r>
            <a:r>
              <a:rPr lang="de-AT" b="1" dirty="0"/>
              <a:t> -v /</a:t>
            </a:r>
            <a:r>
              <a:rPr lang="de-AT" b="1" dirty="0" err="1"/>
              <a:t>dbdata</a:t>
            </a:r>
            <a:r>
              <a:rPr lang="de-AT" dirty="0"/>
              <a:t> --name </a:t>
            </a:r>
            <a:r>
              <a:rPr lang="de-AT" dirty="0" err="1"/>
              <a:t>dbstore</a:t>
            </a:r>
            <a:r>
              <a:rPr lang="de-AT" dirty="0"/>
              <a:t> </a:t>
            </a:r>
            <a:r>
              <a:rPr lang="de-AT" dirty="0" err="1"/>
              <a:t>postgres</a:t>
            </a:r>
            <a:r>
              <a:rPr lang="de-AT" dirty="0"/>
              <a:t> /bin/</a:t>
            </a:r>
            <a:r>
              <a:rPr lang="de-AT" dirty="0" err="1"/>
              <a:t>true</a:t>
            </a:r>
            <a:endParaRPr lang="de-AT" dirty="0"/>
          </a:p>
          <a:p>
            <a:r>
              <a:rPr lang="en-US" dirty="0" err="1"/>
              <a:t>docker</a:t>
            </a:r>
            <a:r>
              <a:rPr lang="en-US" dirty="0"/>
              <a:t> </a:t>
            </a:r>
            <a:r>
              <a:rPr lang="en-US" dirty="0" err="1"/>
              <a:t>ps</a:t>
            </a:r>
            <a:r>
              <a:rPr lang="en-US" dirty="0"/>
              <a:t> –a</a:t>
            </a:r>
          </a:p>
          <a:p>
            <a:endParaRPr lang="en-US" dirty="0"/>
          </a:p>
          <a:p>
            <a:r>
              <a:rPr lang="en-US" dirty="0"/>
              <a:t># Create </a:t>
            </a:r>
            <a:r>
              <a:rPr lang="en-US" dirty="0" err="1"/>
              <a:t>postgres</a:t>
            </a:r>
            <a:r>
              <a:rPr lang="en-US" dirty="0"/>
              <a:t> container and mount data volume container</a:t>
            </a:r>
          </a:p>
          <a:p>
            <a:r>
              <a:rPr lang="en-US" dirty="0" err="1"/>
              <a:t>docker</a:t>
            </a:r>
            <a:r>
              <a:rPr lang="en-US" dirty="0"/>
              <a:t> run --name </a:t>
            </a:r>
            <a:r>
              <a:rPr lang="en-US" dirty="0" err="1"/>
              <a:t>mydb</a:t>
            </a:r>
            <a:r>
              <a:rPr lang="en-US" dirty="0"/>
              <a:t> -e POSTGRES_PASSWORD=P@ssw0rd! </a:t>
            </a:r>
          </a:p>
          <a:p>
            <a:r>
              <a:rPr lang="en-US" dirty="0"/>
              <a:t>	-e PGDATA=/</a:t>
            </a:r>
            <a:r>
              <a:rPr lang="en-US" dirty="0" err="1"/>
              <a:t>dbdata</a:t>
            </a:r>
            <a:r>
              <a:rPr lang="en-US" dirty="0"/>
              <a:t> --volumes-from </a:t>
            </a:r>
            <a:r>
              <a:rPr lang="en-US" dirty="0" err="1"/>
              <a:t>dbstore</a:t>
            </a:r>
            <a:r>
              <a:rPr lang="en-US" dirty="0"/>
              <a:t> -d </a:t>
            </a:r>
            <a:r>
              <a:rPr lang="en-US" dirty="0" err="1"/>
              <a:t>postgres</a:t>
            </a:r>
            <a:endParaRPr lang="en-US" dirty="0"/>
          </a:p>
          <a:p>
            <a:endParaRPr lang="en-US" dirty="0"/>
          </a:p>
          <a:p>
            <a:r>
              <a:rPr lang="en-US" dirty="0"/>
              <a:t># Run client and execute some SQL (see previous example)</a:t>
            </a:r>
          </a:p>
          <a:p>
            <a:r>
              <a:rPr lang="en-US" dirty="0"/>
              <a:t># Remove </a:t>
            </a:r>
            <a:r>
              <a:rPr lang="en-US" dirty="0" err="1"/>
              <a:t>postgres</a:t>
            </a:r>
            <a:r>
              <a:rPr lang="en-US" dirty="0"/>
              <a:t> container, recreate it --&gt; data still there</a:t>
            </a:r>
          </a:p>
          <a:p>
            <a:endParaRPr lang="en-US" dirty="0"/>
          </a:p>
          <a:p>
            <a:r>
              <a:rPr lang="en-US" dirty="0"/>
              <a:t># Start container to backup data</a:t>
            </a:r>
          </a:p>
          <a:p>
            <a:r>
              <a:rPr lang="en-US" dirty="0" err="1"/>
              <a:t>mkdir</a:t>
            </a:r>
            <a:r>
              <a:rPr lang="en-US" dirty="0"/>
              <a:t> backup</a:t>
            </a:r>
          </a:p>
          <a:p>
            <a:r>
              <a:rPr lang="en-US" dirty="0" err="1"/>
              <a:t>docker</a:t>
            </a:r>
            <a:r>
              <a:rPr lang="en-US" dirty="0"/>
              <a:t> run --</a:t>
            </a:r>
            <a:r>
              <a:rPr lang="en-US" dirty="0" err="1"/>
              <a:t>rm</a:t>
            </a:r>
            <a:r>
              <a:rPr lang="en-US" dirty="0"/>
              <a:t> --volumes-from </a:t>
            </a:r>
            <a:r>
              <a:rPr lang="en-US" dirty="0" err="1"/>
              <a:t>dbstore</a:t>
            </a:r>
            <a:r>
              <a:rPr lang="en-US" dirty="0"/>
              <a:t> </a:t>
            </a:r>
          </a:p>
          <a:p>
            <a:r>
              <a:rPr lang="en-US" dirty="0"/>
              <a:t>	-v ~/backup:/backup </a:t>
            </a:r>
            <a:r>
              <a:rPr lang="en-US" dirty="0" err="1"/>
              <a:t>ubuntu</a:t>
            </a:r>
            <a:r>
              <a:rPr lang="en-US" dirty="0"/>
              <a:t> tar </a:t>
            </a:r>
            <a:r>
              <a:rPr lang="en-US" dirty="0" err="1"/>
              <a:t>cvf</a:t>
            </a:r>
            <a:r>
              <a:rPr lang="en-US" dirty="0"/>
              <a:t> /backup/backup.tar /</a:t>
            </a:r>
            <a:r>
              <a:rPr lang="en-US" dirty="0" err="1"/>
              <a:t>dbdata</a:t>
            </a:r>
            <a:endParaRPr lang="en-US" dirty="0"/>
          </a:p>
          <a:p>
            <a:r>
              <a:rPr lang="en-US" dirty="0"/>
              <a:t>ls –la backup/</a:t>
            </a:r>
          </a:p>
          <a:p>
            <a:endParaRPr lang="en-US" dirty="0"/>
          </a:p>
          <a:p>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2" name="Gerade Verbindung mit Pfeil 11"/>
          <p:cNvCxnSpPr/>
          <p:nvPr/>
        </p:nvCxnSpPr>
        <p:spPr>
          <a:xfrm>
            <a:off x="3176337" y="535405"/>
            <a:ext cx="252663" cy="7940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Gerade Verbindung mit Pfeil 12"/>
          <p:cNvCxnSpPr/>
          <p:nvPr/>
        </p:nvCxnSpPr>
        <p:spPr>
          <a:xfrm flipH="1">
            <a:off x="3074068" y="535405"/>
            <a:ext cx="102269" cy="206341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6465923"/>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p>
        </p:txBody>
      </p:sp>
      <p:sp>
        <p:nvSpPr>
          <p:cNvPr id="3" name="Textplatzhalter 2"/>
          <p:cNvSpPr>
            <a:spLocks noGrp="1"/>
          </p:cNvSpPr>
          <p:nvPr>
            <p:ph type="body" sz="quarter" idx="25"/>
          </p:nvPr>
        </p:nvSpPr>
        <p:spPr/>
        <p:txBody>
          <a:bodyPr/>
          <a:lstStyle/>
          <a:p>
            <a:r>
              <a:rPr lang="en-US" dirty="0"/>
              <a:t>Working with images</a:t>
            </a:r>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File System Layers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t>Rootfs</a:t>
            </a:r>
            <a:r>
              <a:rPr lang="en-US" dirty="0"/>
              <a:t> stays read-only</a:t>
            </a:r>
          </a:p>
          <a:p>
            <a:r>
              <a:rPr lang="en-US" dirty="0">
                <a:hlinkClick r:id="rId2"/>
              </a:rPr>
              <a:t>Union-mount</a:t>
            </a:r>
            <a:r>
              <a:rPr lang="en-US" dirty="0"/>
              <a:t> file system </a:t>
            </a:r>
            <a:r>
              <a:rPr lang="en-US" dirty="0">
                <a:solidFill>
                  <a:srgbClr val="00B050"/>
                </a:solidFill>
              </a:rPr>
              <a:t>over</a:t>
            </a:r>
            <a:r>
              <a:rPr lang="en-US" dirty="0"/>
              <a:t> the read-only file system</a:t>
            </a:r>
          </a:p>
          <a:p>
            <a:pPr lvl="1"/>
            <a:r>
              <a:rPr lang="en-US" dirty="0"/>
              <a:t>Multiple file systems stacked on top of each other</a:t>
            </a:r>
          </a:p>
          <a:p>
            <a:r>
              <a:rPr lang="en-US" dirty="0"/>
              <a:t>Only top-most file system is writable</a:t>
            </a:r>
          </a:p>
          <a:p>
            <a:pPr lvl="1"/>
            <a:r>
              <a:rPr lang="en-US" dirty="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https://docs.docker.com/terms/layer</a:t>
            </a:r>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endParaRPr lang="de-AT" dirty="0"/>
          </a:p>
        </p:txBody>
      </p:sp>
      <p:sp>
        <p:nvSpPr>
          <p:cNvPr id="8" name="Inhaltsplatzhalter 7"/>
          <p:cNvSpPr>
            <a:spLocks noGrp="1"/>
          </p:cNvSpPr>
          <p:nvPr>
            <p:ph sz="quarter" idx="22"/>
          </p:nvPr>
        </p:nvSpPr>
        <p:spPr/>
        <p:txBody>
          <a:bodyPr/>
          <a:lstStyle/>
          <a:p>
            <a:r>
              <a:rPr lang="en-US" dirty="0"/>
              <a:t># Pull image from </a:t>
            </a:r>
            <a:r>
              <a:rPr lang="en-US" dirty="0" err="1"/>
              <a:t>docker</a:t>
            </a:r>
            <a:r>
              <a:rPr lang="en-US" dirty="0"/>
              <a:t> hub</a:t>
            </a:r>
            <a:endParaRPr lang="de-AT" dirty="0"/>
          </a:p>
          <a:p>
            <a:r>
              <a:rPr lang="de-AT" dirty="0" err="1"/>
              <a:t>docker</a:t>
            </a:r>
            <a:r>
              <a:rPr lang="de-AT" dirty="0"/>
              <a:t> pull </a:t>
            </a:r>
            <a:r>
              <a:rPr lang="de-AT" dirty="0" err="1"/>
              <a:t>ubuntu</a:t>
            </a:r>
            <a:endParaRPr lang="de-AT" dirty="0"/>
          </a:p>
          <a:p>
            <a:endParaRPr lang="en-US" dirty="0"/>
          </a:p>
          <a:p>
            <a:r>
              <a:rPr lang="en-US" dirty="0"/>
              <a:t># Look for image directories on disk</a:t>
            </a:r>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More about storage drivers see </a:t>
            </a:r>
            <a:r>
              <a:rPr lang="en-US" dirty="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 data directory</a:t>
              </a: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Important Commands for Images</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images</a:t>
            </a:r>
            <a:r>
              <a:rPr lang="en-US" dirty="0"/>
              <a:t> – List all images</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 search</a:t>
            </a:r>
            <a:r>
              <a:rPr lang="en-US" dirty="0"/>
              <a:t> – Search for image on </a:t>
            </a:r>
            <a:r>
              <a:rPr lang="en-US" dirty="0">
                <a:hlinkClick r:id="rId4"/>
              </a:rPr>
              <a:t>Docker Hub</a:t>
            </a:r>
            <a:endParaRPr lang="en-US" dirty="0"/>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 pull</a:t>
            </a:r>
            <a:r>
              <a:rPr lang="en-US" dirty="0"/>
              <a:t> – Pulls an image from the registry (</a:t>
            </a:r>
            <a:r>
              <a:rPr lang="en-US" dirty="0">
                <a:hlinkClick r:id="rId4"/>
              </a:rPr>
              <a:t>Docker Hub</a:t>
            </a:r>
            <a:r>
              <a:rPr lang="en-US" dirty="0"/>
              <a:t>)</a:t>
            </a:r>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 commit</a:t>
            </a:r>
            <a:r>
              <a:rPr lang="en-US" dirty="0"/>
              <a:t> – Create image from container</a:t>
            </a:r>
          </a:p>
          <a:p>
            <a:pPr lvl="1"/>
            <a:r>
              <a:rPr lang="en-US" dirty="0" err="1">
                <a:latin typeface="Courier New" panose="02070309020205020404" pitchFamily="49" charset="0"/>
                <a:cs typeface="Courier New" panose="02070309020205020404" pitchFamily="49" charset="0"/>
                <a:hlinkClick r:id="rId7"/>
              </a:rPr>
              <a:t>docker</a:t>
            </a:r>
            <a:r>
              <a:rPr lang="en-US" dirty="0">
                <a:latin typeface="Courier New" panose="02070309020205020404" pitchFamily="49" charset="0"/>
                <a:cs typeface="Courier New" panose="02070309020205020404" pitchFamily="49" charset="0"/>
                <a:hlinkClick r:id="rId7"/>
              </a:rPr>
              <a:t> inspect</a:t>
            </a:r>
            <a:r>
              <a:rPr lang="en-US" dirty="0">
                <a:latin typeface="Courier New" panose="02070309020205020404" pitchFamily="49" charset="0"/>
                <a:cs typeface="Courier New" panose="02070309020205020404" pitchFamily="49" charset="0"/>
              </a:rPr>
              <a:t> </a:t>
            </a:r>
            <a:r>
              <a:rPr lang="en-US" dirty="0"/>
              <a:t>– Get low-level information on container or image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Building Images from Containers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-m="Demo image" --author="Rainer Stropek"</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Author of the image</a:t>
              </a: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Message</a:t>
              </a: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Target </a:t>
              </a:r>
              <a:r>
                <a:rPr lang="en-US" sz="1400" dirty="0" err="1">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interactive container</a:t>
            </a:r>
          </a:p>
          <a:p>
            <a:r>
              <a:rPr lang="en-US" noProof="1"/>
              <a:t>docker run -it ubuntu /bin/bash</a:t>
            </a:r>
          </a:p>
          <a:p>
            <a:pPr lvl="1"/>
            <a:r>
              <a:rPr lang="en-US" noProof="1"/>
              <a:t>echo "Hello Docker" &gt; helloWorld.txt</a:t>
            </a:r>
          </a:p>
          <a:p>
            <a:pPr lvl="1"/>
            <a:r>
              <a:rPr lang="en-US" noProof="1"/>
              <a:t>exit</a:t>
            </a:r>
          </a:p>
          <a:p>
            <a:endParaRPr lang="en-US" noProof="1"/>
          </a:p>
          <a:p>
            <a:endParaRPr lang="en-US" noProof="1"/>
          </a:p>
          <a:p>
            <a:endParaRPr lang="en-US" noProof="1"/>
          </a:p>
          <a:p>
            <a:r>
              <a:rPr lang="en-US" noProof="1"/>
              <a:t># Build image from container</a:t>
            </a:r>
          </a:p>
          <a:p>
            <a:r>
              <a:rPr lang="en-US" noProof="1"/>
              <a:t>docker commit … rainer:withFile</a:t>
            </a:r>
          </a:p>
          <a:p>
            <a:endParaRPr lang="en-US" noProof="1"/>
          </a:p>
          <a:p>
            <a:r>
              <a:rPr lang="en-US" noProof="1"/>
              <a:t># Remove container</a:t>
            </a:r>
          </a:p>
          <a:p>
            <a:r>
              <a:rPr lang="en-US" noProof="1"/>
              <a:t>docker rm -f …</a:t>
            </a:r>
          </a:p>
          <a:p>
            <a:endParaRPr lang="en-US" noProof="1"/>
          </a:p>
          <a:p>
            <a:r>
              <a:rPr lang="en-US" noProof="1"/>
              <a:t># Create new container from new image</a:t>
            </a:r>
          </a:p>
          <a:p>
            <a:r>
              <a:rPr lang="en-US" noProof="1"/>
              <a:t>docker run -it rainer:withFile /bin/bash</a:t>
            </a:r>
          </a:p>
          <a:p>
            <a:r>
              <a:rPr lang="en-US" noProof="1"/>
              <a:t># View history of image</a:t>
            </a:r>
          </a:p>
          <a:p>
            <a:r>
              <a:rPr lang="en-US" noProof="1"/>
              <a:t>Docker history rainer:withFile</a:t>
            </a:r>
          </a:p>
          <a:p>
            <a:endParaRPr lang="en-US" noProof="1"/>
          </a:p>
          <a:p>
            <a:r>
              <a:rPr lang="en-US" noProof="1"/>
              <a:t># Remove image</a:t>
            </a:r>
          </a:p>
          <a:p>
            <a:r>
              <a:rPr lang="en-US" noProof="1"/>
              <a:t>docker rmi rainer:withfile</a:t>
            </a:r>
          </a:p>
          <a:p>
            <a:endParaRPr lang="en-US" noProof="1"/>
          </a:p>
          <a:p>
            <a:r>
              <a:rPr lang="en-US" noProof="1"/>
              <a:t># Run DockerUI in container</a:t>
            </a:r>
          </a:p>
          <a:p>
            <a:r>
              <a:rPr lang="en-US" noProof="1">
                <a:hlinkClick r:id="rId2"/>
              </a:rPr>
              <a:t># https://github.com/crosbymichael/dockerui</a:t>
            </a:r>
            <a:endParaRPr lang="en-US" noProof="1"/>
          </a:p>
          <a:p>
            <a:r>
              <a:rPr lang="sv-SE" dirty="0"/>
              <a:t>docker run -d -p 9000:9000 --privileged \</a:t>
            </a:r>
          </a:p>
          <a:p>
            <a:r>
              <a:rPr lang="sv-SE" dirty="0"/>
              <a:t>  -v /var/run/docker.sock:/var/run/docker.sock \</a:t>
            </a:r>
          </a:p>
          <a:p>
            <a:r>
              <a:rPr lang="sv-SE" dirty="0"/>
              <a:t>  dockerui/dockerui</a:t>
            </a:r>
            <a:endParaRPr lang="en-US" noProof="1"/>
          </a:p>
        </p:txBody>
      </p:sp>
      <p:sp>
        <p:nvSpPr>
          <p:cNvPr id="7" name="Textplatzhalter 6"/>
          <p:cNvSpPr>
            <a:spLocks noGrp="1"/>
          </p:cNvSpPr>
          <p:nvPr>
            <p:ph type="body" sz="quarter" idx="23"/>
          </p:nvPr>
        </p:nvSpPr>
        <p:spPr/>
        <p:txBody>
          <a:bodyPr/>
          <a:lstStyle/>
          <a:p>
            <a:r>
              <a:rPr lang="en-US" dirty="0"/>
              <a:t>Create Image</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3"/>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a:t>What is Docker?</a:t>
            </a:r>
          </a:p>
        </p:txBody>
      </p:sp>
      <p:sp>
        <p:nvSpPr>
          <p:cNvPr id="4" name="Textplatzhalter 3"/>
          <p:cNvSpPr>
            <a:spLocks noGrp="1"/>
          </p:cNvSpPr>
          <p:nvPr>
            <p:ph type="body" sz="quarter" idx="23"/>
          </p:nvPr>
        </p:nvSpPr>
        <p:spPr/>
        <p:txBody>
          <a:bodyPr/>
          <a:lstStyle/>
          <a:p>
            <a:r>
              <a:rPr lang="en-US" dirty="0"/>
              <a:t>Virtual machines vs. Docker</a:t>
            </a:r>
          </a:p>
        </p:txBody>
      </p:sp>
      <p:sp>
        <p:nvSpPr>
          <p:cNvPr id="5" name="Textplatzhalter 4"/>
          <p:cNvSpPr>
            <a:spLocks noGrp="1"/>
          </p:cNvSpPr>
          <p:nvPr>
            <p:ph type="body" sz="quarter" idx="24"/>
          </p:nvPr>
        </p:nvSpPr>
        <p:spPr/>
        <p:txBody>
          <a:bodyPr/>
          <a:lstStyle/>
          <a:p>
            <a:r>
              <a:rPr lang="en-US" dirty="0"/>
              <a:t>Each VM runs its own guest operating system</a:t>
            </a:r>
          </a:p>
          <a:p>
            <a:r>
              <a:rPr lang="en-US" dirty="0"/>
              <a:t>Container reuse the host operating system</a:t>
            </a:r>
          </a:p>
          <a:p>
            <a:pPr lvl="1"/>
            <a:r>
              <a:rPr lang="en-US" dirty="0"/>
              <a:t>Container run in user space</a:t>
            </a:r>
          </a:p>
          <a:p>
            <a:r>
              <a:rPr lang="en-US" u="sng" dirty="0"/>
              <a:t>Not</a:t>
            </a:r>
            <a:r>
              <a:rPr lang="en-US" dirty="0"/>
              <a:t> a total replacement of classical hypervisors or </a:t>
            </a:r>
            <a:r>
              <a:rPr lang="en-US" dirty="0" err="1"/>
              <a:t>config</a:t>
            </a:r>
            <a:r>
              <a:rPr lang="en-US" dirty="0"/>
              <a:t> management tools</a:t>
            </a:r>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Virtual Machines</a:t>
            </a: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Docker Container</a:t>
            </a: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Dockerfiles</a:t>
            </a:r>
            <a:endParaRPr lang="en-US" dirty="0"/>
          </a:p>
        </p:txBody>
      </p:sp>
      <p:sp>
        <p:nvSpPr>
          <p:cNvPr id="3" name="Textplatzhalter 2"/>
          <p:cNvSpPr>
            <a:spLocks noGrp="1"/>
          </p:cNvSpPr>
          <p:nvPr>
            <p:ph type="body" sz="quarter" idx="25"/>
          </p:nvPr>
        </p:nvSpPr>
        <p:spPr/>
        <p:txBody>
          <a:bodyPr/>
          <a:lstStyle/>
          <a:p>
            <a:r>
              <a:rPr lang="en-US" dirty="0"/>
              <a:t>Creating images from source</a:t>
            </a:r>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en-US" dirty="0">
                <a:latin typeface="Courier New" panose="02070309020205020404" pitchFamily="49" charset="0"/>
                <a:cs typeface="Courier New" panose="02070309020205020404" pitchFamily="49" charset="0"/>
              </a:rPr>
              <a:t># 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2014-02-22</a:t>
            </a: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update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COPY *.html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p>
          <a:p>
            <a:pPr lvl="1"/>
            <a:r>
              <a:rPr lang="en-US" sz="1100" dirty="0">
                <a:hlinkClick r:id="rId2"/>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Execute command in new layer on top of the image and</a:t>
              </a:r>
              <a:br>
                <a:rPr lang="en-US" sz="1400" dirty="0">
                  <a:solidFill>
                    <a:srgbClr val="595959"/>
                  </a:solidFill>
                  <a:latin typeface="Segoe UI"/>
                  <a:ea typeface="+mn-ea"/>
                </a:rPr>
              </a:br>
              <a:r>
                <a:rPr lang="en-US" sz="1400" dirty="0">
                  <a:solidFill>
                    <a:srgbClr val="595959"/>
                  </a:solidFill>
                  <a:latin typeface="Segoe UI"/>
                  <a:ea typeface="+mn-ea"/>
                </a:rPr>
                <a:t>commit the result</a:t>
              </a: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Copy files to the </a:t>
              </a:r>
              <a:r>
                <a:rPr lang="en-US" sz="1400" dirty="0" err="1">
                  <a:solidFill>
                    <a:srgbClr val="595959"/>
                  </a:solidFill>
                  <a:latin typeface="Segoe UI"/>
                  <a:ea typeface="+mn-ea"/>
                </a:rPr>
                <a:t>filesystem</a:t>
              </a:r>
              <a:r>
                <a:rPr lang="en-US" sz="1400" dirty="0">
                  <a:solidFill>
                    <a:srgbClr val="595959"/>
                  </a:solidFill>
                  <a:latin typeface="Segoe UI"/>
                  <a:ea typeface="+mn-ea"/>
                </a:rPr>
                <a:t> of the container</a:t>
              </a: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Dockerfile location</a:t>
              </a: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Tag for the image</a:t>
              </a: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Exposing ports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Expose port 80</a:t>
              </a: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err="1">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p:txBody>
          <a:bodyPr/>
          <a:lstStyle/>
          <a:p>
            <a:r>
              <a:rPr lang="en-US" dirty="0"/>
              <a:t># Get sample code from GitHub</a:t>
            </a:r>
          </a:p>
          <a:p>
            <a:r>
              <a:rPr lang="en-US" dirty="0" err="1"/>
              <a:t>git</a:t>
            </a:r>
            <a:r>
              <a:rPr lang="en-US" dirty="0"/>
              <a:t> clone https://github.com/rstropek/DockerVS2015Intro.git</a:t>
            </a:r>
          </a:p>
          <a:p>
            <a:endParaRPr lang="en-US" dirty="0"/>
          </a:p>
          <a:p>
            <a:r>
              <a:rPr lang="en-US" dirty="0"/>
              <a:t># Build website</a:t>
            </a:r>
          </a:p>
          <a:p>
            <a:r>
              <a:rPr lang="en-US" dirty="0"/>
              <a:t>cd </a:t>
            </a:r>
            <a:r>
              <a:rPr lang="en-US" dirty="0" err="1"/>
              <a:t>dockerDemos</a:t>
            </a:r>
            <a:r>
              <a:rPr lang="en-US" dirty="0"/>
              <a:t>/01-staticWeb/app</a:t>
            </a:r>
          </a:p>
          <a:p>
            <a:r>
              <a:rPr lang="en-US" dirty="0" err="1"/>
              <a:t>npm</a:t>
            </a:r>
            <a:r>
              <a:rPr lang="en-US" dirty="0"/>
              <a:t> install</a:t>
            </a:r>
          </a:p>
          <a:p>
            <a:r>
              <a:rPr lang="en-US" dirty="0"/>
              <a:t>grunt</a:t>
            </a:r>
          </a:p>
          <a:p>
            <a:r>
              <a:rPr lang="en-US" dirty="0"/>
              <a:t>cd ..</a:t>
            </a:r>
          </a:p>
          <a:p>
            <a:endParaRPr lang="en-US" dirty="0"/>
          </a:p>
          <a:p>
            <a:r>
              <a:rPr lang="en-US" dirty="0"/>
              <a:t># Build image from Dockerfile</a:t>
            </a:r>
          </a:p>
          <a:p>
            <a:r>
              <a:rPr lang="en-US" dirty="0" err="1"/>
              <a:t>docker</a:t>
            </a:r>
            <a:r>
              <a:rPr lang="en-US" dirty="0"/>
              <a:t> build -t </a:t>
            </a:r>
            <a:r>
              <a:rPr lang="en-US" dirty="0" err="1"/>
              <a:t>staticweb</a:t>
            </a:r>
            <a:r>
              <a:rPr lang="en-US" dirty="0"/>
              <a:t> .</a:t>
            </a:r>
          </a:p>
          <a:p>
            <a:r>
              <a:rPr lang="en-US" dirty="0" err="1"/>
              <a:t>docker</a:t>
            </a:r>
            <a:r>
              <a:rPr lang="en-US" dirty="0"/>
              <a:t> run -d -p 80:80 </a:t>
            </a:r>
            <a:r>
              <a:rPr lang="en-US" dirty="0" err="1"/>
              <a:t>staticweb</a:t>
            </a:r>
            <a:endParaRPr lang="en-US" dirty="0"/>
          </a:p>
          <a:p>
            <a:endParaRPr lang="en-US" dirty="0"/>
          </a:p>
          <a:p>
            <a:r>
              <a:rPr lang="en-US" dirty="0"/>
              <a:t># Change website content and rebuild container</a:t>
            </a:r>
          </a:p>
          <a:p>
            <a:endParaRPr lang="en-US" dirty="0"/>
          </a:p>
          <a:p>
            <a:r>
              <a:rPr lang="en-US" dirty="0"/>
              <a:t># Run a second container, run a third container (linked)</a:t>
            </a:r>
          </a:p>
          <a:p>
            <a:r>
              <a:rPr lang="en-US" dirty="0" err="1"/>
              <a:t>docker</a:t>
            </a:r>
            <a:r>
              <a:rPr lang="en-US" dirty="0"/>
              <a:t> run -</a:t>
            </a:r>
            <a:r>
              <a:rPr lang="en-US" dirty="0" err="1"/>
              <a:t>i</a:t>
            </a:r>
            <a:r>
              <a:rPr lang="en-US" dirty="0"/>
              <a:t> -t --link &lt;cont1&gt;:sweb1 --link &lt;cont2&gt;:sweb2 </a:t>
            </a:r>
            <a:r>
              <a:rPr lang="en-US" dirty="0" err="1"/>
              <a:t>ubuntu</a:t>
            </a:r>
            <a:r>
              <a:rPr lang="en-US" dirty="0"/>
              <a:t> /bin/bash</a:t>
            </a:r>
          </a:p>
          <a:p>
            <a:r>
              <a:rPr lang="en-US" dirty="0"/>
              <a:t>	apt-get install curl</a:t>
            </a:r>
          </a:p>
          <a:p>
            <a:r>
              <a:rPr lang="en-US" dirty="0"/>
              <a:t>	curl http://sweb1</a:t>
            </a:r>
          </a:p>
          <a:p>
            <a:endParaRPr lang="en-US" dirty="0"/>
          </a:p>
        </p:txBody>
      </p:sp>
      <p:sp>
        <p:nvSpPr>
          <p:cNvPr id="2" name="Textplatzhalter 1"/>
          <p:cNvSpPr>
            <a:spLocks noGrp="1"/>
          </p:cNvSpPr>
          <p:nvPr>
            <p:ph type="body" sz="quarter" idx="23"/>
          </p:nvPr>
        </p:nvSpPr>
        <p:spPr/>
        <p:txBody>
          <a:bodyPr/>
          <a:lstStyle/>
          <a:p>
            <a:r>
              <a:rPr lang="en-US" dirty="0"/>
              <a:t>Dockerfile</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https://github.com/rstropek/DockerVS2015Intro/tree/master/dockerDemos/01-staticWeb</a:t>
            </a:r>
            <a:r>
              <a:rPr lang="en-US" dirty="0"/>
              <a:t> </a:t>
            </a:r>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Run grunt inside a </a:t>
            </a:r>
            <a:r>
              <a:rPr lang="en-US" dirty="0" err="1"/>
              <a:t>docker</a:t>
            </a:r>
            <a:r>
              <a:rPr lang="en-US" dirty="0"/>
              <a:t> container</a:t>
            </a:r>
          </a:p>
          <a:p>
            <a:r>
              <a:rPr lang="en-US" dirty="0" err="1"/>
              <a:t>docker</a:t>
            </a:r>
            <a:r>
              <a:rPr lang="en-US" dirty="0"/>
              <a:t> run --</a:t>
            </a:r>
            <a:r>
              <a:rPr lang="en-US" dirty="0" err="1"/>
              <a:t>rm</a:t>
            </a:r>
            <a:r>
              <a:rPr lang="en-US" dirty="0"/>
              <a:t> -v ~/DockerVS2015Intro/</a:t>
            </a:r>
            <a:r>
              <a:rPr lang="en-US" dirty="0" err="1"/>
              <a:t>dockerDemos</a:t>
            </a:r>
            <a:r>
              <a:rPr lang="en-US" dirty="0"/>
              <a:t>/01-staticWeb/app:/data </a:t>
            </a:r>
            <a:r>
              <a:rPr lang="en-US" dirty="0" err="1"/>
              <a:t>digitallyseamless</a:t>
            </a:r>
            <a:r>
              <a:rPr lang="en-US" dirty="0"/>
              <a:t>/</a:t>
            </a:r>
            <a:r>
              <a:rPr lang="en-US" dirty="0" err="1"/>
              <a:t>nodejs</a:t>
            </a:r>
            <a:r>
              <a:rPr lang="en-US" dirty="0"/>
              <a:t>-bower-grunt grunt</a:t>
            </a:r>
          </a:p>
          <a:p>
            <a:endParaRPr lang="en-US" dirty="0"/>
          </a:p>
          <a:p>
            <a:endParaRPr lang="en-US" dirty="0"/>
          </a:p>
          <a:p>
            <a:endParaRPr lang="en-US" dirty="0"/>
          </a:p>
          <a:p>
            <a:r>
              <a:rPr lang="en-US" dirty="0"/>
              <a:t># Run </a:t>
            </a:r>
            <a:r>
              <a:rPr lang="en-US" b="1" dirty="0" err="1"/>
              <a:t>daemonized</a:t>
            </a:r>
            <a:r>
              <a:rPr lang="en-US" dirty="0"/>
              <a:t> grunt inside a </a:t>
            </a:r>
            <a:r>
              <a:rPr lang="en-US" dirty="0" err="1"/>
              <a:t>docker</a:t>
            </a:r>
            <a:r>
              <a:rPr lang="en-US" dirty="0"/>
              <a:t> container</a:t>
            </a:r>
          </a:p>
          <a:p>
            <a:r>
              <a:rPr lang="en-US" dirty="0" err="1"/>
              <a:t>docker</a:t>
            </a:r>
            <a:r>
              <a:rPr lang="en-US" dirty="0"/>
              <a:t> run -d -v ~/DockerVS2015Intro/</a:t>
            </a:r>
            <a:r>
              <a:rPr lang="en-US" dirty="0" err="1"/>
              <a:t>dockerDemos</a:t>
            </a:r>
            <a:r>
              <a:rPr lang="en-US" dirty="0"/>
              <a:t>/01-staticWeb/app:/data </a:t>
            </a:r>
            <a:r>
              <a:rPr lang="en-US" dirty="0" err="1"/>
              <a:t>digitallyseamless</a:t>
            </a:r>
            <a:r>
              <a:rPr lang="en-US" dirty="0"/>
              <a:t>/</a:t>
            </a:r>
            <a:r>
              <a:rPr lang="en-US" dirty="0" err="1"/>
              <a:t>nodejs</a:t>
            </a:r>
            <a:r>
              <a:rPr lang="en-US" dirty="0"/>
              <a:t>-bower-grunt grunt watch</a:t>
            </a:r>
          </a:p>
          <a:p>
            <a:endParaRPr lang="en-US" dirty="0"/>
          </a:p>
          <a:p>
            <a:endParaRPr lang="en-US" dirty="0"/>
          </a:p>
          <a:p>
            <a:r>
              <a:rPr lang="en-US" dirty="0"/>
              <a:t># Run </a:t>
            </a:r>
            <a:r>
              <a:rPr lang="en-US" dirty="0" err="1"/>
              <a:t>nginx</a:t>
            </a:r>
            <a:r>
              <a:rPr lang="en-US" dirty="0"/>
              <a:t> webserver inside </a:t>
            </a:r>
            <a:r>
              <a:rPr lang="en-US" dirty="0" err="1"/>
              <a:t>daemonized</a:t>
            </a:r>
            <a:r>
              <a:rPr lang="en-US" dirty="0"/>
              <a:t> container</a:t>
            </a:r>
          </a:p>
          <a:p>
            <a:r>
              <a:rPr lang="sv-SE" dirty="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a:t> nginx</a:t>
            </a:r>
          </a:p>
          <a:p>
            <a:endParaRPr lang="en-US" dirty="0"/>
          </a:p>
          <a:p>
            <a:endParaRPr lang="en-US" dirty="0"/>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a:xfrm>
            <a:off x="467543" y="178629"/>
            <a:ext cx="5570399" cy="4721065"/>
          </a:xfrm>
        </p:spPr>
        <p:txBody>
          <a:bodyPr/>
          <a:lstStyle/>
          <a:p>
            <a:r>
              <a:rPr lang="en-US" dirty="0">
                <a:latin typeface="Courier New" panose="02070309020205020404" pitchFamily="49" charset="0"/>
                <a:cs typeface="Courier New" panose="02070309020205020404" pitchFamily="49" charset="0"/>
              </a:rPr>
              <a:t># Run grunt inside 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container</a:t>
            </a:r>
          </a:p>
          <a:p>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-v ~/DockerVS2015Intro/</a:t>
            </a:r>
            <a:r>
              <a:rPr lang="en-US" dirty="0" err="1">
                <a:latin typeface="Courier New" panose="02070309020205020404" pitchFamily="49" charset="0"/>
                <a:cs typeface="Courier New" panose="02070309020205020404" pitchFamily="49" charset="0"/>
              </a:rPr>
              <a:t>dockerDemos</a:t>
            </a:r>
            <a:r>
              <a:rPr lang="en-US" dirty="0">
                <a:latin typeface="Courier New" panose="02070309020205020404" pitchFamily="49" charset="0"/>
                <a:cs typeface="Courier New" panose="02070309020205020404" pitchFamily="49" charset="0"/>
              </a:rPr>
              <a:t>/01-staticWeb/app:/data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hlinkClick r:id="rId2"/>
              </a:rPr>
              <a:t>dockerfile</a:t>
            </a:r>
            <a:r>
              <a:rPr lang="en-US" dirty="0">
                <a:latin typeface="Courier New" panose="02070309020205020404" pitchFamily="49" charset="0"/>
                <a:cs typeface="Courier New" panose="02070309020205020404" pitchFamily="49" charset="0"/>
                <a:hlinkClick r:id="rId2"/>
              </a:rPr>
              <a:t>/</a:t>
            </a:r>
            <a:r>
              <a:rPr lang="en-US" dirty="0" err="1">
                <a:latin typeface="Courier New" panose="02070309020205020404" pitchFamily="49" charset="0"/>
                <a:cs typeface="Courier New" panose="02070309020205020404" pitchFamily="49" charset="0"/>
                <a:hlinkClick r:id="rId2"/>
              </a:rPr>
              <a:t>nodejs</a:t>
            </a:r>
            <a:r>
              <a:rPr lang="en-US" dirty="0">
                <a:latin typeface="Courier New" panose="02070309020205020404" pitchFamily="49" charset="0"/>
                <a:cs typeface="Courier New" panose="02070309020205020404" pitchFamily="49" charset="0"/>
                <a:hlinkClick r:id="rId2"/>
              </a:rPr>
              <a:t>-bower-grunt</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grunt</a:t>
            </a:r>
          </a:p>
        </p:txBody>
      </p:sp>
      <p:sp>
        <p:nvSpPr>
          <p:cNvPr id="2" name="Textplatzhalter 1"/>
          <p:cNvSpPr>
            <a:spLocks noGrp="1"/>
          </p:cNvSpPr>
          <p:nvPr>
            <p:ph type="body" sz="quarter" idx="23"/>
          </p:nvPr>
        </p:nvSpPr>
        <p:spPr/>
        <p:txBody>
          <a:bodyPr/>
          <a:lstStyle/>
          <a:p>
            <a:r>
              <a:rPr lang="en-US" dirty="0"/>
              <a:t>Run Grunt (build) in Container</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Remove the container when it exists</a:t>
              </a: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Mount host volume (</a:t>
              </a:r>
              <a:r>
                <a:rPr lang="en-US" sz="1400" dirty="0" err="1">
                  <a:solidFill>
                    <a:srgbClr val="595959"/>
                  </a:solidFill>
                  <a:latin typeface="Courier New" panose="02070309020205020404" pitchFamily="49" charset="0"/>
                  <a:ea typeface="+mn-ea"/>
                  <a:cs typeface="Courier New" panose="02070309020205020404" pitchFamily="49" charset="0"/>
                </a:rPr>
                <a:t>host:container</a:t>
              </a:r>
              <a:r>
                <a:rPr lang="en-US" sz="1400" dirty="0">
                  <a:solidFill>
                    <a:srgbClr val="595959"/>
                  </a:solidFill>
                  <a:latin typeface="Segoe UI"/>
                  <a:ea typeface="+mn-ea"/>
                </a:rPr>
                <a:t>)</a:t>
              </a: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Use existing image</a:t>
              </a: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a:solidFill>
                    <a:srgbClr val="595959"/>
                  </a:solidFill>
                  <a:latin typeface="Courier New" panose="02070309020205020404" pitchFamily="49" charset="0"/>
                  <a:ea typeface="+mn-ea"/>
                  <a:cs typeface="Courier New" panose="02070309020205020404" pitchFamily="49" charset="0"/>
                </a:rPr>
                <a:t>grunt</a:t>
              </a: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Compose</a:t>
            </a:r>
          </a:p>
        </p:txBody>
      </p:sp>
      <p:sp>
        <p:nvSpPr>
          <p:cNvPr id="3" name="Textplatzhalter 2"/>
          <p:cNvSpPr>
            <a:spLocks noGrp="1"/>
          </p:cNvSpPr>
          <p:nvPr>
            <p:ph type="body" sz="quarter" idx="25"/>
          </p:nvPr>
        </p:nvSpPr>
        <p:spPr/>
        <p:txBody>
          <a:bodyPr/>
          <a:lstStyle/>
          <a:p>
            <a:r>
              <a:rPr lang="en-US" dirty="0"/>
              <a:t>Tool for running multi-container applications</a:t>
            </a:r>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p>
          <a:p>
            <a:endParaRPr lang="en-US" dirty="0"/>
          </a:p>
          <a:p>
            <a:endParaRPr lang="en-US" dirty="0"/>
          </a:p>
          <a:p>
            <a:endParaRPr lang="de-AT" dirty="0"/>
          </a:p>
          <a:p>
            <a:r>
              <a:rPr lang="de-AT" dirty="0"/>
              <a:t>  links:</a:t>
            </a:r>
          </a:p>
          <a:p>
            <a:r>
              <a:rPr lang="de-AT" dirty="0"/>
              <a:t>   - </a:t>
            </a:r>
            <a:r>
              <a:rPr lang="de-AT" dirty="0" err="1"/>
              <a:t>dependent</a:t>
            </a:r>
            <a:r>
              <a:rPr lang="de-AT" dirty="0"/>
              <a:t>-service</a:t>
            </a:r>
          </a:p>
          <a:p>
            <a:endParaRPr lang="en-US" dirty="0"/>
          </a:p>
          <a:p>
            <a:endParaRPr lang="en-US" dirty="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endParaRPr lang="en-US" dirty="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local </a:t>
              </a:r>
              <a:r>
                <a:rPr lang="en-US" sz="1400" dirty="0" err="1">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Link to other containers (e.g. </a:t>
              </a:r>
              <a:r>
                <a:rPr lang="en-US" sz="1400" dirty="0" err="1">
                  <a:solidFill>
                    <a:srgbClr val="595959"/>
                  </a:solidFill>
                  <a:latin typeface="Segoe UI"/>
                  <a:ea typeface="+mn-ea"/>
                </a:rPr>
                <a:t>Redis</a:t>
              </a:r>
              <a:r>
                <a:rPr lang="en-US" sz="1400" dirty="0">
                  <a:solidFill>
                    <a:srgbClr val="595959"/>
                  </a:solidFill>
                  <a:latin typeface="Segoe UI"/>
                  <a:ea typeface="+mn-ea"/>
                </a:rPr>
                <a:t>, MongoDB)</a:t>
              </a: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service container depends on based on</a:t>
              </a:r>
              <a:br>
                <a:rPr lang="en-US" sz="1400" dirty="0">
                  <a:solidFill>
                    <a:srgbClr val="595959"/>
                  </a:solidFill>
                  <a:latin typeface="Segoe UI"/>
                  <a:ea typeface="+mn-ea"/>
                </a:rPr>
              </a:br>
              <a:r>
                <a:rPr lang="en-US" sz="1400" dirty="0">
                  <a:solidFill>
                    <a:srgbClr val="595959"/>
                  </a:solidFill>
                  <a:latin typeface="Segoe UI"/>
                  <a:ea typeface="+mn-ea"/>
                </a:rPr>
                <a:t>an existing image</a:t>
              </a: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a:t>npm</a:t>
            </a:r>
            <a:r>
              <a:rPr lang="en-US" dirty="0"/>
              <a:t> install</a:t>
            </a:r>
          </a:p>
          <a:p>
            <a:r>
              <a:rPr lang="en-US" dirty="0" err="1"/>
              <a:t>docker</a:t>
            </a:r>
            <a:r>
              <a:rPr lang="en-US" dirty="0"/>
              <a:t> build –t dependent-service .</a:t>
            </a:r>
          </a:p>
          <a:p>
            <a:endParaRPr lang="en-US" dirty="0"/>
          </a:p>
          <a:p>
            <a:r>
              <a:rPr lang="en-US" dirty="0"/>
              <a:t># Run container using dependent service</a:t>
            </a:r>
          </a:p>
          <a:p>
            <a:r>
              <a:rPr lang="en-US" dirty="0"/>
              <a:t># directory: ~/DockerVS2015Intro/</a:t>
            </a:r>
            <a:r>
              <a:rPr lang="en-US" dirty="0" err="1"/>
              <a:t>dockerDemos</a:t>
            </a:r>
            <a:r>
              <a:rPr lang="en-US" dirty="0"/>
              <a:t>/02-compose</a:t>
            </a:r>
          </a:p>
          <a:p>
            <a:r>
              <a:rPr lang="en-US" dirty="0" err="1"/>
              <a:t>npm</a:t>
            </a:r>
            <a:r>
              <a:rPr lang="en-US" dirty="0"/>
              <a:t> install</a:t>
            </a:r>
          </a:p>
          <a:p>
            <a:r>
              <a:rPr lang="en-US" dirty="0" err="1"/>
              <a:t>docker</a:t>
            </a:r>
            <a:r>
              <a:rPr lang="en-US" dirty="0"/>
              <a:t>-compose run printer</a:t>
            </a:r>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https://github.com/rstropek/DockerVS2015Intro/tree/master/dockerDemos/02-compose</a:t>
            </a:r>
            <a:r>
              <a:rPr lang="en-US" dirty="0"/>
              <a:t> </a:t>
            </a:r>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ASP.NET in Docker</a:t>
            </a:r>
          </a:p>
        </p:txBody>
      </p:sp>
      <p:sp>
        <p:nvSpPr>
          <p:cNvPr id="3" name="Textplatzhalter 2"/>
          <p:cNvSpPr>
            <a:spLocks noGrp="1"/>
          </p:cNvSpPr>
          <p:nvPr>
            <p:ph type="body" sz="quarter" idx="25"/>
          </p:nvPr>
        </p:nvSpPr>
        <p:spPr/>
        <p:txBody>
          <a:bodyPr/>
          <a:lstStyle/>
          <a:p>
            <a:r>
              <a:rPr lang="en-US" dirty="0"/>
              <a:t>Running ASP.NET in Docker</a:t>
            </a:r>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dirty="0"/>
              <a:t>Container virtualization</a:t>
            </a:r>
          </a:p>
          <a:p>
            <a:pPr lvl="1"/>
            <a:r>
              <a:rPr lang="en-US" dirty="0"/>
              <a:t>Container run in user space and use kernel of host</a:t>
            </a:r>
          </a:p>
          <a:p>
            <a:pPr lvl="1"/>
            <a:r>
              <a:rPr lang="en-US" dirty="0"/>
              <a:t>Has been existing in Linux for quite a while</a:t>
            </a:r>
          </a:p>
          <a:p>
            <a:pPr lvl="1"/>
            <a:r>
              <a:rPr lang="en-US" dirty="0"/>
              <a:t>Docker builds on Linux Containers (LXC) and makes it easy to use and consume</a:t>
            </a:r>
          </a:p>
          <a:p>
            <a:r>
              <a:rPr lang="en-US" dirty="0"/>
              <a:t>Advantages?</a:t>
            </a:r>
          </a:p>
          <a:p>
            <a:pPr lvl="1"/>
            <a:r>
              <a:rPr lang="en-US" dirty="0"/>
              <a:t>Fast, small, and agile (e.g. Docker in Docker)</a:t>
            </a:r>
          </a:p>
          <a:p>
            <a:r>
              <a:rPr lang="en-US" dirty="0"/>
              <a:t>Disadvantages?</a:t>
            </a:r>
          </a:p>
          <a:p>
            <a:pPr lvl="1"/>
            <a:r>
              <a:rPr lang="en-US" dirty="0"/>
              <a:t>Security (less isolated)</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Simple ASP.NET</a:t>
            </a:r>
            <a:endParaRPr lang="de-AT" dirty="0"/>
          </a:p>
        </p:txBody>
      </p:sp>
      <p:sp>
        <p:nvSpPr>
          <p:cNvPr id="3" name="Inhaltsplatzhalter 2"/>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endParaRPr lang="en-US" dirty="0"/>
          </a:p>
          <a:p>
            <a:r>
              <a:rPr lang="en-US" dirty="0"/>
              <a:t>RUN apt-get install -y curl</a:t>
            </a:r>
          </a:p>
          <a:p>
            <a:r>
              <a:rPr lang="en-US" dirty="0"/>
              <a:t>RUN curl -</a:t>
            </a:r>
            <a:r>
              <a:rPr lang="en-US" dirty="0" err="1"/>
              <a:t>sL</a:t>
            </a:r>
            <a:r>
              <a:rPr lang="en-US" dirty="0"/>
              <a:t> https://deb.nodesource.com/setup_5.x | bash -</a:t>
            </a:r>
          </a:p>
          <a:p>
            <a:r>
              <a:rPr lang="en-US" dirty="0"/>
              <a:t>RUN apt-get install -y </a:t>
            </a:r>
            <a:r>
              <a:rPr lang="en-US" dirty="0" err="1"/>
              <a:t>nodejs</a:t>
            </a:r>
            <a:endParaRPr lang="en-US" dirty="0"/>
          </a:p>
          <a:p>
            <a:endParaRPr lang="en-US" dirty="0"/>
          </a:p>
          <a:p>
            <a:r>
              <a:rPr lang="en-US" dirty="0"/>
              <a:t>COPY ./my-web /</a:t>
            </a:r>
            <a:r>
              <a:rPr lang="en-US" dirty="0" err="1"/>
              <a:t>src</a:t>
            </a:r>
            <a:endParaRPr lang="en-US" dirty="0"/>
          </a:p>
          <a:p>
            <a:endParaRPr lang="en-US" dirty="0"/>
          </a:p>
          <a:p>
            <a:r>
              <a:rPr lang="en-US" dirty="0"/>
              <a:t>RUN cd /</a:t>
            </a:r>
            <a:r>
              <a:rPr lang="en-US" dirty="0" err="1"/>
              <a:t>src</a:t>
            </a:r>
            <a:r>
              <a:rPr lang="en-US" dirty="0"/>
              <a:t> &amp;&amp; </a:t>
            </a:r>
            <a:r>
              <a:rPr lang="en-US" dirty="0" err="1"/>
              <a:t>dnu</a:t>
            </a:r>
            <a:r>
              <a:rPr lang="en-US" dirty="0"/>
              <a:t> restore</a:t>
            </a:r>
          </a:p>
          <a:p>
            <a:endParaRPr lang="en-US" dirty="0"/>
          </a:p>
          <a:p>
            <a:r>
              <a:rPr lang="en-US" dirty="0"/>
              <a:t>EXPOSE 5000</a:t>
            </a:r>
          </a:p>
          <a:p>
            <a:endParaRPr lang="en-US" dirty="0"/>
          </a:p>
          <a:p>
            <a:r>
              <a:rPr lang="en-US" dirty="0"/>
              <a:t>WORKDIR /</a:t>
            </a:r>
            <a:r>
              <a:rPr lang="en-US" dirty="0" err="1"/>
              <a:t>src</a:t>
            </a:r>
            <a:endParaRPr lang="en-US" dirty="0"/>
          </a:p>
          <a:p>
            <a:r>
              <a:rPr lang="en-US" dirty="0"/>
              <a:t>CMD ["</a:t>
            </a:r>
            <a:r>
              <a:rPr lang="en-US" dirty="0" err="1"/>
              <a:t>dnx</a:t>
            </a:r>
            <a:r>
              <a:rPr lang="en-US" dirty="0"/>
              <a:t>", "web"]</a:t>
            </a:r>
          </a:p>
        </p:txBody>
      </p:sp>
      <p:sp>
        <p:nvSpPr>
          <p:cNvPr id="4" name="Textplatzhalter 3"/>
          <p:cNvSpPr>
            <a:spLocks noGrp="1"/>
          </p:cNvSpPr>
          <p:nvPr>
            <p:ph type="body" sz="quarter" idx="23"/>
          </p:nvPr>
        </p:nvSpPr>
        <p:spPr/>
        <p:txBody>
          <a:bodyPr/>
          <a:lstStyle/>
          <a:p>
            <a:r>
              <a:rPr lang="en-US" dirty="0" err="1"/>
              <a:t>Dockerfile</a:t>
            </a:r>
            <a:endParaRPr lang="de-AT" dirty="0"/>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https://github.com/rstropek/DockerVS2015Intro/tree/master/dockerDemos/04-aspnet</a:t>
            </a:r>
            <a:r>
              <a:rPr lang="en-US" dirty="0"/>
              <a:t> </a:t>
            </a:r>
            <a:endParaRPr lang="de-AT" dirty="0"/>
          </a:p>
        </p:txBody>
      </p:sp>
    </p:spTree>
    <p:extLst>
      <p:ext uri="{BB962C8B-B14F-4D97-AF65-F5344CB8AC3E}">
        <p14:creationId xmlns:p14="http://schemas.microsoft.com/office/powerpoint/2010/main" val="906093209"/>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Simple ASP.NET</a:t>
            </a:r>
            <a:endParaRPr lang="de-AT" dirty="0"/>
          </a:p>
        </p:txBody>
      </p:sp>
      <p:sp>
        <p:nvSpPr>
          <p:cNvPr id="3" name="Inhaltsplatzhalter 2"/>
          <p:cNvSpPr>
            <a:spLocks noGrp="1"/>
          </p:cNvSpPr>
          <p:nvPr>
            <p:ph sz="quarter" idx="22"/>
          </p:nvPr>
        </p:nvSpPr>
        <p:spPr/>
        <p:txBody>
          <a:bodyPr/>
          <a:lstStyle/>
          <a:p>
            <a:r>
              <a:rPr lang="en-US" dirty="0"/>
              <a:t># Generate an ASP.NET web app</a:t>
            </a:r>
          </a:p>
          <a:p>
            <a:r>
              <a:rPr lang="en-US" dirty="0" err="1"/>
              <a:t>yo</a:t>
            </a:r>
            <a:r>
              <a:rPr lang="en-US" dirty="0"/>
              <a:t> </a:t>
            </a:r>
            <a:r>
              <a:rPr lang="en-US" dirty="0" err="1"/>
              <a:t>aspnet</a:t>
            </a:r>
            <a:r>
              <a:rPr lang="en-US" dirty="0"/>
              <a:t> </a:t>
            </a:r>
            <a:r>
              <a:rPr lang="en-US" dirty="0" err="1"/>
              <a:t>webbasic</a:t>
            </a:r>
            <a:r>
              <a:rPr lang="en-US" dirty="0"/>
              <a:t> "my-web"</a:t>
            </a:r>
          </a:p>
          <a:p>
            <a:endParaRPr lang="en-US" dirty="0"/>
          </a:p>
          <a:p>
            <a:r>
              <a:rPr lang="en-US" dirty="0"/>
              <a:t># Add “</a:t>
            </a:r>
            <a:r>
              <a:rPr lang="de-AT" dirty="0"/>
              <a:t>--</a:t>
            </a:r>
            <a:r>
              <a:rPr lang="de-AT" dirty="0" err="1"/>
              <a:t>server.urls</a:t>
            </a:r>
            <a:r>
              <a:rPr lang="de-AT" dirty="0"/>
              <a:t>=http://*:5000/“ </a:t>
            </a:r>
            <a:r>
              <a:rPr lang="de-AT" dirty="0" err="1"/>
              <a:t>to</a:t>
            </a:r>
            <a:r>
              <a:rPr lang="de-AT" dirty="0"/>
              <a:t> </a:t>
            </a:r>
            <a:r>
              <a:rPr lang="de-AT" dirty="0" err="1"/>
              <a:t>project.json</a:t>
            </a:r>
            <a:r>
              <a:rPr lang="de-AT" dirty="0"/>
              <a:t> so</a:t>
            </a:r>
          </a:p>
          <a:p>
            <a:r>
              <a:rPr lang="en-US" dirty="0"/>
              <a:t># that ASP.NET listens not only on localhost</a:t>
            </a:r>
          </a:p>
          <a:p>
            <a:endParaRPr lang="en-US" dirty="0"/>
          </a:p>
          <a:p>
            <a:r>
              <a:rPr lang="en-US" dirty="0"/>
              <a:t># Build image with sample app</a:t>
            </a:r>
          </a:p>
          <a:p>
            <a:r>
              <a:rPr lang="de-AT" dirty="0" err="1"/>
              <a:t>docker</a:t>
            </a:r>
            <a:r>
              <a:rPr lang="de-AT" dirty="0"/>
              <a:t> </a:t>
            </a:r>
            <a:r>
              <a:rPr lang="de-AT" dirty="0" err="1"/>
              <a:t>build</a:t>
            </a:r>
            <a:r>
              <a:rPr lang="de-AT" dirty="0"/>
              <a:t> -t </a:t>
            </a:r>
            <a:r>
              <a:rPr lang="de-AT" dirty="0" err="1"/>
              <a:t>rainer:myweb</a:t>
            </a:r>
            <a:r>
              <a:rPr lang="de-AT" dirty="0"/>
              <a:t> .</a:t>
            </a:r>
          </a:p>
          <a:p>
            <a:endParaRPr lang="en-US" dirty="0"/>
          </a:p>
          <a:p>
            <a:r>
              <a:rPr lang="en-US" dirty="0"/>
              <a:t># Run ASP.NET container</a:t>
            </a:r>
          </a:p>
          <a:p>
            <a:r>
              <a:rPr lang="de-AT" dirty="0" err="1"/>
              <a:t>docker</a:t>
            </a:r>
            <a:r>
              <a:rPr lang="de-AT" dirty="0"/>
              <a:t> </a:t>
            </a:r>
            <a:r>
              <a:rPr lang="de-AT" dirty="0" err="1"/>
              <a:t>run</a:t>
            </a:r>
            <a:r>
              <a:rPr lang="de-AT" dirty="0"/>
              <a:t> -d -p 80:5000 </a:t>
            </a:r>
            <a:r>
              <a:rPr lang="de-AT" dirty="0" err="1"/>
              <a:t>rainer:myweb</a:t>
            </a:r>
            <a:endParaRPr lang="de-AT" dirty="0"/>
          </a:p>
        </p:txBody>
      </p:sp>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a:t>
            </a:r>
            <a:r>
              <a:rPr lang="en-US">
                <a:hlinkClick r:id="rId2"/>
              </a:rPr>
              <a:t>github.com/rstropek/DockerVS2015Intro/tree/master/dockerDemos/04-aspnet</a:t>
            </a:r>
            <a:r>
              <a:rPr lang="en-US"/>
              <a:t> </a:t>
            </a:r>
            <a:endParaRPr lang="de-AT"/>
          </a:p>
        </p:txBody>
      </p:sp>
    </p:spTree>
    <p:extLst>
      <p:ext uri="{BB962C8B-B14F-4D97-AF65-F5344CB8AC3E}">
        <p14:creationId xmlns:p14="http://schemas.microsoft.com/office/powerpoint/2010/main" val="3273169084"/>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Dockerfile</a:t>
            </a:r>
          </a:p>
        </p:txBody>
      </p:sp>
      <p:sp>
        <p:nvSpPr>
          <p:cNvPr id="5" name="Inhaltsplatzhalter 4"/>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a:t>ENV SOURCE_DIR /app/</a:t>
            </a:r>
            <a:r>
              <a:rPr lang="en-US" dirty="0" err="1"/>
              <a:t>src</a:t>
            </a:r>
            <a:endParaRPr lang="en-US" dirty="0"/>
          </a:p>
          <a:p>
            <a:endParaRPr lang="en-US" dirty="0"/>
          </a:p>
          <a:p>
            <a:r>
              <a:rPr lang="en-US" dirty="0"/>
              <a:t>RUN </a:t>
            </a:r>
            <a:r>
              <a:rPr lang="en-US" dirty="0" err="1"/>
              <a:t>mkdir</a:t>
            </a:r>
            <a:r>
              <a:rPr lang="en-US" dirty="0"/>
              <a:t> -p $SOURCE_DIR</a:t>
            </a:r>
          </a:p>
          <a:p>
            <a:r>
              <a:rPr lang="en-US" dirty="0"/>
              <a:t>WORKDIR $SOURCE_DIR</a:t>
            </a:r>
          </a:p>
          <a:p>
            <a:endParaRPr lang="en-US" dirty="0"/>
          </a:p>
          <a:p>
            <a:r>
              <a:rPr lang="en-US" dirty="0"/>
              <a:t>COPY 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a:t>RUN 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endParaRPr lang="en-US" sz="1600" dirty="0"/>
          </a:p>
          <a:p>
            <a:r>
              <a:rPr lang="en-US" sz="1600" dirty="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run</a:t>
            </a:r>
            <a:r>
              <a:rPr lang="de-AT" sz="1200" dirty="0">
                <a:latin typeface="Courier New" panose="02070309020205020404" pitchFamily="49" charset="0"/>
                <a:cs typeface="Courier New" panose="02070309020205020404" pitchFamily="49" charset="0"/>
              </a:rPr>
              <a:t> -d -t </a:t>
            </a:r>
            <a:br>
              <a:rPr lang="de-AT" sz="1200" dirty="0">
                <a:latin typeface="Courier New" panose="02070309020205020404" pitchFamily="49" charset="0"/>
                <a:cs typeface="Courier New" panose="02070309020205020404" pitchFamily="49" charset="0"/>
              </a:rPr>
            </a:br>
            <a:r>
              <a:rPr lang="de-AT" sz="1200" dirty="0">
                <a:latin typeface="Courier New" panose="02070309020205020404" pitchFamily="49" charset="0"/>
                <a:cs typeface="Courier New" panose="02070309020205020404" pitchFamily="49" charset="0"/>
              </a:rPr>
              <a:t>-p 80:5004 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Application Scenarios</a:t>
            </a:r>
          </a:p>
        </p:txBody>
      </p:sp>
      <p:sp>
        <p:nvSpPr>
          <p:cNvPr id="8" name="Inhaltsplatzhalter 7"/>
          <p:cNvSpPr>
            <a:spLocks noGrp="1"/>
          </p:cNvSpPr>
          <p:nvPr>
            <p:ph sz="quarter" idx="12"/>
          </p:nvPr>
        </p:nvSpPr>
        <p:spPr/>
        <p:txBody>
          <a:bodyPr/>
          <a:lstStyle/>
          <a:p>
            <a:r>
              <a:rPr lang="en-US" dirty="0"/>
              <a:t>Running continuous integration in containers</a:t>
            </a:r>
          </a:p>
          <a:p>
            <a:r>
              <a:rPr lang="en-US" dirty="0"/>
              <a:t>Rebuild complex runtime environment on my laptop</a:t>
            </a:r>
          </a:p>
          <a:p>
            <a:pPr lvl="1"/>
            <a:r>
              <a:rPr lang="en-US" dirty="0"/>
              <a:t>Identical environment for </a:t>
            </a:r>
            <a:r>
              <a:rPr lang="en-US" dirty="0" err="1"/>
              <a:t>dev</a:t>
            </a:r>
            <a:r>
              <a:rPr lang="en-US" dirty="0"/>
              <a:t>, test, and prod</a:t>
            </a:r>
          </a:p>
          <a:p>
            <a:r>
              <a:rPr lang="en-US" dirty="0"/>
              <a:t>Cost reduction in the cloud</a:t>
            </a:r>
          </a:p>
          <a:p>
            <a:pPr lvl="1"/>
            <a:r>
              <a:rPr lang="en-US" dirty="0"/>
              <a:t>High density hosting (e.g. multiple versions)</a:t>
            </a:r>
          </a:p>
          <a:p>
            <a:r>
              <a:rPr lang="en-US" dirty="0"/>
              <a:t>Split software into multiple, independent services</a:t>
            </a:r>
          </a:p>
          <a:p>
            <a:pPr lvl="1"/>
            <a:r>
              <a:rPr lang="en-US" dirty="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Docker‘s Technical Components</a:t>
            </a:r>
          </a:p>
        </p:txBody>
      </p:sp>
      <p:sp>
        <p:nvSpPr>
          <p:cNvPr id="3" name="Content Placeholder 2"/>
          <p:cNvSpPr>
            <a:spLocks noGrp="1"/>
          </p:cNvSpPr>
          <p:nvPr>
            <p:ph sz="quarter" idx="12"/>
          </p:nvPr>
        </p:nvSpPr>
        <p:spPr/>
        <p:txBody>
          <a:bodyPr/>
          <a:lstStyle/>
          <a:p>
            <a:r>
              <a:rPr lang="en-US" dirty="0"/>
              <a:t>Linux container format (</a:t>
            </a:r>
            <a:r>
              <a:rPr lang="en-US" dirty="0" err="1">
                <a:latin typeface="Courier New" panose="02070309020205020404" pitchFamily="49" charset="0"/>
                <a:cs typeface="Courier New" panose="02070309020205020404" pitchFamily="49" charset="0"/>
              </a:rPr>
              <a:t>libcontainer</a:t>
            </a:r>
            <a:r>
              <a:rPr lang="en-US" dirty="0"/>
              <a:t>)</a:t>
            </a:r>
          </a:p>
          <a:p>
            <a:r>
              <a:rPr lang="en-US" dirty="0"/>
              <a:t>Isolation layers</a:t>
            </a:r>
          </a:p>
          <a:p>
            <a:pPr lvl="1"/>
            <a:r>
              <a:rPr lang="en-US" dirty="0"/>
              <a:t>Filesystem – each container has its own filesystem (layered, copy-on-write)</a:t>
            </a:r>
          </a:p>
          <a:p>
            <a:pPr lvl="1"/>
            <a:r>
              <a:rPr lang="en-US" dirty="0"/>
              <a:t>Processes – each container has its own process environment</a:t>
            </a:r>
          </a:p>
          <a:p>
            <a:pPr lvl="1"/>
            <a:r>
              <a:rPr lang="en-US" dirty="0"/>
              <a:t>Network – separate virtual network interfaces</a:t>
            </a:r>
          </a:p>
          <a:p>
            <a:pPr lvl="1"/>
            <a:r>
              <a:rPr lang="en-US" dirty="0"/>
              <a:t>Resources – individually allocated CPUs, memory</a:t>
            </a:r>
          </a:p>
          <a:p>
            <a:r>
              <a:rPr lang="en-US" dirty="0"/>
              <a:t>Logging</a:t>
            </a:r>
          </a:p>
          <a:p>
            <a:pPr lvl="1"/>
            <a:r>
              <a:rPr lang="en-US" dirty="0"/>
              <a:t>STDOUT, STDERR, STDIN are logged for analysis purposes</a:t>
            </a:r>
          </a:p>
          <a:p>
            <a:r>
              <a:rPr lang="en-US" dirty="0"/>
              <a:t>Interactive shell</a:t>
            </a:r>
          </a:p>
          <a:p>
            <a:pPr lvl="1"/>
            <a:r>
              <a:rPr lang="en-US" dirty="0"/>
              <a:t>Pseudo-</a:t>
            </a:r>
            <a:r>
              <a:rPr lang="en-US" dirty="0" err="1"/>
              <a:t>tty</a:t>
            </a:r>
            <a:r>
              <a:rPr lang="en-US" dirty="0"/>
              <a:t> attached to STDIN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9792948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sz="2000" dirty="0"/>
              <a:t>Command line tool, REST services</a:t>
            </a:r>
          </a:p>
          <a:p>
            <a:pPr lvl="1"/>
            <a:r>
              <a:rPr lang="en-US" sz="1400" dirty="0"/>
              <a:t>Docker client can manage remote Docker daemon</a:t>
            </a:r>
          </a:p>
          <a:p>
            <a:r>
              <a:rPr lang="en-US" sz="2000" dirty="0"/>
              <a:t>Container packaging format</a:t>
            </a:r>
          </a:p>
          <a:p>
            <a:r>
              <a:rPr lang="en-US" sz="2000" dirty="0" err="1">
                <a:hlinkClick r:id="rId2"/>
              </a:rPr>
              <a:t>Dockerfiles</a:t>
            </a:r>
            <a:r>
              <a:rPr lang="en-US" sz="2000" dirty="0"/>
              <a:t> for image creation from source code</a:t>
            </a:r>
          </a:p>
          <a:p>
            <a:r>
              <a:rPr lang="en-US" sz="2000" dirty="0"/>
              <a:t>Version management for images</a:t>
            </a:r>
          </a:p>
          <a:p>
            <a:pPr lvl="1"/>
            <a:r>
              <a:rPr lang="en-US" sz="1400" dirty="0"/>
              <a:t>Images can be based on images</a:t>
            </a:r>
          </a:p>
          <a:p>
            <a:r>
              <a:rPr lang="en-US" sz="2000" dirty="0"/>
              <a:t>Docker Hub: Platform to exchange images and </a:t>
            </a:r>
            <a:r>
              <a:rPr lang="en-US" sz="2000" dirty="0" err="1"/>
              <a:t>Dockerfiles</a:t>
            </a:r>
            <a:endParaRPr lang="en-US" sz="2000" dirty="0"/>
          </a:p>
          <a:p>
            <a:pPr lvl="1"/>
            <a:r>
              <a:rPr lang="en-US" sz="1400" dirty="0"/>
              <a:t>Publishing on Docker Hub is not in scope of this talk</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Use Docker For?</a:t>
            </a:r>
          </a:p>
        </p:txBody>
      </p:sp>
      <p:sp>
        <p:nvSpPr>
          <p:cNvPr id="3" name="Content Placeholder 2"/>
          <p:cNvSpPr>
            <a:spLocks noGrp="1"/>
          </p:cNvSpPr>
          <p:nvPr>
            <p:ph sz="quarter" idx="12"/>
          </p:nvPr>
        </p:nvSpPr>
        <p:spPr/>
        <p:txBody>
          <a:bodyPr/>
          <a:lstStyle/>
          <a:p>
            <a:r>
              <a:rPr lang="en-US" dirty="0"/>
              <a:t>Make dev/test/prod-cycle more productive</a:t>
            </a:r>
          </a:p>
          <a:p>
            <a:pPr lvl="1"/>
            <a:r>
              <a:rPr lang="en-US" dirty="0"/>
              <a:t>Developers build containers, not apps</a:t>
            </a:r>
          </a:p>
          <a:p>
            <a:pPr lvl="1"/>
            <a:r>
              <a:rPr lang="en-US" dirty="0"/>
              <a:t>Containerize build-, test- and CI-tools</a:t>
            </a:r>
          </a:p>
          <a:p>
            <a:r>
              <a:rPr lang="en-US" dirty="0"/>
              <a:t>Segregation of duties</a:t>
            </a:r>
          </a:p>
          <a:p>
            <a:pPr lvl="1"/>
            <a:r>
              <a:rPr lang="en-US" dirty="0"/>
              <a:t>Dev cares for app running in container, ops cares for managing containers</a:t>
            </a:r>
          </a:p>
          <a:p>
            <a:r>
              <a:rPr lang="en-US" dirty="0" err="1"/>
              <a:t>Microservices</a:t>
            </a:r>
            <a:endParaRPr lang="en-US" dirty="0"/>
          </a:p>
          <a:p>
            <a:pPr lvl="1"/>
            <a:r>
              <a:rPr lang="en-US" dirty="0"/>
              <a:t>Isolate services</a:t>
            </a:r>
          </a:p>
          <a:p>
            <a:pPr lvl="1"/>
            <a:r>
              <a:rPr lang="en-US" dirty="0"/>
              <a:t>Consistency across stages (dev/test/prod)</a:t>
            </a:r>
          </a:p>
          <a:p>
            <a:r>
              <a:rPr lang="en-US" dirty="0"/>
              <a:t>Test even complex environments locally</a:t>
            </a:r>
          </a:p>
          <a:p>
            <a:pPr lvl="1"/>
            <a:r>
              <a:rPr lang="en-US" dirty="0"/>
              <a:t>Containers are lightweight </a:t>
            </a:r>
            <a:r>
              <a:rPr lang="en-US" dirty="0">
                <a:sym typeface="Wingdings" panose="05000000000000000000" pitchFamily="2" charset="2"/>
              </a:rPr>
              <a:t> run on rather small dev boxes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16089888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Tools</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3532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2338</Words>
  <Application>Microsoft Office PowerPoint</Application>
  <PresentationFormat>On-screen Show (16:9)</PresentationFormat>
  <Paragraphs>635</Paragraphs>
  <Slides>54</Slides>
  <Notes>0</Notes>
  <HiddenSlides>10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54</vt:i4>
      </vt:variant>
    </vt:vector>
  </HeadingPairs>
  <TitlesOfParts>
    <vt:vector size="68" baseType="lpstr">
      <vt:lpstr>MS PGothic</vt:lpstr>
      <vt:lpstr>SimSun</vt:lpstr>
      <vt:lpstr>Arial</vt:lpstr>
      <vt:lpstr>Consolas</vt:lpstr>
      <vt:lpstr>Courier New</vt:lpstr>
      <vt:lpstr>Lucida Console</vt:lpstr>
      <vt:lpstr>Segoe UI</vt:lpstr>
      <vt:lpstr>Segoe UI Light</vt:lpstr>
      <vt:lpstr>Segoe UI Semilight</vt:lpstr>
      <vt:lpstr>Times New Roman</vt:lpstr>
      <vt:lpstr>Wingdings</vt:lpstr>
      <vt:lpstr>Wingdings 3</vt:lpstr>
      <vt:lpstr>Larissa-Design</vt:lpstr>
      <vt:lpstr>1_Larissa-Design</vt:lpstr>
      <vt:lpstr>Docker</vt:lpstr>
      <vt:lpstr>Your Host</vt:lpstr>
      <vt:lpstr>What is Docker?</vt:lpstr>
      <vt:lpstr>What is Docker?</vt:lpstr>
      <vt:lpstr>What’s Docker?</vt:lpstr>
      <vt:lpstr>Docker‘s Technical Components</vt:lpstr>
      <vt:lpstr>What’s Docker?</vt:lpstr>
      <vt:lpstr>What to Use Docker For?</vt:lpstr>
      <vt:lpstr>Docker Tools</vt:lpstr>
      <vt:lpstr>Docker and Microsoft</vt:lpstr>
      <vt:lpstr>Visual Studio DevOps Tooling</vt:lpstr>
      <vt:lpstr>PowerPoint Presentation</vt:lpstr>
      <vt:lpstr>Docker Machine</vt:lpstr>
      <vt:lpstr>PowerPoint Presentation</vt:lpstr>
      <vt:lpstr>Docker Machine</vt:lpstr>
      <vt:lpstr>Docker Cluster Solutions</vt:lpstr>
      <vt:lpstr>Access Docker Remotely</vt:lpstr>
      <vt:lpstr>Remote Docker</vt:lpstr>
      <vt:lpstr>Container</vt:lpstr>
      <vt:lpstr>Containers</vt:lpstr>
      <vt:lpstr>Docker CLI</vt:lpstr>
      <vt:lpstr>Docker CLI</vt:lpstr>
      <vt:lpstr>Demo</vt:lpstr>
      <vt:lpstr>Demo</vt:lpstr>
      <vt:lpstr>Docker Events</vt:lpstr>
      <vt:lpstr>Networking</vt:lpstr>
      <vt:lpstr>Networks</vt:lpstr>
      <vt:lpstr>Networks</vt:lpstr>
      <vt:lpstr>DNS</vt:lpstr>
      <vt:lpstr>Binding container  ports to host</vt:lpstr>
      <vt:lpstr>Data Volumes</vt:lpstr>
      <vt:lpstr>Mount Host</vt:lpstr>
      <vt:lpstr>Data Volume Container</vt:lpstr>
      <vt:lpstr>Images</vt:lpstr>
      <vt:lpstr>File System Layers</vt:lpstr>
      <vt:lpstr>Images</vt:lpstr>
      <vt:lpstr>Docker CLI</vt:lpstr>
      <vt:lpstr>Docker CLI</vt:lpstr>
      <vt:lpstr>Demo</vt:lpstr>
      <vt:lpstr>Dockerfiles</vt:lpstr>
      <vt:lpstr>Dockerfiles</vt:lpstr>
      <vt:lpstr>Docker CLI</vt:lpstr>
      <vt:lpstr>Demo</vt:lpstr>
      <vt:lpstr>Demo</vt:lpstr>
      <vt:lpstr>Demo</vt:lpstr>
      <vt:lpstr>Docker Compose</vt:lpstr>
      <vt:lpstr>Demo</vt:lpstr>
      <vt:lpstr>Demo</vt:lpstr>
      <vt:lpstr>ASP.NET in Docker</vt:lpstr>
      <vt:lpstr>Simple ASP.NET</vt:lpstr>
      <vt:lpstr>Simple ASP.NET</vt:lpstr>
      <vt:lpstr>Dockerfile</vt:lpstr>
      <vt:lpstr>Application Scenarios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90</cp:revision>
  <dcterms:created xsi:type="dcterms:W3CDTF">2015-05-11T14:39:12Z</dcterms:created>
  <dcterms:modified xsi:type="dcterms:W3CDTF">2016-04-12T11:16:58Z</dcterms:modified>
</cp:coreProperties>
</file>